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26"/>
  </p:notesMasterIdLst>
  <p:handoutMasterIdLst>
    <p:handoutMasterId r:id="rId27"/>
  </p:handoutMasterIdLst>
  <p:sldIdLst>
    <p:sldId id="256" r:id="rId2"/>
    <p:sldId id="257" r:id="rId3"/>
    <p:sldId id="297" r:id="rId4"/>
    <p:sldId id="298" r:id="rId5"/>
    <p:sldId id="299" r:id="rId6"/>
    <p:sldId id="300" r:id="rId7"/>
    <p:sldId id="301" r:id="rId8"/>
    <p:sldId id="302" r:id="rId9"/>
    <p:sldId id="293" r:id="rId10"/>
    <p:sldId id="294" r:id="rId11"/>
    <p:sldId id="295" r:id="rId12"/>
    <p:sldId id="305" r:id="rId13"/>
    <p:sldId id="303" r:id="rId14"/>
    <p:sldId id="304" r:id="rId15"/>
    <p:sldId id="306" r:id="rId16"/>
    <p:sldId id="307" r:id="rId17"/>
    <p:sldId id="308" r:id="rId18"/>
    <p:sldId id="309" r:id="rId19"/>
    <p:sldId id="310" r:id="rId20"/>
    <p:sldId id="311" r:id="rId21"/>
    <p:sldId id="312" r:id="rId22"/>
    <p:sldId id="313" r:id="rId23"/>
    <p:sldId id="314" r:id="rId24"/>
    <p:sldId id="316" r:id="rId25"/>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FF00"/>
    <a:srgbClr val="FF00FF"/>
    <a:srgbClr val="00FFFF"/>
    <a:srgbClr val="0000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2" autoAdjust="0"/>
    <p:restoredTop sz="82874" autoAdjust="0"/>
  </p:normalViewPr>
  <p:slideViewPr>
    <p:cSldViewPr>
      <p:cViewPr varScale="1">
        <p:scale>
          <a:sx n="63" d="100"/>
          <a:sy n="63" d="100"/>
        </p:scale>
        <p:origin x="1140" y="30"/>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smtClean="0"/>
              <a:t>Click to edit Master notes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Quản lý dự án là quản lý tích hợp, theo nghĩa: với mỗi công việc cũng như toàn thể dự án, người quản lý phải nghĩ đến nhiều vấn đề khác nhau:</a:t>
            </a:r>
          </a:p>
          <a:p>
            <a:pPr lvl="1"/>
            <a:r>
              <a:rPr lang="en-US" smtClean="0"/>
              <a:t>Phạm vi công việc là gì? Thời hạn hoàn thành ntn? Chi phí để thực hiện? Các tiêu chí và quy trình để đảm bảo chất lượng?</a:t>
            </a:r>
          </a:p>
          <a:p>
            <a:pPr lvl="1"/>
            <a:r>
              <a:rPr lang="en-US" smtClean="0"/>
              <a:t>Ai sẽ thực hiện? Cách giao tiếp như thế nào? Các rủi ro và cách quản lý? Quản lý thay đổi ntn? Có những bên liên quan nào và quản lý như thế nào?</a:t>
            </a:r>
          </a:p>
          <a:p>
            <a:pPr lvl="1"/>
            <a:r>
              <a:rPr lang="en-US" smtClean="0"/>
              <a:t>Cuối cùng, làm thế nào để tích hợp các vấn đề trên trong một quy trình quản lý thống nhất?</a:t>
            </a:r>
            <a:endParaRPr lang="en-US"/>
          </a:p>
        </p:txBody>
      </p:sp>
    </p:spTree>
    <p:extLst>
      <p:ext uri="{BB962C8B-B14F-4D97-AF65-F5344CB8AC3E}">
        <p14:creationId xmlns:p14="http://schemas.microsoft.com/office/powerpoint/2010/main" val="22450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Chủ</a:t>
            </a:r>
            <a:r>
              <a:rPr lang="en-US" baseline="0" smtClean="0"/>
              <a:t> đầu tư là người có quyền lớn nhất, có tầm ảnh hưởng nhất với dự án</a:t>
            </a:r>
          </a:p>
          <a:p>
            <a:r>
              <a:rPr lang="en-US" baseline="0" smtClean="0"/>
              <a:t>Làm việc với đối tác này, làm sao để thỏa mãn yêu cầu của chủ đầu tư là thách thức lớn nhất của quản lý dự án</a:t>
            </a:r>
          </a:p>
          <a:p>
            <a:r>
              <a:rPr lang="en-US" baseline="0" smtClean="0"/>
              <a:t>Lý do: </a:t>
            </a:r>
          </a:p>
          <a:p>
            <a:pPr lvl="1"/>
            <a:r>
              <a:rPr lang="en-US" smtClean="0"/>
              <a:t>Là sếp trực tiếp của PM</a:t>
            </a:r>
          </a:p>
          <a:p>
            <a:pPr lvl="1"/>
            <a:r>
              <a:rPr lang="vi-VN" smtClean="0"/>
              <a:t>Là người đưa ra nhiều thay đổi cho dự án liên quan đến thiết kế, tài chính, nhân sự... </a:t>
            </a:r>
            <a:endParaRPr lang="en-US" smtClean="0"/>
          </a:p>
          <a:p>
            <a:pPr lvl="1"/>
            <a:r>
              <a:rPr lang="vi-VN" smtClean="0"/>
              <a:t>Do bận công việc nên thường phản hồi chậm các</a:t>
            </a:r>
            <a:r>
              <a:rPr lang="en-US" smtClean="0"/>
              <a:t> </a:t>
            </a:r>
            <a:r>
              <a:rPr lang="vi-VN" smtClean="0"/>
              <a:t>vấn đề liên quan đến dự án, làm ra tăng sức ép về </a:t>
            </a:r>
            <a:r>
              <a:rPr lang="en-US" smtClean="0"/>
              <a:t>ti</a:t>
            </a:r>
            <a:r>
              <a:rPr lang="vi-VN" smtClean="0"/>
              <a:t>ến độ </a:t>
            </a:r>
            <a:endParaRPr lang="en-US" smtClean="0"/>
          </a:p>
          <a:p>
            <a:pPr lvl="1"/>
            <a:r>
              <a:rPr lang="en-US" smtClean="0"/>
              <a:t>Các lý do khác về cá tính, chuyên môn, quan hệ... </a:t>
            </a:r>
            <a:endParaRPr lang="vi-VN" smtClean="0"/>
          </a:p>
          <a:p>
            <a:endParaRPr lang="en-US"/>
          </a:p>
        </p:txBody>
      </p:sp>
    </p:spTree>
    <p:extLst>
      <p:ext uri="{BB962C8B-B14F-4D97-AF65-F5344CB8AC3E}">
        <p14:creationId xmlns:p14="http://schemas.microsoft.com/office/powerpoint/2010/main" val="875399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Trong quá</a:t>
            </a:r>
            <a:r>
              <a:rPr lang="en-US" baseline="0" smtClean="0"/>
              <a:t> trình thực hiện dự án, có nhiều công việc phải thuê khoán bên thứ 3 (nhà thầu/đối tác)</a:t>
            </a:r>
          </a:p>
          <a:p>
            <a:r>
              <a:rPr lang="en-US" baseline="0" smtClean="0"/>
              <a:t>Chọn nhà thầu tốt là một công việc khó.</a:t>
            </a:r>
          </a:p>
          <a:p>
            <a:r>
              <a:rPr lang="en-US" smtClean="0"/>
              <a:t>Tiêu chí để chọn đối tác</a:t>
            </a:r>
          </a:p>
          <a:p>
            <a:pPr lvl="1"/>
            <a:r>
              <a:rPr lang="vi-VN" smtClean="0"/>
              <a:t>Profile tốt: trên 5 năm kinh nghiệm, 10 năm là tốt nhất</a:t>
            </a:r>
            <a:r>
              <a:rPr lang="en-US" smtClean="0"/>
              <a:t>, có năng lực hiện tại tốt, l</a:t>
            </a:r>
            <a:r>
              <a:rPr lang="vi-VN" smtClean="0"/>
              <a:t>ãnh đ</a:t>
            </a:r>
            <a:r>
              <a:rPr lang="en-US" smtClean="0"/>
              <a:t>ạ</a:t>
            </a:r>
            <a:r>
              <a:rPr lang="vi-VN" smtClean="0"/>
              <a:t>o mạnh, tài chính tốt </a:t>
            </a:r>
            <a:endParaRPr lang="en-US" smtClean="0"/>
          </a:p>
          <a:p>
            <a:pPr lvl="1"/>
            <a:r>
              <a:rPr lang="vi-VN" smtClean="0"/>
              <a:t>Đã làm các dự án tương tự cho các khách hàng có yêu cầu cao </a:t>
            </a:r>
            <a:endParaRPr lang="en-US" smtClean="0"/>
          </a:p>
          <a:p>
            <a:pPr lvl="1"/>
            <a:r>
              <a:rPr lang="vi-VN" smtClean="0"/>
              <a:t>Tham quan văn phòng, công trình, gặp gỡ khách hàng</a:t>
            </a:r>
            <a:r>
              <a:rPr lang="en-US" smtClean="0"/>
              <a:t> và lãnh đạo</a:t>
            </a:r>
            <a:r>
              <a:rPr lang="vi-VN" smtClean="0"/>
              <a:t> của đối tác </a:t>
            </a:r>
            <a:r>
              <a:rPr lang="en-US" smtClean="0"/>
              <a:t>ti</a:t>
            </a:r>
            <a:r>
              <a:rPr lang="vi-VN" smtClean="0"/>
              <a:t>ềm năng</a:t>
            </a:r>
            <a:endParaRPr lang="en-US"/>
          </a:p>
        </p:txBody>
      </p:sp>
    </p:spTree>
    <p:extLst>
      <p:ext uri="{BB962C8B-B14F-4D97-AF65-F5344CB8AC3E}">
        <p14:creationId xmlns:p14="http://schemas.microsoft.com/office/powerpoint/2010/main" val="174533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Quản</a:t>
            </a:r>
            <a:r>
              <a:rPr lang="en-US" baseline="0" smtClean="0"/>
              <a:t> lý các nhóm làm việc cũng là một thách thức lớn đối với quản lý dự án, </a:t>
            </a:r>
            <a:r>
              <a:rPr lang="vi-VN" smtClean="0"/>
              <a:t>là yếu tố rất quan trọng</a:t>
            </a:r>
            <a:r>
              <a:rPr lang="en-US" smtClean="0"/>
              <a:t>, q</a:t>
            </a:r>
            <a:r>
              <a:rPr lang="vi-VN" smtClean="0"/>
              <a:t>uyết định thành công của dự án</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Làm sao để </a:t>
            </a:r>
            <a:r>
              <a:rPr lang="en-US" smtClean="0"/>
              <a:t>Tập hợp trí tuệ nhóm?</a:t>
            </a:r>
            <a:r>
              <a:rPr lang="en-US" baseline="0" smtClean="0"/>
              <a:t> Nếu làm tốt, khi có vấn đề khó sẽ có</a:t>
            </a:r>
            <a:r>
              <a:rPr lang="en-US" smtClean="0"/>
              <a:t> giải pháp bất ngờ, hiệu quả</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mtClean="0"/>
              <a:t>Quản</a:t>
            </a:r>
            <a:r>
              <a:rPr lang="en-US" baseline="0" smtClean="0"/>
              <a:t> lý nhóm tốt cũng giúp </a:t>
            </a:r>
            <a:r>
              <a:rPr lang="vi-VN" smtClean="0"/>
              <a:t>Giảm bớt gánh nặng công việc và tư duy cho người quản lý </a:t>
            </a:r>
          </a:p>
          <a:p>
            <a:r>
              <a:rPr lang="en-US" smtClean="0"/>
              <a:t>Và</a:t>
            </a:r>
            <a:r>
              <a:rPr lang="en-US" baseline="0" smtClean="0"/>
              <a:t> </a:t>
            </a:r>
            <a:r>
              <a:rPr lang="vi-VN" smtClean="0"/>
              <a:t>Tăng cường nhiệt huyết của mọi người, tạo được động lực trong công việc </a:t>
            </a:r>
          </a:p>
          <a:p>
            <a:endParaRPr lang="en-US" smtClean="0">
              <a:solidFill>
                <a:srgbClr val="000099"/>
              </a:solidFill>
            </a:endParaRPr>
          </a:p>
          <a:p>
            <a:r>
              <a:rPr lang="en-US" smtClean="0">
                <a:solidFill>
                  <a:srgbClr val="000099"/>
                </a:solidFill>
              </a:rPr>
              <a:t>Triết lý: giỏi mấy cũng không thể biết hết mọi việc</a:t>
            </a:r>
            <a:endParaRPr lang="en-US" baseline="0" smtClean="0"/>
          </a:p>
          <a:p>
            <a:endParaRPr lang="en-US"/>
          </a:p>
        </p:txBody>
      </p:sp>
    </p:spTree>
    <p:extLst>
      <p:ext uri="{BB962C8B-B14F-4D97-AF65-F5344CB8AC3E}">
        <p14:creationId xmlns:p14="http://schemas.microsoft.com/office/powerpoint/2010/main" val="172101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Quản</a:t>
            </a:r>
            <a:r>
              <a:rPr lang="en-US" baseline="0" smtClean="0"/>
              <a:t> lý dự án dù giỏi đến đâu cũng không thể thành thạo mọi việc</a:t>
            </a:r>
          </a:p>
          <a:p>
            <a:r>
              <a:rPr lang="en-US" smtClean="0"/>
              <a:t>Nếu</a:t>
            </a:r>
            <a:r>
              <a:rPr lang="en-US" baseline="0" smtClean="0"/>
              <a:t> không thành thạo một vấn đề dẫn đến </a:t>
            </a:r>
            <a:r>
              <a:rPr lang="en-US" smtClean="0"/>
              <a:t>Q</a:t>
            </a:r>
            <a:r>
              <a:rPr lang="vi-VN" smtClean="0"/>
              <a:t>uyết định sai có thể gây hậu quả nặng nề về chất lượng, chi phí và việc vận hành, khai thác</a:t>
            </a:r>
            <a:r>
              <a:rPr lang="en-US" smtClean="0"/>
              <a:t> s</a:t>
            </a:r>
            <a:r>
              <a:rPr lang="vi-VN" smtClean="0"/>
              <a:t>ản phẩm của dự án trong tương lai</a:t>
            </a:r>
            <a:endParaRPr lang="en-US" smtClean="0"/>
          </a:p>
          <a:p>
            <a:r>
              <a:rPr lang="en-US" smtClean="0"/>
              <a:t>Giải</a:t>
            </a:r>
            <a:r>
              <a:rPr lang="en-US" baseline="0" smtClean="0"/>
              <a:t> pháp tốt nhất: sử dụng </a:t>
            </a:r>
            <a:r>
              <a:rPr lang="vi-VN" smtClean="0"/>
              <a:t>chuyên gia giỏi là cơ sở để ra quyết định và thuyết phục lãnh đạo cấp trên</a:t>
            </a:r>
            <a:endParaRPr lang="en-US"/>
          </a:p>
        </p:txBody>
      </p:sp>
    </p:spTree>
    <p:extLst>
      <p:ext uri="{BB962C8B-B14F-4D97-AF65-F5344CB8AC3E}">
        <p14:creationId xmlns:p14="http://schemas.microsoft.com/office/powerpoint/2010/main" val="38891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Mấu</a:t>
            </a:r>
            <a:r>
              <a:rPr lang="en-US" baseline="0" smtClean="0"/>
              <a:t> chốt trong quản lý nhân lực là sử dụng người hợp lý vì mỗi người có mặt mạnh mặt yếu</a:t>
            </a:r>
          </a:p>
          <a:p>
            <a:r>
              <a:rPr lang="en-US" smtClean="0"/>
              <a:t>PM </a:t>
            </a:r>
            <a:r>
              <a:rPr lang="vi-VN" smtClean="0"/>
              <a:t>không thể thay đổi con người họ </a:t>
            </a:r>
            <a:r>
              <a:rPr lang="en-US" smtClean="0"/>
              <a:t>-&gt; </a:t>
            </a:r>
            <a:r>
              <a:rPr lang="vi-VN" smtClean="0"/>
              <a:t> </a:t>
            </a:r>
            <a:r>
              <a:rPr lang="en-US" smtClean="0"/>
              <a:t>c</a:t>
            </a:r>
            <a:r>
              <a:rPr lang="vi-VN" smtClean="0"/>
              <a:t>ách tốt nhất là đúng người, đúng việc</a:t>
            </a:r>
          </a:p>
          <a:p>
            <a:r>
              <a:rPr lang="vi-VN" smtClean="0"/>
              <a:t>Biết được điểm mạnh của cán bộ dự án thông qua CV, quá trình làm việc, trao đổi trực </a:t>
            </a:r>
            <a:r>
              <a:rPr lang="en-US" smtClean="0"/>
              <a:t>ti</a:t>
            </a:r>
            <a:r>
              <a:rPr lang="vi-VN" smtClean="0"/>
              <a:t>ếp và thử nghiệm</a:t>
            </a:r>
            <a:endParaRPr lang="en-US" smtClean="0"/>
          </a:p>
          <a:p>
            <a:r>
              <a:rPr lang="vi-VN" smtClean="0"/>
              <a:t>Nếu không đúng phải thay đổi ngay</a:t>
            </a:r>
          </a:p>
          <a:p>
            <a:endParaRPr lang="en-US"/>
          </a:p>
        </p:txBody>
      </p:sp>
    </p:spTree>
    <p:extLst>
      <p:ext uri="{BB962C8B-B14F-4D97-AF65-F5344CB8AC3E}">
        <p14:creationId xmlns:p14="http://schemas.microsoft.com/office/powerpoint/2010/main" val="1102024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Nhiệm</a:t>
            </a:r>
            <a:r>
              <a:rPr lang="en-US" smtClean="0"/>
              <a:t> </a:t>
            </a:r>
            <a:r>
              <a:rPr lang="vi-VN" smtClean="0"/>
              <a:t>vụ</a:t>
            </a:r>
            <a:r>
              <a:rPr lang="en-US" smtClean="0"/>
              <a:t> </a:t>
            </a:r>
            <a:r>
              <a:rPr lang="vi-VN" smtClean="0"/>
              <a:t>của</a:t>
            </a:r>
            <a:r>
              <a:rPr lang="en-US" smtClean="0"/>
              <a:t> </a:t>
            </a:r>
            <a:r>
              <a:rPr lang="vi-VN" smtClean="0"/>
              <a:t>người</a:t>
            </a:r>
            <a:r>
              <a:rPr lang="en-US" smtClean="0"/>
              <a:t> </a:t>
            </a:r>
            <a:r>
              <a:rPr lang="vi-VN" smtClean="0"/>
              <a:t>quản</a:t>
            </a:r>
            <a:r>
              <a:rPr lang="en-US" smtClean="0"/>
              <a:t> </a:t>
            </a:r>
            <a:r>
              <a:rPr lang="vi-VN" smtClean="0"/>
              <a:t>trị</a:t>
            </a:r>
            <a:r>
              <a:rPr lang="en-US" smtClean="0"/>
              <a:t> </a:t>
            </a:r>
            <a:r>
              <a:rPr lang="vi-VN" smtClean="0"/>
              <a:t>là</a:t>
            </a:r>
            <a:r>
              <a:rPr lang="en-US" smtClean="0"/>
              <a:t> </a:t>
            </a:r>
            <a:r>
              <a:rPr lang="vi-VN" smtClean="0"/>
              <a:t>P­‐D-C‐A </a:t>
            </a:r>
            <a:r>
              <a:rPr lang="en-US" smtClean="0"/>
              <a:t>(</a:t>
            </a:r>
            <a:r>
              <a:rPr lang="vi-VN" smtClean="0"/>
              <a:t>Lập kế hoạch – Thực hiện – Kiểm tra – hành động</a:t>
            </a:r>
            <a:r>
              <a:rPr lang="en-US" smtClean="0"/>
              <a:t>)</a:t>
            </a:r>
          </a:p>
          <a:p>
            <a:r>
              <a:rPr lang="en-US" smtClean="0"/>
              <a:t>Thực tế rất phong phú và khác khá xa so với những gì bạn biết trong phòng họp</a:t>
            </a:r>
          </a:p>
          <a:p>
            <a:r>
              <a:rPr lang="en-US" smtClean="0"/>
              <a:t>Giải pháp có thể nảy sinh từ thực tiễn khi sâu</a:t>
            </a:r>
            <a:r>
              <a:rPr lang="en-US" baseline="0" smtClean="0"/>
              <a:t> sát vào các công việc</a:t>
            </a:r>
            <a:endParaRPr lang="en-US" smtClean="0"/>
          </a:p>
          <a:p>
            <a:r>
              <a:rPr lang="en-US" smtClean="0"/>
              <a:t>Các thành viên dự án sẽ tin tưởng PM hơn nếu thường thực có mặt, trực tiếp làm việc với nhà thầu, tư vấn, nhà cung cấp dịch vụ, …</a:t>
            </a:r>
          </a:p>
          <a:p>
            <a:endParaRPr lang="en-US"/>
          </a:p>
        </p:txBody>
      </p:sp>
    </p:spTree>
    <p:extLst>
      <p:ext uri="{BB962C8B-B14F-4D97-AF65-F5344CB8AC3E}">
        <p14:creationId xmlns:p14="http://schemas.microsoft.com/office/powerpoint/2010/main" val="253388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Như đã</a:t>
            </a:r>
            <a:r>
              <a:rPr lang="en-US" baseline="0" smtClean="0"/>
              <a:t> nhấn mạnh, quản lý dự án là lãnh đạo tối cao của dự án</a:t>
            </a:r>
          </a:p>
          <a:p>
            <a:r>
              <a:rPr lang="en-US" baseline="0" smtClean="0"/>
              <a:t>Quản lý dự án cần:</a:t>
            </a:r>
          </a:p>
          <a:p>
            <a:r>
              <a:rPr lang="en-US" smtClean="0"/>
              <a:t>phải có cái nhìn tổng thể về dự án, các bên liên quan, các hạng mục công việc, ... </a:t>
            </a:r>
          </a:p>
          <a:p>
            <a:r>
              <a:rPr lang="vi-VN" smtClean="0"/>
              <a:t>Luôn biết đâu là việc đúng cần phải làm (danh sách công việc, WBS, Project network, Grant chart là các công cụ hữu ích) </a:t>
            </a:r>
            <a:endParaRPr lang="en-US" smtClean="0"/>
          </a:p>
          <a:p>
            <a:r>
              <a:rPr lang="vi-VN" smtClean="0"/>
              <a:t>Luôn biết ai là người phù hợp. Cổ vũ, động viên kịp thời </a:t>
            </a:r>
            <a:endParaRPr lang="en-US" smtClean="0"/>
          </a:p>
          <a:p>
            <a:r>
              <a:rPr lang="en-US" smtClean="0"/>
              <a:t>Luôn biết nhấn mạnh ý nghĩa của từng công việc</a:t>
            </a:r>
            <a:endParaRPr lang="vi-VN" smtClean="0"/>
          </a:p>
          <a:p>
            <a:endParaRPr lang="en-US"/>
          </a:p>
        </p:txBody>
      </p:sp>
    </p:spTree>
    <p:extLst>
      <p:ext uri="{BB962C8B-B14F-4D97-AF65-F5344CB8AC3E}">
        <p14:creationId xmlns:p14="http://schemas.microsoft.com/office/powerpoint/2010/main" val="1787945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Tiến độ thường là sức ép lớn nhất cho đội dự án </a:t>
            </a:r>
            <a:endParaRPr lang="en-US" smtClean="0"/>
          </a:p>
          <a:p>
            <a:r>
              <a:rPr lang="vi-VN" smtClean="0"/>
              <a:t>Có rất nhều nguyên nhân gây chậm </a:t>
            </a:r>
            <a:r>
              <a:rPr lang="en-US" smtClean="0"/>
              <a:t>ti</a:t>
            </a:r>
            <a:r>
              <a:rPr lang="vi-VN" smtClean="0"/>
              <a:t>ến độ, cần biết nguyên nhân gốc rễ gây chậm </a:t>
            </a:r>
            <a:r>
              <a:rPr lang="en-US" smtClean="0"/>
              <a:t>ti</a:t>
            </a:r>
            <a:r>
              <a:rPr lang="vi-VN" smtClean="0"/>
              <a:t>ến độ (năng lực nhà thầu, sponsor, yêu tố pháp lý, </a:t>
            </a:r>
            <a:r>
              <a:rPr lang="en-US" smtClean="0"/>
              <a:t>năng lực nhân viên</a:t>
            </a:r>
            <a:r>
              <a:rPr lang="vi-VN" smtClean="0"/>
              <a:t> ...) </a:t>
            </a:r>
            <a:endParaRPr lang="en-US" smtClean="0"/>
          </a:p>
          <a:p>
            <a:r>
              <a:rPr lang="en-US" smtClean="0"/>
              <a:t>H</a:t>
            </a:r>
            <a:r>
              <a:rPr lang="vi-VN" smtClean="0"/>
              <a:t>iểu thấu đáo các công việc hiện tại, tương lai để tránh bị bất ngờ không lường trước </a:t>
            </a:r>
            <a:endParaRPr lang="en-US" smtClean="0"/>
          </a:p>
          <a:p>
            <a:r>
              <a:rPr lang="en-US" smtClean="0"/>
              <a:t>Luôn có thời gian dự phòng (quản lý rủi ro)</a:t>
            </a:r>
            <a:endParaRPr lang="vi-VN" smtClean="0"/>
          </a:p>
          <a:p>
            <a:endParaRPr lang="en-US"/>
          </a:p>
        </p:txBody>
      </p:sp>
    </p:spTree>
    <p:extLst>
      <p:ext uri="{BB962C8B-B14F-4D97-AF65-F5344CB8AC3E}">
        <p14:creationId xmlns:p14="http://schemas.microsoft.com/office/powerpoint/2010/main" val="1756835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Ngoài</a:t>
            </a:r>
            <a:r>
              <a:rPr lang="en-US" baseline="0" smtClean="0"/>
              <a:t> các yêu cầu như đã nêu, về mặt con người, quản lý dự án cần minh bạch, chính trực thì mới đủ sức thuyết phục để lãnh đạo dự án đi đến thành công</a:t>
            </a:r>
            <a:endParaRPr lang="en-US"/>
          </a:p>
        </p:txBody>
      </p:sp>
    </p:spTree>
    <p:extLst>
      <p:ext uri="{BB962C8B-B14F-4D97-AF65-F5344CB8AC3E}">
        <p14:creationId xmlns:p14="http://schemas.microsoft.com/office/powerpoint/2010/main" val="369432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1C259CED-8F2C-45D5-8296-68837035AC37}" type="slidenum">
              <a:rPr lang="ja-JP" altLang="en-US" smtClean="0"/>
              <a:pPr eaLnBrk="1" hangingPunct="1"/>
              <a:t>2</a:t>
            </a:fld>
            <a:endParaRPr lang="en-US" altLang="ja-JP"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cs typeface="Arial" charset="0"/>
              </a:rPr>
              <a:t>Nội dung chính của bài học này bao gồm:</a:t>
            </a:r>
          </a:p>
          <a:p>
            <a:pPr eaLnBrk="1" hangingPunct="1"/>
            <a:r>
              <a:rPr lang="en-US" altLang="en-US" smtClean="0">
                <a:latin typeface="Arial" charset="0"/>
                <a:cs typeface="Arial" charset="0"/>
              </a:rPr>
              <a:t>Giới thiệu các khai niệm cơ bản về dự án CNTT và quy trình quản lý chúng</a:t>
            </a:r>
          </a:p>
          <a:p>
            <a:pPr eaLnBrk="1" hangingPunct="1"/>
            <a:r>
              <a:rPr lang="en-US" altLang="en-US" smtClean="0">
                <a:latin typeface="Arial" charset="0"/>
                <a:cs typeface="Arial" charset="0"/>
              </a:rPr>
              <a:t>Các nội dung chính về quá trình kiểm tra giám sát các dự án CNTT cũng sẽ được giới thiệu</a:t>
            </a:r>
          </a:p>
          <a:p>
            <a:pPr eaLnBrk="1" hangingPunct="1"/>
            <a:r>
              <a:rPr lang="en-US" altLang="en-US" smtClean="0">
                <a:latin typeface="Arial" charset="0"/>
                <a:cs typeface="Arial" charset="0"/>
              </a:rPr>
              <a:t>Tiếp đến, một số vấn đề cần lưu tâm khi vận hành và nâng cấp bảo trì hệ thống sẽ được giới thiệu.</a:t>
            </a:r>
          </a:p>
          <a:p>
            <a:pPr eaLnBrk="1" hangingPunct="1"/>
            <a:r>
              <a:rPr lang="en-US" altLang="en-US" smtClean="0">
                <a:latin typeface="Arial" charset="0"/>
                <a:cs typeface="Arial" charset="0"/>
              </a:rPr>
              <a:t>Cuối cùng là một số bài học rút ra từ thực tiễn quản lý các dự án ở VN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 người</a:t>
            </a:r>
            <a:r>
              <a:rPr lang="en-US" baseline="0" smtClean="0"/>
              <a:t> là tổng hòa các mối quan hệ</a:t>
            </a:r>
          </a:p>
          <a:p>
            <a:r>
              <a:rPr lang="en-US" baseline="0" smtClean="0"/>
              <a:t>Để quản lý dự án tốt, quản lý dự án phải có quan hệ totts với các bên liên quan</a:t>
            </a:r>
          </a:p>
          <a:p>
            <a:r>
              <a:rPr lang="en-US" baseline="0" smtClean="0"/>
              <a:t>Cơ sở của các mối quan hệ tốt là sự tôn trọng và tin tưởng</a:t>
            </a:r>
            <a:endParaRPr lang="en-US"/>
          </a:p>
        </p:txBody>
      </p:sp>
    </p:spTree>
    <p:extLst>
      <p:ext uri="{BB962C8B-B14F-4D97-AF65-F5344CB8AC3E}">
        <p14:creationId xmlns:p14="http://schemas.microsoft.com/office/powerpoint/2010/main" val="172783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Đàm</a:t>
            </a:r>
            <a:r>
              <a:rPr lang="en-US" baseline="0" smtClean="0"/>
              <a:t> phán là kỹ năng khó và đàm phán giỏi là kỹ năng hàng đầu của quản lý dự án</a:t>
            </a:r>
          </a:p>
          <a:p>
            <a:r>
              <a:rPr lang="en-US" baseline="0" smtClean="0"/>
              <a:t>Nếu đàm phán giỏi, </a:t>
            </a:r>
            <a:r>
              <a:rPr lang="en-US" smtClean="0"/>
              <a:t>B</a:t>
            </a:r>
            <a:r>
              <a:rPr lang="vi-VN" smtClean="0"/>
              <a:t>ạn có thể mang lại lợi ích lớn cho cty</a:t>
            </a:r>
            <a:endParaRPr lang="en-US" smtClean="0"/>
          </a:p>
          <a:p>
            <a:r>
              <a:rPr lang="en-US" smtClean="0"/>
              <a:t>Chú</a:t>
            </a:r>
            <a:r>
              <a:rPr lang="en-US" baseline="0" smtClean="0"/>
              <a:t> ý: </a:t>
            </a:r>
            <a:r>
              <a:rPr lang="vi-VN" smtClean="0"/>
              <a:t>Làm cho đối tác </a:t>
            </a:r>
            <a:r>
              <a:rPr lang="en-US" smtClean="0"/>
              <a:t>tin</a:t>
            </a:r>
            <a:r>
              <a:rPr lang="vi-VN" smtClean="0"/>
              <a:t> tưởng và tôn trọng dù có đạt được thỏa thuận hay không</a:t>
            </a:r>
            <a:endParaRPr lang="en-US"/>
          </a:p>
        </p:txBody>
      </p:sp>
    </p:spTree>
    <p:extLst>
      <p:ext uri="{BB962C8B-B14F-4D97-AF65-F5344CB8AC3E}">
        <p14:creationId xmlns:p14="http://schemas.microsoft.com/office/powerpoint/2010/main" val="950311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Chất</a:t>
            </a:r>
            <a:r>
              <a:rPr lang="en-US" baseline="0" smtClean="0"/>
              <a:t> lượng của sản phẩm của dự án là ưu tiên hàng đầu của khách hàng và các đối tác, cũng là sự khẳng định uy tín và chất lượng quản lý </a:t>
            </a:r>
          </a:p>
          <a:p>
            <a:r>
              <a:rPr lang="en-US" baseline="0" smtClean="0"/>
              <a:t>Đảm bảo chất lượng là công việc có tính sống còn</a:t>
            </a:r>
          </a:p>
          <a:p>
            <a:r>
              <a:rPr lang="en-US" baseline="0" smtClean="0"/>
              <a:t>Bí quyết:</a:t>
            </a:r>
          </a:p>
          <a:p>
            <a:r>
              <a:rPr lang="vi-VN" smtClean="0"/>
              <a:t>Lúc triển khai dự án người ta luôn luôn bị thức ép về </a:t>
            </a:r>
            <a:r>
              <a:rPr lang="en-US" smtClean="0"/>
              <a:t>tiến</a:t>
            </a:r>
            <a:r>
              <a:rPr lang="vi-VN" smtClean="0"/>
              <a:t> độ, song dự án càng đến thời điểm hoàn tất các vấn đề về chất lượng càng lộ rõ </a:t>
            </a:r>
          </a:p>
          <a:p>
            <a:r>
              <a:rPr lang="vi-VN" smtClean="0"/>
              <a:t>Chất lượng chỉ thật sự cao khi mọi nội dung của quản trị dự án rch hợp được hoàn tất tốt </a:t>
            </a:r>
          </a:p>
          <a:p>
            <a:r>
              <a:rPr lang="en-US" smtClean="0"/>
              <a:t>Sử dụng đúng người đúng việc</a:t>
            </a:r>
          </a:p>
          <a:p>
            <a:r>
              <a:rPr lang="en-US" smtClean="0"/>
              <a:t>Cần rất sâu sát và sử dụng chuyên gia, không bao giờ chỉ nghe báo cáo </a:t>
            </a:r>
          </a:p>
          <a:p>
            <a:endParaRPr lang="en-US"/>
          </a:p>
        </p:txBody>
      </p:sp>
    </p:spTree>
    <p:extLst>
      <p:ext uri="{BB962C8B-B14F-4D97-AF65-F5344CB8AC3E}">
        <p14:creationId xmlns:p14="http://schemas.microsoft.com/office/powerpoint/2010/main" val="1148742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các công việc đúng tiến độ, quản lý dự án cần đôn đốc nhóm làm việc làm đến đâu thì đóng gói đến đó</a:t>
            </a:r>
          </a:p>
          <a:p>
            <a:r>
              <a:rPr lang="en-US" baseline="0" smtClean="0"/>
              <a:t>Cố gắng văn bản/tài liệu hóa tối đa các công việc.</a:t>
            </a:r>
          </a:p>
          <a:p>
            <a:r>
              <a:rPr lang="en-US" baseline="0" smtClean="0"/>
              <a:t>Ví dụ: nếu một công việc phải làm xong trong 10 giờ, thì người thực hiện phải làm xong trong 4 giờ, 3 giờ tiếp theo viết tài liệu về quá trình làm và các vấn đề liên quan và 3 giờ còn lại là nói với mọi người trong nhóm về việc mình làm</a:t>
            </a:r>
            <a:endParaRPr lang="en-US"/>
          </a:p>
        </p:txBody>
      </p:sp>
    </p:spTree>
    <p:extLst>
      <p:ext uri="{BB962C8B-B14F-4D97-AF65-F5344CB8AC3E}">
        <p14:creationId xmlns:p14="http://schemas.microsoft.com/office/powerpoint/2010/main" val="219215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1C259CED-8F2C-45D5-8296-68837035AC37}" type="slidenum">
              <a:rPr lang="ja-JP" altLang="en-US" smtClean="0"/>
              <a:pPr eaLnBrk="1" hangingPunct="1"/>
              <a:t>24</a:t>
            </a:fld>
            <a:endParaRPr lang="en-US" altLang="ja-JP"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latin typeface="Arial" charset="0"/>
                <a:cs typeface="Arial" charset="0"/>
              </a:rPr>
              <a:t>Trước</a:t>
            </a:r>
            <a:r>
              <a:rPr lang="en-US" dirty="0" smtClean="0">
                <a:latin typeface="Arial" charset="0"/>
                <a:cs typeface="Arial" charset="0"/>
              </a:rPr>
              <a:t> </a:t>
            </a:r>
            <a:r>
              <a:rPr lang="en-US" dirty="0" err="1" smtClean="0">
                <a:latin typeface="Arial" charset="0"/>
                <a:cs typeface="Arial" charset="0"/>
              </a:rPr>
              <a:t>hết</a:t>
            </a:r>
            <a:r>
              <a:rPr lang="en-US" dirty="0" smtClean="0">
                <a:latin typeface="Arial" charset="0"/>
                <a:cs typeface="Arial" charset="0"/>
              </a:rPr>
              <a:t>, </a:t>
            </a:r>
            <a:r>
              <a:rPr lang="en-US" dirty="0" err="1" smtClean="0">
                <a:latin typeface="Arial" charset="0"/>
                <a:cs typeface="Arial" charset="0"/>
              </a:rPr>
              <a:t>theo</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quy</a:t>
            </a:r>
            <a:r>
              <a:rPr lang="en-US" dirty="0" smtClean="0">
                <a:latin typeface="Arial" charset="0"/>
                <a:cs typeface="Arial" charset="0"/>
              </a:rPr>
              <a:t> </a:t>
            </a:r>
            <a:r>
              <a:rPr lang="en-US" dirty="0" err="1" smtClean="0">
                <a:latin typeface="Arial" charset="0"/>
                <a:cs typeface="Arial" charset="0"/>
              </a:rPr>
              <a:t>định</a:t>
            </a:r>
            <a:r>
              <a:rPr lang="en-US" dirty="0" smtClean="0">
                <a:latin typeface="Arial" charset="0"/>
                <a:cs typeface="Arial" charset="0"/>
              </a:rPr>
              <a:t> </a:t>
            </a:r>
            <a:r>
              <a:rPr lang="en-US" dirty="0" err="1" smtClean="0">
                <a:latin typeface="Arial" charset="0"/>
                <a:cs typeface="Arial" charset="0"/>
              </a:rPr>
              <a:t>của</a:t>
            </a:r>
            <a:r>
              <a:rPr lang="en-US" dirty="0" smtClean="0">
                <a:latin typeface="Arial" charset="0"/>
                <a:cs typeface="Arial" charset="0"/>
              </a:rPr>
              <a:t> </a:t>
            </a:r>
            <a:r>
              <a:rPr lang="en-US" dirty="0" err="1" smtClean="0">
                <a:latin typeface="Arial" charset="0"/>
                <a:cs typeface="Arial" charset="0"/>
              </a:rPr>
              <a:t>Bộ</a:t>
            </a:r>
            <a:r>
              <a:rPr lang="en-US" dirty="0" smtClean="0">
                <a:latin typeface="Arial" charset="0"/>
                <a:cs typeface="Arial" charset="0"/>
              </a:rPr>
              <a:t> TTTT, </a:t>
            </a:r>
            <a:r>
              <a:rPr lang="en-US" dirty="0" err="1" smtClean="0">
                <a:latin typeface="Arial" charset="0"/>
                <a:cs typeface="Arial" charset="0"/>
              </a:rPr>
              <a:t>Bộ</a:t>
            </a:r>
            <a:r>
              <a:rPr lang="en-US" dirty="0" smtClean="0">
                <a:latin typeface="Arial" charset="0"/>
                <a:cs typeface="Arial" charset="0"/>
              </a:rPr>
              <a:t> KH&amp;CN, </a:t>
            </a:r>
            <a:r>
              <a:rPr lang="en-US" dirty="0" err="1" smtClean="0">
                <a:latin typeface="Arial" charset="0"/>
                <a:cs typeface="Arial" charset="0"/>
              </a:rPr>
              <a:t>Bộ</a:t>
            </a:r>
            <a:r>
              <a:rPr lang="en-US" dirty="0" smtClean="0">
                <a:latin typeface="Arial" charset="0"/>
                <a:cs typeface="Arial" charset="0"/>
              </a:rPr>
              <a:t> </a:t>
            </a:r>
            <a:r>
              <a:rPr lang="en-US" dirty="0" err="1" smtClean="0">
                <a:latin typeface="Arial" charset="0"/>
                <a:cs typeface="Arial" charset="0"/>
              </a:rPr>
              <a:t>tài</a:t>
            </a:r>
            <a:r>
              <a:rPr lang="en-US" dirty="0" smtClean="0">
                <a:latin typeface="Arial" charset="0"/>
                <a:cs typeface="Arial" charset="0"/>
              </a:rPr>
              <a:t> </a:t>
            </a:r>
            <a:r>
              <a:rPr lang="en-US" dirty="0" err="1" smtClean="0">
                <a:latin typeface="Arial" charset="0"/>
                <a:cs typeface="Arial" charset="0"/>
              </a:rPr>
              <a:t>chính</a:t>
            </a:r>
            <a:r>
              <a:rPr lang="en-US" dirty="0" smtClean="0">
                <a:latin typeface="Arial" charset="0"/>
                <a:cs typeface="Arial" charset="0"/>
              </a:rPr>
              <a:t> </a:t>
            </a:r>
            <a:r>
              <a:rPr lang="en-US" dirty="0" err="1" smtClean="0">
                <a:latin typeface="Arial" charset="0"/>
                <a:cs typeface="Arial" charset="0"/>
              </a:rPr>
              <a:t>liên</a:t>
            </a:r>
            <a:r>
              <a:rPr lang="en-US" dirty="0" smtClean="0">
                <a:latin typeface="Arial" charset="0"/>
                <a:cs typeface="Arial" charset="0"/>
              </a:rPr>
              <a:t> </a:t>
            </a:r>
            <a:r>
              <a:rPr lang="en-US" dirty="0" err="1" smtClean="0">
                <a:latin typeface="Arial" charset="0"/>
                <a:cs typeface="Arial" charset="0"/>
              </a:rPr>
              <a:t>quan</a:t>
            </a:r>
            <a:r>
              <a:rPr lang="en-US" dirty="0" smtClean="0">
                <a:latin typeface="Arial" charset="0"/>
                <a:cs typeface="Arial" charset="0"/>
              </a:rPr>
              <a:t> </a:t>
            </a:r>
            <a:r>
              <a:rPr lang="en-US" dirty="0" err="1" smtClean="0">
                <a:latin typeface="Arial" charset="0"/>
                <a:cs typeface="Arial" charset="0"/>
              </a:rPr>
              <a:t>đến</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ứng</a:t>
            </a:r>
            <a:r>
              <a:rPr lang="en-US" dirty="0" smtClean="0">
                <a:latin typeface="Arial" charset="0"/>
                <a:cs typeface="Arial" charset="0"/>
              </a:rPr>
              <a:t> </a:t>
            </a:r>
            <a:r>
              <a:rPr lang="en-US" dirty="0" err="1" smtClean="0">
                <a:latin typeface="Arial" charset="0"/>
                <a:cs typeface="Arial" charset="0"/>
              </a:rPr>
              <a:t>dụng</a:t>
            </a:r>
            <a:r>
              <a:rPr lang="en-US" dirty="0" smtClean="0">
                <a:latin typeface="Arial" charset="0"/>
                <a:cs typeface="Arial" charset="0"/>
              </a:rPr>
              <a:t> CNTT ở VN, </a:t>
            </a:r>
            <a:r>
              <a:rPr lang="en-US" altLang="en-US" dirty="0" err="1" smtClean="0">
                <a:latin typeface="Arial" charset="0"/>
                <a:cs typeface="Arial" charset="0"/>
              </a:rPr>
              <a:t>các</a:t>
            </a:r>
            <a:r>
              <a:rPr lang="en-US" altLang="en-US" dirty="0" smtClean="0">
                <a:latin typeface="Arial" charset="0"/>
                <a:cs typeface="Arial" charset="0"/>
              </a:rPr>
              <a:t> </a:t>
            </a:r>
            <a:r>
              <a:rPr lang="en-US" altLang="en-US" dirty="0" err="1" smtClean="0">
                <a:latin typeface="Arial" charset="0"/>
                <a:cs typeface="Arial" charset="0"/>
              </a:rPr>
              <a:t>dự</a:t>
            </a:r>
            <a:r>
              <a:rPr lang="en-US" altLang="en-US" dirty="0" smtClean="0">
                <a:latin typeface="Arial" charset="0"/>
                <a:cs typeface="Arial" charset="0"/>
              </a:rPr>
              <a:t> </a:t>
            </a:r>
            <a:r>
              <a:rPr lang="en-US" altLang="en-US" dirty="0" err="1" smtClean="0">
                <a:latin typeface="Arial" charset="0"/>
                <a:cs typeface="Arial" charset="0"/>
              </a:rPr>
              <a:t>án</a:t>
            </a:r>
            <a:r>
              <a:rPr lang="en-US" altLang="en-US" dirty="0" smtClean="0">
                <a:latin typeface="Arial" charset="0"/>
                <a:cs typeface="Arial" charset="0"/>
              </a:rPr>
              <a:t> CNTT ở VN </a:t>
            </a:r>
            <a:r>
              <a:rPr lang="en-US" altLang="en-US" dirty="0" err="1" smtClean="0">
                <a:latin typeface="Arial" charset="0"/>
                <a:cs typeface="Arial" charset="0"/>
              </a:rPr>
              <a:t>được</a:t>
            </a:r>
            <a:r>
              <a:rPr lang="en-US" altLang="en-US" dirty="0" smtClean="0">
                <a:latin typeface="Arial" charset="0"/>
                <a:cs typeface="Arial" charset="0"/>
              </a:rPr>
              <a:t> </a:t>
            </a:r>
            <a:r>
              <a:rPr lang="en-US" altLang="en-US" dirty="0" err="1" smtClean="0">
                <a:latin typeface="Arial" charset="0"/>
                <a:cs typeface="Arial" charset="0"/>
              </a:rPr>
              <a:t>coi</a:t>
            </a:r>
            <a:r>
              <a:rPr lang="en-US" altLang="en-US" dirty="0" smtClean="0">
                <a:latin typeface="Arial" charset="0"/>
                <a:cs typeface="Arial" charset="0"/>
              </a:rPr>
              <a:t> </a:t>
            </a:r>
            <a:r>
              <a:rPr lang="en-US" altLang="en-US" dirty="0" err="1" smtClean="0">
                <a:latin typeface="Arial" charset="0"/>
                <a:cs typeface="Arial" charset="0"/>
              </a:rPr>
              <a:t>là</a:t>
            </a:r>
            <a:r>
              <a:rPr lang="en-US" altLang="en-US" dirty="0" smtClean="0">
                <a:latin typeface="Arial" charset="0"/>
                <a:cs typeface="Arial" charset="0"/>
              </a:rPr>
              <a:t> </a:t>
            </a:r>
            <a:r>
              <a:rPr lang="en-US" altLang="en-US" dirty="0" err="1" smtClean="0">
                <a:latin typeface="Arial" charset="0"/>
                <a:cs typeface="Arial" charset="0"/>
              </a:rPr>
              <a:t>các</a:t>
            </a:r>
            <a:r>
              <a:rPr lang="en-US" altLang="en-US" dirty="0" smtClean="0">
                <a:latin typeface="Arial" charset="0"/>
                <a:cs typeface="Arial" charset="0"/>
              </a:rPr>
              <a:t> </a:t>
            </a:r>
            <a:r>
              <a:rPr lang="en-US" altLang="en-US" dirty="0" err="1" smtClean="0">
                <a:latin typeface="Arial" charset="0"/>
                <a:cs typeface="Arial" charset="0"/>
              </a:rPr>
              <a:t>dự</a:t>
            </a:r>
            <a:r>
              <a:rPr lang="en-US" altLang="en-US" dirty="0" smtClean="0">
                <a:latin typeface="Arial" charset="0"/>
                <a:cs typeface="Arial" charset="0"/>
              </a:rPr>
              <a:t> </a:t>
            </a:r>
            <a:r>
              <a:rPr lang="en-US" altLang="en-US" dirty="0" err="1" smtClean="0">
                <a:latin typeface="Arial" charset="0"/>
                <a:cs typeface="Arial" charset="0"/>
              </a:rPr>
              <a:t>án</a:t>
            </a:r>
            <a:r>
              <a:rPr lang="en-US" altLang="en-US" dirty="0" smtClean="0">
                <a:latin typeface="Arial" charset="0"/>
                <a:cs typeface="Arial" charset="0"/>
              </a:rPr>
              <a:t> </a:t>
            </a:r>
            <a:r>
              <a:rPr lang="en-US" altLang="en-US" dirty="0" err="1" smtClean="0">
                <a:latin typeface="Arial" charset="0"/>
                <a:cs typeface="Arial" charset="0"/>
              </a:rPr>
              <a:t>đầu</a:t>
            </a:r>
            <a:r>
              <a:rPr lang="en-US" altLang="en-US" dirty="0" smtClean="0">
                <a:latin typeface="Arial" charset="0"/>
                <a:cs typeface="Arial" charset="0"/>
              </a:rPr>
              <a:t> </a:t>
            </a:r>
            <a:r>
              <a:rPr lang="en-US" altLang="en-US" dirty="0" err="1" smtClean="0">
                <a:latin typeface="Arial" charset="0"/>
                <a:cs typeface="Arial" charset="0"/>
              </a:rPr>
              <a:t>tư</a:t>
            </a:r>
            <a:r>
              <a:rPr lang="en-US" altLang="en-US" dirty="0" smtClean="0">
                <a:latin typeface="Arial" charset="0"/>
                <a:cs typeface="Arial" charset="0"/>
              </a:rPr>
              <a:t> </a:t>
            </a:r>
            <a:r>
              <a:rPr lang="en-US" altLang="en-US" dirty="0" err="1" smtClean="0">
                <a:latin typeface="Arial" charset="0"/>
                <a:cs typeface="Arial" charset="0"/>
              </a:rPr>
              <a:t>cơ</a:t>
            </a:r>
            <a:r>
              <a:rPr lang="en-US" altLang="en-US" dirty="0" smtClean="0">
                <a:latin typeface="Arial" charset="0"/>
                <a:cs typeface="Arial" charset="0"/>
              </a:rPr>
              <a:t> </a:t>
            </a:r>
            <a:r>
              <a:rPr lang="en-US" altLang="en-US" dirty="0" err="1" smtClean="0">
                <a:latin typeface="Arial" charset="0"/>
                <a:cs typeface="Arial" charset="0"/>
              </a:rPr>
              <a:t>bản</a:t>
            </a:r>
            <a:r>
              <a:rPr lang="en-US" altLang="en-US" dirty="0" smtClean="0">
                <a:latin typeface="Arial" charset="0"/>
                <a:cs typeface="Arial" charset="0"/>
              </a:rPr>
              <a:t> </a:t>
            </a:r>
            <a:r>
              <a:rPr lang="en-US" altLang="en-US" dirty="0" err="1" smtClean="0">
                <a:latin typeface="Arial" charset="0"/>
                <a:cs typeface="Arial" charset="0"/>
              </a:rPr>
              <a:t>và</a:t>
            </a:r>
            <a:r>
              <a:rPr lang="en-US" altLang="en-US" dirty="0" smtClean="0">
                <a:latin typeface="Arial" charset="0"/>
                <a:cs typeface="Arial" charset="0"/>
              </a:rPr>
              <a:t> </a:t>
            </a:r>
            <a:r>
              <a:rPr lang="en-US" altLang="en-US" dirty="0" err="1" smtClean="0">
                <a:latin typeface="Arial" charset="0"/>
                <a:cs typeface="Arial" charset="0"/>
              </a:rPr>
              <a:t>mua</a:t>
            </a:r>
            <a:r>
              <a:rPr lang="en-US" altLang="en-US" dirty="0" smtClean="0">
                <a:latin typeface="Arial" charset="0"/>
                <a:cs typeface="Arial" charset="0"/>
              </a:rPr>
              <a:t> </a:t>
            </a:r>
            <a:r>
              <a:rPr lang="en-US" altLang="en-US" dirty="0" err="1" smtClean="0">
                <a:latin typeface="Arial" charset="0"/>
                <a:cs typeface="Arial" charset="0"/>
              </a:rPr>
              <a:t>sắm</a:t>
            </a:r>
            <a:r>
              <a:rPr lang="en-US" altLang="en-US" dirty="0" smtClean="0">
                <a:latin typeface="Arial" charset="0"/>
                <a:cs typeface="Arial" charset="0"/>
              </a:rPr>
              <a:t> </a:t>
            </a:r>
            <a:r>
              <a:rPr lang="en-US" altLang="en-US" dirty="0" err="1" smtClean="0">
                <a:latin typeface="Arial" charset="0"/>
                <a:cs typeface="Arial" charset="0"/>
              </a:rPr>
              <a:t>trang</a:t>
            </a:r>
            <a:r>
              <a:rPr lang="en-US" altLang="en-US" dirty="0" smtClean="0">
                <a:latin typeface="Arial" charset="0"/>
                <a:cs typeface="Arial" charset="0"/>
              </a:rPr>
              <a:t> </a:t>
            </a:r>
            <a:r>
              <a:rPr lang="en-US" altLang="en-US" dirty="0" err="1" smtClean="0">
                <a:latin typeface="Arial" charset="0"/>
                <a:cs typeface="Arial" charset="0"/>
              </a:rPr>
              <a:t>thiết</a:t>
            </a:r>
            <a:r>
              <a:rPr lang="en-US" altLang="en-US" dirty="0" smtClean="0">
                <a:latin typeface="Arial" charset="0"/>
                <a:cs typeface="Arial" charset="0"/>
              </a:rPr>
              <a:t> </a:t>
            </a:r>
            <a:r>
              <a:rPr lang="en-US" altLang="en-US" dirty="0" err="1" smtClean="0">
                <a:latin typeface="Arial" charset="0"/>
                <a:cs typeface="Arial" charset="0"/>
              </a:rPr>
              <a:t>bị</a:t>
            </a:r>
            <a:r>
              <a:rPr lang="en-US" altLang="en-US" dirty="0" smtClean="0">
                <a:latin typeface="Arial" charset="0"/>
                <a:cs typeface="Arial" charset="0"/>
              </a:rPr>
              <a:t>. </a:t>
            </a:r>
            <a:r>
              <a:rPr lang="en-US" altLang="en-US" dirty="0" err="1" smtClean="0">
                <a:latin typeface="Arial" charset="0"/>
                <a:cs typeface="Arial" charset="0"/>
              </a:rPr>
              <a:t>Quan</a:t>
            </a:r>
            <a:r>
              <a:rPr lang="en-US" altLang="en-US" dirty="0" smtClean="0">
                <a:latin typeface="Arial" charset="0"/>
                <a:cs typeface="Arial" charset="0"/>
              </a:rPr>
              <a:t> </a:t>
            </a:r>
            <a:r>
              <a:rPr lang="en-US" altLang="en-US" dirty="0" err="1" smtClean="0">
                <a:latin typeface="Arial" charset="0"/>
                <a:cs typeface="Arial" charset="0"/>
              </a:rPr>
              <a:t>điểm</a:t>
            </a:r>
            <a:r>
              <a:rPr lang="en-US" altLang="en-US" dirty="0" smtClean="0">
                <a:latin typeface="Arial" charset="0"/>
                <a:cs typeface="Arial" charset="0"/>
              </a:rPr>
              <a:t> </a:t>
            </a:r>
            <a:r>
              <a:rPr lang="en-US" altLang="en-US" dirty="0" err="1" smtClean="0">
                <a:latin typeface="Arial" charset="0"/>
                <a:cs typeface="Arial" charset="0"/>
              </a:rPr>
              <a:t>này</a:t>
            </a:r>
            <a:r>
              <a:rPr lang="en-US" altLang="en-US" dirty="0" smtClean="0">
                <a:latin typeface="Arial" charset="0"/>
                <a:cs typeface="Arial" charset="0"/>
              </a:rPr>
              <a:t> </a:t>
            </a:r>
            <a:r>
              <a:rPr lang="en-US" altLang="en-US" dirty="0" err="1" smtClean="0">
                <a:latin typeface="Arial" charset="0"/>
                <a:cs typeface="Arial" charset="0"/>
              </a:rPr>
              <a:t>thường</a:t>
            </a:r>
            <a:r>
              <a:rPr lang="en-US" altLang="en-US" dirty="0" smtClean="0">
                <a:latin typeface="Arial" charset="0"/>
                <a:cs typeface="Arial" charset="0"/>
              </a:rPr>
              <a:t> </a:t>
            </a:r>
            <a:r>
              <a:rPr lang="en-US" altLang="en-US" dirty="0" err="1" smtClean="0">
                <a:latin typeface="Arial" charset="0"/>
                <a:cs typeface="Arial" charset="0"/>
              </a:rPr>
              <a:t>không</a:t>
            </a:r>
            <a:r>
              <a:rPr lang="en-US" altLang="en-US" dirty="0" smtClean="0">
                <a:latin typeface="Arial" charset="0"/>
                <a:cs typeface="Arial" charset="0"/>
              </a:rPr>
              <a:t> </a:t>
            </a:r>
            <a:r>
              <a:rPr lang="en-US" altLang="en-US" dirty="0" err="1" smtClean="0">
                <a:latin typeface="Arial" charset="0"/>
                <a:cs typeface="Arial" charset="0"/>
              </a:rPr>
              <a:t>hợp</a:t>
            </a:r>
            <a:r>
              <a:rPr lang="en-US" altLang="en-US" dirty="0" smtClean="0">
                <a:latin typeface="Arial" charset="0"/>
                <a:cs typeface="Arial" charset="0"/>
              </a:rPr>
              <a:t> </a:t>
            </a:r>
            <a:r>
              <a:rPr lang="en-US" altLang="en-US" dirty="0" err="1" smtClean="0">
                <a:latin typeface="Arial" charset="0"/>
                <a:cs typeface="Arial" charset="0"/>
              </a:rPr>
              <a:t>lý</a:t>
            </a:r>
            <a:r>
              <a:rPr lang="en-US" altLang="en-US" dirty="0" smtClean="0">
                <a:latin typeface="Arial" charset="0"/>
                <a:cs typeface="Arial" charset="0"/>
              </a:rPr>
              <a:t> </a:t>
            </a:r>
            <a:r>
              <a:rPr lang="en-US" altLang="en-US" dirty="0" err="1" smtClean="0">
                <a:latin typeface="Arial" charset="0"/>
                <a:cs typeface="Arial" charset="0"/>
              </a:rPr>
              <a:t>vì</a:t>
            </a:r>
            <a:r>
              <a:rPr lang="en-US" altLang="en-US" dirty="0" smtClean="0">
                <a:latin typeface="Arial" charset="0"/>
                <a:cs typeface="Arial" charset="0"/>
              </a:rPr>
              <a:t> </a:t>
            </a:r>
            <a:r>
              <a:rPr lang="en-US" altLang="en-US" dirty="0" err="1" smtClean="0">
                <a:latin typeface="Arial" charset="0"/>
                <a:cs typeface="Arial" charset="0"/>
              </a:rPr>
              <a:t>không</a:t>
            </a:r>
            <a:r>
              <a:rPr lang="en-US" altLang="en-US" dirty="0" smtClean="0">
                <a:latin typeface="Arial" charset="0"/>
                <a:cs typeface="Arial" charset="0"/>
              </a:rPr>
              <a:t> </a:t>
            </a:r>
            <a:r>
              <a:rPr lang="en-US" altLang="en-US" dirty="0" err="1" smtClean="0">
                <a:latin typeface="Arial" charset="0"/>
                <a:cs typeface="Arial" charset="0"/>
              </a:rPr>
              <a:t>quan</a:t>
            </a:r>
            <a:r>
              <a:rPr lang="en-US" altLang="en-US" dirty="0" smtClean="0">
                <a:latin typeface="Arial" charset="0"/>
                <a:cs typeface="Arial" charset="0"/>
              </a:rPr>
              <a:t> </a:t>
            </a:r>
            <a:r>
              <a:rPr lang="en-US" altLang="en-US" dirty="0" err="1" smtClean="0">
                <a:latin typeface="Arial" charset="0"/>
                <a:cs typeface="Arial" charset="0"/>
              </a:rPr>
              <a:t>tâm</a:t>
            </a:r>
            <a:r>
              <a:rPr lang="en-US" altLang="en-US" dirty="0" smtClean="0">
                <a:latin typeface="Arial" charset="0"/>
                <a:cs typeface="Arial" charset="0"/>
              </a:rPr>
              <a:t> </a:t>
            </a:r>
            <a:r>
              <a:rPr lang="en-US" altLang="en-US" dirty="0" err="1" smtClean="0">
                <a:latin typeface="Arial" charset="0"/>
                <a:cs typeface="Arial" charset="0"/>
              </a:rPr>
              <a:t>đến</a:t>
            </a:r>
            <a:r>
              <a:rPr lang="en-US" altLang="en-US" dirty="0" smtClean="0">
                <a:latin typeface="Arial" charset="0"/>
                <a:cs typeface="Arial" charset="0"/>
              </a:rPr>
              <a:t> chi </a:t>
            </a:r>
            <a:r>
              <a:rPr lang="en-US" altLang="en-US" dirty="0" err="1" smtClean="0">
                <a:latin typeface="Arial" charset="0"/>
                <a:cs typeface="Arial" charset="0"/>
              </a:rPr>
              <a:t>phí</a:t>
            </a:r>
            <a:r>
              <a:rPr lang="en-US" altLang="en-US" dirty="0" smtClean="0">
                <a:latin typeface="Arial" charset="0"/>
                <a:cs typeface="Arial" charset="0"/>
              </a:rPr>
              <a:t> </a:t>
            </a:r>
            <a:r>
              <a:rPr lang="en-US" altLang="en-US" dirty="0" err="1" smtClean="0">
                <a:latin typeface="Arial" charset="0"/>
                <a:cs typeface="Arial" charset="0"/>
              </a:rPr>
              <a:t>đầu</a:t>
            </a:r>
            <a:r>
              <a:rPr lang="en-US" altLang="en-US" dirty="0" smtClean="0">
                <a:latin typeface="Arial" charset="0"/>
                <a:cs typeface="Arial" charset="0"/>
              </a:rPr>
              <a:t> </a:t>
            </a:r>
            <a:r>
              <a:rPr lang="en-US" altLang="en-US" dirty="0" err="1" smtClean="0">
                <a:latin typeface="Arial" charset="0"/>
                <a:cs typeface="Arial" charset="0"/>
              </a:rPr>
              <a:t>tư</a:t>
            </a:r>
            <a:r>
              <a:rPr lang="en-US" altLang="en-US" dirty="0" smtClean="0">
                <a:latin typeface="Arial" charset="0"/>
                <a:cs typeface="Arial" charset="0"/>
              </a:rPr>
              <a:t> </a:t>
            </a:r>
            <a:r>
              <a:rPr lang="en-US" altLang="en-US" dirty="0" err="1" smtClean="0">
                <a:latin typeface="Arial" charset="0"/>
                <a:cs typeface="Arial" charset="0"/>
              </a:rPr>
              <a:t>vào</a:t>
            </a:r>
            <a:r>
              <a:rPr lang="en-US" altLang="en-US" dirty="0" smtClean="0">
                <a:latin typeface="Arial" charset="0"/>
                <a:cs typeface="Arial" charset="0"/>
              </a:rPr>
              <a:t> con </a:t>
            </a:r>
            <a:r>
              <a:rPr lang="en-US" altLang="en-US" dirty="0" err="1" smtClean="0">
                <a:latin typeface="Arial" charset="0"/>
                <a:cs typeface="Arial" charset="0"/>
              </a:rPr>
              <a:t>người</a:t>
            </a:r>
            <a:r>
              <a:rPr lang="en-US" altLang="en-US" dirty="0" smtClean="0">
                <a:latin typeface="Arial" charset="0"/>
                <a:cs typeface="Arial" charset="0"/>
              </a:rPr>
              <a:t> (</a:t>
            </a:r>
            <a:r>
              <a:rPr lang="en-US" altLang="en-US" dirty="0" err="1" smtClean="0">
                <a:latin typeface="Arial" charset="0"/>
                <a:cs typeface="Arial" charset="0"/>
              </a:rPr>
              <a:t>trong</a:t>
            </a:r>
            <a:r>
              <a:rPr lang="en-US" altLang="en-US" dirty="0" smtClean="0">
                <a:latin typeface="Arial" charset="0"/>
                <a:cs typeface="Arial" charset="0"/>
              </a:rPr>
              <a:t> </a:t>
            </a:r>
            <a:r>
              <a:rPr lang="en-US" altLang="en-US" dirty="0" err="1" smtClean="0">
                <a:latin typeface="Arial" charset="0"/>
                <a:cs typeface="Arial" charset="0"/>
              </a:rPr>
              <a:t>thực</a:t>
            </a:r>
            <a:r>
              <a:rPr lang="en-US" altLang="en-US" dirty="0" smtClean="0">
                <a:latin typeface="Arial" charset="0"/>
                <a:cs typeface="Arial" charset="0"/>
              </a:rPr>
              <a:t> </a:t>
            </a:r>
            <a:r>
              <a:rPr lang="en-US" altLang="en-US" dirty="0" err="1" smtClean="0">
                <a:latin typeface="Arial" charset="0"/>
                <a:cs typeface="Arial" charset="0"/>
              </a:rPr>
              <a:t>tế</a:t>
            </a:r>
            <a:r>
              <a:rPr lang="en-US" altLang="en-US" dirty="0" smtClean="0">
                <a:latin typeface="Arial" charset="0"/>
                <a:cs typeface="Arial" charset="0"/>
              </a:rPr>
              <a:t>, </a:t>
            </a:r>
            <a:r>
              <a:rPr lang="en-US" altLang="en-US" dirty="0" err="1" smtClean="0">
                <a:latin typeface="Arial" charset="0"/>
                <a:cs typeface="Arial" charset="0"/>
              </a:rPr>
              <a:t>đây</a:t>
            </a:r>
            <a:r>
              <a:rPr lang="en-US" altLang="en-US" dirty="0" smtClean="0">
                <a:latin typeface="Arial" charset="0"/>
                <a:cs typeface="Arial" charset="0"/>
              </a:rPr>
              <a:t> </a:t>
            </a:r>
            <a:r>
              <a:rPr lang="en-US" altLang="en-US" dirty="0" err="1" smtClean="0">
                <a:latin typeface="Arial" charset="0"/>
                <a:cs typeface="Arial" charset="0"/>
              </a:rPr>
              <a:t>là</a:t>
            </a:r>
            <a:r>
              <a:rPr lang="en-US" altLang="en-US" dirty="0" smtClean="0">
                <a:latin typeface="Arial" charset="0"/>
                <a:cs typeface="Arial" charset="0"/>
              </a:rPr>
              <a:t> </a:t>
            </a:r>
            <a:r>
              <a:rPr lang="en-US" altLang="en-US" dirty="0" err="1" smtClean="0">
                <a:latin typeface="Arial" charset="0"/>
                <a:cs typeface="Arial" charset="0"/>
              </a:rPr>
              <a:t>các</a:t>
            </a:r>
            <a:r>
              <a:rPr lang="en-US" altLang="en-US" dirty="0" smtClean="0">
                <a:latin typeface="Arial" charset="0"/>
                <a:cs typeface="Arial" charset="0"/>
              </a:rPr>
              <a:t> </a:t>
            </a:r>
            <a:r>
              <a:rPr lang="en-US" altLang="en-US" dirty="0" err="1" smtClean="0">
                <a:latin typeface="Arial" charset="0"/>
                <a:cs typeface="Arial" charset="0"/>
              </a:rPr>
              <a:t>đầu</a:t>
            </a:r>
            <a:r>
              <a:rPr lang="en-US" altLang="en-US" dirty="0" smtClean="0">
                <a:latin typeface="Arial" charset="0"/>
                <a:cs typeface="Arial" charset="0"/>
              </a:rPr>
              <a:t> </a:t>
            </a:r>
            <a:r>
              <a:rPr lang="en-US" altLang="en-US" dirty="0" err="1" smtClean="0">
                <a:latin typeface="Arial" charset="0"/>
                <a:cs typeface="Arial" charset="0"/>
              </a:rPr>
              <a:t>tư</a:t>
            </a:r>
            <a:r>
              <a:rPr lang="en-US" altLang="en-US" dirty="0" smtClean="0">
                <a:latin typeface="Arial" charset="0"/>
                <a:cs typeface="Arial" charset="0"/>
              </a:rPr>
              <a:t> </a:t>
            </a:r>
            <a:r>
              <a:rPr lang="en-US" altLang="en-US" dirty="0" err="1" smtClean="0">
                <a:latin typeface="Arial" charset="0"/>
                <a:cs typeface="Arial" charset="0"/>
              </a:rPr>
              <a:t>không</a:t>
            </a:r>
            <a:r>
              <a:rPr lang="en-US" altLang="en-US" dirty="0" smtClean="0">
                <a:latin typeface="Arial" charset="0"/>
                <a:cs typeface="Arial" charset="0"/>
              </a:rPr>
              <a:t> </a:t>
            </a:r>
            <a:r>
              <a:rPr lang="en-US" altLang="en-US" dirty="0" err="1" smtClean="0">
                <a:latin typeface="Arial" charset="0"/>
                <a:cs typeface="Arial" charset="0"/>
              </a:rPr>
              <a:t>hề</a:t>
            </a:r>
            <a:r>
              <a:rPr lang="en-US" altLang="en-US" dirty="0" smtClean="0">
                <a:latin typeface="Arial" charset="0"/>
                <a:cs typeface="Arial" charset="0"/>
              </a:rPr>
              <a:t> </a:t>
            </a:r>
            <a:r>
              <a:rPr lang="en-US" altLang="en-US" dirty="0" err="1" smtClean="0">
                <a:latin typeface="Arial" charset="0"/>
                <a:cs typeface="Arial" charset="0"/>
              </a:rPr>
              <a:t>nhỏ</a:t>
            </a:r>
            <a:r>
              <a:rPr lang="en-US" altLang="en-US" dirty="0" smtClean="0">
                <a:latin typeface="Arial" charset="0"/>
                <a:cs typeface="Arial" charset="0"/>
              </a:rPr>
              <a:t> </a:t>
            </a:r>
            <a:r>
              <a:rPr lang="en-US" altLang="en-US" dirty="0" err="1" smtClean="0">
                <a:latin typeface="Arial" charset="0"/>
                <a:cs typeface="Arial" charset="0"/>
              </a:rPr>
              <a:t>đối</a:t>
            </a:r>
            <a:r>
              <a:rPr lang="en-US" altLang="en-US" dirty="0" smtClean="0">
                <a:latin typeface="Arial" charset="0"/>
                <a:cs typeface="Arial" charset="0"/>
              </a:rPr>
              <a:t> </a:t>
            </a:r>
            <a:r>
              <a:rPr lang="en-US" altLang="en-US" dirty="0" err="1" smtClean="0">
                <a:latin typeface="Arial" charset="0"/>
                <a:cs typeface="Arial" charset="0"/>
              </a:rPr>
              <a:t>với</a:t>
            </a:r>
            <a:r>
              <a:rPr lang="en-US" altLang="en-US" dirty="0" smtClean="0">
                <a:latin typeface="Arial" charset="0"/>
                <a:cs typeface="Arial" charset="0"/>
              </a:rPr>
              <a:t> </a:t>
            </a:r>
            <a:r>
              <a:rPr lang="en-US" altLang="en-US" dirty="0" err="1" smtClean="0">
                <a:latin typeface="Arial" charset="0"/>
                <a:cs typeface="Arial" charset="0"/>
              </a:rPr>
              <a:t>các</a:t>
            </a:r>
            <a:r>
              <a:rPr lang="en-US" altLang="en-US" dirty="0" smtClean="0">
                <a:latin typeface="Arial" charset="0"/>
                <a:cs typeface="Arial" charset="0"/>
              </a:rPr>
              <a:t> </a:t>
            </a:r>
            <a:r>
              <a:rPr lang="en-US" altLang="en-US" dirty="0" err="1" smtClean="0">
                <a:latin typeface="Arial" charset="0"/>
                <a:cs typeface="Arial" charset="0"/>
              </a:rPr>
              <a:t>công</a:t>
            </a:r>
            <a:r>
              <a:rPr lang="en-US" altLang="en-US" dirty="0" smtClean="0">
                <a:latin typeface="Arial" charset="0"/>
                <a:cs typeface="Arial" charset="0"/>
              </a:rPr>
              <a:t> ty PM).</a:t>
            </a:r>
          </a:p>
          <a:p>
            <a:endParaRPr lang="en-US" dirty="0" smtClean="0">
              <a:latin typeface="Arial" charset="0"/>
              <a:cs typeface="Arial" charset="0"/>
            </a:endParaRPr>
          </a:p>
          <a:p>
            <a:r>
              <a:rPr lang="en-US" dirty="0" err="1" smtClean="0">
                <a:latin typeface="Arial" charset="0"/>
                <a:cs typeface="Arial" charset="0"/>
              </a:rPr>
              <a:t>Với</a:t>
            </a:r>
            <a:r>
              <a:rPr lang="en-US" dirty="0" smtClean="0">
                <a:latin typeface="Arial" charset="0"/>
                <a:cs typeface="Arial" charset="0"/>
              </a:rPr>
              <a:t> </a:t>
            </a:r>
            <a:r>
              <a:rPr lang="en-US" dirty="0" err="1" smtClean="0">
                <a:latin typeface="Arial" charset="0"/>
                <a:cs typeface="Arial" charset="0"/>
              </a:rPr>
              <a:t>nhiều</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quản</a:t>
            </a:r>
            <a:r>
              <a:rPr lang="en-US" dirty="0" smtClean="0">
                <a:latin typeface="Arial" charset="0"/>
                <a:cs typeface="Arial" charset="0"/>
              </a:rPr>
              <a:t> </a:t>
            </a:r>
            <a:r>
              <a:rPr lang="en-US" dirty="0" err="1" smtClean="0">
                <a:latin typeface="Arial" charset="0"/>
                <a:cs typeface="Arial" charset="0"/>
              </a:rPr>
              <a:t>lý</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thường</a:t>
            </a:r>
            <a:r>
              <a:rPr lang="en-US" dirty="0" smtClean="0">
                <a:latin typeface="Arial" charset="0"/>
                <a:cs typeface="Arial" charset="0"/>
              </a:rPr>
              <a:t> </a:t>
            </a:r>
            <a:r>
              <a:rPr lang="en-US" dirty="0" err="1" smtClean="0">
                <a:latin typeface="Arial" charset="0"/>
                <a:cs typeface="Arial" charset="0"/>
              </a:rPr>
              <a:t>được</a:t>
            </a:r>
            <a:r>
              <a:rPr lang="en-US" dirty="0" smtClean="0">
                <a:latin typeface="Arial" charset="0"/>
                <a:cs typeface="Arial" charset="0"/>
              </a:rPr>
              <a:t> </a:t>
            </a:r>
            <a:r>
              <a:rPr lang="en-US" dirty="0" err="1" smtClean="0">
                <a:latin typeface="Arial" charset="0"/>
                <a:cs typeface="Arial" charset="0"/>
              </a:rPr>
              <a:t>gộp</a:t>
            </a:r>
            <a:r>
              <a:rPr lang="en-US" dirty="0" smtClean="0">
                <a:latin typeface="Arial" charset="0"/>
                <a:cs typeface="Arial" charset="0"/>
              </a:rPr>
              <a:t> </a:t>
            </a:r>
            <a:r>
              <a:rPr lang="en-US" dirty="0" err="1" smtClean="0">
                <a:latin typeface="Arial" charset="0"/>
                <a:cs typeface="Arial" charset="0"/>
              </a:rPr>
              <a:t>vai</a:t>
            </a:r>
            <a:r>
              <a:rPr lang="en-US" dirty="0" smtClean="0">
                <a:latin typeface="Arial" charset="0"/>
                <a:cs typeface="Arial" charset="0"/>
              </a:rPr>
              <a:t> </a:t>
            </a:r>
            <a:r>
              <a:rPr lang="en-US" dirty="0" err="1" smtClean="0">
                <a:latin typeface="Arial" charset="0"/>
                <a:cs typeface="Arial" charset="0"/>
              </a:rPr>
              <a:t>trò</a:t>
            </a:r>
            <a:r>
              <a:rPr lang="en-US" dirty="0" smtClean="0">
                <a:latin typeface="Arial" charset="0"/>
                <a:cs typeface="Arial" charset="0"/>
              </a:rPr>
              <a:t> </a:t>
            </a:r>
            <a:r>
              <a:rPr lang="en-US" dirty="0" err="1" smtClean="0">
                <a:latin typeface="Arial" charset="0"/>
                <a:cs typeface="Arial" charset="0"/>
              </a:rPr>
              <a:t>với</a:t>
            </a:r>
            <a:r>
              <a:rPr lang="en-US" dirty="0" smtClean="0">
                <a:latin typeface="Arial" charset="0"/>
                <a:cs typeface="Arial" charset="0"/>
              </a:rPr>
              <a:t> </a:t>
            </a:r>
            <a:r>
              <a:rPr lang="en-US" dirty="0" err="1" smtClean="0">
                <a:latin typeface="Arial" charset="0"/>
                <a:cs typeface="Arial" charset="0"/>
              </a:rPr>
              <a:t>giám</a:t>
            </a:r>
            <a:r>
              <a:rPr lang="en-US" dirty="0" smtClean="0">
                <a:latin typeface="Arial" charset="0"/>
                <a:cs typeface="Arial" charset="0"/>
              </a:rPr>
              <a:t> </a:t>
            </a:r>
            <a:r>
              <a:rPr lang="en-US" dirty="0" err="1" smtClean="0">
                <a:latin typeface="Arial" charset="0"/>
                <a:cs typeface="Arial" charset="0"/>
              </a:rPr>
              <a:t>đốc</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không</a:t>
            </a:r>
            <a:r>
              <a:rPr lang="en-US" dirty="0" smtClean="0">
                <a:latin typeface="Arial" charset="0"/>
                <a:cs typeface="Arial" charset="0"/>
              </a:rPr>
              <a:t> </a:t>
            </a:r>
            <a:r>
              <a:rPr lang="en-US" dirty="0" err="1" smtClean="0">
                <a:latin typeface="Arial" charset="0"/>
                <a:cs typeface="Arial" charset="0"/>
              </a:rPr>
              <a:t>có</a:t>
            </a:r>
            <a:r>
              <a:rPr lang="en-US" dirty="0" smtClean="0">
                <a:latin typeface="Arial" charset="0"/>
                <a:cs typeface="Arial" charset="0"/>
              </a:rPr>
              <a:t> PM </a:t>
            </a:r>
            <a:r>
              <a:rPr lang="en-US" dirty="0" err="1" smtClean="0">
                <a:latin typeface="Arial" charset="0"/>
                <a:cs typeface="Arial" charset="0"/>
              </a:rPr>
              <a:t>thực</a:t>
            </a:r>
            <a:r>
              <a:rPr lang="en-US" dirty="0" smtClean="0">
                <a:latin typeface="Arial" charset="0"/>
                <a:cs typeface="Arial" charset="0"/>
              </a:rPr>
              <a:t> </a:t>
            </a:r>
            <a:r>
              <a:rPr lang="en-US" dirty="0" err="1" smtClean="0">
                <a:latin typeface="Arial" charset="0"/>
                <a:cs typeface="Arial" charset="0"/>
              </a:rPr>
              <a:t>sự</a:t>
            </a:r>
            <a:r>
              <a:rPr lang="en-US" dirty="0" smtClean="0">
                <a:latin typeface="Arial" charset="0"/>
                <a:cs typeface="Arial" charset="0"/>
              </a:rPr>
              <a:t>. </a:t>
            </a:r>
            <a:r>
              <a:rPr lang="en-US" dirty="0" err="1" smtClean="0">
                <a:latin typeface="Arial" charset="0"/>
                <a:cs typeface="Arial" charset="0"/>
              </a:rPr>
              <a:t>Hơn</a:t>
            </a:r>
            <a:r>
              <a:rPr lang="en-US" dirty="0" smtClean="0">
                <a:latin typeface="Arial" charset="0"/>
                <a:cs typeface="Arial" charset="0"/>
              </a:rPr>
              <a:t> </a:t>
            </a:r>
            <a:r>
              <a:rPr lang="en-US" dirty="0" err="1" smtClean="0">
                <a:latin typeface="Arial" charset="0"/>
                <a:cs typeface="Arial" charset="0"/>
              </a:rPr>
              <a:t>nữa</a:t>
            </a:r>
            <a:r>
              <a:rPr lang="en-US" dirty="0" smtClean="0">
                <a:latin typeface="Arial" charset="0"/>
                <a:cs typeface="Arial" charset="0"/>
              </a:rPr>
              <a:t>, PM </a:t>
            </a:r>
            <a:r>
              <a:rPr lang="en-US" dirty="0" err="1" smtClean="0">
                <a:latin typeface="Arial" charset="0"/>
                <a:cs typeface="Arial" charset="0"/>
              </a:rPr>
              <a:t>thường</a:t>
            </a:r>
            <a:r>
              <a:rPr lang="en-US" dirty="0" smtClean="0">
                <a:latin typeface="Arial" charset="0"/>
                <a:cs typeface="Arial" charset="0"/>
              </a:rPr>
              <a:t> </a:t>
            </a:r>
            <a:r>
              <a:rPr lang="en-US" dirty="0" err="1" smtClean="0">
                <a:latin typeface="Arial" charset="0"/>
                <a:cs typeface="Arial" charset="0"/>
              </a:rPr>
              <a:t>là</a:t>
            </a:r>
            <a:r>
              <a:rPr lang="en-US" dirty="0" smtClean="0">
                <a:latin typeface="Arial" charset="0"/>
                <a:cs typeface="Arial" charset="0"/>
              </a:rPr>
              <a:t> </a:t>
            </a:r>
            <a:r>
              <a:rPr lang="en-US" dirty="0" err="1" smtClean="0">
                <a:latin typeface="Arial" charset="0"/>
                <a:cs typeface="Arial" charset="0"/>
              </a:rPr>
              <a:t>kiêm</a:t>
            </a:r>
            <a:r>
              <a:rPr lang="en-US" dirty="0" smtClean="0">
                <a:latin typeface="Arial" charset="0"/>
                <a:cs typeface="Arial" charset="0"/>
              </a:rPr>
              <a:t> </a:t>
            </a:r>
            <a:r>
              <a:rPr lang="en-US" dirty="0" err="1" smtClean="0">
                <a:latin typeface="Arial" charset="0"/>
                <a:cs typeface="Arial" charset="0"/>
              </a:rPr>
              <a:t>nhiệm</a:t>
            </a:r>
            <a:r>
              <a:rPr lang="en-US" dirty="0" smtClean="0">
                <a:latin typeface="Arial" charset="0"/>
                <a:cs typeface="Arial" charset="0"/>
              </a:rPr>
              <a:t> do </a:t>
            </a:r>
            <a:r>
              <a:rPr lang="en-US" dirty="0" err="1" smtClean="0">
                <a:latin typeface="Arial" charset="0"/>
                <a:cs typeface="Arial" charset="0"/>
              </a:rPr>
              <a:t>đảm</a:t>
            </a:r>
            <a:r>
              <a:rPr lang="en-US" dirty="0" smtClean="0">
                <a:latin typeface="Arial" charset="0"/>
                <a:cs typeface="Arial" charset="0"/>
              </a:rPr>
              <a:t> </a:t>
            </a:r>
            <a:r>
              <a:rPr lang="en-US" dirty="0" err="1" smtClean="0">
                <a:latin typeface="Arial" charset="0"/>
                <a:cs typeface="Arial" charset="0"/>
              </a:rPr>
              <a:t>nhiệm</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nhiệm</a:t>
            </a:r>
            <a:r>
              <a:rPr lang="en-US" dirty="0" smtClean="0">
                <a:latin typeface="Arial" charset="0"/>
                <a:cs typeface="Arial" charset="0"/>
              </a:rPr>
              <a:t> </a:t>
            </a:r>
            <a:r>
              <a:rPr lang="en-US" dirty="0" err="1" smtClean="0">
                <a:latin typeface="Arial" charset="0"/>
                <a:cs typeface="Arial" charset="0"/>
              </a:rPr>
              <a:t>vụ</a:t>
            </a:r>
            <a:r>
              <a:rPr lang="en-US" dirty="0" smtClean="0">
                <a:latin typeface="Arial" charset="0"/>
                <a:cs typeface="Arial" charset="0"/>
              </a:rPr>
              <a:t> </a:t>
            </a:r>
            <a:r>
              <a:rPr lang="en-US" dirty="0" err="1" smtClean="0">
                <a:latin typeface="Arial" charset="0"/>
                <a:cs typeface="Arial" charset="0"/>
              </a:rPr>
              <a:t>khác</a:t>
            </a:r>
            <a:r>
              <a:rPr lang="en-US" dirty="0" smtClean="0">
                <a:latin typeface="Arial" charset="0"/>
                <a:cs typeface="Arial" charset="0"/>
              </a:rPr>
              <a:t> </a:t>
            </a:r>
            <a:r>
              <a:rPr lang="en-US" dirty="0" err="1" smtClean="0">
                <a:latin typeface="Arial" charset="0"/>
                <a:cs typeface="Arial" charset="0"/>
              </a:rPr>
              <a:t>cùng</a:t>
            </a:r>
            <a:r>
              <a:rPr lang="en-US" dirty="0" smtClean="0">
                <a:latin typeface="Arial" charset="0"/>
                <a:cs typeface="Arial" charset="0"/>
              </a:rPr>
              <a:t> </a:t>
            </a:r>
            <a:r>
              <a:rPr lang="en-US" dirty="0" err="1" smtClean="0">
                <a:latin typeface="Arial" charset="0"/>
                <a:cs typeface="Arial" charset="0"/>
              </a:rPr>
              <a:t>lúc</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PM </a:t>
            </a:r>
            <a:r>
              <a:rPr lang="en-US" dirty="0" err="1" smtClean="0">
                <a:latin typeface="Arial" charset="0"/>
                <a:cs typeface="Arial" charset="0"/>
              </a:rPr>
              <a:t>cũng</a:t>
            </a:r>
            <a:r>
              <a:rPr lang="en-US" dirty="0" smtClean="0">
                <a:latin typeface="Arial" charset="0"/>
                <a:cs typeface="Arial" charset="0"/>
              </a:rPr>
              <a:t> </a:t>
            </a:r>
            <a:r>
              <a:rPr lang="en-US" dirty="0" err="1" smtClean="0">
                <a:latin typeface="Arial" charset="0"/>
                <a:cs typeface="Arial" charset="0"/>
              </a:rPr>
              <a:t>chưa</a:t>
            </a:r>
            <a:r>
              <a:rPr lang="en-US" dirty="0" smtClean="0">
                <a:latin typeface="Arial" charset="0"/>
                <a:cs typeface="Arial" charset="0"/>
              </a:rPr>
              <a:t> </a:t>
            </a:r>
            <a:r>
              <a:rPr lang="en-US" dirty="0" err="1" smtClean="0">
                <a:latin typeface="Arial" charset="0"/>
                <a:cs typeface="Arial" charset="0"/>
              </a:rPr>
              <a:t>được</a:t>
            </a:r>
            <a:r>
              <a:rPr lang="en-US" dirty="0" smtClean="0">
                <a:latin typeface="Arial" charset="0"/>
                <a:cs typeface="Arial" charset="0"/>
              </a:rPr>
              <a:t> </a:t>
            </a:r>
            <a:r>
              <a:rPr lang="en-US" dirty="0" err="1" smtClean="0">
                <a:latin typeface="Arial" charset="0"/>
                <a:cs typeface="Arial" charset="0"/>
              </a:rPr>
              <a:t>đào</a:t>
            </a:r>
            <a:r>
              <a:rPr lang="en-US" dirty="0" smtClean="0">
                <a:latin typeface="Arial" charset="0"/>
                <a:cs typeface="Arial" charset="0"/>
              </a:rPr>
              <a:t> </a:t>
            </a:r>
            <a:r>
              <a:rPr lang="en-US" dirty="0" err="1" smtClean="0">
                <a:latin typeface="Arial" charset="0"/>
                <a:cs typeface="Arial" charset="0"/>
              </a:rPr>
              <a:t>tạo</a:t>
            </a:r>
            <a:r>
              <a:rPr lang="en-US" dirty="0" smtClean="0">
                <a:latin typeface="Arial" charset="0"/>
                <a:cs typeface="Arial" charset="0"/>
              </a:rPr>
              <a:t> </a:t>
            </a:r>
            <a:r>
              <a:rPr lang="en-US" dirty="0" err="1" smtClean="0">
                <a:latin typeface="Arial" charset="0"/>
                <a:cs typeface="Arial" charset="0"/>
              </a:rPr>
              <a:t>bài</a:t>
            </a:r>
            <a:r>
              <a:rPr lang="en-US" dirty="0" smtClean="0">
                <a:latin typeface="Arial" charset="0"/>
                <a:cs typeface="Arial" charset="0"/>
              </a:rPr>
              <a:t> </a:t>
            </a:r>
            <a:r>
              <a:rPr lang="en-US" dirty="0" err="1" smtClean="0">
                <a:latin typeface="Arial" charset="0"/>
                <a:cs typeface="Arial" charset="0"/>
              </a:rPr>
              <a:t>bản</a:t>
            </a:r>
            <a:r>
              <a:rPr lang="en-US" dirty="0" smtClean="0">
                <a:latin typeface="Arial" charset="0"/>
                <a:cs typeface="Arial" charset="0"/>
              </a:rPr>
              <a:t>, </a:t>
            </a:r>
            <a:r>
              <a:rPr lang="en-US" dirty="0" err="1" smtClean="0">
                <a:latin typeface="Arial" charset="0"/>
                <a:cs typeface="Arial" charset="0"/>
              </a:rPr>
              <a:t>thiếu</a:t>
            </a:r>
            <a:r>
              <a:rPr lang="en-US" dirty="0" smtClean="0">
                <a:latin typeface="Arial" charset="0"/>
                <a:cs typeface="Arial" charset="0"/>
              </a:rPr>
              <a:t> tri </a:t>
            </a:r>
            <a:r>
              <a:rPr lang="en-US" dirty="0" err="1" smtClean="0">
                <a:latin typeface="Arial" charset="0"/>
                <a:cs typeface="Arial" charset="0"/>
              </a:rPr>
              <a:t>thức</a:t>
            </a:r>
            <a:r>
              <a:rPr lang="en-US" dirty="0" smtClean="0">
                <a:latin typeface="Arial" charset="0"/>
                <a:cs typeface="Arial" charset="0"/>
              </a:rPr>
              <a:t> </a:t>
            </a:r>
            <a:r>
              <a:rPr lang="en-US" dirty="0" err="1" smtClean="0">
                <a:latin typeface="Arial" charset="0"/>
                <a:cs typeface="Arial" charset="0"/>
              </a:rPr>
              <a:t>và</a:t>
            </a:r>
            <a:r>
              <a:rPr lang="en-US" dirty="0" smtClean="0">
                <a:latin typeface="Arial" charset="0"/>
                <a:cs typeface="Arial" charset="0"/>
              </a:rPr>
              <a:t> </a:t>
            </a:r>
            <a:r>
              <a:rPr lang="en-US" dirty="0" err="1" smtClean="0">
                <a:latin typeface="Arial" charset="0"/>
                <a:cs typeface="Arial" charset="0"/>
              </a:rPr>
              <a:t>kinh</a:t>
            </a:r>
            <a:r>
              <a:rPr lang="en-US" dirty="0" smtClean="0">
                <a:latin typeface="Arial" charset="0"/>
                <a:cs typeface="Arial" charset="0"/>
              </a:rPr>
              <a:t> </a:t>
            </a:r>
            <a:r>
              <a:rPr lang="en-US" dirty="0" err="1" smtClean="0">
                <a:latin typeface="Arial" charset="0"/>
                <a:cs typeface="Arial" charset="0"/>
              </a:rPr>
              <a:t>nghiệm</a:t>
            </a:r>
            <a:r>
              <a:rPr lang="en-US" dirty="0" smtClean="0">
                <a:latin typeface="Arial" charset="0"/>
                <a:cs typeface="Arial" charset="0"/>
              </a:rPr>
              <a:t>.</a:t>
            </a:r>
          </a:p>
          <a:p>
            <a:endParaRPr lang="en-US" dirty="0" smtClean="0">
              <a:latin typeface="Arial" charset="0"/>
              <a:cs typeface="Arial" charset="0"/>
            </a:endParaRPr>
          </a:p>
          <a:p>
            <a:r>
              <a:rPr lang="en-US" dirty="0" err="1" smtClean="0">
                <a:latin typeface="Arial" charset="0"/>
                <a:cs typeface="Arial" charset="0"/>
              </a:rPr>
              <a:t>Nhiều</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không</a:t>
            </a:r>
            <a:r>
              <a:rPr lang="en-US" dirty="0" smtClean="0">
                <a:latin typeface="Arial" charset="0"/>
                <a:cs typeface="Arial" charset="0"/>
              </a:rPr>
              <a:t> </a:t>
            </a:r>
            <a:r>
              <a:rPr lang="en-US" dirty="0" err="1" smtClean="0">
                <a:latin typeface="Arial" charset="0"/>
                <a:cs typeface="Arial" charset="0"/>
              </a:rPr>
              <a:t>coi</a:t>
            </a:r>
            <a:r>
              <a:rPr lang="en-US" dirty="0" smtClean="0">
                <a:latin typeface="Arial" charset="0"/>
                <a:cs typeface="Arial" charset="0"/>
              </a:rPr>
              <a:t> </a:t>
            </a:r>
            <a:r>
              <a:rPr lang="en-US" dirty="0" err="1" smtClean="0">
                <a:latin typeface="Arial" charset="0"/>
                <a:cs typeface="Arial" charset="0"/>
              </a:rPr>
              <a:t>trọng</a:t>
            </a:r>
            <a:r>
              <a:rPr lang="en-US" dirty="0" smtClean="0">
                <a:latin typeface="Arial" charset="0"/>
                <a:cs typeface="Arial" charset="0"/>
              </a:rPr>
              <a:t> </a:t>
            </a:r>
            <a:r>
              <a:rPr lang="en-US" dirty="0" err="1" smtClean="0">
                <a:latin typeface="Arial" charset="0"/>
                <a:cs typeface="Arial" charset="0"/>
              </a:rPr>
              <a:t>vài</a:t>
            </a:r>
            <a:r>
              <a:rPr lang="en-US" dirty="0" smtClean="0">
                <a:latin typeface="Arial" charset="0"/>
                <a:cs typeface="Arial" charset="0"/>
              </a:rPr>
              <a:t> </a:t>
            </a:r>
            <a:r>
              <a:rPr lang="en-US" dirty="0" err="1" smtClean="0">
                <a:latin typeface="Arial" charset="0"/>
                <a:cs typeface="Arial" charset="0"/>
              </a:rPr>
              <a:t>trò</a:t>
            </a:r>
            <a:r>
              <a:rPr lang="en-US" dirty="0" smtClean="0">
                <a:latin typeface="Arial" charset="0"/>
                <a:cs typeface="Arial" charset="0"/>
              </a:rPr>
              <a:t> </a:t>
            </a:r>
            <a:r>
              <a:rPr lang="en-US" dirty="0" err="1" smtClean="0">
                <a:latin typeface="Arial" charset="0"/>
                <a:cs typeface="Arial" charset="0"/>
              </a:rPr>
              <a:t>của</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bên</a:t>
            </a:r>
            <a:r>
              <a:rPr lang="en-US" dirty="0" smtClean="0">
                <a:latin typeface="Arial" charset="0"/>
                <a:cs typeface="Arial" charset="0"/>
              </a:rPr>
              <a:t> </a:t>
            </a:r>
            <a:r>
              <a:rPr lang="en-US" dirty="0" err="1" smtClean="0">
                <a:latin typeface="Arial" charset="0"/>
                <a:cs typeface="Arial" charset="0"/>
              </a:rPr>
              <a:t>tư</a:t>
            </a:r>
            <a:r>
              <a:rPr lang="en-US" dirty="0" smtClean="0">
                <a:latin typeface="Arial" charset="0"/>
                <a:cs typeface="Arial" charset="0"/>
              </a:rPr>
              <a:t> </a:t>
            </a:r>
            <a:r>
              <a:rPr lang="en-US" dirty="0" err="1" smtClean="0">
                <a:latin typeface="Arial" charset="0"/>
                <a:cs typeface="Arial" charset="0"/>
              </a:rPr>
              <a:t>vấn</a:t>
            </a:r>
            <a:r>
              <a:rPr lang="en-US" dirty="0" smtClean="0">
                <a:latin typeface="Arial" charset="0"/>
                <a:cs typeface="Arial" charset="0"/>
              </a:rPr>
              <a:t> </a:t>
            </a:r>
            <a:r>
              <a:rPr lang="en-US" dirty="0" err="1" smtClean="0">
                <a:latin typeface="Arial" charset="0"/>
                <a:cs typeface="Arial" charset="0"/>
              </a:rPr>
              <a:t>hoặc</a:t>
            </a:r>
            <a:r>
              <a:rPr lang="en-US" dirty="0" smtClean="0">
                <a:latin typeface="Arial" charset="0"/>
                <a:cs typeface="Arial" charset="0"/>
              </a:rPr>
              <a:t> </a:t>
            </a:r>
            <a:r>
              <a:rPr lang="en-US" dirty="0" err="1" smtClean="0">
                <a:latin typeface="Arial" charset="0"/>
                <a:cs typeface="Arial" charset="0"/>
              </a:rPr>
              <a:t>khoán</a:t>
            </a:r>
            <a:r>
              <a:rPr lang="en-US" dirty="0" smtClean="0">
                <a:latin typeface="Arial" charset="0"/>
                <a:cs typeface="Arial" charset="0"/>
              </a:rPr>
              <a:t> </a:t>
            </a:r>
            <a:r>
              <a:rPr lang="en-US" dirty="0" err="1" smtClean="0">
                <a:latin typeface="Arial" charset="0"/>
                <a:cs typeface="Arial" charset="0"/>
              </a:rPr>
              <a:t>trắng</a:t>
            </a:r>
            <a:r>
              <a:rPr lang="en-US" dirty="0" smtClean="0">
                <a:latin typeface="Arial" charset="0"/>
                <a:cs typeface="Arial" charset="0"/>
              </a:rPr>
              <a:t> </a:t>
            </a:r>
            <a:r>
              <a:rPr lang="en-US" dirty="0" err="1" smtClean="0">
                <a:latin typeface="Arial" charset="0"/>
                <a:cs typeface="Arial" charset="0"/>
              </a:rPr>
              <a:t>cho</a:t>
            </a:r>
            <a:r>
              <a:rPr lang="en-US" dirty="0" smtClean="0">
                <a:latin typeface="Arial" charset="0"/>
                <a:cs typeface="Arial" charset="0"/>
              </a:rPr>
              <a:t> </a:t>
            </a:r>
            <a:r>
              <a:rPr lang="en-US" dirty="0" err="1" smtClean="0">
                <a:latin typeface="Arial" charset="0"/>
                <a:cs typeface="Arial" charset="0"/>
              </a:rPr>
              <a:t>nhóm</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Thêm</a:t>
            </a:r>
            <a:r>
              <a:rPr lang="en-US" dirty="0" smtClean="0">
                <a:latin typeface="Arial" charset="0"/>
                <a:cs typeface="Arial" charset="0"/>
              </a:rPr>
              <a:t> </a:t>
            </a:r>
            <a:r>
              <a:rPr lang="en-US" dirty="0" err="1" smtClean="0">
                <a:latin typeface="Arial" charset="0"/>
                <a:cs typeface="Arial" charset="0"/>
              </a:rPr>
              <a:t>nữa</a:t>
            </a:r>
            <a:r>
              <a:rPr lang="en-US" dirty="0" smtClean="0">
                <a:latin typeface="Arial" charset="0"/>
                <a:cs typeface="Arial" charset="0"/>
              </a:rPr>
              <a:t>, </a:t>
            </a:r>
            <a:r>
              <a:rPr lang="en-US" dirty="0" err="1" smtClean="0">
                <a:latin typeface="Arial" charset="0"/>
                <a:cs typeface="Arial" charset="0"/>
              </a:rPr>
              <a:t>các</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thường</a:t>
            </a:r>
            <a:r>
              <a:rPr lang="en-US" dirty="0" smtClean="0">
                <a:latin typeface="Arial" charset="0"/>
                <a:cs typeface="Arial" charset="0"/>
              </a:rPr>
              <a:t> </a:t>
            </a:r>
            <a:r>
              <a:rPr lang="en-US" dirty="0" err="1" smtClean="0">
                <a:latin typeface="Arial" charset="0"/>
                <a:cs typeface="Arial" charset="0"/>
              </a:rPr>
              <a:t>không</a:t>
            </a:r>
            <a:r>
              <a:rPr lang="en-US" dirty="0" smtClean="0">
                <a:latin typeface="Arial" charset="0"/>
                <a:cs typeface="Arial" charset="0"/>
              </a:rPr>
              <a:t> </a:t>
            </a:r>
            <a:r>
              <a:rPr lang="en-US" dirty="0" err="1" smtClean="0">
                <a:latin typeface="Arial" charset="0"/>
                <a:cs typeface="Arial" charset="0"/>
              </a:rPr>
              <a:t>có</a:t>
            </a:r>
            <a:r>
              <a:rPr lang="en-US" dirty="0" smtClean="0">
                <a:latin typeface="Arial" charset="0"/>
                <a:cs typeface="Arial" charset="0"/>
              </a:rPr>
              <a:t> </a:t>
            </a:r>
            <a:r>
              <a:rPr lang="en-US" dirty="0" err="1" smtClean="0">
                <a:latin typeface="Arial" charset="0"/>
                <a:cs typeface="Arial" charset="0"/>
              </a:rPr>
              <a:t>quan</a:t>
            </a:r>
            <a:r>
              <a:rPr lang="en-US" dirty="0" smtClean="0">
                <a:latin typeface="Arial" charset="0"/>
                <a:cs typeface="Arial" charset="0"/>
              </a:rPr>
              <a:t> </a:t>
            </a:r>
            <a:r>
              <a:rPr lang="en-US" dirty="0" err="1" smtClean="0">
                <a:latin typeface="Arial" charset="0"/>
                <a:cs typeface="Arial" charset="0"/>
              </a:rPr>
              <a:t>hệ</a:t>
            </a:r>
            <a:r>
              <a:rPr lang="en-US" dirty="0" smtClean="0">
                <a:latin typeface="Arial" charset="0"/>
                <a:cs typeface="Arial" charset="0"/>
              </a:rPr>
              <a:t> </a:t>
            </a:r>
            <a:r>
              <a:rPr lang="en-US" dirty="0" err="1" smtClean="0">
                <a:latin typeface="Arial" charset="0"/>
                <a:cs typeface="Arial" charset="0"/>
              </a:rPr>
              <a:t>chặt</a:t>
            </a:r>
            <a:r>
              <a:rPr lang="en-US" dirty="0" smtClean="0">
                <a:latin typeface="Arial" charset="0"/>
                <a:cs typeface="Arial" charset="0"/>
              </a:rPr>
              <a:t> </a:t>
            </a:r>
            <a:r>
              <a:rPr lang="en-US" dirty="0" err="1" smtClean="0">
                <a:latin typeface="Arial" charset="0"/>
                <a:cs typeface="Arial" charset="0"/>
              </a:rPr>
              <a:t>chẽ</a:t>
            </a:r>
            <a:r>
              <a:rPr lang="en-US" dirty="0" smtClean="0">
                <a:latin typeface="Arial" charset="0"/>
                <a:cs typeface="Arial" charset="0"/>
              </a:rPr>
              <a:t> </a:t>
            </a:r>
            <a:r>
              <a:rPr lang="en-US" dirty="0" err="1" smtClean="0">
                <a:latin typeface="Arial" charset="0"/>
                <a:cs typeface="Arial" charset="0"/>
              </a:rPr>
              <a:t>với</a:t>
            </a:r>
            <a:r>
              <a:rPr lang="en-US" dirty="0" smtClean="0">
                <a:latin typeface="Arial" charset="0"/>
                <a:cs typeface="Arial" charset="0"/>
              </a:rPr>
              <a:t> </a:t>
            </a:r>
            <a:r>
              <a:rPr lang="en-US" dirty="0" err="1" smtClean="0">
                <a:latin typeface="Arial" charset="0"/>
                <a:cs typeface="Arial" charset="0"/>
              </a:rPr>
              <a:t>người</a:t>
            </a:r>
            <a:r>
              <a:rPr lang="en-US" dirty="0" smtClean="0">
                <a:latin typeface="Arial" charset="0"/>
                <a:cs typeface="Arial" charset="0"/>
              </a:rPr>
              <a:t>/</a:t>
            </a:r>
            <a:r>
              <a:rPr lang="en-US" dirty="0" err="1" smtClean="0">
                <a:latin typeface="Arial" charset="0"/>
                <a:cs typeface="Arial" charset="0"/>
              </a:rPr>
              <a:t>đơn</a:t>
            </a:r>
            <a:r>
              <a:rPr lang="en-US" dirty="0" smtClean="0">
                <a:latin typeface="Arial" charset="0"/>
                <a:cs typeface="Arial" charset="0"/>
              </a:rPr>
              <a:t> </a:t>
            </a:r>
            <a:r>
              <a:rPr lang="en-US" dirty="0" err="1" smtClean="0">
                <a:latin typeface="Arial" charset="0"/>
                <a:cs typeface="Arial" charset="0"/>
              </a:rPr>
              <a:t>vị</a:t>
            </a:r>
            <a:r>
              <a:rPr lang="en-US" dirty="0" smtClean="0">
                <a:latin typeface="Arial" charset="0"/>
                <a:cs typeface="Arial" charset="0"/>
              </a:rPr>
              <a:t> </a:t>
            </a:r>
            <a:r>
              <a:rPr lang="en-US" dirty="0" err="1" smtClean="0">
                <a:latin typeface="Arial" charset="0"/>
                <a:cs typeface="Arial" charset="0"/>
              </a:rPr>
              <a:t>thụ</a:t>
            </a:r>
            <a:r>
              <a:rPr lang="en-US" dirty="0" smtClean="0">
                <a:latin typeface="Arial" charset="0"/>
                <a:cs typeface="Arial" charset="0"/>
              </a:rPr>
              <a:t> </a:t>
            </a:r>
            <a:r>
              <a:rPr lang="en-US" dirty="0" err="1" smtClean="0">
                <a:latin typeface="Arial" charset="0"/>
                <a:cs typeface="Arial" charset="0"/>
              </a:rPr>
              <a:t>hưởng</a:t>
            </a:r>
            <a:r>
              <a:rPr lang="en-US" dirty="0" smtClean="0">
                <a:latin typeface="Arial" charset="0"/>
                <a:cs typeface="Arial" charset="0"/>
              </a:rPr>
              <a:t>. </a:t>
            </a:r>
            <a:r>
              <a:rPr lang="en-US" dirty="0" err="1" smtClean="0">
                <a:latin typeface="Arial" charset="0"/>
                <a:cs typeface="Arial" charset="0"/>
              </a:rPr>
              <a:t>Kết</a:t>
            </a:r>
            <a:r>
              <a:rPr lang="en-US" dirty="0" smtClean="0">
                <a:latin typeface="Arial" charset="0"/>
                <a:cs typeface="Arial" charset="0"/>
              </a:rPr>
              <a:t> </a:t>
            </a:r>
            <a:r>
              <a:rPr lang="en-US" dirty="0" err="1" smtClean="0">
                <a:latin typeface="Arial" charset="0"/>
                <a:cs typeface="Arial" charset="0"/>
              </a:rPr>
              <a:t>quả</a:t>
            </a:r>
            <a:r>
              <a:rPr lang="en-US" dirty="0" smtClean="0">
                <a:latin typeface="Arial" charset="0"/>
                <a:cs typeface="Arial" charset="0"/>
              </a:rPr>
              <a:t> </a:t>
            </a:r>
            <a:r>
              <a:rPr lang="en-US" dirty="0" err="1" smtClean="0">
                <a:latin typeface="Arial" charset="0"/>
                <a:cs typeface="Arial" charset="0"/>
              </a:rPr>
              <a:t>là</a:t>
            </a:r>
            <a:r>
              <a:rPr lang="en-US" dirty="0" smtClean="0">
                <a:latin typeface="Arial" charset="0"/>
                <a:cs typeface="Arial" charset="0"/>
              </a:rPr>
              <a:t> </a:t>
            </a:r>
            <a:r>
              <a:rPr lang="en-US" dirty="0" err="1" smtClean="0">
                <a:latin typeface="Arial" charset="0"/>
                <a:cs typeface="Arial" charset="0"/>
              </a:rPr>
              <a:t>sản</a:t>
            </a:r>
            <a:r>
              <a:rPr lang="en-US" dirty="0" smtClean="0">
                <a:latin typeface="Arial" charset="0"/>
                <a:cs typeface="Arial" charset="0"/>
              </a:rPr>
              <a:t> </a:t>
            </a:r>
            <a:r>
              <a:rPr lang="en-US" dirty="0" err="1" smtClean="0">
                <a:latin typeface="Arial" charset="0"/>
                <a:cs typeface="Arial" charset="0"/>
              </a:rPr>
              <a:t>phẩm</a:t>
            </a:r>
            <a:r>
              <a:rPr lang="en-US" dirty="0" smtClean="0">
                <a:latin typeface="Arial" charset="0"/>
                <a:cs typeface="Arial" charset="0"/>
              </a:rPr>
              <a:t> </a:t>
            </a:r>
            <a:r>
              <a:rPr lang="en-US" dirty="0" err="1" smtClean="0">
                <a:latin typeface="Arial" charset="0"/>
                <a:cs typeface="Arial" charset="0"/>
              </a:rPr>
              <a:t>của</a:t>
            </a:r>
            <a:r>
              <a:rPr lang="en-US" dirty="0" smtClean="0">
                <a:latin typeface="Arial" charset="0"/>
                <a:cs typeface="Arial" charset="0"/>
              </a:rPr>
              <a:t> </a:t>
            </a:r>
            <a:r>
              <a:rPr lang="en-US" dirty="0" err="1" smtClean="0">
                <a:latin typeface="Arial" charset="0"/>
                <a:cs typeface="Arial" charset="0"/>
              </a:rPr>
              <a:t>dự</a:t>
            </a:r>
            <a:r>
              <a:rPr lang="en-US" dirty="0" smtClean="0">
                <a:latin typeface="Arial" charset="0"/>
                <a:cs typeface="Arial" charset="0"/>
              </a:rPr>
              <a:t> </a:t>
            </a:r>
            <a:r>
              <a:rPr lang="en-US" dirty="0" err="1" smtClean="0">
                <a:latin typeface="Arial" charset="0"/>
                <a:cs typeface="Arial" charset="0"/>
              </a:rPr>
              <a:t>án</a:t>
            </a:r>
            <a:r>
              <a:rPr lang="en-US" dirty="0" smtClean="0">
                <a:latin typeface="Arial" charset="0"/>
                <a:cs typeface="Arial" charset="0"/>
              </a:rPr>
              <a:t> </a:t>
            </a:r>
            <a:r>
              <a:rPr lang="en-US" dirty="0" err="1" smtClean="0">
                <a:latin typeface="Arial" charset="0"/>
                <a:cs typeface="Arial" charset="0"/>
              </a:rPr>
              <a:t>thường</a:t>
            </a:r>
            <a:r>
              <a:rPr lang="en-US" dirty="0" smtClean="0">
                <a:latin typeface="Arial" charset="0"/>
                <a:cs typeface="Arial" charset="0"/>
              </a:rPr>
              <a:t> </a:t>
            </a:r>
            <a:r>
              <a:rPr lang="en-US" dirty="0" err="1" smtClean="0">
                <a:latin typeface="Arial" charset="0"/>
                <a:cs typeface="Arial" charset="0"/>
              </a:rPr>
              <a:t>không</a:t>
            </a:r>
            <a:r>
              <a:rPr lang="en-US" dirty="0" smtClean="0">
                <a:latin typeface="Arial" charset="0"/>
                <a:cs typeface="Arial" charset="0"/>
              </a:rPr>
              <a:t>/</a:t>
            </a:r>
            <a:r>
              <a:rPr lang="en-US" dirty="0" err="1" smtClean="0">
                <a:latin typeface="Arial" charset="0"/>
                <a:cs typeface="Arial" charset="0"/>
              </a:rPr>
              <a:t>khó</a:t>
            </a:r>
            <a:r>
              <a:rPr lang="en-US" dirty="0" smtClean="0">
                <a:latin typeface="Arial" charset="0"/>
                <a:cs typeface="Arial" charset="0"/>
              </a:rPr>
              <a:t> </a:t>
            </a:r>
            <a:r>
              <a:rPr lang="en-US" dirty="0" err="1" smtClean="0">
                <a:latin typeface="Arial" charset="0"/>
                <a:cs typeface="Arial" charset="0"/>
              </a:rPr>
              <a:t>đáp</a:t>
            </a:r>
            <a:r>
              <a:rPr lang="en-US" dirty="0" smtClean="0">
                <a:latin typeface="Arial" charset="0"/>
                <a:cs typeface="Arial" charset="0"/>
              </a:rPr>
              <a:t> </a:t>
            </a:r>
            <a:r>
              <a:rPr lang="en-US" dirty="0" err="1" smtClean="0">
                <a:latin typeface="Arial" charset="0"/>
                <a:cs typeface="Arial" charset="0"/>
              </a:rPr>
              <a:t>ứng</a:t>
            </a:r>
            <a:r>
              <a:rPr lang="en-US" dirty="0" smtClean="0">
                <a:latin typeface="Arial" charset="0"/>
                <a:cs typeface="Arial" charset="0"/>
              </a:rPr>
              <a:t> </a:t>
            </a:r>
            <a:r>
              <a:rPr lang="en-US" dirty="0" err="1" smtClean="0">
                <a:latin typeface="Arial" charset="0"/>
                <a:cs typeface="Arial" charset="0"/>
              </a:rPr>
              <a:t>yêu</a:t>
            </a:r>
            <a:r>
              <a:rPr lang="en-US" dirty="0" smtClean="0">
                <a:latin typeface="Arial" charset="0"/>
                <a:cs typeface="Arial" charset="0"/>
              </a:rPr>
              <a:t> </a:t>
            </a:r>
            <a:r>
              <a:rPr lang="en-US" dirty="0" err="1" smtClean="0">
                <a:latin typeface="Arial" charset="0"/>
                <a:cs typeface="Arial" charset="0"/>
              </a:rPr>
              <a:t>cầu</a:t>
            </a:r>
            <a:r>
              <a:rPr lang="en-US" dirty="0" smtClean="0">
                <a:latin typeface="Arial" charset="0"/>
                <a:cs typeface="Arial" charset="0"/>
              </a:rPr>
              <a:t> </a:t>
            </a:r>
            <a:r>
              <a:rPr lang="en-US" dirty="0" err="1" smtClean="0">
                <a:latin typeface="Arial" charset="0"/>
                <a:cs typeface="Arial" charset="0"/>
              </a:rPr>
              <a:t>và</a:t>
            </a:r>
            <a:r>
              <a:rPr lang="en-US" dirty="0" smtClean="0">
                <a:latin typeface="Arial" charset="0"/>
                <a:cs typeface="Arial" charset="0"/>
              </a:rPr>
              <a:t> </a:t>
            </a:r>
            <a:r>
              <a:rPr lang="en-US" dirty="0" err="1" smtClean="0">
                <a:latin typeface="Arial" charset="0"/>
                <a:cs typeface="Arial" charset="0"/>
              </a:rPr>
              <a:t>không</a:t>
            </a:r>
            <a:r>
              <a:rPr lang="en-US" dirty="0" smtClean="0">
                <a:latin typeface="Arial" charset="0"/>
                <a:cs typeface="Arial" charset="0"/>
              </a:rPr>
              <a:t>/</a:t>
            </a:r>
            <a:r>
              <a:rPr lang="en-US" dirty="0" err="1" smtClean="0">
                <a:latin typeface="Arial" charset="0"/>
                <a:cs typeface="Arial" charset="0"/>
              </a:rPr>
              <a:t>khó</a:t>
            </a:r>
            <a:r>
              <a:rPr lang="en-US" dirty="0" smtClean="0">
                <a:latin typeface="Arial" charset="0"/>
                <a:cs typeface="Arial" charset="0"/>
              </a:rPr>
              <a:t> </a:t>
            </a:r>
            <a:r>
              <a:rPr lang="en-US" dirty="0" err="1" smtClean="0">
                <a:latin typeface="Arial" charset="0"/>
                <a:cs typeface="Arial" charset="0"/>
              </a:rPr>
              <a:t>sử</a:t>
            </a:r>
            <a:r>
              <a:rPr lang="en-US" dirty="0" smtClean="0">
                <a:latin typeface="Arial" charset="0"/>
                <a:cs typeface="Arial" charset="0"/>
              </a:rPr>
              <a:t> </a:t>
            </a:r>
            <a:r>
              <a:rPr lang="en-US" dirty="0" err="1" smtClean="0">
                <a:latin typeface="Arial" charset="0"/>
                <a:cs typeface="Arial" charset="0"/>
              </a:rPr>
              <a:t>dụng</a:t>
            </a:r>
            <a:endParaRPr lang="en-US" dirty="0" smtClean="0">
              <a:latin typeface="Arial" charset="0"/>
              <a:cs typeface="Arial" charset="0"/>
            </a:endParaRPr>
          </a:p>
        </p:txBody>
      </p:sp>
      <p:sp>
        <p:nvSpPr>
          <p:cNvPr id="65540"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6A5795CF-8040-4565-A559-D101C9D650A3}" type="slidenum">
              <a:rPr lang="ja-JP" altLang="en-US" smtClean="0"/>
              <a:pPr eaLnBrk="1" hangingPunct="1"/>
              <a:t>3</a:t>
            </a:fld>
            <a:endParaRPr lang="en-US"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Trong thực tế của VN, chí phí được duyệt cho dự án thường rất thấp, thường không đủ để có được một sản phẩm chất lượng. Hơn nữa, chi phí thường cho quá trình phát triển, không ước lượng hoặc không có kế hoạch chi phí cho vận hành và bảo trì.</a:t>
            </a:r>
          </a:p>
          <a:p>
            <a:endParaRPr lang="en-US" smtClean="0">
              <a:latin typeface="Arial" charset="0"/>
              <a:cs typeface="Arial" charset="0"/>
            </a:endParaRPr>
          </a:p>
          <a:p>
            <a:r>
              <a:rPr lang="en-US" smtClean="0">
                <a:latin typeface="Arial" charset="0"/>
                <a:cs typeface="Arial" charset="0"/>
              </a:rPr>
              <a:t>Đa số các dự án rơi vào tình cảnh của cơ chế “xin – thẩm định – cho/không cho”. Người có quyền thì không làm, người làm thì không có quyền</a:t>
            </a:r>
          </a:p>
          <a:p>
            <a:endParaRPr lang="en-US" smtClean="0">
              <a:latin typeface="Arial" charset="0"/>
              <a:cs typeface="Arial" charset="0"/>
            </a:endParaRPr>
          </a:p>
          <a:p>
            <a:r>
              <a:rPr lang="en-US" smtClean="0">
                <a:latin typeface="Arial" charset="0"/>
                <a:cs typeface="Arial" charset="0"/>
              </a:rPr>
              <a:t>Hầu hết các dự án đều chủ yếu gọi thầu, khoán ngoài nên việc kiểm soát và đảm bảo chất lượng của các sản phẩm là khó khăn</a:t>
            </a:r>
          </a:p>
        </p:txBody>
      </p:sp>
      <p:sp>
        <p:nvSpPr>
          <p:cNvPr id="66564"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9559736E-387E-4544-A740-4413815EE40E}" type="slidenum">
              <a:rPr lang="ja-JP" altLang="en-US" smtClean="0"/>
              <a:pPr eaLnBrk="1" hangingPunct="1"/>
              <a:t>4</a:t>
            </a:fld>
            <a:endParaRPr lang="en-US"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Theo nguyên</a:t>
            </a:r>
            <a:r>
              <a:rPr lang="en-US" baseline="0" smtClean="0"/>
              <a:t> tắc chung, </a:t>
            </a:r>
            <a:r>
              <a:rPr lang="en-US" smtClean="0"/>
              <a:t>Trong</a:t>
            </a:r>
            <a:r>
              <a:rPr lang="en-US" baseline="0" smtClean="0"/>
              <a:t> quá trình quản lý dự án, quản lý dự án là người có toàn quyền trong việc thực hiện các hoạt động của dự án (từ khi lập kế hoạch đến kết thúc dự án)</a:t>
            </a:r>
          </a:p>
          <a:p>
            <a:r>
              <a:rPr lang="en-US" baseline="0" smtClean="0"/>
              <a:t>Quản lý dự án trao đổi với lãnh đạo và khách hàng về các hoạt động của dự án (nếu cần) nhằm đạt được các mục tiêu của dự án cũng như tro đổi trong việc lập kế hoạch dự án</a:t>
            </a:r>
            <a:endParaRPr lang="en-US"/>
          </a:p>
        </p:txBody>
      </p:sp>
    </p:spTree>
    <p:extLst>
      <p:ext uri="{BB962C8B-B14F-4D97-AF65-F5344CB8AC3E}">
        <p14:creationId xmlns:p14="http://schemas.microsoft.com/office/powerpoint/2010/main" val="377550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charset="0"/>
                <a:cs typeface="Arial" charset="0"/>
              </a:rPr>
              <a:t>Tuy nhiên,</a:t>
            </a:r>
            <a:r>
              <a:rPr lang="en-US" altLang="en-US" baseline="0" smtClean="0">
                <a:latin typeface="Arial" charset="0"/>
                <a:cs typeface="Arial" charset="0"/>
              </a:rPr>
              <a:t> ở môi trường VN, mối quan hệ như đã trình bày ở slide trước trở nên phức tạp như một mạng nhện</a:t>
            </a:r>
          </a:p>
          <a:p>
            <a:r>
              <a:rPr lang="en-US" altLang="en-US" baseline="0" smtClean="0">
                <a:latin typeface="Arial" charset="0"/>
                <a:cs typeface="Arial" charset="0"/>
              </a:rPr>
              <a:t>Quản lý dự án có ít quyền với các hoạt động của dự án và chia sẻ quyền với các đối tác khác</a:t>
            </a:r>
          </a:p>
          <a:p>
            <a:r>
              <a:rPr lang="en-US" altLang="en-US" baseline="0" smtClean="0">
                <a:latin typeface="Arial" charset="0"/>
                <a:cs typeface="Arial" charset="0"/>
              </a:rPr>
              <a:t>Mối quan hệ của quản lý dự án không chỉ với lãnh đạo và khách hàng mà còn với rất nhiều đối tác khác</a:t>
            </a:r>
            <a:endParaRPr lang="en-US" altLang="en-US" smtClean="0">
              <a:latin typeface="Arial" charset="0"/>
              <a:cs typeface="Arial" charset="0"/>
            </a:endParaRPr>
          </a:p>
        </p:txBody>
      </p:sp>
      <p:sp>
        <p:nvSpPr>
          <p:cNvPr id="67588" name="Slide Number Placeholder 3"/>
          <p:cNvSpPr>
            <a:spLocks noGrp="1"/>
          </p:cNvSpPr>
          <p:nvPr>
            <p:ph type="sldNum" sz="quarter" idx="5"/>
          </p:nvPr>
        </p:nvSpPr>
        <p:spPr>
          <a:xfrm>
            <a:off x="3884120" y="9276504"/>
            <a:ext cx="2972280" cy="4882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eaLnBrk="0" hangingPunct="0">
              <a:defRPr>
                <a:solidFill>
                  <a:schemeClr val="tx1"/>
                </a:solidFill>
                <a:latin typeface="Arial" charset="0"/>
                <a:cs typeface="Arial" charset="0"/>
              </a:defRPr>
            </a:lvl1pPr>
            <a:lvl2pPr marL="742950" indent="-285750" defTabSz="949325" eaLnBrk="0" hangingPunct="0">
              <a:defRPr>
                <a:solidFill>
                  <a:schemeClr val="tx1"/>
                </a:solidFill>
                <a:latin typeface="Arial" charset="0"/>
                <a:cs typeface="Arial" charset="0"/>
              </a:defRPr>
            </a:lvl2pPr>
            <a:lvl3pPr marL="1143000" indent="-228600" defTabSz="949325" eaLnBrk="0" hangingPunct="0">
              <a:defRPr>
                <a:solidFill>
                  <a:schemeClr val="tx1"/>
                </a:solidFill>
                <a:latin typeface="Arial" charset="0"/>
                <a:cs typeface="Arial" charset="0"/>
              </a:defRPr>
            </a:lvl3pPr>
            <a:lvl4pPr marL="1600200" indent="-228600" defTabSz="949325" eaLnBrk="0" hangingPunct="0">
              <a:defRPr>
                <a:solidFill>
                  <a:schemeClr val="tx1"/>
                </a:solidFill>
                <a:latin typeface="Arial" charset="0"/>
                <a:cs typeface="Arial" charset="0"/>
              </a:defRPr>
            </a:lvl4pPr>
            <a:lvl5pPr marL="2057400" indent="-228600" defTabSz="949325" eaLnBrk="0" hangingPunct="0">
              <a:defRPr>
                <a:solidFill>
                  <a:schemeClr val="tx1"/>
                </a:solidFill>
                <a:latin typeface="Arial" charset="0"/>
                <a:cs typeface="Arial" charset="0"/>
              </a:defRPr>
            </a:lvl5pPr>
            <a:lvl6pPr marL="2514600" indent="-228600" defTabSz="949325" eaLnBrk="0" fontAlgn="base" hangingPunct="0">
              <a:spcBef>
                <a:spcPct val="0"/>
              </a:spcBef>
              <a:spcAft>
                <a:spcPct val="0"/>
              </a:spcAft>
              <a:defRPr>
                <a:solidFill>
                  <a:schemeClr val="tx1"/>
                </a:solidFill>
                <a:latin typeface="Arial" charset="0"/>
                <a:cs typeface="Arial" charset="0"/>
              </a:defRPr>
            </a:lvl6pPr>
            <a:lvl7pPr marL="2971800" indent="-228600" defTabSz="949325" eaLnBrk="0" fontAlgn="base" hangingPunct="0">
              <a:spcBef>
                <a:spcPct val="0"/>
              </a:spcBef>
              <a:spcAft>
                <a:spcPct val="0"/>
              </a:spcAft>
              <a:defRPr>
                <a:solidFill>
                  <a:schemeClr val="tx1"/>
                </a:solidFill>
                <a:latin typeface="Arial" charset="0"/>
                <a:cs typeface="Arial" charset="0"/>
              </a:defRPr>
            </a:lvl7pPr>
            <a:lvl8pPr marL="3429000" indent="-228600" defTabSz="949325" eaLnBrk="0" fontAlgn="base" hangingPunct="0">
              <a:spcBef>
                <a:spcPct val="0"/>
              </a:spcBef>
              <a:spcAft>
                <a:spcPct val="0"/>
              </a:spcAft>
              <a:defRPr>
                <a:solidFill>
                  <a:schemeClr val="tx1"/>
                </a:solidFill>
                <a:latin typeface="Arial" charset="0"/>
                <a:cs typeface="Arial" charset="0"/>
              </a:defRPr>
            </a:lvl8pPr>
            <a:lvl9pPr marL="3886200" indent="-228600" defTabSz="949325" eaLnBrk="0" fontAlgn="base" hangingPunct="0">
              <a:spcBef>
                <a:spcPct val="0"/>
              </a:spcBef>
              <a:spcAft>
                <a:spcPct val="0"/>
              </a:spcAft>
              <a:defRPr>
                <a:solidFill>
                  <a:schemeClr val="tx1"/>
                </a:solidFill>
                <a:latin typeface="Arial" charset="0"/>
                <a:cs typeface="Arial" charset="0"/>
              </a:defRPr>
            </a:lvl9pPr>
          </a:lstStyle>
          <a:p>
            <a:pPr eaLnBrk="1" hangingPunct="1"/>
            <a:fld id="{33EB55F9-E647-4700-89B0-78352505B859}" type="slidenum">
              <a:rPr lang="ja-JP" altLang="en-US" smtClean="0"/>
              <a:pPr eaLnBrk="1" hangingPunct="1"/>
              <a:t>6</a:t>
            </a:fld>
            <a:endParaRPr lang="en-US"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một số giải pháp nhằm giải quyết các vấn đề đã nêu:</a:t>
            </a:r>
          </a:p>
          <a:p>
            <a:r>
              <a:rPr lang="en-US" altLang="en-US" smtClean="0"/>
              <a:t>Cử quản lý dự án giỏi, có tư duy chiến lược</a:t>
            </a:r>
          </a:p>
          <a:p>
            <a:r>
              <a:rPr lang="en-US" altLang="en-US" smtClean="0"/>
              <a:t>Lập kế hoạch bài bản: WBS, lịch biểu, …</a:t>
            </a:r>
          </a:p>
          <a:p>
            <a:r>
              <a:rPr lang="en-US" altLang="en-US" smtClean="0"/>
              <a:t>Tổ chức nhóm bài bản, có HTTT hỗ trợ</a:t>
            </a:r>
          </a:p>
          <a:p>
            <a:r>
              <a:rPr lang="en-US" altLang="en-US" smtClean="0"/>
              <a:t>Lập quy trình kiểm tra giám sát chặt chẽ</a:t>
            </a:r>
          </a:p>
          <a:p>
            <a:r>
              <a:rPr lang="en-US" altLang="en-US" smtClean="0"/>
              <a:t>Lập HT hồ sơ giám sát hợp đồng khoán ngoài chặt chẽ, đầy đủ</a:t>
            </a:r>
          </a:p>
          <a:p>
            <a:r>
              <a:rPr lang="en-US" altLang="en-US" smtClean="0"/>
              <a:t>Kiểm soát đầu ra của dự án: tiêu chuẩn nghiệm thu sản phẩm, tài liệu, …</a:t>
            </a:r>
          </a:p>
          <a:p>
            <a:endParaRPr lang="en-US"/>
          </a:p>
        </p:txBody>
      </p:sp>
    </p:spTree>
    <p:extLst>
      <p:ext uri="{BB962C8B-B14F-4D97-AF65-F5344CB8AC3E}">
        <p14:creationId xmlns:p14="http://schemas.microsoft.com/office/powerpoint/2010/main" val="3858009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mtClean="0"/>
              <a:t>Lựa chọn nhà thầu, nhà cung cấp tốt nhất</a:t>
            </a:r>
          </a:p>
          <a:p>
            <a:r>
              <a:rPr lang="en-US" altLang="en-US" smtClean="0"/>
              <a:t>Tổ chức nhóm làm việc hiệu quả</a:t>
            </a:r>
          </a:p>
          <a:p>
            <a:r>
              <a:rPr lang="en-US" altLang="en-US" smtClean="0"/>
              <a:t>Sử dụng chuyên gia giỏi</a:t>
            </a:r>
          </a:p>
          <a:p>
            <a:r>
              <a:rPr lang="en-US" altLang="en-US" smtClean="0"/>
              <a:t>Sử dụng người hợp lý</a:t>
            </a:r>
          </a:p>
          <a:p>
            <a:r>
              <a:rPr lang="en-US" altLang="en-US" smtClean="0"/>
              <a:t>Sâu sát trong quản lý</a:t>
            </a:r>
          </a:p>
          <a:p>
            <a:r>
              <a:rPr lang="en-US" altLang="en-US" smtClean="0"/>
              <a:t>Quản lý chặt chẽ tiến độ</a:t>
            </a:r>
          </a:p>
          <a:p>
            <a:endParaRPr lang="en-US"/>
          </a:p>
        </p:txBody>
      </p:sp>
    </p:spTree>
    <p:extLst>
      <p:ext uri="{BB962C8B-B14F-4D97-AF65-F5344CB8AC3E}">
        <p14:creationId xmlns:p14="http://schemas.microsoft.com/office/powerpoint/2010/main" val="148619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Quản</a:t>
            </a:r>
            <a:r>
              <a:rPr lang="en-US" baseline="0" smtClean="0"/>
              <a:t> lý dự án là quá trình quản lý tích hợp, cùng một công việc nhưng phải đạt được nhiều mục tiêu khác nhau (chất lượng, thời gian, kinh phí, nhân lực, …)</a:t>
            </a:r>
            <a:endParaRPr lang="en-US"/>
          </a:p>
        </p:txBody>
      </p:sp>
    </p:spTree>
    <p:extLst>
      <p:ext uri="{BB962C8B-B14F-4D97-AF65-F5344CB8AC3E}">
        <p14:creationId xmlns:p14="http://schemas.microsoft.com/office/powerpoint/2010/main" val="388493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B53A88F-CEC1-410A-81A5-DBD8F4EC22FF}" type="datetime1">
              <a:rPr lang="en-US" smtClean="0"/>
              <a:t>5/22/2022</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42322534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D3C85B-F176-4933-B46E-72B3945B33F1}" type="datetime1">
              <a:rPr lang="en-US" smtClean="0"/>
              <a:t>5/22/2022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31187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2CFFA3-3668-4EF5-BD3B-F3633D1EB49E}" type="datetime1">
              <a:rPr lang="en-US" smtClean="0"/>
              <a:t>5/22/2022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1921523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108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B9C84F9-0578-4234-9AF6-D99C1D4D86DD}" type="datetime1">
              <a:rPr lang="en-US" smtClean="0"/>
              <a:t>5/22/2022</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33118337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E587AE6-6435-4414-ABF4-A72F3339437A}" type="datetime1">
              <a:rPr lang="en-US" smtClean="0"/>
              <a:t>5/22/2022</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271246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87F8425E-80B8-4541-A81C-AC9B6E32B615}" type="datetime1">
              <a:rPr lang="en-US" smtClean="0"/>
              <a:t>5/22/2022</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4057273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84D1A63B-91CD-4CF9-9D9F-ABDA4C62666A}" type="datetime1">
              <a:rPr lang="en-US" smtClean="0"/>
              <a:t>5/22/2022</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35716974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02F905C-CFB0-497E-9C39-AAC76916FC25}" type="datetime1">
              <a:rPr lang="en-US" smtClean="0"/>
              <a:t>5/22/2022</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14722704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859F9A-00E9-4196-8912-971840CB9AA7}" type="datetime1">
              <a:rPr lang="en-US" smtClean="0"/>
              <a:t>5/22/2022</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2010076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E73C39-88F2-4A8A-A9FD-38BDC9533B49}" type="datetime1">
              <a:rPr lang="en-US" smtClean="0"/>
              <a:t>5/22/2022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18159085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D09BE82-1FB8-4173-8705-84F737C2A290}" type="datetime1">
              <a:rPr lang="en-US" smtClean="0"/>
              <a:t>5/22/2022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41223985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207A2CDA-F715-4EFC-9D6E-FCA9A0403CD8}" type="datetime1">
              <a:rPr lang="en-US" smtClean="0"/>
              <a:t>5/22/2022</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242247377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smtClean="0"/>
              <a:t>Công nghệ phần mềm</a:t>
            </a:r>
            <a:endParaRPr lang="en-GB" dirty="0"/>
          </a:p>
        </p:txBody>
      </p:sp>
      <p:sp>
        <p:nvSpPr>
          <p:cNvPr id="5" name="Subtitle 4"/>
          <p:cNvSpPr>
            <a:spLocks noGrp="1"/>
          </p:cNvSpPr>
          <p:nvPr>
            <p:ph type="subTitle" idx="1"/>
          </p:nvPr>
        </p:nvSpPr>
        <p:spPr>
          <a:xfrm>
            <a:off x="1365884" y="3871807"/>
            <a:ext cx="6997065" cy="1746109"/>
          </a:xfrm>
        </p:spPr>
        <p:txBody>
          <a:bodyPr/>
          <a:lstStyle/>
          <a:p>
            <a:r>
              <a:rPr lang="en-GB" dirty="0" err="1" smtClean="0"/>
              <a:t>Một</a:t>
            </a:r>
            <a:r>
              <a:rPr lang="en-GB" dirty="0" smtClean="0"/>
              <a:t> </a:t>
            </a:r>
            <a:r>
              <a:rPr lang="en-GB" dirty="0" err="1" smtClean="0"/>
              <a:t>số</a:t>
            </a:r>
            <a:r>
              <a:rPr lang="en-GB" dirty="0" smtClean="0"/>
              <a:t> </a:t>
            </a:r>
            <a:r>
              <a:rPr lang="en-GB" dirty="0" err="1" smtClean="0"/>
              <a:t>bài</a:t>
            </a:r>
            <a:r>
              <a:rPr lang="en-GB" dirty="0" smtClean="0"/>
              <a:t> học </a:t>
            </a:r>
            <a:r>
              <a:rPr lang="en-GB" dirty="0" err="1" smtClean="0"/>
              <a:t>từ</a:t>
            </a:r>
            <a:r>
              <a:rPr lang="en-GB" dirty="0" smtClean="0"/>
              <a:t> </a:t>
            </a:r>
            <a:r>
              <a:rPr lang="en-GB" dirty="0" err="1" smtClean="0"/>
              <a:t>thực</a:t>
            </a:r>
            <a:r>
              <a:rPr lang="en-GB" dirty="0" smtClean="0"/>
              <a:t> </a:t>
            </a:r>
            <a:r>
              <a:rPr lang="en-GB" dirty="0" err="1" smtClean="0"/>
              <a:t>tiễn</a:t>
            </a:r>
            <a:r>
              <a:rPr lang="en-GB" dirty="0" smtClean="0"/>
              <a:t> </a:t>
            </a:r>
            <a:r>
              <a:rPr lang="en-GB" dirty="0" err="1" smtClean="0"/>
              <a:t>quản</a:t>
            </a:r>
            <a:r>
              <a:rPr lang="en-GB" dirty="0" smtClean="0"/>
              <a:t> </a:t>
            </a:r>
            <a:r>
              <a:rPr lang="en-GB" dirty="0" err="1" smtClean="0"/>
              <a:t>lý</a:t>
            </a:r>
            <a:r>
              <a:rPr lang="en-GB" dirty="0" smtClean="0"/>
              <a:t> </a:t>
            </a:r>
            <a:r>
              <a:rPr lang="en-GB" dirty="0" err="1" smtClean="0"/>
              <a:t>dự</a:t>
            </a:r>
            <a:r>
              <a:rPr lang="en-GB" dirty="0" smtClean="0"/>
              <a:t> </a:t>
            </a:r>
            <a:r>
              <a:rPr lang="en-GB" dirty="0" err="1" smtClean="0"/>
              <a:t>án</a:t>
            </a:r>
            <a:endParaRPr lang="en-GB" dirty="0"/>
          </a:p>
        </p:txBody>
      </p:sp>
      <p:pic>
        <p:nvPicPr>
          <p:cNvPr id="4" name="Picture 4" descr="C:\Users\hoangta\AppData\Local\Microsoft\Windows\Temporary Internet Files\Content.IE5\E9MDPTKA\MCBD06929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0" y="5192368"/>
            <a:ext cx="3795713" cy="10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 </a:t>
            </a:r>
            <a:r>
              <a:rPr lang="en-US" dirty="0" err="1"/>
              <a:t>tích</a:t>
            </a:r>
            <a:r>
              <a:rPr lang="en-US" dirty="0"/>
              <a:t> </a:t>
            </a:r>
            <a:r>
              <a:rPr lang="en-US" dirty="0" err="1"/>
              <a:t>hợp</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là</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theo</a:t>
            </a:r>
            <a:r>
              <a:rPr lang="en-US" dirty="0" smtClean="0"/>
              <a:t> </a:t>
            </a:r>
            <a:r>
              <a:rPr lang="en-US" dirty="0" err="1" smtClean="0"/>
              <a:t>nghĩa</a:t>
            </a:r>
            <a:r>
              <a:rPr lang="en-US" dirty="0" smtClean="0"/>
              <a:t>: </a:t>
            </a:r>
            <a:r>
              <a:rPr lang="en-US" dirty="0" err="1" smtClean="0"/>
              <a:t>với</a:t>
            </a:r>
            <a:r>
              <a:rPr lang="en-US" dirty="0" smtClean="0"/>
              <a:t> </a:t>
            </a:r>
            <a:r>
              <a:rPr lang="en-US" dirty="0" err="1" smtClean="0"/>
              <a:t>mỗi</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cũng</a:t>
            </a:r>
            <a:r>
              <a:rPr lang="en-US" dirty="0" smtClean="0"/>
              <a:t> </a:t>
            </a:r>
            <a:r>
              <a:rPr lang="en-US" dirty="0" err="1" smtClean="0"/>
              <a:t>như</a:t>
            </a:r>
            <a:r>
              <a:rPr lang="en-US" dirty="0" smtClean="0"/>
              <a:t> </a:t>
            </a:r>
            <a:r>
              <a:rPr lang="en-US" dirty="0" err="1" smtClean="0"/>
              <a:t>toàn</a:t>
            </a:r>
            <a:r>
              <a:rPr lang="en-US" dirty="0" smtClean="0"/>
              <a:t> </a:t>
            </a:r>
            <a:r>
              <a:rPr lang="en-US" dirty="0" err="1" smtClean="0"/>
              <a:t>thể</a:t>
            </a:r>
            <a:r>
              <a:rPr lang="en-US" dirty="0" smtClean="0"/>
              <a:t> </a:t>
            </a:r>
            <a:r>
              <a:rPr lang="en-US" dirty="0" err="1" smtClean="0"/>
              <a:t>dự</a:t>
            </a:r>
            <a:r>
              <a:rPr lang="en-US" dirty="0" smtClean="0"/>
              <a:t> </a:t>
            </a:r>
            <a:r>
              <a:rPr lang="en-US" dirty="0" err="1" smtClean="0"/>
              <a:t>án</a:t>
            </a:r>
            <a:r>
              <a:rPr lang="en-US" dirty="0" smtClean="0"/>
              <a:t>, </a:t>
            </a:r>
            <a:r>
              <a:rPr lang="en-US" dirty="0" err="1" smtClean="0"/>
              <a:t>người</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phải</a:t>
            </a:r>
            <a:r>
              <a:rPr lang="en-US" dirty="0" smtClean="0"/>
              <a:t> </a:t>
            </a:r>
            <a:r>
              <a:rPr lang="en-US" dirty="0" err="1" smtClean="0"/>
              <a:t>nghĩ</a:t>
            </a:r>
            <a:r>
              <a:rPr lang="en-US" dirty="0" smtClean="0"/>
              <a:t> </a:t>
            </a:r>
            <a:r>
              <a:rPr lang="en-US" dirty="0" err="1" smtClean="0"/>
              <a:t>đến</a:t>
            </a:r>
            <a:r>
              <a:rPr lang="en-US" dirty="0" smtClean="0"/>
              <a:t> </a:t>
            </a:r>
            <a:r>
              <a:rPr lang="en-US" dirty="0" err="1" smtClean="0"/>
              <a:t>nhiều</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khác</a:t>
            </a:r>
            <a:r>
              <a:rPr lang="en-US" dirty="0" smtClean="0"/>
              <a:t> </a:t>
            </a:r>
            <a:r>
              <a:rPr lang="en-US" dirty="0" err="1" smtClean="0"/>
              <a:t>nhau</a:t>
            </a:r>
            <a:r>
              <a:rPr lang="en-US" dirty="0" smtClean="0"/>
              <a:t>:</a:t>
            </a:r>
          </a:p>
          <a:p>
            <a:pPr lvl="1"/>
            <a:r>
              <a:rPr lang="en-US" dirty="0" smtClean="0"/>
              <a:t>Phạm vi </a:t>
            </a:r>
            <a:r>
              <a:rPr lang="en-US" dirty="0" err="1" smtClean="0"/>
              <a:t>công</a:t>
            </a:r>
            <a:r>
              <a:rPr lang="en-US" dirty="0" smtClean="0"/>
              <a:t> </a:t>
            </a:r>
            <a:r>
              <a:rPr lang="en-US" dirty="0" err="1" smtClean="0"/>
              <a:t>việc</a:t>
            </a:r>
            <a:r>
              <a:rPr lang="en-US" dirty="0" smtClean="0"/>
              <a:t> </a:t>
            </a:r>
            <a:r>
              <a:rPr lang="en-US" dirty="0" err="1" smtClean="0"/>
              <a:t>là</a:t>
            </a:r>
            <a:r>
              <a:rPr lang="en-US" dirty="0" smtClean="0"/>
              <a:t> </a:t>
            </a:r>
            <a:r>
              <a:rPr lang="en-US" dirty="0" err="1" smtClean="0"/>
              <a:t>gì</a:t>
            </a:r>
            <a:r>
              <a:rPr lang="en-US" dirty="0" smtClean="0"/>
              <a:t>? </a:t>
            </a:r>
            <a:r>
              <a:rPr lang="en-US" dirty="0" err="1" smtClean="0"/>
              <a:t>Thời</a:t>
            </a:r>
            <a:r>
              <a:rPr lang="en-US" dirty="0" smtClean="0"/>
              <a:t> </a:t>
            </a:r>
            <a:r>
              <a:rPr lang="en-US" dirty="0" err="1" smtClean="0"/>
              <a:t>hạn</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ntn</a:t>
            </a:r>
            <a:r>
              <a:rPr lang="en-US" dirty="0" smtClean="0"/>
              <a:t>? Chi </a:t>
            </a:r>
            <a:r>
              <a:rPr lang="en-US" dirty="0" err="1" smtClean="0"/>
              <a:t>phí</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chí</a:t>
            </a:r>
            <a:r>
              <a:rPr lang="en-US" dirty="0" smtClean="0"/>
              <a:t> </a:t>
            </a:r>
            <a:r>
              <a:rPr lang="en-US" dirty="0" err="1" smtClean="0"/>
              <a:t>và</a:t>
            </a:r>
            <a:r>
              <a:rPr lang="en-US" dirty="0" smtClean="0"/>
              <a:t> </a:t>
            </a:r>
            <a:r>
              <a:rPr lang="en-US" dirty="0" err="1" smtClean="0"/>
              <a:t>quy</a:t>
            </a:r>
            <a:r>
              <a:rPr lang="en-US" dirty="0" smtClean="0"/>
              <a:t> </a:t>
            </a:r>
            <a:r>
              <a:rPr lang="en-US" dirty="0" err="1" smtClean="0"/>
              <a:t>trình</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a:t>
            </a:r>
          </a:p>
          <a:p>
            <a:pPr lvl="1"/>
            <a:r>
              <a:rPr lang="en-US" dirty="0" smtClean="0"/>
              <a:t>Ai </a:t>
            </a:r>
            <a:r>
              <a:rPr lang="en-US" dirty="0" err="1" smtClean="0"/>
              <a:t>sẽ</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Cách</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Các</a:t>
            </a:r>
            <a:r>
              <a:rPr lang="en-US" dirty="0" smtClean="0"/>
              <a:t> </a:t>
            </a:r>
            <a:r>
              <a:rPr lang="en-US" dirty="0" err="1" smtClean="0"/>
              <a:t>rủi</a:t>
            </a:r>
            <a:r>
              <a:rPr lang="en-US" dirty="0" smtClean="0"/>
              <a:t> </a:t>
            </a:r>
            <a:r>
              <a:rPr lang="en-US" dirty="0" err="1" smtClean="0"/>
              <a:t>ro</a:t>
            </a:r>
            <a:r>
              <a:rPr lang="en-US" dirty="0" smtClean="0"/>
              <a:t> </a:t>
            </a:r>
            <a:r>
              <a:rPr lang="en-US" dirty="0" err="1" smtClean="0"/>
              <a:t>và</a:t>
            </a:r>
            <a:r>
              <a:rPr lang="en-US" dirty="0" smtClean="0"/>
              <a:t> </a:t>
            </a:r>
            <a:r>
              <a:rPr lang="en-US" dirty="0" err="1" smtClean="0"/>
              <a:t>cách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ntn</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bên</a:t>
            </a:r>
            <a:r>
              <a:rPr lang="en-US" dirty="0" smtClean="0"/>
              <a:t> </a:t>
            </a:r>
            <a:r>
              <a:rPr lang="en-US" dirty="0" err="1" smtClean="0"/>
              <a:t>liên</a:t>
            </a:r>
            <a:r>
              <a:rPr lang="en-US" dirty="0" smtClean="0"/>
              <a:t> quan </a:t>
            </a:r>
            <a:r>
              <a:rPr lang="en-US" dirty="0" err="1" smtClean="0"/>
              <a:t>nào</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p>
          <a:p>
            <a:pPr lvl="1"/>
            <a:r>
              <a:rPr lang="en-US" dirty="0" err="1" smtClean="0"/>
              <a:t>Cuối</a:t>
            </a:r>
            <a:r>
              <a:rPr lang="en-US" dirty="0" smtClean="0"/>
              <a:t> </a:t>
            </a:r>
            <a:r>
              <a:rPr lang="en-US" dirty="0" err="1" smtClean="0"/>
              <a:t>cùng</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trên</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quy</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thống</a:t>
            </a:r>
            <a:r>
              <a:rPr lang="en-US" dirty="0" smtClean="0"/>
              <a:t> </a:t>
            </a:r>
            <a:r>
              <a:rPr lang="en-US" dirty="0" err="1" smtClean="0"/>
              <a:t>nhất</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25332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Thách</a:t>
            </a:r>
            <a:r>
              <a:rPr lang="en-US" dirty="0" smtClean="0"/>
              <a:t> </a:t>
            </a:r>
            <a:r>
              <a:rPr lang="en-US" dirty="0" err="1" smtClean="0"/>
              <a:t>thức</a:t>
            </a:r>
            <a:r>
              <a:rPr lang="en-US" dirty="0" smtClean="0"/>
              <a:t> </a:t>
            </a:r>
            <a:r>
              <a:rPr lang="en-US" dirty="0" err="1" smtClean="0"/>
              <a:t>khi</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chủ</a:t>
            </a:r>
            <a:r>
              <a:rPr lang="en-US" dirty="0" smtClean="0"/>
              <a:t> </a:t>
            </a:r>
            <a:r>
              <a:rPr lang="en-US" dirty="0" err="1" smtClean="0"/>
              <a:t>đầu</a:t>
            </a:r>
            <a:r>
              <a:rPr lang="en-US" dirty="0" smtClean="0"/>
              <a:t> </a:t>
            </a:r>
            <a:r>
              <a:rPr lang="en-US" dirty="0" err="1" smtClean="0"/>
              <a:t>tư</a:t>
            </a:r>
            <a:endParaRPr lang="en-US" dirty="0"/>
          </a:p>
        </p:txBody>
      </p:sp>
      <p:sp>
        <p:nvSpPr>
          <p:cNvPr id="3" name="Content Placeholder 2"/>
          <p:cNvSpPr>
            <a:spLocks noGrp="1"/>
          </p:cNvSpPr>
          <p:nvPr>
            <p:ph idx="1"/>
          </p:nvPr>
        </p:nvSpPr>
        <p:spPr/>
        <p:txBody>
          <a:bodyPr>
            <a:normAutofit/>
          </a:bodyPr>
          <a:lstStyle/>
          <a:p>
            <a:r>
              <a:rPr lang="en-US" dirty="0" err="1"/>
              <a:t>Thách</a:t>
            </a:r>
            <a:r>
              <a:rPr lang="en-US" dirty="0"/>
              <a:t> </a:t>
            </a:r>
            <a:r>
              <a:rPr lang="en-US" dirty="0" err="1"/>
              <a:t>thức</a:t>
            </a:r>
            <a:r>
              <a:rPr lang="en-US" dirty="0"/>
              <a:t> </a:t>
            </a:r>
            <a:r>
              <a:rPr lang="en-US" dirty="0" err="1"/>
              <a:t>lớn</a:t>
            </a:r>
            <a:r>
              <a:rPr lang="en-US" dirty="0"/>
              <a:t> </a:t>
            </a:r>
            <a:r>
              <a:rPr lang="en-US" dirty="0" err="1"/>
              <a:t>là</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smtClean="0"/>
              <a:t>chủ</a:t>
            </a:r>
            <a:r>
              <a:rPr lang="en-US" dirty="0" smtClean="0"/>
              <a:t> </a:t>
            </a:r>
            <a:r>
              <a:rPr lang="en-US" dirty="0" err="1" smtClean="0"/>
              <a:t>đầu</a:t>
            </a:r>
            <a:r>
              <a:rPr lang="en-US" dirty="0" smtClean="0"/>
              <a:t> </a:t>
            </a:r>
            <a:r>
              <a:rPr lang="en-US" dirty="0" err="1" smtClean="0"/>
              <a:t>tư</a:t>
            </a:r>
            <a:endParaRPr lang="en-US" dirty="0" smtClean="0"/>
          </a:p>
          <a:p>
            <a:r>
              <a:rPr lang="en-US" dirty="0" err="1" smtClean="0"/>
              <a:t>Lý</a:t>
            </a:r>
            <a:r>
              <a:rPr lang="en-US" dirty="0" smtClean="0"/>
              <a:t> do:</a:t>
            </a:r>
          </a:p>
          <a:p>
            <a:pPr lvl="1"/>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trực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PM</a:t>
            </a:r>
          </a:p>
          <a:p>
            <a:pPr lvl="1"/>
            <a:r>
              <a:rPr lang="vi-VN" dirty="0"/>
              <a:t>Là người đưa ra nhiều thay đổi cho dự án liên </a:t>
            </a:r>
            <a:r>
              <a:rPr lang="vi-VN" dirty="0" smtClean="0"/>
              <a:t>quan </a:t>
            </a:r>
            <a:r>
              <a:rPr lang="vi-VN" dirty="0"/>
              <a:t>đến thiết kế, tài chính, nhân sự... </a:t>
            </a:r>
            <a:endParaRPr lang="en-US" dirty="0" smtClean="0"/>
          </a:p>
          <a:p>
            <a:pPr lvl="1"/>
            <a:r>
              <a:rPr lang="vi-VN" dirty="0"/>
              <a:t>Do bận công việc nên thường phản hồi chậm </a:t>
            </a:r>
            <a:r>
              <a:rPr lang="vi-VN" dirty="0" smtClean="0"/>
              <a:t>các</a:t>
            </a:r>
            <a:r>
              <a:rPr lang="en-US" dirty="0" smtClean="0"/>
              <a:t> </a:t>
            </a:r>
            <a:r>
              <a:rPr lang="vi-VN" dirty="0" smtClean="0"/>
              <a:t>vấn </a:t>
            </a:r>
            <a:r>
              <a:rPr lang="vi-VN" dirty="0"/>
              <a:t>đề liên quan đến dự án, </a:t>
            </a:r>
            <a:r>
              <a:rPr lang="vi-VN" dirty="0" smtClean="0"/>
              <a:t>làm</a:t>
            </a:r>
            <a:r>
              <a:rPr lang="en-US" dirty="0" smtClean="0"/>
              <a:t> </a:t>
            </a:r>
            <a:r>
              <a:rPr lang="en-US" dirty="0" err="1" smtClean="0">
                <a:latin typeface="Arial" panose="020B0604020202020204" pitchFamily="34" charset="0"/>
                <a:cs typeface="Arial" panose="020B0604020202020204" pitchFamily="34" charset="0"/>
              </a:rPr>
              <a:t>gia</a:t>
            </a:r>
            <a:r>
              <a:rPr lang="vi-VN" dirty="0" smtClean="0"/>
              <a:t> </a:t>
            </a:r>
            <a:r>
              <a:rPr lang="vi-VN" dirty="0"/>
              <a:t>tăng sức ép về </a:t>
            </a:r>
            <a:r>
              <a:rPr lang="en-US" dirty="0" err="1" smtClean="0"/>
              <a:t>ti</a:t>
            </a:r>
            <a:r>
              <a:rPr lang="vi-VN" dirty="0" smtClean="0"/>
              <a:t>ến </a:t>
            </a:r>
            <a:r>
              <a:rPr lang="vi-VN" dirty="0"/>
              <a:t>độ </a:t>
            </a:r>
            <a:endParaRPr lang="en-US" dirty="0" smtClean="0"/>
          </a:p>
          <a:p>
            <a:pPr lvl="1"/>
            <a:r>
              <a:rPr lang="en-US" dirty="0" err="1"/>
              <a:t>Các</a:t>
            </a:r>
            <a:r>
              <a:rPr lang="en-US" dirty="0"/>
              <a:t> </a:t>
            </a:r>
            <a:r>
              <a:rPr lang="en-US" dirty="0" err="1"/>
              <a:t>lý</a:t>
            </a:r>
            <a:r>
              <a:rPr lang="en-US" dirty="0"/>
              <a:t> do </a:t>
            </a:r>
            <a:r>
              <a:rPr lang="en-US" dirty="0" err="1"/>
              <a:t>khác</a:t>
            </a:r>
            <a:r>
              <a:rPr lang="en-US" dirty="0"/>
              <a:t> </a:t>
            </a:r>
            <a:r>
              <a:rPr lang="en-US" dirty="0" err="1"/>
              <a:t>về</a:t>
            </a:r>
            <a:r>
              <a:rPr lang="en-US" dirty="0"/>
              <a:t> </a:t>
            </a:r>
            <a:r>
              <a:rPr lang="en-US" dirty="0" err="1"/>
              <a:t>cá</a:t>
            </a:r>
            <a:r>
              <a:rPr lang="en-US" dirty="0"/>
              <a:t> </a:t>
            </a:r>
            <a:r>
              <a:rPr lang="en-US" dirty="0" err="1" smtClean="0"/>
              <a:t>tính</a:t>
            </a:r>
            <a:r>
              <a:rPr lang="en-US" dirty="0" smtClean="0"/>
              <a:t>, </a:t>
            </a:r>
            <a:r>
              <a:rPr lang="en-US" dirty="0" err="1"/>
              <a:t>chuyên</a:t>
            </a:r>
            <a:r>
              <a:rPr lang="en-US" dirty="0"/>
              <a:t> </a:t>
            </a:r>
            <a:r>
              <a:rPr lang="en-US" dirty="0" err="1"/>
              <a:t>môn</a:t>
            </a:r>
            <a:r>
              <a:rPr lang="en-US" dirty="0"/>
              <a:t>, quan </a:t>
            </a:r>
            <a:r>
              <a:rPr lang="en-US" dirty="0" err="1"/>
              <a:t>hệ</a:t>
            </a:r>
            <a:r>
              <a:rPr lang="en-US" dirty="0"/>
              <a:t>... </a:t>
            </a:r>
            <a:endParaRPr lang="vi-VN" dirty="0"/>
          </a:p>
          <a:p>
            <a:pPr lvl="1"/>
            <a:endParaRPr lang="vi-VN" dirty="0"/>
          </a:p>
          <a:p>
            <a:pPr lvl="1"/>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56018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Lựa</a:t>
            </a:r>
            <a:r>
              <a:rPr lang="en-US" dirty="0" smtClean="0"/>
              <a:t> </a:t>
            </a:r>
            <a:r>
              <a:rPr lang="en-US" dirty="0" err="1"/>
              <a:t>chọn</a:t>
            </a:r>
            <a:r>
              <a:rPr lang="en-US" dirty="0"/>
              <a:t> </a:t>
            </a:r>
            <a:r>
              <a:rPr lang="en-US" dirty="0" err="1"/>
              <a:t>nhà</a:t>
            </a:r>
            <a:r>
              <a:rPr lang="en-US" dirty="0"/>
              <a:t> </a:t>
            </a:r>
            <a:r>
              <a:rPr lang="en-US" dirty="0" err="1" smtClean="0"/>
              <a:t>thầu</a:t>
            </a:r>
            <a:r>
              <a:rPr lang="en-US" dirty="0" smtClean="0"/>
              <a:t> </a:t>
            </a:r>
            <a:r>
              <a:rPr lang="en-US" dirty="0" err="1" smtClean="0"/>
              <a:t>tốt</a:t>
            </a:r>
            <a:r>
              <a:rPr lang="en-US" dirty="0" smtClean="0"/>
              <a:t> </a:t>
            </a:r>
            <a:r>
              <a:rPr lang="en-US" dirty="0" err="1"/>
              <a:t>nhất</a:t>
            </a:r>
            <a:r>
              <a:rPr lang="en-US" dirty="0"/>
              <a:t> </a:t>
            </a:r>
          </a:p>
        </p:txBody>
      </p:sp>
      <p:sp>
        <p:nvSpPr>
          <p:cNvPr id="3" name="Content Placeholder 2"/>
          <p:cNvSpPr>
            <a:spLocks noGrp="1"/>
          </p:cNvSpPr>
          <p:nvPr>
            <p:ph idx="1"/>
          </p:nvPr>
        </p:nvSpPr>
        <p:spPr/>
        <p:txBody>
          <a:bodyPr>
            <a:normAutofit lnSpcReduction="10000"/>
          </a:bodyPr>
          <a:lstStyle/>
          <a:p>
            <a:r>
              <a:rPr lang="vi-VN" dirty="0"/>
              <a:t>Đối tác tốt sẽ mang lại hiệu quả và chất lượng </a:t>
            </a:r>
            <a:r>
              <a:rPr lang="vi-VN" dirty="0" smtClean="0"/>
              <a:t>cao </a:t>
            </a:r>
            <a:r>
              <a:rPr lang="vi-VN" dirty="0"/>
              <a:t>và không phải trouble-­‐maker </a:t>
            </a:r>
            <a:endParaRPr lang="en-US" dirty="0" smtClean="0"/>
          </a:p>
          <a:p>
            <a:r>
              <a:rPr lang="en-US" dirty="0" err="1" smtClean="0"/>
              <a:t>Tiêu</a:t>
            </a:r>
            <a:r>
              <a:rPr lang="en-US" dirty="0" smtClean="0"/>
              <a:t> </a:t>
            </a:r>
            <a:r>
              <a:rPr lang="en-US" dirty="0" err="1" smtClean="0"/>
              <a:t>chí</a:t>
            </a:r>
            <a:r>
              <a:rPr lang="en-US" dirty="0" smtClean="0"/>
              <a:t> </a:t>
            </a:r>
            <a:r>
              <a:rPr lang="en-US" dirty="0" err="1" smtClean="0"/>
              <a:t>để</a:t>
            </a:r>
            <a:r>
              <a:rPr lang="en-US" dirty="0" smtClean="0"/>
              <a:t> </a:t>
            </a:r>
            <a:r>
              <a:rPr lang="en-US" dirty="0" err="1" smtClean="0"/>
              <a:t>chọn</a:t>
            </a:r>
            <a:r>
              <a:rPr lang="en-US" dirty="0" smtClean="0"/>
              <a:t> </a:t>
            </a:r>
            <a:r>
              <a:rPr lang="en-US" dirty="0" err="1" smtClean="0"/>
              <a:t>đối</a:t>
            </a:r>
            <a:r>
              <a:rPr lang="en-US" dirty="0" smtClean="0"/>
              <a:t> </a:t>
            </a:r>
            <a:r>
              <a:rPr lang="en-US" dirty="0" err="1" smtClean="0"/>
              <a:t>tác</a:t>
            </a:r>
            <a:endParaRPr lang="en-US" dirty="0" smtClean="0"/>
          </a:p>
          <a:p>
            <a:pPr lvl="1"/>
            <a:r>
              <a:rPr lang="vi-VN" dirty="0"/>
              <a:t>Profile tốt: trên 5 năm kinh nghiệm, 10 năm là tốt </a:t>
            </a:r>
            <a:r>
              <a:rPr lang="vi-VN" dirty="0" smtClean="0"/>
              <a:t>nhất</a:t>
            </a:r>
            <a:r>
              <a:rPr lang="en-US" dirty="0" smtClean="0"/>
              <a:t>, </a:t>
            </a:r>
            <a:r>
              <a:rPr lang="en-US" dirty="0" err="1" smtClean="0"/>
              <a:t>có</a:t>
            </a:r>
            <a:r>
              <a:rPr lang="en-US" dirty="0" smtClean="0"/>
              <a:t> </a:t>
            </a:r>
            <a:r>
              <a:rPr lang="en-US" dirty="0" err="1" smtClean="0"/>
              <a:t>năng</a:t>
            </a:r>
            <a:r>
              <a:rPr lang="en-US" dirty="0" smtClean="0"/>
              <a:t> </a:t>
            </a:r>
            <a:r>
              <a:rPr lang="en-US" dirty="0" err="1" smtClean="0"/>
              <a:t>lực</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tốt</a:t>
            </a:r>
            <a:r>
              <a:rPr lang="en-US" dirty="0" smtClean="0"/>
              <a:t>, l</a:t>
            </a:r>
            <a:r>
              <a:rPr lang="vi-VN" dirty="0" smtClean="0"/>
              <a:t>ãnh đ</a:t>
            </a:r>
            <a:r>
              <a:rPr lang="en-US" dirty="0"/>
              <a:t>ạ</a:t>
            </a:r>
            <a:r>
              <a:rPr lang="vi-VN" dirty="0" smtClean="0"/>
              <a:t>o </a:t>
            </a:r>
            <a:r>
              <a:rPr lang="vi-VN" dirty="0"/>
              <a:t>mạnh, tài chính tốt </a:t>
            </a:r>
            <a:endParaRPr lang="en-US" dirty="0" smtClean="0"/>
          </a:p>
          <a:p>
            <a:pPr lvl="1"/>
            <a:r>
              <a:rPr lang="vi-VN" dirty="0"/>
              <a:t>Đã làm các dự án tương tự cho các khách hàng có yêu </a:t>
            </a:r>
            <a:r>
              <a:rPr lang="vi-VN" dirty="0" smtClean="0"/>
              <a:t>cầu </a:t>
            </a:r>
            <a:r>
              <a:rPr lang="vi-VN" dirty="0"/>
              <a:t>cao </a:t>
            </a:r>
            <a:endParaRPr lang="en-US" dirty="0" smtClean="0"/>
          </a:p>
          <a:p>
            <a:pPr lvl="1"/>
            <a:r>
              <a:rPr lang="vi-VN" dirty="0"/>
              <a:t>Tham quan văn phòng, công trình, gặp gỡ khách </a:t>
            </a:r>
            <a:r>
              <a:rPr lang="vi-VN" dirty="0" smtClean="0"/>
              <a:t>hàng</a:t>
            </a:r>
            <a:r>
              <a:rPr lang="en-US" dirty="0" smtClean="0"/>
              <a:t> </a:t>
            </a:r>
            <a:r>
              <a:rPr lang="en-US" dirty="0" err="1" smtClean="0"/>
              <a:t>và</a:t>
            </a:r>
            <a:r>
              <a:rPr lang="en-US" dirty="0" smtClean="0"/>
              <a:t> </a:t>
            </a:r>
            <a:r>
              <a:rPr lang="en-US" dirty="0" err="1" smtClean="0"/>
              <a:t>lãnh</a:t>
            </a:r>
            <a:r>
              <a:rPr lang="en-US" dirty="0" smtClean="0"/>
              <a:t> </a:t>
            </a:r>
            <a:r>
              <a:rPr lang="en-US" dirty="0" err="1" smtClean="0"/>
              <a:t>đạo</a:t>
            </a:r>
            <a:r>
              <a:rPr lang="vi-VN" dirty="0" smtClean="0"/>
              <a:t> của </a:t>
            </a:r>
            <a:r>
              <a:rPr lang="vi-VN" dirty="0"/>
              <a:t>đối tác </a:t>
            </a:r>
            <a:r>
              <a:rPr lang="en-US" dirty="0" err="1" smtClean="0"/>
              <a:t>ti</a:t>
            </a:r>
            <a:r>
              <a:rPr lang="vi-VN" dirty="0" smtClean="0"/>
              <a:t>ềm </a:t>
            </a:r>
            <a:r>
              <a:rPr lang="vi-VN" dirty="0"/>
              <a:t>năng </a:t>
            </a:r>
          </a:p>
          <a:p>
            <a:pPr lvl="1"/>
            <a:endParaRPr lang="vi-VN" dirty="0"/>
          </a:p>
          <a:p>
            <a:pPr lvl="1"/>
            <a:endParaRPr lang="vi-VN" dirty="0"/>
          </a:p>
          <a:p>
            <a:pPr lvl="1"/>
            <a:endParaRPr lang="vi-VN" dirty="0"/>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91213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nhóm</a:t>
            </a:r>
            <a:r>
              <a:rPr lang="en-US" dirty="0" smtClean="0"/>
              <a:t> </a:t>
            </a:r>
            <a:r>
              <a:rPr lang="en-US" dirty="0" err="1" smtClean="0"/>
              <a:t>làm</a:t>
            </a:r>
            <a:r>
              <a:rPr lang="en-US" dirty="0" smtClean="0"/>
              <a:t> </a:t>
            </a:r>
            <a:r>
              <a:rPr lang="en-US" dirty="0" err="1" smtClean="0"/>
              <a:t>việc</a:t>
            </a:r>
            <a:endParaRPr lang="en-US" dirty="0"/>
          </a:p>
        </p:txBody>
      </p:sp>
      <p:sp>
        <p:nvSpPr>
          <p:cNvPr id="3" name="Content Placeholder 2"/>
          <p:cNvSpPr>
            <a:spLocks noGrp="1"/>
          </p:cNvSpPr>
          <p:nvPr>
            <p:ph idx="1"/>
          </p:nvPr>
        </p:nvSpPr>
        <p:spPr/>
        <p:txBody>
          <a:bodyPr/>
          <a:lstStyle/>
          <a:p>
            <a:r>
              <a:rPr lang="vi-VN" dirty="0"/>
              <a:t>Làm việc nhóm là yếu tố rất quan </a:t>
            </a:r>
            <a:r>
              <a:rPr lang="vi-VN" dirty="0" smtClean="0"/>
              <a:t>trọng</a:t>
            </a:r>
            <a:r>
              <a:rPr lang="en-US" dirty="0" smtClean="0"/>
              <a:t>, q</a:t>
            </a:r>
            <a:r>
              <a:rPr lang="vi-VN" dirty="0" smtClean="0"/>
              <a:t>uyết </a:t>
            </a:r>
            <a:r>
              <a:rPr lang="vi-VN" dirty="0"/>
              <a:t>định thành công của dự án </a:t>
            </a:r>
            <a:endParaRPr lang="en-US" dirty="0" smtClean="0"/>
          </a:p>
          <a:p>
            <a:r>
              <a:rPr lang="en-US" dirty="0" err="1"/>
              <a:t>Tập</a:t>
            </a:r>
            <a:r>
              <a:rPr lang="en-US" dirty="0"/>
              <a:t> </a:t>
            </a:r>
            <a:r>
              <a:rPr lang="en-US" dirty="0" err="1"/>
              <a:t>hợp</a:t>
            </a:r>
            <a:r>
              <a:rPr lang="en-US" dirty="0"/>
              <a:t> </a:t>
            </a:r>
            <a:r>
              <a:rPr lang="en-US" dirty="0" err="1"/>
              <a:t>trí</a:t>
            </a:r>
            <a:r>
              <a:rPr lang="en-US" dirty="0"/>
              <a:t> </a:t>
            </a:r>
            <a:r>
              <a:rPr lang="en-US" dirty="0" err="1"/>
              <a:t>tuệ</a:t>
            </a:r>
            <a:r>
              <a:rPr lang="en-US" dirty="0"/>
              <a:t> </a:t>
            </a:r>
            <a:r>
              <a:rPr lang="en-US" dirty="0" err="1" smtClean="0"/>
              <a:t>nhóm</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bất</a:t>
            </a:r>
            <a:r>
              <a:rPr lang="en-US" dirty="0" smtClean="0"/>
              <a:t> </a:t>
            </a:r>
            <a:r>
              <a:rPr lang="en-US" dirty="0" err="1" smtClean="0"/>
              <a:t>ngờ</a:t>
            </a:r>
            <a:r>
              <a:rPr lang="en-US" dirty="0" smtClean="0"/>
              <a:t>, </a:t>
            </a:r>
            <a:r>
              <a:rPr lang="en-US" dirty="0" err="1" smtClean="0"/>
              <a:t>hiệu</a:t>
            </a:r>
            <a:r>
              <a:rPr lang="en-US" dirty="0" smtClean="0"/>
              <a:t> </a:t>
            </a:r>
            <a:r>
              <a:rPr lang="en-US" dirty="0" err="1" smtClean="0"/>
              <a:t>quả</a:t>
            </a:r>
            <a:endParaRPr lang="en-US" dirty="0" smtClean="0"/>
          </a:p>
          <a:p>
            <a:r>
              <a:rPr lang="vi-VN" dirty="0"/>
              <a:t>Giảm bớt gánh nặng công việc và tư duy cho </a:t>
            </a:r>
            <a:r>
              <a:rPr lang="vi-VN" dirty="0" smtClean="0"/>
              <a:t>người </a:t>
            </a:r>
            <a:r>
              <a:rPr lang="vi-VN" dirty="0"/>
              <a:t>quản lý </a:t>
            </a:r>
          </a:p>
          <a:p>
            <a:r>
              <a:rPr lang="vi-VN" dirty="0"/>
              <a:t>Tăng cường nhiệt huyết của mọi người, tạo được </a:t>
            </a:r>
            <a:r>
              <a:rPr lang="vi-VN" dirty="0" smtClean="0"/>
              <a:t>động </a:t>
            </a:r>
            <a:r>
              <a:rPr lang="vi-VN" dirty="0"/>
              <a:t>lực trong công việc </a:t>
            </a:r>
          </a:p>
          <a:p>
            <a:r>
              <a:rPr lang="en-US" dirty="0" err="1" smtClean="0">
                <a:solidFill>
                  <a:srgbClr val="000099"/>
                </a:solidFill>
              </a:rPr>
              <a:t>Triết</a:t>
            </a:r>
            <a:r>
              <a:rPr lang="en-US" dirty="0" smtClean="0">
                <a:solidFill>
                  <a:srgbClr val="000099"/>
                </a:solidFill>
              </a:rPr>
              <a:t> </a:t>
            </a:r>
            <a:r>
              <a:rPr lang="en-US" dirty="0" err="1" smtClean="0">
                <a:solidFill>
                  <a:srgbClr val="000099"/>
                </a:solidFill>
              </a:rPr>
              <a:t>lý</a:t>
            </a:r>
            <a:r>
              <a:rPr lang="en-US" dirty="0" smtClean="0">
                <a:solidFill>
                  <a:srgbClr val="000099"/>
                </a:solidFill>
              </a:rPr>
              <a:t>: </a:t>
            </a:r>
            <a:r>
              <a:rPr lang="en-US" dirty="0" err="1" smtClean="0">
                <a:solidFill>
                  <a:srgbClr val="000099"/>
                </a:solidFill>
              </a:rPr>
              <a:t>giỏi</a:t>
            </a:r>
            <a:r>
              <a:rPr lang="en-US" dirty="0" smtClean="0">
                <a:solidFill>
                  <a:srgbClr val="000099"/>
                </a:solidFill>
              </a:rPr>
              <a:t> </a:t>
            </a:r>
            <a:r>
              <a:rPr lang="en-US" dirty="0" err="1" smtClean="0">
                <a:solidFill>
                  <a:srgbClr val="000099"/>
                </a:solidFill>
              </a:rPr>
              <a:t>mấy</a:t>
            </a:r>
            <a:r>
              <a:rPr lang="en-US" dirty="0" smtClean="0">
                <a:solidFill>
                  <a:srgbClr val="000099"/>
                </a:solidFill>
              </a:rPr>
              <a:t> </a:t>
            </a:r>
            <a:r>
              <a:rPr lang="en-US" dirty="0" err="1" smtClean="0">
                <a:solidFill>
                  <a:srgbClr val="000099"/>
                </a:solidFill>
              </a:rPr>
              <a:t>cũng</a:t>
            </a:r>
            <a:r>
              <a:rPr lang="en-US" dirty="0" smtClean="0">
                <a:solidFill>
                  <a:srgbClr val="000099"/>
                </a:solidFill>
              </a:rPr>
              <a:t> </a:t>
            </a:r>
            <a:r>
              <a:rPr lang="en-US" dirty="0" err="1" smtClean="0">
                <a:solidFill>
                  <a:srgbClr val="000099"/>
                </a:solidFill>
              </a:rPr>
              <a:t>không</a:t>
            </a:r>
            <a:r>
              <a:rPr lang="en-US" dirty="0" smtClean="0">
                <a:solidFill>
                  <a:srgbClr val="000099"/>
                </a:solidFill>
              </a:rPr>
              <a:t> </a:t>
            </a:r>
            <a:r>
              <a:rPr lang="en-US" dirty="0" err="1" smtClean="0">
                <a:solidFill>
                  <a:srgbClr val="000099"/>
                </a:solidFill>
              </a:rPr>
              <a:t>thể</a:t>
            </a:r>
            <a:r>
              <a:rPr lang="en-US" dirty="0" smtClean="0">
                <a:solidFill>
                  <a:srgbClr val="000099"/>
                </a:solidFill>
              </a:rPr>
              <a:t> </a:t>
            </a:r>
            <a:r>
              <a:rPr lang="en-US" dirty="0" err="1" smtClean="0">
                <a:solidFill>
                  <a:srgbClr val="000099"/>
                </a:solidFill>
              </a:rPr>
              <a:t>biết</a:t>
            </a:r>
            <a:r>
              <a:rPr lang="en-US" dirty="0" smtClean="0">
                <a:solidFill>
                  <a:srgbClr val="000099"/>
                </a:solidFill>
              </a:rPr>
              <a:t> </a:t>
            </a:r>
            <a:r>
              <a:rPr lang="en-US" dirty="0" err="1" smtClean="0">
                <a:solidFill>
                  <a:srgbClr val="000099"/>
                </a:solidFill>
              </a:rPr>
              <a:t>hết</a:t>
            </a:r>
            <a:r>
              <a:rPr lang="en-US" dirty="0" smtClean="0">
                <a:solidFill>
                  <a:srgbClr val="000099"/>
                </a:solidFill>
              </a:rPr>
              <a:t> </a:t>
            </a:r>
            <a:r>
              <a:rPr lang="en-US" dirty="0" err="1" smtClean="0">
                <a:solidFill>
                  <a:srgbClr val="000099"/>
                </a:solidFill>
              </a:rPr>
              <a:t>mọi</a:t>
            </a:r>
            <a:r>
              <a:rPr lang="en-US" dirty="0" smtClean="0">
                <a:solidFill>
                  <a:srgbClr val="000099"/>
                </a:solidFill>
              </a:rPr>
              <a:t> </a:t>
            </a:r>
            <a:r>
              <a:rPr lang="en-US" dirty="0" err="1" smtClean="0">
                <a:solidFill>
                  <a:srgbClr val="000099"/>
                </a:solidFill>
              </a:rPr>
              <a:t>việc</a:t>
            </a:r>
            <a:endParaRPr lang="vi-VN" dirty="0">
              <a:solidFill>
                <a:srgbClr val="000099"/>
              </a:solidFill>
            </a:endParaRPr>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47210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chuyên</a:t>
            </a:r>
            <a:r>
              <a:rPr lang="en-US" dirty="0"/>
              <a:t> </a:t>
            </a:r>
            <a:r>
              <a:rPr lang="en-US" dirty="0" err="1"/>
              <a:t>gia</a:t>
            </a:r>
            <a:r>
              <a:rPr lang="en-US" dirty="0"/>
              <a:t> </a:t>
            </a:r>
            <a:r>
              <a:rPr lang="en-US" dirty="0" err="1"/>
              <a:t>giỏi</a:t>
            </a:r>
            <a:r>
              <a:rPr lang="en-US" dirty="0"/>
              <a:t> </a:t>
            </a:r>
          </a:p>
        </p:txBody>
      </p:sp>
      <p:sp>
        <p:nvSpPr>
          <p:cNvPr id="3" name="Content Placeholder 2"/>
          <p:cNvSpPr>
            <a:spLocks noGrp="1"/>
          </p:cNvSpPr>
          <p:nvPr>
            <p:ph idx="1"/>
          </p:nvPr>
        </p:nvSpPr>
        <p:spPr/>
        <p:txBody>
          <a:bodyPr/>
          <a:lstStyle/>
          <a:p>
            <a:r>
              <a:rPr lang="vi-VN" dirty="0"/>
              <a:t>Đội dự án không thể biết mọi lĩnh vực công </a:t>
            </a:r>
            <a:r>
              <a:rPr lang="vi-VN" dirty="0" smtClean="0"/>
              <a:t>nghệ </a:t>
            </a:r>
            <a:r>
              <a:rPr lang="vi-VN" dirty="0"/>
              <a:t>liên quan đến dự án </a:t>
            </a:r>
            <a:endParaRPr lang="en-US" dirty="0" smtClean="0"/>
          </a:p>
          <a:p>
            <a:r>
              <a:rPr lang="en-US" dirty="0" smtClean="0"/>
              <a:t>Q</a:t>
            </a:r>
            <a:r>
              <a:rPr lang="vi-VN" dirty="0" smtClean="0"/>
              <a:t>uyết </a:t>
            </a:r>
            <a:r>
              <a:rPr lang="vi-VN" dirty="0"/>
              <a:t>định sai có thể gây hậu quả nặng nề về </a:t>
            </a:r>
            <a:r>
              <a:rPr lang="vi-VN" dirty="0" smtClean="0"/>
              <a:t>chất </a:t>
            </a:r>
            <a:r>
              <a:rPr lang="vi-VN" dirty="0"/>
              <a:t>lượng, chi phí và việc vận hành, khai </a:t>
            </a:r>
            <a:r>
              <a:rPr lang="vi-VN" dirty="0" smtClean="0"/>
              <a:t>thác</a:t>
            </a:r>
            <a:r>
              <a:rPr lang="en-US" dirty="0" smtClean="0"/>
              <a:t> s</a:t>
            </a:r>
            <a:r>
              <a:rPr lang="vi-VN" dirty="0" smtClean="0"/>
              <a:t>ản </a:t>
            </a:r>
            <a:r>
              <a:rPr lang="vi-VN" dirty="0"/>
              <a:t>phẩm của dự án trong tương lai </a:t>
            </a:r>
            <a:endParaRPr lang="en-US" dirty="0" smtClean="0"/>
          </a:p>
          <a:p>
            <a:r>
              <a:rPr lang="vi-VN" dirty="0"/>
              <a:t>Ý kiến của chuyên gia giỏi là cơ sở để ra quyết </a:t>
            </a:r>
            <a:r>
              <a:rPr lang="vi-VN" dirty="0" smtClean="0"/>
              <a:t>định </a:t>
            </a:r>
            <a:r>
              <a:rPr lang="vi-VN" dirty="0"/>
              <a:t>và thuyết phục lãnh đạo cấp </a:t>
            </a:r>
            <a:r>
              <a:rPr lang="vi-VN" dirty="0" smtClean="0"/>
              <a:t>trên </a:t>
            </a:r>
            <a:endParaRPr lang="vi-VN" dirty="0"/>
          </a:p>
          <a:p>
            <a:endParaRPr lang="vi-VN" dirty="0"/>
          </a:p>
          <a:p>
            <a:endParaRPr lang="vi-VN" dirty="0"/>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99828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Sử dụng người hợp lý </a:t>
            </a:r>
            <a:endParaRPr lang="en-US" dirty="0"/>
          </a:p>
        </p:txBody>
      </p:sp>
      <p:sp>
        <p:nvSpPr>
          <p:cNvPr id="3" name="Content Placeholder 2"/>
          <p:cNvSpPr>
            <a:spLocks noGrp="1"/>
          </p:cNvSpPr>
          <p:nvPr>
            <p:ph idx="1"/>
          </p:nvPr>
        </p:nvSpPr>
        <p:spPr/>
        <p:txBody>
          <a:bodyPr>
            <a:normAutofit/>
          </a:bodyPr>
          <a:lstStyle/>
          <a:p>
            <a:r>
              <a:rPr lang="vi-VN" dirty="0"/>
              <a:t>Mỗi cán bộ dự án có sở trường, sở đoản </a:t>
            </a:r>
            <a:r>
              <a:rPr lang="vi-VN" dirty="0" smtClean="0"/>
              <a:t>riêng</a:t>
            </a:r>
            <a:endParaRPr lang="vi-VN" dirty="0"/>
          </a:p>
          <a:p>
            <a:r>
              <a:rPr lang="en-US" dirty="0" smtClean="0"/>
              <a:t>PM </a:t>
            </a:r>
            <a:r>
              <a:rPr lang="vi-VN" dirty="0" smtClean="0"/>
              <a:t>không </a:t>
            </a:r>
            <a:r>
              <a:rPr lang="vi-VN" dirty="0"/>
              <a:t>thể thay đổi con người họ </a:t>
            </a:r>
            <a:r>
              <a:rPr lang="en-US" dirty="0" smtClean="0"/>
              <a:t>-&gt; </a:t>
            </a:r>
            <a:r>
              <a:rPr lang="vi-VN" dirty="0" smtClean="0"/>
              <a:t> </a:t>
            </a:r>
            <a:r>
              <a:rPr lang="en-US" dirty="0" smtClean="0"/>
              <a:t>c</a:t>
            </a:r>
            <a:r>
              <a:rPr lang="vi-VN" dirty="0" smtClean="0"/>
              <a:t>ách </a:t>
            </a:r>
            <a:r>
              <a:rPr lang="vi-VN" dirty="0"/>
              <a:t>tốt nhất là đúng người, đúng </a:t>
            </a:r>
            <a:r>
              <a:rPr lang="vi-VN" dirty="0" smtClean="0"/>
              <a:t>việc</a:t>
            </a:r>
            <a:endParaRPr lang="vi-VN" dirty="0"/>
          </a:p>
          <a:p>
            <a:r>
              <a:rPr lang="vi-VN" dirty="0"/>
              <a:t>Biết được điểm mạnh của cán bộ dự án </a:t>
            </a:r>
            <a:r>
              <a:rPr lang="vi-VN"/>
              <a:t>thông </a:t>
            </a:r>
            <a:r>
              <a:rPr lang="vi-VN" smtClean="0"/>
              <a:t>qua </a:t>
            </a:r>
            <a:r>
              <a:rPr lang="vi-VN" dirty="0"/>
              <a:t>CV, quá trình làm việc, trao đổi trực </a:t>
            </a:r>
            <a:r>
              <a:rPr lang="en-US" dirty="0" err="1" smtClean="0"/>
              <a:t>ti</a:t>
            </a:r>
            <a:r>
              <a:rPr lang="vi-VN" dirty="0" smtClean="0"/>
              <a:t>ếp và </a:t>
            </a:r>
            <a:r>
              <a:rPr lang="vi-VN" dirty="0"/>
              <a:t>thử </a:t>
            </a:r>
            <a:r>
              <a:rPr lang="vi-VN" dirty="0" smtClean="0"/>
              <a:t>nghiệm</a:t>
            </a:r>
            <a:endParaRPr lang="en-US" dirty="0" smtClean="0"/>
          </a:p>
          <a:p>
            <a:r>
              <a:rPr lang="vi-VN" dirty="0" smtClean="0"/>
              <a:t>Nếu </a:t>
            </a:r>
            <a:r>
              <a:rPr lang="vi-VN" dirty="0"/>
              <a:t>không đúng phải thay đổi </a:t>
            </a:r>
            <a:r>
              <a:rPr lang="vi-VN" dirty="0" smtClean="0"/>
              <a:t>ngay</a:t>
            </a:r>
            <a:endParaRPr lang="vi-VN" dirty="0"/>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445954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Sâu</a:t>
            </a:r>
            <a:r>
              <a:rPr lang="en-US" dirty="0" smtClean="0"/>
              <a:t> </a:t>
            </a:r>
            <a:r>
              <a:rPr lang="en-US" dirty="0" err="1" smtClean="0"/>
              <a:t>sát</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triển</a:t>
            </a:r>
            <a:r>
              <a:rPr lang="en-US" dirty="0" smtClean="0"/>
              <a:t> </a:t>
            </a:r>
            <a:r>
              <a:rPr lang="en-US" dirty="0" err="1" smtClean="0"/>
              <a:t>khai</a:t>
            </a:r>
            <a:endParaRPr lang="en-US" dirty="0"/>
          </a:p>
        </p:txBody>
      </p:sp>
      <p:sp>
        <p:nvSpPr>
          <p:cNvPr id="3" name="Content Placeholder 2"/>
          <p:cNvSpPr>
            <a:spLocks noGrp="1"/>
          </p:cNvSpPr>
          <p:nvPr>
            <p:ph idx="1"/>
          </p:nvPr>
        </p:nvSpPr>
        <p:spPr/>
        <p:txBody>
          <a:bodyPr>
            <a:normAutofit/>
          </a:bodyPr>
          <a:lstStyle/>
          <a:p>
            <a:r>
              <a:rPr lang="vi-VN" dirty="0" smtClean="0"/>
              <a:t>Nhiệm</a:t>
            </a:r>
            <a:r>
              <a:rPr lang="en-US" dirty="0" smtClean="0"/>
              <a:t> </a:t>
            </a:r>
            <a:r>
              <a:rPr lang="vi-VN" dirty="0" smtClean="0"/>
              <a:t>vụ</a:t>
            </a:r>
            <a:r>
              <a:rPr lang="en-US" dirty="0" smtClean="0"/>
              <a:t> </a:t>
            </a:r>
            <a:r>
              <a:rPr lang="vi-VN" dirty="0" smtClean="0"/>
              <a:t>của</a:t>
            </a:r>
            <a:r>
              <a:rPr lang="en-US" dirty="0" smtClean="0"/>
              <a:t> </a:t>
            </a:r>
            <a:r>
              <a:rPr lang="vi-VN" dirty="0" smtClean="0"/>
              <a:t>người</a:t>
            </a:r>
            <a:r>
              <a:rPr lang="en-US" dirty="0" smtClean="0"/>
              <a:t> </a:t>
            </a:r>
            <a:r>
              <a:rPr lang="vi-VN" dirty="0" smtClean="0"/>
              <a:t>quản</a:t>
            </a:r>
            <a:r>
              <a:rPr lang="en-US" dirty="0" smtClean="0"/>
              <a:t> </a:t>
            </a:r>
            <a:r>
              <a:rPr lang="vi-VN" dirty="0" smtClean="0"/>
              <a:t>trị</a:t>
            </a:r>
            <a:r>
              <a:rPr lang="en-US" dirty="0" smtClean="0"/>
              <a:t> </a:t>
            </a:r>
            <a:r>
              <a:rPr lang="vi-VN" dirty="0" smtClean="0"/>
              <a:t>là</a:t>
            </a:r>
            <a:r>
              <a:rPr lang="en-US" dirty="0" smtClean="0"/>
              <a:t> </a:t>
            </a:r>
            <a:r>
              <a:rPr lang="vi-VN" dirty="0" smtClean="0"/>
              <a:t>P</a:t>
            </a:r>
            <a:r>
              <a:rPr lang="vi-VN" smtClean="0"/>
              <a:t>­‐D-C‐A </a:t>
            </a:r>
            <a:r>
              <a:rPr lang="en-US" smtClean="0"/>
              <a:t>(</a:t>
            </a:r>
            <a:r>
              <a:rPr lang="vi-VN"/>
              <a:t>Lập kế hoạch – Thực hiện – Kiểm tra – hành động</a:t>
            </a:r>
            <a:r>
              <a:rPr lang="en-US" smtClean="0"/>
              <a:t>)</a:t>
            </a:r>
            <a:endParaRPr lang="en-US" dirty="0" smtClean="0"/>
          </a:p>
          <a:p>
            <a:r>
              <a:rPr lang="en-US" dirty="0" err="1" smtClean="0"/>
              <a:t>Thực</a:t>
            </a:r>
            <a:r>
              <a:rPr lang="en-US" dirty="0" smtClean="0"/>
              <a:t> </a:t>
            </a:r>
            <a:r>
              <a:rPr lang="en-US" dirty="0" err="1" smtClean="0"/>
              <a:t>tế</a:t>
            </a:r>
            <a:r>
              <a:rPr lang="en-US" dirty="0" smtClean="0"/>
              <a:t> </a:t>
            </a:r>
            <a:r>
              <a:rPr lang="en-US" dirty="0" err="1" smtClean="0"/>
              <a:t>rất</a:t>
            </a:r>
            <a:r>
              <a:rPr lang="en-US" dirty="0" smtClean="0"/>
              <a:t> </a:t>
            </a:r>
            <a:r>
              <a:rPr lang="en-US" dirty="0" err="1" smtClean="0"/>
              <a:t>phong</a:t>
            </a:r>
            <a:r>
              <a:rPr lang="en-US" dirty="0" smtClean="0"/>
              <a:t> </a:t>
            </a:r>
            <a:r>
              <a:rPr lang="en-US" dirty="0" err="1" smtClean="0"/>
              <a:t>phú</a:t>
            </a:r>
            <a:r>
              <a:rPr lang="en-US" dirty="0" smtClean="0"/>
              <a:t> </a:t>
            </a:r>
            <a:r>
              <a:rPr lang="en-US" dirty="0" err="1" smtClean="0"/>
              <a:t>và</a:t>
            </a:r>
            <a:r>
              <a:rPr lang="en-US" dirty="0" smtClean="0"/>
              <a:t> </a:t>
            </a:r>
            <a:r>
              <a:rPr lang="en-US" dirty="0" err="1" smtClean="0"/>
              <a:t>khác</a:t>
            </a:r>
            <a:r>
              <a:rPr lang="en-US" dirty="0" smtClean="0"/>
              <a:t> </a:t>
            </a:r>
            <a:r>
              <a:rPr lang="en-US" dirty="0" err="1" smtClean="0"/>
              <a:t>khá</a:t>
            </a:r>
            <a:r>
              <a:rPr lang="en-US" dirty="0" smtClean="0"/>
              <a:t> </a:t>
            </a:r>
            <a:r>
              <a:rPr lang="en-US" dirty="0" err="1" smtClean="0"/>
              <a:t>xa</a:t>
            </a:r>
            <a:r>
              <a:rPr lang="en-US" dirty="0" smtClean="0"/>
              <a:t> so </a:t>
            </a:r>
            <a:r>
              <a:rPr lang="en-US" dirty="0" err="1" smtClean="0"/>
              <a:t>với</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bạn</a:t>
            </a:r>
            <a:r>
              <a:rPr lang="en-US" dirty="0" smtClean="0"/>
              <a:t> </a:t>
            </a:r>
            <a:r>
              <a:rPr lang="en-US" dirty="0" err="1" smtClean="0"/>
              <a:t>biết</a:t>
            </a:r>
            <a:r>
              <a:rPr lang="en-US" dirty="0" smtClean="0"/>
              <a:t> </a:t>
            </a:r>
            <a:r>
              <a:rPr lang="en-US" dirty="0" err="1" smtClean="0"/>
              <a:t>trong</a:t>
            </a:r>
            <a:r>
              <a:rPr lang="en-US" dirty="0" smtClean="0"/>
              <a:t> </a:t>
            </a:r>
            <a:r>
              <a:rPr lang="en-US" dirty="0" err="1" smtClean="0"/>
              <a:t>phòng</a:t>
            </a:r>
            <a:r>
              <a:rPr lang="en-US" dirty="0" smtClean="0"/>
              <a:t> </a:t>
            </a:r>
            <a:r>
              <a:rPr lang="en-US" dirty="0" err="1" smtClean="0"/>
              <a:t>họp</a:t>
            </a:r>
            <a:endParaRPr lang="en-US" dirty="0" smtClean="0"/>
          </a:p>
          <a:p>
            <a:r>
              <a:rPr lang="en-US" dirty="0" err="1" smtClean="0"/>
              <a:t>Giải</a:t>
            </a:r>
            <a:r>
              <a:rPr lang="en-US" dirty="0" smtClean="0"/>
              <a:t> </a:t>
            </a:r>
            <a:r>
              <a:rPr lang="en-US" dirty="0" err="1" smtClean="0"/>
              <a:t>pháp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nảy</a:t>
            </a:r>
            <a:r>
              <a:rPr lang="en-US" dirty="0" smtClean="0"/>
              <a:t> </a:t>
            </a:r>
            <a:r>
              <a:rPr lang="en-US" dirty="0" err="1" smtClean="0"/>
              <a:t>sinh</a:t>
            </a:r>
            <a:r>
              <a:rPr lang="en-US" dirty="0" smtClean="0"/>
              <a:t> </a:t>
            </a:r>
            <a:r>
              <a:rPr lang="en-US" dirty="0" err="1" smtClean="0"/>
              <a:t>từ</a:t>
            </a:r>
            <a:r>
              <a:rPr lang="en-US" dirty="0" smtClean="0"/>
              <a:t> </a:t>
            </a:r>
            <a:r>
              <a:rPr lang="en-US" dirty="0" err="1" smtClean="0"/>
              <a:t>thực</a:t>
            </a:r>
            <a:r>
              <a:rPr lang="en-US" dirty="0" smtClean="0"/>
              <a:t> </a:t>
            </a:r>
            <a:r>
              <a:rPr lang="en-US" dirty="0" err="1" smtClean="0"/>
              <a:t>tiễn</a:t>
            </a:r>
            <a:r>
              <a:rPr lang="en-US" dirty="0" smtClean="0"/>
              <a:t> on-site</a:t>
            </a:r>
          </a:p>
          <a:p>
            <a:r>
              <a:rPr lang="en-US" dirty="0" err="1" smtClean="0"/>
              <a:t>Các</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dự</a:t>
            </a:r>
            <a:r>
              <a:rPr lang="en-US" dirty="0" smtClean="0"/>
              <a:t> </a:t>
            </a:r>
            <a:r>
              <a:rPr lang="en-US" dirty="0" err="1" smtClean="0"/>
              <a:t>án</a:t>
            </a:r>
            <a:r>
              <a:rPr lang="en-US" dirty="0" smtClean="0"/>
              <a:t> </a:t>
            </a:r>
            <a:r>
              <a:rPr lang="en-US" dirty="0" err="1" smtClean="0"/>
              <a:t>sẽ</a:t>
            </a:r>
            <a:r>
              <a:rPr lang="en-US" dirty="0" smtClean="0"/>
              <a:t> tin </a:t>
            </a:r>
            <a:r>
              <a:rPr lang="en-US" dirty="0" err="1" smtClean="0"/>
              <a:t>tưởng</a:t>
            </a:r>
            <a:r>
              <a:rPr lang="en-US" dirty="0" smtClean="0"/>
              <a:t> PM </a:t>
            </a:r>
            <a:r>
              <a:rPr lang="en-US" dirty="0" err="1" smtClean="0"/>
              <a:t>hơn</a:t>
            </a:r>
            <a:r>
              <a:rPr lang="en-US" dirty="0" smtClean="0"/>
              <a:t> </a:t>
            </a:r>
            <a:r>
              <a:rPr lang="en-US" dirty="0" err="1" smtClean="0"/>
              <a:t>nếu</a:t>
            </a:r>
            <a:r>
              <a:rPr lang="en-US" dirty="0" smtClean="0"/>
              <a:t> </a:t>
            </a:r>
            <a:r>
              <a:rPr lang="en-US" dirty="0" err="1" smtClean="0"/>
              <a:t>thường</a:t>
            </a:r>
            <a:r>
              <a:rPr lang="en-US" dirty="0" smtClean="0"/>
              <a:t> </a:t>
            </a:r>
            <a:r>
              <a:rPr lang="en-US" dirty="0" err="1" smtClean="0"/>
              <a:t>thực</a:t>
            </a:r>
            <a:r>
              <a:rPr lang="en-US" dirty="0" smtClean="0"/>
              <a:t> </a:t>
            </a:r>
            <a:r>
              <a:rPr lang="en-US" dirty="0" err="1" smtClean="0"/>
              <a:t>có</a:t>
            </a:r>
            <a:r>
              <a:rPr lang="en-US" dirty="0" smtClean="0"/>
              <a:t> </a:t>
            </a:r>
            <a:r>
              <a:rPr lang="en-US" dirty="0" err="1" smtClean="0"/>
              <a:t>mặt</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tư</a:t>
            </a:r>
            <a:r>
              <a:rPr lang="en-US" dirty="0" smtClean="0"/>
              <a:t> </a:t>
            </a:r>
            <a:r>
              <a:rPr lang="en-US" dirty="0" err="1" smtClean="0"/>
              <a:t>vấn</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endParaRPr lang="en-US" dirty="0"/>
          </a:p>
          <a:p>
            <a:endParaRPr lang="vi-VN" dirty="0"/>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3931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Quản</a:t>
            </a:r>
            <a:r>
              <a:rPr lang="en-US" dirty="0" smtClean="0"/>
              <a:t> </a:t>
            </a:r>
            <a:r>
              <a:rPr lang="en-US" dirty="0" err="1" smtClean="0"/>
              <a:t>lý</a:t>
            </a:r>
            <a:r>
              <a:rPr lang="vi-VN" dirty="0" smtClean="0"/>
              <a:t> </a:t>
            </a:r>
            <a:r>
              <a:rPr lang="vi-VN" dirty="0"/>
              <a:t>dự án – bạn là nhà lãnh đạo </a:t>
            </a:r>
            <a:endParaRPr lang="en-US" dirty="0"/>
          </a:p>
        </p:txBody>
      </p:sp>
      <p:sp>
        <p:nvSpPr>
          <p:cNvPr id="3" name="Content Placeholder 2"/>
          <p:cNvSpPr>
            <a:spLocks noGrp="1"/>
          </p:cNvSpPr>
          <p:nvPr>
            <p:ph idx="1"/>
          </p:nvPr>
        </p:nvSpPr>
        <p:spPr/>
        <p:txBody>
          <a:bodyPr/>
          <a:lstStyle/>
          <a:p>
            <a:r>
              <a:rPr lang="en-US" dirty="0" err="1"/>
              <a:t>P</a:t>
            </a:r>
            <a:r>
              <a:rPr lang="en-US" dirty="0" err="1" smtClean="0"/>
              <a:t>hải</a:t>
            </a:r>
            <a:r>
              <a:rPr lang="en-US" dirty="0" smtClean="0"/>
              <a:t> </a:t>
            </a:r>
            <a:r>
              <a:rPr lang="en-US" dirty="0" err="1"/>
              <a:t>có</a:t>
            </a:r>
            <a:r>
              <a:rPr lang="en-US" dirty="0"/>
              <a:t> </a:t>
            </a:r>
            <a:r>
              <a:rPr lang="en-US" dirty="0" err="1"/>
              <a:t>cái</a:t>
            </a:r>
            <a:r>
              <a:rPr lang="en-US" dirty="0"/>
              <a:t> </a:t>
            </a:r>
            <a:r>
              <a:rPr lang="en-US" dirty="0" err="1"/>
              <a:t>nhìn</a:t>
            </a:r>
            <a:r>
              <a:rPr lang="en-US" dirty="0"/>
              <a:t> </a:t>
            </a:r>
            <a:r>
              <a:rPr lang="en-US" dirty="0" err="1"/>
              <a:t>tổng</a:t>
            </a:r>
            <a:r>
              <a:rPr lang="en-US" dirty="0"/>
              <a:t> </a:t>
            </a:r>
            <a:r>
              <a:rPr lang="en-US" dirty="0" err="1"/>
              <a:t>thể</a:t>
            </a:r>
            <a:r>
              <a:rPr lang="en-US" dirty="0"/>
              <a:t> </a:t>
            </a:r>
            <a:r>
              <a:rPr lang="en-US" dirty="0" err="1"/>
              <a:t>về</a:t>
            </a:r>
            <a:r>
              <a:rPr lang="en-US" dirty="0"/>
              <a:t> </a:t>
            </a:r>
            <a:r>
              <a:rPr lang="en-US" dirty="0" err="1"/>
              <a:t>dự</a:t>
            </a:r>
            <a:r>
              <a:rPr lang="en-US" dirty="0"/>
              <a:t> </a:t>
            </a:r>
            <a:r>
              <a:rPr lang="en-US" dirty="0" err="1"/>
              <a:t>án</a:t>
            </a:r>
            <a:r>
              <a:rPr lang="en-US" dirty="0"/>
              <a:t>, </a:t>
            </a:r>
            <a:r>
              <a:rPr lang="en-US" dirty="0" err="1"/>
              <a:t>các</a:t>
            </a:r>
            <a:r>
              <a:rPr lang="en-US" dirty="0"/>
              <a:t> </a:t>
            </a:r>
            <a:r>
              <a:rPr lang="en-US" dirty="0" err="1" smtClean="0"/>
              <a:t>bên</a:t>
            </a:r>
            <a:r>
              <a:rPr lang="en-US" dirty="0" smtClean="0"/>
              <a:t> </a:t>
            </a:r>
            <a:r>
              <a:rPr lang="en-US" dirty="0" err="1"/>
              <a:t>liên</a:t>
            </a:r>
            <a:r>
              <a:rPr lang="en-US" dirty="0"/>
              <a:t> quan, </a:t>
            </a:r>
            <a:r>
              <a:rPr lang="en-US" dirty="0" err="1"/>
              <a:t>các</a:t>
            </a:r>
            <a:r>
              <a:rPr lang="en-US" dirty="0"/>
              <a:t> </a:t>
            </a:r>
            <a:r>
              <a:rPr lang="en-US" dirty="0" err="1"/>
              <a:t>hạng</a:t>
            </a:r>
            <a:r>
              <a:rPr lang="en-US" dirty="0"/>
              <a:t> </a:t>
            </a:r>
            <a:r>
              <a:rPr lang="en-US" dirty="0" err="1"/>
              <a:t>mục</a:t>
            </a:r>
            <a:r>
              <a:rPr lang="en-US" dirty="0"/>
              <a:t> </a:t>
            </a:r>
            <a:r>
              <a:rPr lang="en-US" dirty="0" err="1"/>
              <a:t>công</a:t>
            </a:r>
            <a:r>
              <a:rPr lang="en-US" dirty="0"/>
              <a:t> </a:t>
            </a:r>
            <a:r>
              <a:rPr lang="en-US" dirty="0" err="1"/>
              <a:t>việc</a:t>
            </a:r>
            <a:r>
              <a:rPr lang="en-US" dirty="0"/>
              <a:t>, ... </a:t>
            </a:r>
            <a:endParaRPr lang="en-US" dirty="0" smtClean="0"/>
          </a:p>
          <a:p>
            <a:r>
              <a:rPr lang="vi-VN" dirty="0"/>
              <a:t>Luôn biết đâu là việc đúng cần phải làm (danh </a:t>
            </a:r>
            <a:r>
              <a:rPr lang="vi-VN" dirty="0" smtClean="0"/>
              <a:t>sách </a:t>
            </a:r>
            <a:r>
              <a:rPr lang="vi-VN" dirty="0"/>
              <a:t>công việc, WBS, Project network, Grant </a:t>
            </a:r>
            <a:r>
              <a:rPr lang="vi-VN" dirty="0" smtClean="0"/>
              <a:t>chart </a:t>
            </a:r>
            <a:r>
              <a:rPr lang="vi-VN" dirty="0"/>
              <a:t>là các công cụ hữu ích) </a:t>
            </a:r>
            <a:endParaRPr lang="en-US" dirty="0" smtClean="0"/>
          </a:p>
          <a:p>
            <a:r>
              <a:rPr lang="vi-VN" dirty="0"/>
              <a:t>Luôn biết ai là người phù hợp. Cổ vũ, động </a:t>
            </a:r>
            <a:r>
              <a:rPr lang="vi-VN" dirty="0" smtClean="0"/>
              <a:t>viên </a:t>
            </a:r>
            <a:r>
              <a:rPr lang="vi-VN" dirty="0"/>
              <a:t>kịp thời </a:t>
            </a:r>
            <a:endParaRPr lang="en-US" dirty="0" smtClean="0"/>
          </a:p>
          <a:p>
            <a:r>
              <a:rPr lang="en-US" dirty="0" err="1" smtClean="0"/>
              <a:t>Luôn</a:t>
            </a:r>
            <a:r>
              <a:rPr lang="en-US" dirty="0" smtClean="0"/>
              <a:t> </a:t>
            </a:r>
            <a:r>
              <a:rPr lang="en-US" dirty="0" err="1" smtClean="0"/>
              <a:t>biết</a:t>
            </a:r>
            <a:r>
              <a:rPr lang="en-US" dirty="0" smtClean="0"/>
              <a:t> </a:t>
            </a:r>
            <a:r>
              <a:rPr lang="en-US" dirty="0" err="1" smtClean="0"/>
              <a:t>nhấn</a:t>
            </a:r>
            <a:r>
              <a:rPr lang="en-US" dirty="0" smtClean="0"/>
              <a:t> </a:t>
            </a:r>
            <a:r>
              <a:rPr lang="en-US" dirty="0" err="1" smtClean="0"/>
              <a:t>mạnh</a:t>
            </a:r>
            <a:r>
              <a:rPr lang="en-US" dirty="0" smtClean="0"/>
              <a:t> ý </a:t>
            </a:r>
            <a:r>
              <a:rPr lang="en-US" dirty="0" err="1" smtClean="0"/>
              <a:t>nghĩa</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công</a:t>
            </a:r>
            <a:r>
              <a:rPr lang="en-US" dirty="0" smtClean="0"/>
              <a:t> </a:t>
            </a:r>
            <a:r>
              <a:rPr lang="en-US" dirty="0" err="1" smtClean="0"/>
              <a:t>việc</a:t>
            </a:r>
            <a:endParaRPr lang="vi-VN" dirty="0"/>
          </a:p>
          <a:p>
            <a:endParaRPr lang="vi-VN"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01023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Quản trị chặt chẽ </a:t>
            </a:r>
            <a:r>
              <a:rPr lang="en-US" dirty="0" err="1" smtClean="0"/>
              <a:t>ti</a:t>
            </a:r>
            <a:r>
              <a:rPr lang="vi-VN" dirty="0" smtClean="0"/>
              <a:t>ến </a:t>
            </a:r>
            <a:r>
              <a:rPr lang="vi-VN" dirty="0"/>
              <a:t>độ </a:t>
            </a:r>
            <a:endParaRPr lang="en-US" dirty="0"/>
          </a:p>
        </p:txBody>
      </p:sp>
      <p:sp>
        <p:nvSpPr>
          <p:cNvPr id="3" name="Content Placeholder 2"/>
          <p:cNvSpPr>
            <a:spLocks noGrp="1"/>
          </p:cNvSpPr>
          <p:nvPr>
            <p:ph idx="1"/>
          </p:nvPr>
        </p:nvSpPr>
        <p:spPr/>
        <p:txBody>
          <a:bodyPr/>
          <a:lstStyle/>
          <a:p>
            <a:r>
              <a:rPr lang="vi-VN" dirty="0"/>
              <a:t>Tiến độ thường là sức ép lớn nhất cho đội dự án </a:t>
            </a:r>
            <a:endParaRPr lang="en-US" dirty="0" smtClean="0"/>
          </a:p>
          <a:p>
            <a:r>
              <a:rPr lang="vi-VN" dirty="0"/>
              <a:t>Có rất </a:t>
            </a:r>
            <a:r>
              <a:rPr lang="vi-VN" dirty="0" smtClean="0"/>
              <a:t>nh</a:t>
            </a:r>
            <a:r>
              <a:rPr lang="en-US" dirty="0" err="1" smtClean="0"/>
              <a:t>i</a:t>
            </a:r>
            <a:r>
              <a:rPr lang="vi-VN" dirty="0" smtClean="0"/>
              <a:t>ều </a:t>
            </a:r>
            <a:r>
              <a:rPr lang="vi-VN" dirty="0"/>
              <a:t>nguyên nhân gây chậm </a:t>
            </a:r>
            <a:r>
              <a:rPr lang="en-US" dirty="0" err="1" smtClean="0"/>
              <a:t>ti</a:t>
            </a:r>
            <a:r>
              <a:rPr lang="vi-VN" dirty="0" smtClean="0"/>
              <a:t>ến </a:t>
            </a:r>
            <a:r>
              <a:rPr lang="vi-VN" dirty="0"/>
              <a:t>độ, cần </a:t>
            </a:r>
            <a:r>
              <a:rPr lang="vi-VN" dirty="0" smtClean="0"/>
              <a:t>biết </a:t>
            </a:r>
            <a:r>
              <a:rPr lang="vi-VN" dirty="0"/>
              <a:t>nguyên nhân gốc rễ gây chậm </a:t>
            </a:r>
            <a:r>
              <a:rPr lang="en-US" dirty="0" err="1" smtClean="0"/>
              <a:t>ti</a:t>
            </a:r>
            <a:r>
              <a:rPr lang="vi-VN" dirty="0" smtClean="0"/>
              <a:t>ến </a:t>
            </a:r>
            <a:r>
              <a:rPr lang="vi-VN" dirty="0"/>
              <a:t>độ (năng </a:t>
            </a:r>
            <a:r>
              <a:rPr lang="vi-VN" dirty="0" smtClean="0"/>
              <a:t>lực </a:t>
            </a:r>
            <a:r>
              <a:rPr lang="vi-VN" dirty="0"/>
              <a:t>nhà thầu, sponsor, yêu tố pháp lý, </a:t>
            </a:r>
            <a:r>
              <a:rPr lang="en-US" dirty="0" err="1" smtClean="0"/>
              <a:t>năng</a:t>
            </a:r>
            <a:r>
              <a:rPr lang="en-US" dirty="0" smtClean="0"/>
              <a:t> </a:t>
            </a:r>
            <a:r>
              <a:rPr lang="en-US" dirty="0" err="1" smtClean="0"/>
              <a:t>lực</a:t>
            </a:r>
            <a:r>
              <a:rPr lang="en-US" dirty="0" smtClean="0"/>
              <a:t> </a:t>
            </a:r>
            <a:r>
              <a:rPr lang="en-US" dirty="0" err="1" smtClean="0"/>
              <a:t>nhân</a:t>
            </a:r>
            <a:r>
              <a:rPr lang="en-US" dirty="0" smtClean="0"/>
              <a:t> </a:t>
            </a:r>
            <a:r>
              <a:rPr lang="en-US" dirty="0" err="1" smtClean="0"/>
              <a:t>viên</a:t>
            </a:r>
            <a:r>
              <a:rPr lang="vi-VN" dirty="0" smtClean="0"/>
              <a:t> </a:t>
            </a:r>
            <a:r>
              <a:rPr lang="vi-VN" dirty="0"/>
              <a:t>...) </a:t>
            </a:r>
            <a:endParaRPr lang="en-US" dirty="0" smtClean="0"/>
          </a:p>
          <a:p>
            <a:r>
              <a:rPr lang="en-US" dirty="0" smtClean="0"/>
              <a:t>H</a:t>
            </a:r>
            <a:r>
              <a:rPr lang="vi-VN" dirty="0"/>
              <a:t>iểu thấu đáo các công việc hiện tại, tương lai để </a:t>
            </a:r>
            <a:r>
              <a:rPr lang="vi-VN" dirty="0" smtClean="0"/>
              <a:t>tránh </a:t>
            </a:r>
            <a:r>
              <a:rPr lang="vi-VN" dirty="0"/>
              <a:t>bị bất ngờ không lường trước </a:t>
            </a:r>
            <a:endParaRPr lang="en-US" dirty="0" smtClean="0"/>
          </a:p>
          <a:p>
            <a:r>
              <a:rPr lang="en-US" dirty="0" err="1"/>
              <a:t>Luôn</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dự</a:t>
            </a:r>
            <a:r>
              <a:rPr lang="en-US" dirty="0"/>
              <a:t> </a:t>
            </a:r>
            <a:r>
              <a:rPr lang="en-US" dirty="0" err="1"/>
              <a:t>phòng</a:t>
            </a:r>
            <a:r>
              <a:rPr lang="en-US" dirty="0"/>
              <a:t> </a:t>
            </a:r>
            <a:r>
              <a:rPr lang="en-US" dirty="0" smtClean="0"/>
              <a:t>(</a:t>
            </a:r>
            <a:r>
              <a:rPr lang="en-US" dirty="0" err="1" smtClean="0"/>
              <a:t>quản</a:t>
            </a:r>
            <a:r>
              <a:rPr lang="en-US" dirty="0" smtClean="0"/>
              <a:t> </a:t>
            </a:r>
            <a:r>
              <a:rPr lang="en-US" dirty="0" err="1" smtClean="0"/>
              <a:t>lý</a:t>
            </a:r>
            <a:r>
              <a:rPr lang="en-US" dirty="0" smtClean="0"/>
              <a:t> </a:t>
            </a:r>
            <a:r>
              <a:rPr lang="en-US" dirty="0" err="1" smtClean="0"/>
              <a:t>rủi</a:t>
            </a:r>
            <a:r>
              <a:rPr lang="en-US" dirty="0" smtClean="0"/>
              <a:t> </a:t>
            </a:r>
            <a:r>
              <a:rPr lang="en-US" dirty="0" err="1" smtClean="0"/>
              <a:t>ro</a:t>
            </a:r>
            <a:r>
              <a:rPr lang="en-US" dirty="0" smtClean="0"/>
              <a:t>)</a:t>
            </a:r>
            <a:endParaRPr lang="vi-VN" dirty="0"/>
          </a:p>
          <a:p>
            <a:endParaRPr lang="vi-VN" dirty="0"/>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33047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Minh </a:t>
            </a:r>
            <a:r>
              <a:rPr lang="en-US" dirty="0" err="1"/>
              <a:t>bạch</a:t>
            </a:r>
            <a:r>
              <a:rPr lang="en-US" dirty="0"/>
              <a:t>, </a:t>
            </a:r>
            <a:r>
              <a:rPr lang="en-US" dirty="0" err="1"/>
              <a:t>chính</a:t>
            </a:r>
            <a:r>
              <a:rPr lang="en-US" dirty="0"/>
              <a:t> </a:t>
            </a:r>
            <a:r>
              <a:rPr lang="en-US" dirty="0" err="1"/>
              <a:t>trực</a:t>
            </a:r>
            <a:r>
              <a:rPr lang="en-US" dirty="0"/>
              <a:t> </a:t>
            </a:r>
          </a:p>
        </p:txBody>
      </p:sp>
      <p:sp>
        <p:nvSpPr>
          <p:cNvPr id="3" name="Content Placeholder 2"/>
          <p:cNvSpPr>
            <a:spLocks noGrp="1"/>
          </p:cNvSpPr>
          <p:nvPr>
            <p:ph idx="1"/>
          </p:nvPr>
        </p:nvSpPr>
        <p:spPr/>
        <p:txBody>
          <a:bodyPr/>
          <a:lstStyle/>
          <a:p>
            <a:r>
              <a:rPr lang="en-US" dirty="0" err="1"/>
              <a:t>Đây</a:t>
            </a:r>
            <a:r>
              <a:rPr lang="en-US" dirty="0"/>
              <a:t> </a:t>
            </a:r>
            <a:r>
              <a:rPr lang="en-US" dirty="0" err="1"/>
              <a:t>là</a:t>
            </a:r>
            <a:r>
              <a:rPr lang="en-US" dirty="0"/>
              <a:t> </a:t>
            </a:r>
            <a:r>
              <a:rPr lang="en-US" dirty="0" err="1"/>
              <a:t>nền</a:t>
            </a:r>
            <a:r>
              <a:rPr lang="en-US" dirty="0"/>
              <a:t> </a:t>
            </a:r>
            <a:r>
              <a:rPr lang="en-US" dirty="0" err="1"/>
              <a:t>tảng</a:t>
            </a:r>
            <a:r>
              <a:rPr lang="en-US" dirty="0"/>
              <a:t> </a:t>
            </a:r>
            <a:r>
              <a:rPr lang="en-US" dirty="0" err="1"/>
              <a:t>cho</a:t>
            </a:r>
            <a:r>
              <a:rPr lang="en-US" dirty="0"/>
              <a:t> </a:t>
            </a:r>
            <a:r>
              <a:rPr lang="en-US" dirty="0" err="1"/>
              <a:t>dự</a:t>
            </a:r>
            <a:r>
              <a:rPr lang="en-US" dirty="0"/>
              <a:t> </a:t>
            </a:r>
            <a:r>
              <a:rPr lang="en-US" dirty="0" err="1"/>
              <a:t>án</a:t>
            </a:r>
            <a:r>
              <a:rPr lang="en-US" dirty="0"/>
              <a:t> </a:t>
            </a:r>
            <a:r>
              <a:rPr lang="en-US" dirty="0" err="1"/>
              <a:t>thành</a:t>
            </a:r>
            <a:r>
              <a:rPr lang="en-US" dirty="0"/>
              <a:t> </a:t>
            </a:r>
            <a:r>
              <a:rPr lang="en-US" dirty="0" err="1"/>
              <a:t>công</a:t>
            </a:r>
            <a:r>
              <a:rPr lang="en-US" dirty="0"/>
              <a:t> </a:t>
            </a:r>
            <a:endParaRPr lang="en-US" dirty="0" smtClean="0"/>
          </a:p>
          <a:p>
            <a:r>
              <a:rPr lang="vi-VN" dirty="0"/>
              <a:t>Là nền tảng cho hiệu quả và chất lượng </a:t>
            </a:r>
            <a:endParaRPr lang="en-US" dirty="0" smtClean="0"/>
          </a:p>
          <a:p>
            <a:r>
              <a:rPr lang="en-US" dirty="0" err="1" smtClean="0"/>
              <a:t>Làm</a:t>
            </a:r>
            <a:r>
              <a:rPr lang="en-US" dirty="0" smtClean="0"/>
              <a:t> </a:t>
            </a:r>
            <a:r>
              <a:rPr lang="en-US" dirty="0" err="1" smtClean="0"/>
              <a:t>gương</a:t>
            </a:r>
            <a:r>
              <a:rPr lang="en-US" dirty="0" smtClean="0"/>
              <a:t> </a:t>
            </a:r>
          </a:p>
          <a:p>
            <a:r>
              <a:rPr lang="vi-VN" dirty="0"/>
              <a:t>Nhân viên </a:t>
            </a:r>
            <a:r>
              <a:rPr lang="vi-VN" dirty="0" smtClean="0"/>
              <a:t>không </a:t>
            </a:r>
            <a:r>
              <a:rPr lang="en-US" dirty="0" err="1" smtClean="0"/>
              <a:t>ti</a:t>
            </a:r>
            <a:r>
              <a:rPr lang="vi-VN" dirty="0" smtClean="0"/>
              <a:t>n </a:t>
            </a:r>
            <a:r>
              <a:rPr lang="vi-VN" dirty="0"/>
              <a:t>tưởng, anh không thể làm được gì. </a:t>
            </a:r>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04714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ja-JP" smtClean="0">
                <a:ea typeface="MS PGothic" pitchFamily="34" charset="-128"/>
              </a:rPr>
              <a:t>Nội dung</a:t>
            </a:r>
          </a:p>
        </p:txBody>
      </p:sp>
      <p:sp>
        <p:nvSpPr>
          <p:cNvPr id="4100" name="Rectangle 3"/>
          <p:cNvSpPr>
            <a:spLocks noGrp="1" noChangeArrowheads="1"/>
          </p:cNvSpPr>
          <p:nvPr>
            <p:ph idx="1"/>
          </p:nvPr>
        </p:nvSpPr>
        <p:spPr>
          <a:xfrm>
            <a:off x="514350" y="1435100"/>
            <a:ext cx="8184244" cy="4591443"/>
          </a:xfrm>
        </p:spPr>
        <p:txBody>
          <a:bodyPr>
            <a:normAutofit lnSpcReduction="10000"/>
          </a:bodyPr>
          <a:lstStyle/>
          <a:p>
            <a:r>
              <a:rPr lang="en-US" altLang="en-US" b="1" dirty="0" err="1"/>
              <a:t>Một</a:t>
            </a:r>
            <a:r>
              <a:rPr lang="en-US" altLang="en-US" b="1" dirty="0"/>
              <a:t> </a:t>
            </a:r>
            <a:r>
              <a:rPr lang="en-US" altLang="en-US" b="1" dirty="0" err="1"/>
              <a:t>số</a:t>
            </a:r>
            <a:r>
              <a:rPr lang="en-US" altLang="en-US" b="1" dirty="0"/>
              <a:t> </a:t>
            </a:r>
            <a:r>
              <a:rPr lang="en-US" altLang="en-US" b="1" dirty="0" err="1"/>
              <a:t>bài</a:t>
            </a:r>
            <a:r>
              <a:rPr lang="en-US" altLang="en-US" b="1" dirty="0"/>
              <a:t> học </a:t>
            </a:r>
            <a:r>
              <a:rPr lang="en-US" altLang="en-US" b="1" dirty="0" err="1"/>
              <a:t>rút</a:t>
            </a:r>
            <a:r>
              <a:rPr lang="en-US" altLang="en-US" b="1" dirty="0"/>
              <a:t> </a:t>
            </a:r>
            <a:r>
              <a:rPr lang="en-US" altLang="en-US" b="1" dirty="0" err="1"/>
              <a:t>ra</a:t>
            </a:r>
            <a:r>
              <a:rPr lang="en-US" altLang="en-US" b="1" dirty="0"/>
              <a:t> </a:t>
            </a:r>
            <a:r>
              <a:rPr lang="en-US" altLang="en-US" b="1" dirty="0" err="1"/>
              <a:t>từ</a:t>
            </a:r>
            <a:r>
              <a:rPr lang="en-US" altLang="en-US" b="1" dirty="0"/>
              <a:t> </a:t>
            </a:r>
            <a:r>
              <a:rPr lang="en-US" altLang="en-US" b="1" dirty="0" err="1"/>
              <a:t>thực</a:t>
            </a:r>
            <a:r>
              <a:rPr lang="en-US" altLang="en-US" b="1" dirty="0"/>
              <a:t> </a:t>
            </a:r>
            <a:r>
              <a:rPr lang="en-US" altLang="en-US" b="1" dirty="0" err="1"/>
              <a:t>tiễn</a:t>
            </a:r>
            <a:r>
              <a:rPr lang="en-US" altLang="en-US" b="1" dirty="0"/>
              <a:t> </a:t>
            </a:r>
            <a:r>
              <a:rPr lang="en-US" altLang="en-US" b="1" dirty="0" err="1"/>
              <a:t>quản</a:t>
            </a:r>
            <a:r>
              <a:rPr lang="en-US" altLang="en-US" b="1" dirty="0"/>
              <a:t> </a:t>
            </a:r>
            <a:r>
              <a:rPr lang="en-US" altLang="en-US" b="1" dirty="0" err="1"/>
              <a:t>lý</a:t>
            </a:r>
            <a:r>
              <a:rPr lang="en-US" altLang="en-US" b="1" dirty="0"/>
              <a:t> </a:t>
            </a:r>
            <a:r>
              <a:rPr lang="en-US" altLang="en-US" b="1" dirty="0" err="1"/>
              <a:t>dự</a:t>
            </a:r>
            <a:r>
              <a:rPr lang="en-US" altLang="en-US" b="1" dirty="0"/>
              <a:t> </a:t>
            </a:r>
            <a:r>
              <a:rPr lang="en-US" altLang="en-US" b="1" dirty="0" err="1"/>
              <a:t>án</a:t>
            </a:r>
            <a:r>
              <a:rPr lang="en-US" altLang="en-US" b="1" dirty="0"/>
              <a:t> CNTT ở Việt Nam</a:t>
            </a:r>
          </a:p>
          <a:p>
            <a:r>
              <a:rPr lang="en-US" altLang="ja-JP" dirty="0" err="1" smtClean="0">
                <a:ea typeface="MS PGothic" pitchFamily="34" charset="-128"/>
              </a:rPr>
              <a:t>Một</a:t>
            </a:r>
            <a:r>
              <a:rPr lang="en-US" altLang="ja-JP" dirty="0" smtClean="0">
                <a:ea typeface="MS PGothic" pitchFamily="34" charset="-128"/>
              </a:rPr>
              <a:t> </a:t>
            </a:r>
            <a:r>
              <a:rPr lang="en-US" altLang="ja-JP" dirty="0" err="1" smtClean="0">
                <a:ea typeface="MS PGothic" pitchFamily="34" charset="-128"/>
              </a:rPr>
              <a:t>số</a:t>
            </a:r>
            <a:r>
              <a:rPr lang="en-US" altLang="ja-JP" dirty="0" smtClean="0">
                <a:ea typeface="MS PGothic" pitchFamily="34" charset="-128"/>
              </a:rPr>
              <a:t> </a:t>
            </a:r>
            <a:r>
              <a:rPr lang="en-US" altLang="ja-JP" dirty="0" err="1" smtClean="0">
                <a:ea typeface="MS PGothic" pitchFamily="34" charset="-128"/>
              </a:rPr>
              <a:t>bài</a:t>
            </a:r>
            <a:r>
              <a:rPr lang="en-US" altLang="ja-JP" dirty="0" smtClean="0">
                <a:ea typeface="MS PGothic" pitchFamily="34" charset="-128"/>
              </a:rPr>
              <a:t> học</a:t>
            </a:r>
          </a:p>
          <a:p>
            <a:pPr lvl="1"/>
            <a:r>
              <a:rPr lang="en-US" altLang="ja-JP" dirty="0" err="1" smtClean="0">
                <a:ea typeface="MS PGothic" pitchFamily="34" charset="-128"/>
              </a:rPr>
              <a:t>Quản</a:t>
            </a:r>
            <a:r>
              <a:rPr lang="en-US" altLang="ja-JP" dirty="0" smtClean="0">
                <a:ea typeface="MS PGothic" pitchFamily="34" charset="-128"/>
              </a:rPr>
              <a:t> </a:t>
            </a:r>
            <a:r>
              <a:rPr lang="en-US" altLang="ja-JP" dirty="0" err="1" smtClean="0">
                <a:ea typeface="MS PGothic" pitchFamily="34" charset="-128"/>
              </a:rPr>
              <a:t>lý</a:t>
            </a:r>
            <a:r>
              <a:rPr lang="en-US" altLang="ja-JP" dirty="0" smtClean="0">
                <a:ea typeface="MS PGothic" pitchFamily="34" charset="-128"/>
              </a:rPr>
              <a:t> </a:t>
            </a:r>
            <a:r>
              <a:rPr lang="en-US" altLang="ja-JP" dirty="0" err="1" smtClean="0">
                <a:ea typeface="MS PGothic" pitchFamily="34" charset="-128"/>
              </a:rPr>
              <a:t>tích</a:t>
            </a:r>
            <a:r>
              <a:rPr lang="en-US" altLang="ja-JP" dirty="0" smtClean="0">
                <a:ea typeface="MS PGothic" pitchFamily="34" charset="-128"/>
              </a:rPr>
              <a:t> </a:t>
            </a:r>
            <a:r>
              <a:rPr lang="en-US" altLang="ja-JP" dirty="0" err="1" smtClean="0">
                <a:ea typeface="MS PGothic" pitchFamily="34" charset="-128"/>
              </a:rPr>
              <a:t>hợp</a:t>
            </a:r>
            <a:r>
              <a:rPr lang="en-US" altLang="ja-JP" dirty="0" smtClean="0">
                <a:ea typeface="MS PGothic" pitchFamily="34" charset="-128"/>
              </a:rPr>
              <a:t> </a:t>
            </a:r>
            <a:r>
              <a:rPr lang="en-US" altLang="ja-JP" dirty="0" err="1" smtClean="0">
                <a:ea typeface="MS PGothic" pitchFamily="34" charset="-128"/>
              </a:rPr>
              <a:t>dự</a:t>
            </a:r>
            <a:r>
              <a:rPr lang="en-US" altLang="ja-JP" dirty="0" smtClean="0">
                <a:ea typeface="MS PGothic" pitchFamily="34" charset="-128"/>
              </a:rPr>
              <a:t> </a:t>
            </a:r>
            <a:r>
              <a:rPr lang="en-US" altLang="ja-JP" dirty="0" err="1" smtClean="0">
                <a:ea typeface="MS PGothic" pitchFamily="34" charset="-128"/>
              </a:rPr>
              <a:t>án</a:t>
            </a:r>
            <a:endParaRPr lang="en-US" altLang="ja-JP" dirty="0" smtClean="0">
              <a:ea typeface="MS PGothic" pitchFamily="34" charset="-128"/>
            </a:endParaRPr>
          </a:p>
          <a:p>
            <a:pPr lvl="1"/>
            <a:r>
              <a:rPr lang="en-US" altLang="en-US" dirty="0" err="1" smtClean="0">
                <a:ea typeface="MS PGothic" pitchFamily="34" charset="-128"/>
              </a:rPr>
              <a:t>Thách</a:t>
            </a:r>
            <a:r>
              <a:rPr lang="en-US" altLang="en-US" dirty="0" smtClean="0">
                <a:ea typeface="MS PGothic" pitchFamily="34" charset="-128"/>
              </a:rPr>
              <a:t> </a:t>
            </a:r>
            <a:r>
              <a:rPr lang="en-US" altLang="en-US" dirty="0" err="1" smtClean="0">
                <a:ea typeface="MS PGothic" pitchFamily="34" charset="-128"/>
              </a:rPr>
              <a:t>thức</a:t>
            </a:r>
            <a:r>
              <a:rPr lang="en-US" altLang="en-US" dirty="0" smtClean="0">
                <a:ea typeface="MS PGothic" pitchFamily="34" charset="-128"/>
              </a:rPr>
              <a:t> </a:t>
            </a:r>
            <a:r>
              <a:rPr lang="en-US" altLang="en-US" dirty="0" err="1" smtClean="0">
                <a:ea typeface="MS PGothic" pitchFamily="34" charset="-128"/>
              </a:rPr>
              <a:t>khi</a:t>
            </a:r>
            <a:r>
              <a:rPr lang="en-US" altLang="en-US" dirty="0" smtClean="0">
                <a:ea typeface="MS PGothic" pitchFamily="34" charset="-128"/>
              </a:rPr>
              <a:t> </a:t>
            </a:r>
            <a:r>
              <a:rPr lang="en-US" altLang="en-US" dirty="0" err="1" smtClean="0">
                <a:ea typeface="MS PGothic" pitchFamily="34" charset="-128"/>
              </a:rPr>
              <a:t>làm</a:t>
            </a:r>
            <a:r>
              <a:rPr lang="en-US" altLang="en-US" dirty="0" smtClean="0">
                <a:ea typeface="MS PGothic" pitchFamily="34" charset="-128"/>
              </a:rPr>
              <a:t> </a:t>
            </a:r>
            <a:r>
              <a:rPr lang="en-US" altLang="en-US" dirty="0" err="1" smtClean="0">
                <a:ea typeface="MS PGothic" pitchFamily="34" charset="-128"/>
              </a:rPr>
              <a:t>việc</a:t>
            </a:r>
            <a:r>
              <a:rPr lang="en-US" altLang="en-US" dirty="0" smtClean="0">
                <a:ea typeface="MS PGothic" pitchFamily="34" charset="-128"/>
              </a:rPr>
              <a:t> </a:t>
            </a:r>
            <a:r>
              <a:rPr lang="en-US" altLang="en-US" dirty="0" err="1" smtClean="0">
                <a:ea typeface="MS PGothic" pitchFamily="34" charset="-128"/>
              </a:rPr>
              <a:t>với</a:t>
            </a:r>
            <a:r>
              <a:rPr lang="en-US" altLang="en-US" dirty="0" smtClean="0">
                <a:ea typeface="MS PGothic" pitchFamily="34" charset="-128"/>
              </a:rPr>
              <a:t> </a:t>
            </a:r>
            <a:r>
              <a:rPr lang="en-US" altLang="en-US" dirty="0" err="1" smtClean="0">
                <a:ea typeface="MS PGothic" pitchFamily="34" charset="-128"/>
              </a:rPr>
              <a:t>chủ</a:t>
            </a:r>
            <a:r>
              <a:rPr lang="en-US" altLang="en-US" dirty="0" smtClean="0">
                <a:ea typeface="MS PGothic" pitchFamily="34" charset="-128"/>
              </a:rPr>
              <a:t> </a:t>
            </a:r>
            <a:r>
              <a:rPr lang="en-US" altLang="en-US" dirty="0" err="1" smtClean="0">
                <a:ea typeface="MS PGothic" pitchFamily="34" charset="-128"/>
              </a:rPr>
              <a:t>đầu</a:t>
            </a:r>
            <a:r>
              <a:rPr lang="en-US" altLang="en-US" dirty="0" smtClean="0">
                <a:ea typeface="MS PGothic" pitchFamily="34" charset="-128"/>
              </a:rPr>
              <a:t> </a:t>
            </a:r>
            <a:r>
              <a:rPr lang="en-US" altLang="en-US" dirty="0" err="1" smtClean="0">
                <a:ea typeface="MS PGothic" pitchFamily="34" charset="-128"/>
              </a:rPr>
              <a:t>tư</a:t>
            </a:r>
            <a:endParaRPr lang="en-US" altLang="en-US" dirty="0" smtClean="0">
              <a:ea typeface="MS PGothic" pitchFamily="34" charset="-128"/>
            </a:endParaRPr>
          </a:p>
          <a:p>
            <a:pPr lvl="1"/>
            <a:r>
              <a:rPr lang="en-US" altLang="en-US" dirty="0" err="1" smtClean="0">
                <a:ea typeface="MS PGothic" pitchFamily="34" charset="-128"/>
              </a:rPr>
              <a:t>Lựa</a:t>
            </a:r>
            <a:r>
              <a:rPr lang="en-US" altLang="en-US" dirty="0" smtClean="0">
                <a:ea typeface="MS PGothic" pitchFamily="34" charset="-128"/>
              </a:rPr>
              <a:t> </a:t>
            </a:r>
            <a:r>
              <a:rPr lang="en-US" altLang="en-US" dirty="0" err="1" smtClean="0">
                <a:ea typeface="MS PGothic" pitchFamily="34" charset="-128"/>
              </a:rPr>
              <a:t>chọn</a:t>
            </a:r>
            <a:r>
              <a:rPr lang="en-US" altLang="en-US" dirty="0" smtClean="0">
                <a:ea typeface="MS PGothic" pitchFamily="34" charset="-128"/>
              </a:rPr>
              <a:t> </a:t>
            </a:r>
            <a:r>
              <a:rPr lang="en-US" altLang="en-US" dirty="0" err="1" smtClean="0">
                <a:ea typeface="MS PGothic" pitchFamily="34" charset="-128"/>
              </a:rPr>
              <a:t>nhà</a:t>
            </a:r>
            <a:r>
              <a:rPr lang="en-US" altLang="en-US" dirty="0" smtClean="0">
                <a:ea typeface="MS PGothic" pitchFamily="34" charset="-128"/>
              </a:rPr>
              <a:t> </a:t>
            </a:r>
            <a:r>
              <a:rPr lang="en-US" altLang="en-US" dirty="0" err="1" smtClean="0">
                <a:ea typeface="MS PGothic" pitchFamily="34" charset="-128"/>
              </a:rPr>
              <a:t>thầu</a:t>
            </a:r>
            <a:r>
              <a:rPr lang="en-US" altLang="en-US" dirty="0" smtClean="0">
                <a:ea typeface="MS PGothic" pitchFamily="34" charset="-128"/>
              </a:rPr>
              <a:t> </a:t>
            </a:r>
          </a:p>
          <a:p>
            <a:pPr lvl="1"/>
            <a:r>
              <a:rPr lang="en-US" dirty="0" err="1"/>
              <a:t>Sử</a:t>
            </a:r>
            <a:r>
              <a:rPr lang="en-US" dirty="0"/>
              <a:t> </a:t>
            </a:r>
            <a:r>
              <a:rPr lang="en-US" dirty="0" err="1"/>
              <a:t>dụng</a:t>
            </a:r>
            <a:r>
              <a:rPr lang="en-US" dirty="0"/>
              <a:t> </a:t>
            </a:r>
            <a:r>
              <a:rPr lang="en-US" dirty="0" err="1"/>
              <a:t>chuyên</a:t>
            </a:r>
            <a:r>
              <a:rPr lang="en-US" dirty="0"/>
              <a:t> </a:t>
            </a:r>
            <a:r>
              <a:rPr lang="en-US" dirty="0" err="1"/>
              <a:t>gia</a:t>
            </a:r>
            <a:r>
              <a:rPr lang="en-US" dirty="0"/>
              <a:t> </a:t>
            </a:r>
            <a:r>
              <a:rPr lang="en-US" dirty="0" err="1"/>
              <a:t>giỏi</a:t>
            </a:r>
            <a:r>
              <a:rPr lang="en-US" dirty="0"/>
              <a:t> </a:t>
            </a:r>
            <a:endParaRPr lang="en-US" dirty="0" smtClean="0"/>
          </a:p>
          <a:p>
            <a:pPr lvl="1"/>
            <a:r>
              <a:rPr lang="vi-VN" dirty="0"/>
              <a:t>Sử dụng người hợp lý </a:t>
            </a:r>
            <a:endParaRPr lang="en-US" dirty="0" smtClean="0"/>
          </a:p>
          <a:p>
            <a:pPr lvl="1"/>
            <a:r>
              <a:rPr lang="en-US" dirty="0" err="1"/>
              <a:t>Sâu</a:t>
            </a:r>
            <a:r>
              <a:rPr lang="en-US" dirty="0"/>
              <a:t> </a:t>
            </a:r>
            <a:r>
              <a:rPr lang="en-US" dirty="0" err="1"/>
              <a:t>sát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triển</a:t>
            </a:r>
            <a:r>
              <a:rPr lang="en-US" dirty="0"/>
              <a:t> </a:t>
            </a:r>
            <a:r>
              <a:rPr lang="en-US" dirty="0" err="1" smtClean="0"/>
              <a:t>khai</a:t>
            </a:r>
            <a:endParaRPr lang="en-US" dirty="0" smtClean="0"/>
          </a:p>
          <a:p>
            <a:pPr lvl="1"/>
            <a:r>
              <a:rPr lang="en-US" altLang="en-US" dirty="0" smtClean="0">
                <a:ea typeface="MS PGothic" pitchFamily="34" charset="-128"/>
              </a:rPr>
              <a:t>…</a:t>
            </a:r>
          </a:p>
          <a:p>
            <a:pPr lvl="1"/>
            <a:endParaRPr lang="en-US" altLang="en-US" dirty="0" smtClean="0"/>
          </a:p>
        </p:txBody>
      </p:sp>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FE7D4BDE-3BEE-4BC7-BB82-68B1E6994FE9}" type="slidenum">
              <a:rPr lang="ja-JP" altLang="en-US" smtClean="0"/>
              <a:pPr eaLnBrk="1" hangingPunct="1"/>
              <a:t>2</a:t>
            </a:fld>
            <a:endParaRPr lang="en-US" altLang="ja-JP"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789185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a:t>dựng</a:t>
            </a:r>
            <a:r>
              <a:rPr lang="en-US" dirty="0"/>
              <a:t> </a:t>
            </a:r>
            <a:r>
              <a:rPr lang="en-US" dirty="0" err="1"/>
              <a:t>mối</a:t>
            </a:r>
            <a:r>
              <a:rPr lang="en-US" dirty="0"/>
              <a:t> quan </a:t>
            </a:r>
            <a:r>
              <a:rPr lang="en-US" dirty="0" err="1"/>
              <a:t>hệ</a:t>
            </a:r>
            <a:r>
              <a:rPr lang="en-US" dirty="0"/>
              <a:t> </a:t>
            </a:r>
            <a:r>
              <a:rPr lang="en-US" dirty="0" err="1"/>
              <a:t>tốt</a:t>
            </a:r>
            <a:r>
              <a:rPr lang="en-US" dirty="0"/>
              <a:t> </a:t>
            </a:r>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quan</a:t>
            </a:r>
          </a:p>
          <a:p>
            <a:r>
              <a:rPr lang="en-US" dirty="0" err="1" smtClean="0"/>
              <a:t>Đặc</a:t>
            </a:r>
            <a:r>
              <a:rPr lang="en-US" dirty="0" smtClean="0"/>
              <a:t> </a:t>
            </a:r>
            <a:r>
              <a:rPr lang="en-US" dirty="0" err="1" smtClean="0"/>
              <a:t>biệt</a:t>
            </a:r>
            <a:r>
              <a:rPr lang="en-US" dirty="0" smtClean="0"/>
              <a:t> </a:t>
            </a:r>
            <a:r>
              <a:rPr lang="en-US" dirty="0" err="1" smtClean="0"/>
              <a:t>là</a:t>
            </a:r>
            <a:r>
              <a:rPr lang="en-US" dirty="0" smtClean="0"/>
              <a:t> </a:t>
            </a:r>
            <a:r>
              <a:rPr lang="en-US" dirty="0" err="1" smtClean="0"/>
              <a:t>với</a:t>
            </a:r>
            <a:r>
              <a:rPr lang="en-US" dirty="0" smtClean="0"/>
              <a:t> </a:t>
            </a:r>
            <a:r>
              <a:rPr lang="en-US" dirty="0" err="1" smtClean="0"/>
              <a:t>lãnh</a:t>
            </a:r>
            <a:r>
              <a:rPr lang="en-US" dirty="0" smtClean="0"/>
              <a:t> </a:t>
            </a:r>
            <a:r>
              <a:rPr lang="en-US" dirty="0" err="1" smtClean="0"/>
              <a:t>đạo</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tác</a:t>
            </a:r>
            <a:r>
              <a:rPr lang="en-US" dirty="0" smtClean="0"/>
              <a:t> (</a:t>
            </a:r>
            <a:r>
              <a:rPr lang="en-US" dirty="0" err="1" smtClean="0"/>
              <a:t>họ</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mọi</a:t>
            </a:r>
            <a:r>
              <a:rPr lang="en-US" dirty="0" smtClean="0"/>
              <a:t> </a:t>
            </a:r>
            <a:r>
              <a:rPr lang="en-US" dirty="0" err="1" smtClean="0"/>
              <a:t>công</a:t>
            </a:r>
            <a:r>
              <a:rPr lang="en-US" dirty="0" smtClean="0"/>
              <a:t> </a:t>
            </a:r>
            <a:r>
              <a:rPr lang="en-US" dirty="0" err="1" smtClean="0"/>
              <a:t>việc</a:t>
            </a:r>
            <a:r>
              <a:rPr lang="en-US" dirty="0" smtClean="0"/>
              <a:t>)</a:t>
            </a:r>
          </a:p>
          <a:p>
            <a:r>
              <a:rPr lang="vi-VN" dirty="0"/>
              <a:t>Tôn trọng đối tác, mình sẽ được tôn trọng </a:t>
            </a:r>
            <a:endParaRPr lang="en-US" dirty="0" smtClean="0"/>
          </a:p>
          <a:p>
            <a:r>
              <a:rPr lang="vi-VN" dirty="0"/>
              <a:t>Làm việc với lãnh đạo sẽ quyết được nhiều </a:t>
            </a:r>
            <a:r>
              <a:rPr lang="vi-VN" dirty="0" smtClean="0"/>
              <a:t>việc</a:t>
            </a:r>
            <a:r>
              <a:rPr lang="vi-VN" dirty="0"/>
              <a:t>, nhanh và hiệu quả </a:t>
            </a:r>
            <a:endParaRPr lang="en-US" dirty="0" smtClean="0"/>
          </a:p>
          <a:p>
            <a:r>
              <a:rPr lang="vi-VN" dirty="0"/>
              <a:t>Cấp dưới của đối tác sẽ nỗ lực hơn </a:t>
            </a:r>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855512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vi-VN" dirty="0" smtClean="0"/>
              <a:t>hải </a:t>
            </a:r>
            <a:r>
              <a:rPr lang="vi-VN" dirty="0"/>
              <a:t>là nhà đàm phán giỏi </a:t>
            </a:r>
            <a:endParaRPr lang="en-US" dirty="0"/>
          </a:p>
        </p:txBody>
      </p:sp>
      <p:sp>
        <p:nvSpPr>
          <p:cNvPr id="3" name="Content Placeholder 2"/>
          <p:cNvSpPr>
            <a:spLocks noGrp="1"/>
          </p:cNvSpPr>
          <p:nvPr>
            <p:ph idx="1"/>
          </p:nvPr>
        </p:nvSpPr>
        <p:spPr/>
        <p:txBody>
          <a:bodyPr/>
          <a:lstStyle/>
          <a:p>
            <a:r>
              <a:rPr lang="en-US" dirty="0" smtClean="0"/>
              <a:t>PM </a:t>
            </a:r>
            <a:r>
              <a:rPr lang="vi-VN" dirty="0"/>
              <a:t>có thể không phải là người kí </a:t>
            </a:r>
            <a:r>
              <a:rPr lang="vi-VN" dirty="0" smtClean="0"/>
              <a:t>song </a:t>
            </a:r>
            <a:r>
              <a:rPr lang="vi-VN" dirty="0"/>
              <a:t>luôn là người đàm phán </a:t>
            </a:r>
            <a:endParaRPr lang="en-US" dirty="0" smtClean="0"/>
          </a:p>
          <a:p>
            <a:r>
              <a:rPr lang="en-US" dirty="0" smtClean="0"/>
              <a:t>B</a:t>
            </a:r>
            <a:r>
              <a:rPr lang="vi-VN" dirty="0" smtClean="0"/>
              <a:t>ạn </a:t>
            </a:r>
            <a:r>
              <a:rPr lang="vi-VN" dirty="0"/>
              <a:t>có thể mang lại lợi ích lớn cho cty thông </a:t>
            </a:r>
            <a:r>
              <a:rPr lang="vi-VN" dirty="0" smtClean="0"/>
              <a:t>qua </a:t>
            </a:r>
            <a:r>
              <a:rPr lang="vi-VN" dirty="0"/>
              <a:t>đàm phán </a:t>
            </a:r>
            <a:endParaRPr lang="en-US" dirty="0" smtClean="0"/>
          </a:p>
          <a:p>
            <a:r>
              <a:rPr lang="vi-VN" dirty="0"/>
              <a:t>Làm cho đối </a:t>
            </a:r>
            <a:r>
              <a:rPr lang="vi-VN"/>
              <a:t>tác </a:t>
            </a:r>
            <a:r>
              <a:rPr lang="en-US" smtClean="0"/>
              <a:t>tin</a:t>
            </a:r>
            <a:r>
              <a:rPr lang="vi-VN" smtClean="0"/>
              <a:t> </a:t>
            </a:r>
            <a:r>
              <a:rPr lang="vi-VN" dirty="0"/>
              <a:t>tưởng và tôn trọng dù có </a:t>
            </a:r>
            <a:r>
              <a:rPr lang="vi-VN" dirty="0" smtClean="0"/>
              <a:t>đạt </a:t>
            </a:r>
            <a:r>
              <a:rPr lang="vi-VN" dirty="0"/>
              <a:t>được thỏa thuận hay không </a:t>
            </a:r>
          </a:p>
          <a:p>
            <a:endParaRPr lang="vi-VN" dirty="0"/>
          </a:p>
          <a:p>
            <a:endParaRPr lang="vi-VN" dirty="0"/>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828165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Quản trị chất </a:t>
            </a:r>
            <a:r>
              <a:rPr lang="vi-VN" dirty="0" smtClean="0"/>
              <a:t>lượng</a:t>
            </a:r>
            <a:endParaRPr lang="en-US" dirty="0"/>
          </a:p>
        </p:txBody>
      </p:sp>
      <p:sp>
        <p:nvSpPr>
          <p:cNvPr id="3" name="Content Placeholder 2"/>
          <p:cNvSpPr>
            <a:spLocks noGrp="1"/>
          </p:cNvSpPr>
          <p:nvPr>
            <p:ph idx="1"/>
          </p:nvPr>
        </p:nvSpPr>
        <p:spPr/>
        <p:txBody>
          <a:bodyPr>
            <a:normAutofit/>
          </a:bodyPr>
          <a:lstStyle/>
          <a:p>
            <a:r>
              <a:rPr lang="vi-VN" dirty="0"/>
              <a:t>Lúc triển khai dự án người ta luôn luôn bị </a:t>
            </a:r>
            <a:r>
              <a:rPr lang="vi-VN" dirty="0" smtClean="0"/>
              <a:t>th</a:t>
            </a:r>
            <a:r>
              <a:rPr lang="en-US" dirty="0"/>
              <a:t>ú</a:t>
            </a:r>
            <a:r>
              <a:rPr lang="vi-VN" dirty="0" smtClean="0"/>
              <a:t>c </a:t>
            </a:r>
            <a:r>
              <a:rPr lang="vi-VN" dirty="0" smtClean="0"/>
              <a:t>ép </a:t>
            </a:r>
            <a:r>
              <a:rPr lang="vi-VN" dirty="0"/>
              <a:t>về </a:t>
            </a:r>
            <a:r>
              <a:rPr lang="en-US" dirty="0" err="1" smtClean="0"/>
              <a:t>tiến</a:t>
            </a:r>
            <a:r>
              <a:rPr lang="vi-VN" dirty="0" smtClean="0"/>
              <a:t> </a:t>
            </a:r>
            <a:r>
              <a:rPr lang="vi-VN" dirty="0"/>
              <a:t>độ, song dự án càng đến thời điểm </a:t>
            </a:r>
            <a:r>
              <a:rPr lang="vi-VN" dirty="0" smtClean="0"/>
              <a:t>hoàn </a:t>
            </a:r>
            <a:r>
              <a:rPr lang="vi-VN" dirty="0"/>
              <a:t>tất các vấn đề về chất lượng càng lộ rõ </a:t>
            </a:r>
          </a:p>
          <a:p>
            <a:r>
              <a:rPr lang="vi-VN" dirty="0"/>
              <a:t>Chất lượng chỉ thật sự cao khi mọi nội dung </a:t>
            </a:r>
            <a:r>
              <a:rPr lang="vi-VN" dirty="0" smtClean="0"/>
              <a:t>của </a:t>
            </a:r>
            <a:r>
              <a:rPr lang="vi-VN" dirty="0"/>
              <a:t>quản trị dự án </a:t>
            </a:r>
            <a:r>
              <a:rPr lang="en-US" dirty="0" err="1" smtClean="0"/>
              <a:t>tí</a:t>
            </a:r>
            <a:r>
              <a:rPr lang="vi-VN" dirty="0" smtClean="0"/>
              <a:t>ch </a:t>
            </a:r>
            <a:r>
              <a:rPr lang="vi-VN" dirty="0"/>
              <a:t>hợp được hoàn tất tốt </a:t>
            </a:r>
          </a:p>
          <a:p>
            <a:r>
              <a:rPr lang="en-US" dirty="0" err="1" smtClean="0"/>
              <a:t>Sử</a:t>
            </a:r>
            <a:r>
              <a:rPr lang="en-US" dirty="0" smtClean="0"/>
              <a:t> </a:t>
            </a:r>
            <a:r>
              <a:rPr lang="en-US" dirty="0" err="1" smtClean="0"/>
              <a:t>dụng</a:t>
            </a:r>
            <a:r>
              <a:rPr lang="en-US" dirty="0" smtClean="0"/>
              <a:t> </a:t>
            </a:r>
            <a:r>
              <a:rPr lang="en-US" dirty="0" err="1" smtClean="0"/>
              <a:t>đúng</a:t>
            </a:r>
            <a:r>
              <a:rPr lang="en-US" dirty="0" smtClean="0"/>
              <a:t> </a:t>
            </a:r>
            <a:r>
              <a:rPr lang="en-US" dirty="0" err="1" smtClean="0"/>
              <a:t>người</a:t>
            </a:r>
            <a:r>
              <a:rPr lang="en-US" dirty="0" smtClean="0"/>
              <a:t> </a:t>
            </a:r>
            <a:r>
              <a:rPr lang="en-US" dirty="0" err="1" smtClean="0"/>
              <a:t>đúng</a:t>
            </a:r>
            <a:r>
              <a:rPr lang="en-US" dirty="0" smtClean="0"/>
              <a:t> </a:t>
            </a:r>
            <a:r>
              <a:rPr lang="en-US" dirty="0" err="1" smtClean="0"/>
              <a:t>việc</a:t>
            </a:r>
            <a:endParaRPr lang="en-US" dirty="0" smtClean="0"/>
          </a:p>
          <a:p>
            <a:r>
              <a:rPr lang="en-US" dirty="0" err="1"/>
              <a:t>Cần</a:t>
            </a:r>
            <a:r>
              <a:rPr lang="en-US" dirty="0"/>
              <a:t> </a:t>
            </a:r>
            <a:r>
              <a:rPr lang="en-US" dirty="0" err="1"/>
              <a:t>rất</a:t>
            </a:r>
            <a:r>
              <a:rPr lang="en-US" dirty="0"/>
              <a:t> </a:t>
            </a:r>
            <a:r>
              <a:rPr lang="en-US" dirty="0" err="1"/>
              <a:t>sâu</a:t>
            </a:r>
            <a:r>
              <a:rPr lang="en-US" dirty="0"/>
              <a:t> </a:t>
            </a:r>
            <a:r>
              <a:rPr lang="en-US" dirty="0" err="1"/>
              <a:t>sát</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chuyên</a:t>
            </a:r>
            <a:r>
              <a:rPr lang="en-US" dirty="0"/>
              <a:t> </a:t>
            </a:r>
            <a:r>
              <a:rPr lang="en-US" dirty="0" err="1"/>
              <a:t>gia</a:t>
            </a:r>
            <a:r>
              <a:rPr lang="en-US" dirty="0"/>
              <a:t>, </a:t>
            </a:r>
            <a:r>
              <a:rPr lang="en-US" dirty="0" err="1"/>
              <a:t>không</a:t>
            </a:r>
            <a:r>
              <a:rPr lang="en-US" dirty="0"/>
              <a:t> </a:t>
            </a:r>
            <a:r>
              <a:rPr lang="en-US" dirty="0" err="1" smtClean="0"/>
              <a:t>bao</a:t>
            </a:r>
            <a:r>
              <a:rPr lang="en-US" dirty="0" smtClean="0"/>
              <a:t> </a:t>
            </a:r>
            <a:r>
              <a:rPr lang="en-US" dirty="0" err="1"/>
              <a:t>giờ</a:t>
            </a:r>
            <a:r>
              <a:rPr lang="en-US" dirty="0"/>
              <a:t> </a:t>
            </a:r>
            <a:r>
              <a:rPr lang="en-US" dirty="0" err="1"/>
              <a:t>chỉ</a:t>
            </a:r>
            <a:r>
              <a:rPr lang="en-US" dirty="0"/>
              <a:t> </a:t>
            </a:r>
            <a:r>
              <a:rPr lang="en-US" dirty="0" err="1"/>
              <a:t>nghe</a:t>
            </a:r>
            <a:r>
              <a:rPr lang="en-US" dirty="0"/>
              <a:t> </a:t>
            </a:r>
            <a:r>
              <a:rPr lang="en-US" dirty="0" err="1"/>
              <a:t>báo</a:t>
            </a:r>
            <a:r>
              <a:rPr lang="en-US" dirty="0"/>
              <a:t> </a:t>
            </a:r>
            <a:r>
              <a:rPr lang="en-US" dirty="0" err="1"/>
              <a:t>cáo</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461936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Đóng</a:t>
            </a:r>
            <a:r>
              <a:rPr lang="en-US" dirty="0" smtClean="0"/>
              <a:t> </a:t>
            </a:r>
            <a:r>
              <a:rPr lang="en-US" dirty="0" err="1" smtClean="0"/>
              <a:t>gói</a:t>
            </a:r>
            <a:r>
              <a:rPr lang="en-US" dirty="0" smtClean="0"/>
              <a:t> </a:t>
            </a:r>
            <a:r>
              <a:rPr lang="en-US" dirty="0" err="1" smtClean="0"/>
              <a:t>và</a:t>
            </a:r>
            <a:r>
              <a:rPr lang="en-US" dirty="0" smtClean="0"/>
              <a:t> </a:t>
            </a:r>
            <a:r>
              <a:rPr lang="en-US" dirty="0" err="1" smtClean="0"/>
              <a:t>làm</a:t>
            </a:r>
            <a:r>
              <a:rPr lang="en-US" dirty="0" smtClean="0"/>
              <a:t> </a:t>
            </a:r>
            <a:r>
              <a:rPr lang="en-US" dirty="0" err="1" smtClean="0"/>
              <a:t>tài</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r>
              <a:rPr lang="en-US" dirty="0" err="1" smtClean="0"/>
              <a:t>Làm</a:t>
            </a:r>
            <a:r>
              <a:rPr lang="en-US" dirty="0" smtClean="0"/>
              <a:t> </a:t>
            </a:r>
            <a:r>
              <a:rPr lang="en-US" dirty="0" err="1" smtClean="0"/>
              <a:t>đến</a:t>
            </a:r>
            <a:r>
              <a:rPr lang="en-US" dirty="0" smtClean="0"/>
              <a:t> </a:t>
            </a:r>
            <a:r>
              <a:rPr lang="en-US" dirty="0" err="1" smtClean="0"/>
              <a:t>đâu</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đến</a:t>
            </a:r>
            <a:r>
              <a:rPr lang="en-US" dirty="0" smtClean="0"/>
              <a:t> </a:t>
            </a:r>
            <a:r>
              <a:rPr lang="en-US" dirty="0" err="1" smtClean="0"/>
              <a:t>đó</a:t>
            </a:r>
            <a:endParaRPr lang="en-US" dirty="0" smtClean="0"/>
          </a:p>
          <a:p>
            <a:r>
              <a:rPr lang="en-US" dirty="0" smtClean="0"/>
              <a:t>Văn </a:t>
            </a:r>
            <a:r>
              <a:rPr lang="en-US" dirty="0" err="1" smtClean="0"/>
              <a:t>bản</a:t>
            </a:r>
            <a:r>
              <a:rPr lang="en-US" dirty="0" smtClean="0"/>
              <a:t> </a:t>
            </a:r>
            <a:r>
              <a:rPr lang="en-US" dirty="0" err="1" smtClean="0"/>
              <a:t>hóa</a:t>
            </a:r>
            <a:r>
              <a:rPr lang="en-US" dirty="0" smtClean="0"/>
              <a:t> </a:t>
            </a:r>
            <a:r>
              <a:rPr lang="en-US" dirty="0" err="1" smtClean="0"/>
              <a:t>tối</a:t>
            </a:r>
            <a:r>
              <a:rPr lang="en-US" dirty="0" smtClean="0"/>
              <a:t> </a:t>
            </a:r>
            <a:r>
              <a:rPr lang="en-US" dirty="0" err="1" smtClean="0"/>
              <a:t>đa</a:t>
            </a:r>
            <a:endParaRPr lang="en-US" dirty="0" smtClean="0"/>
          </a:p>
          <a:p>
            <a:pPr lvl="1"/>
            <a:r>
              <a:rPr lang="en-US" dirty="0" err="1" smtClean="0"/>
              <a:t>Vận</a:t>
            </a:r>
            <a:r>
              <a:rPr lang="en-US" dirty="0" smtClean="0"/>
              <a:t> </a:t>
            </a:r>
            <a:r>
              <a:rPr lang="en-US" dirty="0" err="1" smtClean="0"/>
              <a:t>dụng</a:t>
            </a:r>
            <a:r>
              <a:rPr lang="en-US" dirty="0" smtClean="0"/>
              <a:t> </a:t>
            </a:r>
            <a:r>
              <a:rPr lang="en-US" dirty="0" err="1" smtClean="0"/>
              <a:t>công</a:t>
            </a:r>
            <a:r>
              <a:rPr lang="en-US" dirty="0" smtClean="0"/>
              <a:t> </a:t>
            </a:r>
            <a:r>
              <a:rPr lang="en-US" dirty="0" err="1" smtClean="0"/>
              <a:t>thức</a:t>
            </a:r>
            <a:r>
              <a:rPr lang="en-US" dirty="0" smtClean="0"/>
              <a:t> 4-3-3</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637045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ja-JP" dirty="0" err="1" smtClean="0">
                <a:ea typeface="MS PGothic" pitchFamily="34" charset="-128"/>
              </a:rPr>
              <a:t>Tóm</a:t>
            </a:r>
            <a:r>
              <a:rPr lang="en-US" altLang="ja-JP" dirty="0" smtClean="0">
                <a:ea typeface="MS PGothic" pitchFamily="34" charset="-128"/>
              </a:rPr>
              <a:t> </a:t>
            </a:r>
            <a:r>
              <a:rPr lang="en-US" altLang="ja-JP" dirty="0" err="1" smtClean="0">
                <a:ea typeface="MS PGothic" pitchFamily="34" charset="-128"/>
              </a:rPr>
              <a:t>tắt</a:t>
            </a:r>
            <a:r>
              <a:rPr lang="en-US" altLang="ja-JP" dirty="0" smtClean="0">
                <a:ea typeface="MS PGothic" pitchFamily="34" charset="-128"/>
              </a:rPr>
              <a:t> </a:t>
            </a:r>
            <a:r>
              <a:rPr lang="en-US" altLang="ja-JP" dirty="0" err="1" smtClean="0">
                <a:ea typeface="MS PGothic" pitchFamily="34" charset="-128"/>
              </a:rPr>
              <a:t>bài</a:t>
            </a:r>
            <a:r>
              <a:rPr lang="en-US" altLang="ja-JP" dirty="0" smtClean="0">
                <a:ea typeface="MS PGothic" pitchFamily="34" charset="-128"/>
              </a:rPr>
              <a:t> học</a:t>
            </a:r>
          </a:p>
        </p:txBody>
      </p:sp>
      <p:sp>
        <p:nvSpPr>
          <p:cNvPr id="4100" name="Rectangle 3"/>
          <p:cNvSpPr>
            <a:spLocks noGrp="1" noChangeArrowheads="1"/>
          </p:cNvSpPr>
          <p:nvPr>
            <p:ph idx="1"/>
          </p:nvPr>
        </p:nvSpPr>
        <p:spPr>
          <a:xfrm>
            <a:off x="514350" y="1435100"/>
            <a:ext cx="8184244" cy="4591443"/>
          </a:xfrm>
        </p:spPr>
        <p:txBody>
          <a:bodyPr>
            <a:normAutofit/>
          </a:bodyPr>
          <a:lstStyle/>
          <a:p>
            <a:r>
              <a:rPr lang="en-US" altLang="en-US" dirty="0" err="1"/>
              <a:t>Một</a:t>
            </a:r>
            <a:r>
              <a:rPr lang="en-US" altLang="en-US" dirty="0"/>
              <a:t> </a:t>
            </a:r>
            <a:r>
              <a:rPr lang="en-US" altLang="en-US" dirty="0" err="1"/>
              <a:t>số</a:t>
            </a:r>
            <a:r>
              <a:rPr lang="en-US" altLang="en-US" dirty="0"/>
              <a:t> </a:t>
            </a:r>
            <a:r>
              <a:rPr lang="en-US" altLang="en-US" dirty="0" err="1"/>
              <a:t>bài</a:t>
            </a:r>
            <a:r>
              <a:rPr lang="en-US" altLang="en-US" dirty="0"/>
              <a:t> học </a:t>
            </a:r>
            <a:r>
              <a:rPr lang="en-US" altLang="en-US" dirty="0" err="1"/>
              <a:t>rút</a:t>
            </a:r>
            <a:r>
              <a:rPr lang="en-US" altLang="en-US" dirty="0"/>
              <a:t> </a:t>
            </a:r>
            <a:r>
              <a:rPr lang="en-US" altLang="en-US" dirty="0" err="1"/>
              <a:t>ra</a:t>
            </a:r>
            <a:r>
              <a:rPr lang="en-US" altLang="en-US" dirty="0"/>
              <a:t> </a:t>
            </a:r>
            <a:r>
              <a:rPr lang="en-US" altLang="en-US" dirty="0" err="1"/>
              <a:t>từ</a:t>
            </a:r>
            <a:r>
              <a:rPr lang="en-US" altLang="en-US" dirty="0"/>
              <a:t> </a:t>
            </a:r>
            <a:r>
              <a:rPr lang="en-US" altLang="en-US" dirty="0" err="1"/>
              <a:t>thực</a:t>
            </a:r>
            <a:r>
              <a:rPr lang="en-US" altLang="en-US" dirty="0"/>
              <a:t> </a:t>
            </a:r>
            <a:r>
              <a:rPr lang="en-US" altLang="en-US" dirty="0" err="1"/>
              <a:t>tiễn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dự</a:t>
            </a:r>
            <a:r>
              <a:rPr lang="en-US" altLang="en-US" dirty="0"/>
              <a:t> </a:t>
            </a:r>
            <a:r>
              <a:rPr lang="en-US" altLang="en-US" dirty="0" err="1"/>
              <a:t>án</a:t>
            </a:r>
            <a:r>
              <a:rPr lang="en-US" altLang="en-US" dirty="0"/>
              <a:t> CNTT ở Việt Nam</a:t>
            </a:r>
          </a:p>
          <a:p>
            <a:r>
              <a:rPr lang="en-US" altLang="ja-JP" dirty="0" err="1" smtClean="0">
                <a:ea typeface="MS PGothic" pitchFamily="34" charset="-128"/>
              </a:rPr>
              <a:t>Một</a:t>
            </a:r>
            <a:r>
              <a:rPr lang="en-US" altLang="ja-JP" dirty="0" smtClean="0">
                <a:ea typeface="MS PGothic" pitchFamily="34" charset="-128"/>
              </a:rPr>
              <a:t> </a:t>
            </a:r>
            <a:r>
              <a:rPr lang="en-US" altLang="ja-JP" dirty="0" err="1" smtClean="0">
                <a:ea typeface="MS PGothic" pitchFamily="34" charset="-128"/>
              </a:rPr>
              <a:t>số</a:t>
            </a:r>
            <a:r>
              <a:rPr lang="en-US" altLang="ja-JP" dirty="0" smtClean="0">
                <a:ea typeface="MS PGothic" pitchFamily="34" charset="-128"/>
              </a:rPr>
              <a:t> </a:t>
            </a:r>
            <a:r>
              <a:rPr lang="en-US" altLang="ja-JP" dirty="0" err="1" smtClean="0">
                <a:ea typeface="MS PGothic" pitchFamily="34" charset="-128"/>
              </a:rPr>
              <a:t>bài</a:t>
            </a:r>
            <a:r>
              <a:rPr lang="en-US" altLang="ja-JP" dirty="0" smtClean="0">
                <a:ea typeface="MS PGothic" pitchFamily="34" charset="-128"/>
              </a:rPr>
              <a:t> học</a:t>
            </a:r>
          </a:p>
          <a:p>
            <a:pPr lvl="1"/>
            <a:r>
              <a:rPr lang="en-US" altLang="ja-JP" dirty="0" err="1" smtClean="0">
                <a:ea typeface="MS PGothic" pitchFamily="34" charset="-128"/>
              </a:rPr>
              <a:t>Quản</a:t>
            </a:r>
            <a:r>
              <a:rPr lang="en-US" altLang="ja-JP" dirty="0" smtClean="0">
                <a:ea typeface="MS PGothic" pitchFamily="34" charset="-128"/>
              </a:rPr>
              <a:t> </a:t>
            </a:r>
            <a:r>
              <a:rPr lang="en-US" altLang="ja-JP" dirty="0" err="1" smtClean="0">
                <a:ea typeface="MS PGothic" pitchFamily="34" charset="-128"/>
              </a:rPr>
              <a:t>lý</a:t>
            </a:r>
            <a:r>
              <a:rPr lang="en-US" altLang="ja-JP" dirty="0" smtClean="0">
                <a:ea typeface="MS PGothic" pitchFamily="34" charset="-128"/>
              </a:rPr>
              <a:t> </a:t>
            </a:r>
            <a:r>
              <a:rPr lang="en-US" altLang="ja-JP" dirty="0" err="1" smtClean="0">
                <a:ea typeface="MS PGothic" pitchFamily="34" charset="-128"/>
              </a:rPr>
              <a:t>tích</a:t>
            </a:r>
            <a:r>
              <a:rPr lang="en-US" altLang="ja-JP" dirty="0" smtClean="0">
                <a:ea typeface="MS PGothic" pitchFamily="34" charset="-128"/>
              </a:rPr>
              <a:t> </a:t>
            </a:r>
            <a:r>
              <a:rPr lang="en-US" altLang="ja-JP" dirty="0" err="1" smtClean="0">
                <a:ea typeface="MS PGothic" pitchFamily="34" charset="-128"/>
              </a:rPr>
              <a:t>hợp</a:t>
            </a:r>
            <a:r>
              <a:rPr lang="en-US" altLang="ja-JP" dirty="0" smtClean="0">
                <a:ea typeface="MS PGothic" pitchFamily="34" charset="-128"/>
              </a:rPr>
              <a:t> </a:t>
            </a:r>
            <a:r>
              <a:rPr lang="en-US" altLang="ja-JP" dirty="0" err="1" smtClean="0">
                <a:ea typeface="MS PGothic" pitchFamily="34" charset="-128"/>
              </a:rPr>
              <a:t>dự</a:t>
            </a:r>
            <a:r>
              <a:rPr lang="en-US" altLang="ja-JP" dirty="0" smtClean="0">
                <a:ea typeface="MS PGothic" pitchFamily="34" charset="-128"/>
              </a:rPr>
              <a:t> </a:t>
            </a:r>
            <a:r>
              <a:rPr lang="en-US" altLang="ja-JP" dirty="0" err="1" smtClean="0">
                <a:ea typeface="MS PGothic" pitchFamily="34" charset="-128"/>
              </a:rPr>
              <a:t>án</a:t>
            </a:r>
            <a:endParaRPr lang="en-US" altLang="ja-JP" dirty="0" smtClean="0">
              <a:ea typeface="MS PGothic" pitchFamily="34" charset="-128"/>
            </a:endParaRPr>
          </a:p>
          <a:p>
            <a:pPr lvl="1"/>
            <a:r>
              <a:rPr lang="en-US" altLang="en-US" dirty="0" err="1" smtClean="0">
                <a:ea typeface="MS PGothic" pitchFamily="34" charset="-128"/>
              </a:rPr>
              <a:t>Thách</a:t>
            </a:r>
            <a:r>
              <a:rPr lang="en-US" altLang="en-US" dirty="0" smtClean="0">
                <a:ea typeface="MS PGothic" pitchFamily="34" charset="-128"/>
              </a:rPr>
              <a:t> </a:t>
            </a:r>
            <a:r>
              <a:rPr lang="en-US" altLang="en-US" dirty="0" err="1" smtClean="0">
                <a:ea typeface="MS PGothic" pitchFamily="34" charset="-128"/>
              </a:rPr>
              <a:t>thức</a:t>
            </a:r>
            <a:r>
              <a:rPr lang="en-US" altLang="en-US" dirty="0" smtClean="0">
                <a:ea typeface="MS PGothic" pitchFamily="34" charset="-128"/>
              </a:rPr>
              <a:t> </a:t>
            </a:r>
            <a:r>
              <a:rPr lang="en-US" altLang="en-US" dirty="0" err="1" smtClean="0">
                <a:ea typeface="MS PGothic" pitchFamily="34" charset="-128"/>
              </a:rPr>
              <a:t>khi</a:t>
            </a:r>
            <a:r>
              <a:rPr lang="en-US" altLang="en-US" dirty="0" smtClean="0">
                <a:ea typeface="MS PGothic" pitchFamily="34" charset="-128"/>
              </a:rPr>
              <a:t> </a:t>
            </a:r>
            <a:r>
              <a:rPr lang="en-US" altLang="en-US" dirty="0" err="1" smtClean="0">
                <a:ea typeface="MS PGothic" pitchFamily="34" charset="-128"/>
              </a:rPr>
              <a:t>làm</a:t>
            </a:r>
            <a:r>
              <a:rPr lang="en-US" altLang="en-US" dirty="0" smtClean="0">
                <a:ea typeface="MS PGothic" pitchFamily="34" charset="-128"/>
              </a:rPr>
              <a:t> </a:t>
            </a:r>
            <a:r>
              <a:rPr lang="en-US" altLang="en-US" dirty="0" err="1" smtClean="0">
                <a:ea typeface="MS PGothic" pitchFamily="34" charset="-128"/>
              </a:rPr>
              <a:t>việc</a:t>
            </a:r>
            <a:r>
              <a:rPr lang="en-US" altLang="en-US" dirty="0" smtClean="0">
                <a:ea typeface="MS PGothic" pitchFamily="34" charset="-128"/>
              </a:rPr>
              <a:t> </a:t>
            </a:r>
            <a:r>
              <a:rPr lang="en-US" altLang="en-US" dirty="0" err="1" smtClean="0">
                <a:ea typeface="MS PGothic" pitchFamily="34" charset="-128"/>
              </a:rPr>
              <a:t>với</a:t>
            </a:r>
            <a:r>
              <a:rPr lang="en-US" altLang="en-US" dirty="0" smtClean="0">
                <a:ea typeface="MS PGothic" pitchFamily="34" charset="-128"/>
              </a:rPr>
              <a:t> </a:t>
            </a:r>
            <a:r>
              <a:rPr lang="en-US" altLang="en-US" dirty="0" err="1" smtClean="0">
                <a:ea typeface="MS PGothic" pitchFamily="34" charset="-128"/>
              </a:rPr>
              <a:t>chủ</a:t>
            </a:r>
            <a:r>
              <a:rPr lang="en-US" altLang="en-US" dirty="0" smtClean="0">
                <a:ea typeface="MS PGothic" pitchFamily="34" charset="-128"/>
              </a:rPr>
              <a:t> </a:t>
            </a:r>
            <a:r>
              <a:rPr lang="en-US" altLang="en-US" dirty="0" err="1" smtClean="0">
                <a:ea typeface="MS PGothic" pitchFamily="34" charset="-128"/>
              </a:rPr>
              <a:t>đầu</a:t>
            </a:r>
            <a:r>
              <a:rPr lang="en-US" altLang="en-US" dirty="0" smtClean="0">
                <a:ea typeface="MS PGothic" pitchFamily="34" charset="-128"/>
              </a:rPr>
              <a:t> </a:t>
            </a:r>
            <a:r>
              <a:rPr lang="en-US" altLang="en-US" dirty="0" err="1" smtClean="0">
                <a:ea typeface="MS PGothic" pitchFamily="34" charset="-128"/>
              </a:rPr>
              <a:t>tư</a:t>
            </a:r>
            <a:endParaRPr lang="en-US" altLang="en-US" dirty="0" smtClean="0">
              <a:ea typeface="MS PGothic" pitchFamily="34" charset="-128"/>
            </a:endParaRPr>
          </a:p>
          <a:p>
            <a:pPr lvl="1"/>
            <a:r>
              <a:rPr lang="en-US" altLang="en-US" dirty="0" err="1" smtClean="0">
                <a:ea typeface="MS PGothic" pitchFamily="34" charset="-128"/>
              </a:rPr>
              <a:t>Lựa</a:t>
            </a:r>
            <a:r>
              <a:rPr lang="en-US" altLang="en-US" dirty="0" smtClean="0">
                <a:ea typeface="MS PGothic" pitchFamily="34" charset="-128"/>
              </a:rPr>
              <a:t> </a:t>
            </a:r>
            <a:r>
              <a:rPr lang="en-US" altLang="en-US" dirty="0" err="1" smtClean="0">
                <a:ea typeface="MS PGothic" pitchFamily="34" charset="-128"/>
              </a:rPr>
              <a:t>chọn</a:t>
            </a:r>
            <a:r>
              <a:rPr lang="en-US" altLang="en-US" dirty="0" smtClean="0">
                <a:ea typeface="MS PGothic" pitchFamily="34" charset="-128"/>
              </a:rPr>
              <a:t> </a:t>
            </a:r>
            <a:r>
              <a:rPr lang="en-US" altLang="en-US" dirty="0" err="1" smtClean="0">
                <a:ea typeface="MS PGothic" pitchFamily="34" charset="-128"/>
              </a:rPr>
              <a:t>nhà</a:t>
            </a:r>
            <a:r>
              <a:rPr lang="en-US" altLang="en-US" dirty="0" smtClean="0">
                <a:ea typeface="MS PGothic" pitchFamily="34" charset="-128"/>
              </a:rPr>
              <a:t> </a:t>
            </a:r>
            <a:r>
              <a:rPr lang="en-US" altLang="en-US" dirty="0" err="1" smtClean="0">
                <a:ea typeface="MS PGothic" pitchFamily="34" charset="-128"/>
              </a:rPr>
              <a:t>thầu</a:t>
            </a:r>
            <a:r>
              <a:rPr lang="en-US" altLang="en-US" dirty="0" smtClean="0">
                <a:ea typeface="MS PGothic" pitchFamily="34" charset="-128"/>
              </a:rPr>
              <a:t>, </a:t>
            </a:r>
            <a:r>
              <a:rPr lang="en-US" altLang="en-US" dirty="0" err="1" smtClean="0">
                <a:ea typeface="MS PGothic" pitchFamily="34" charset="-128"/>
              </a:rPr>
              <a:t>s</a:t>
            </a:r>
            <a:r>
              <a:rPr lang="en-US" dirty="0" err="1" smtClean="0"/>
              <a:t>ử</a:t>
            </a:r>
            <a:r>
              <a:rPr lang="en-US" dirty="0" smtClean="0"/>
              <a:t> </a:t>
            </a:r>
            <a:r>
              <a:rPr lang="en-US" dirty="0" err="1"/>
              <a:t>dụng</a:t>
            </a:r>
            <a:r>
              <a:rPr lang="en-US" dirty="0"/>
              <a:t> </a:t>
            </a:r>
            <a:r>
              <a:rPr lang="en-US" dirty="0" err="1"/>
              <a:t>chuyên</a:t>
            </a:r>
            <a:r>
              <a:rPr lang="en-US" dirty="0"/>
              <a:t> </a:t>
            </a:r>
            <a:r>
              <a:rPr lang="en-US" dirty="0" err="1"/>
              <a:t>gia</a:t>
            </a:r>
            <a:r>
              <a:rPr lang="en-US" dirty="0"/>
              <a:t> </a:t>
            </a:r>
            <a:r>
              <a:rPr lang="en-US" dirty="0" err="1"/>
              <a:t>giỏi</a:t>
            </a:r>
            <a:r>
              <a:rPr lang="en-US" dirty="0"/>
              <a:t> </a:t>
            </a:r>
            <a:endParaRPr lang="en-US" dirty="0" smtClean="0"/>
          </a:p>
          <a:p>
            <a:pPr lvl="1"/>
            <a:r>
              <a:rPr lang="vi-VN" dirty="0"/>
              <a:t>Sử dụng người hợp </a:t>
            </a:r>
            <a:r>
              <a:rPr lang="vi-VN" dirty="0" smtClean="0"/>
              <a:t>lý</a:t>
            </a:r>
            <a:r>
              <a:rPr lang="en-US" dirty="0" smtClean="0"/>
              <a:t>, </a:t>
            </a:r>
            <a:r>
              <a:rPr lang="en-US" dirty="0" err="1" smtClean="0"/>
              <a:t>sâu</a:t>
            </a:r>
            <a:r>
              <a:rPr lang="en-US" dirty="0" smtClean="0"/>
              <a:t> </a:t>
            </a:r>
            <a:r>
              <a:rPr lang="en-US" dirty="0" err="1"/>
              <a:t>sát</a:t>
            </a:r>
            <a:r>
              <a:rPr lang="en-US" dirty="0"/>
              <a:t> </a:t>
            </a:r>
            <a:r>
              <a:rPr lang="en-US" dirty="0" err="1"/>
              <a:t>trong</a:t>
            </a:r>
            <a:r>
              <a:rPr lang="en-US" dirty="0"/>
              <a:t> </a:t>
            </a:r>
            <a:r>
              <a:rPr lang="en-US" dirty="0" err="1" smtClean="0"/>
              <a:t>triển</a:t>
            </a:r>
            <a:r>
              <a:rPr lang="en-US" dirty="0" smtClean="0"/>
              <a:t> </a:t>
            </a:r>
            <a:r>
              <a:rPr lang="en-US" dirty="0" err="1" smtClean="0"/>
              <a:t>khai</a:t>
            </a:r>
            <a:endParaRPr lang="en-US" dirty="0" smtClean="0"/>
          </a:p>
          <a:p>
            <a:pPr lvl="1"/>
            <a:r>
              <a:rPr lang="en-US" altLang="en-US" dirty="0" smtClean="0">
                <a:ea typeface="MS PGothic" pitchFamily="34" charset="-128"/>
              </a:rPr>
              <a:t>Đàm </a:t>
            </a:r>
            <a:r>
              <a:rPr lang="en-US" altLang="en-US" dirty="0" err="1" smtClean="0">
                <a:ea typeface="MS PGothic" pitchFamily="34" charset="-128"/>
              </a:rPr>
              <a:t>phản</a:t>
            </a:r>
            <a:r>
              <a:rPr lang="en-US" altLang="en-US" dirty="0" smtClean="0">
                <a:ea typeface="MS PGothic" pitchFamily="34" charset="-128"/>
              </a:rPr>
              <a:t> </a:t>
            </a:r>
            <a:r>
              <a:rPr lang="en-US" altLang="en-US" dirty="0" err="1" smtClean="0">
                <a:ea typeface="MS PGothic" pitchFamily="34" charset="-128"/>
              </a:rPr>
              <a:t>giỏi</a:t>
            </a:r>
            <a:r>
              <a:rPr lang="en-US" altLang="en-US" dirty="0" smtClean="0">
                <a:ea typeface="MS PGothic" pitchFamily="34" charset="-128"/>
              </a:rPr>
              <a:t>, </a:t>
            </a:r>
            <a:r>
              <a:rPr lang="en-US" altLang="en-US" dirty="0" err="1" smtClean="0">
                <a:ea typeface="MS PGothic" pitchFamily="34" charset="-128"/>
              </a:rPr>
              <a:t>quản</a:t>
            </a:r>
            <a:r>
              <a:rPr lang="en-US" altLang="en-US" dirty="0" smtClean="0">
                <a:ea typeface="MS PGothic" pitchFamily="34" charset="-128"/>
              </a:rPr>
              <a:t> </a:t>
            </a:r>
            <a:r>
              <a:rPr lang="en-US" altLang="en-US" dirty="0" err="1" smtClean="0">
                <a:ea typeface="MS PGothic" pitchFamily="34" charset="-128"/>
              </a:rPr>
              <a:t>trị</a:t>
            </a:r>
            <a:r>
              <a:rPr lang="en-US" altLang="en-US" dirty="0" smtClean="0">
                <a:ea typeface="MS PGothic" pitchFamily="34" charset="-128"/>
              </a:rPr>
              <a:t> </a:t>
            </a:r>
            <a:r>
              <a:rPr lang="en-US" altLang="en-US" dirty="0" err="1" smtClean="0">
                <a:ea typeface="MS PGothic" pitchFamily="34" charset="-128"/>
              </a:rPr>
              <a:t>chất</a:t>
            </a:r>
            <a:r>
              <a:rPr lang="en-US" altLang="en-US" dirty="0" smtClean="0">
                <a:ea typeface="MS PGothic" pitchFamily="34" charset="-128"/>
              </a:rPr>
              <a:t> </a:t>
            </a:r>
            <a:r>
              <a:rPr lang="en-US" altLang="en-US" dirty="0" err="1" smtClean="0">
                <a:ea typeface="MS PGothic" pitchFamily="34" charset="-128"/>
              </a:rPr>
              <a:t>lượng</a:t>
            </a:r>
            <a:r>
              <a:rPr lang="en-US" altLang="en-US" dirty="0" smtClean="0">
                <a:ea typeface="MS PGothic" pitchFamily="34" charset="-128"/>
              </a:rPr>
              <a:t> </a:t>
            </a:r>
            <a:r>
              <a:rPr lang="en-US" altLang="en-US" dirty="0" err="1" smtClean="0">
                <a:ea typeface="MS PGothic" pitchFamily="34" charset="-128"/>
              </a:rPr>
              <a:t>tốt</a:t>
            </a:r>
            <a:endParaRPr lang="en-US" altLang="en-US" dirty="0">
              <a:ea typeface="MS PGothic" pitchFamily="34" charset="-128"/>
            </a:endParaRPr>
          </a:p>
          <a:p>
            <a:pPr lvl="1"/>
            <a:r>
              <a:rPr lang="en-US" altLang="en-US" dirty="0" smtClean="0">
                <a:ea typeface="MS PGothic" pitchFamily="34" charset="-128"/>
              </a:rPr>
              <a:t>Minh </a:t>
            </a:r>
            <a:r>
              <a:rPr lang="en-US" altLang="en-US" dirty="0" err="1" smtClean="0">
                <a:ea typeface="MS PGothic" pitchFamily="34" charset="-128"/>
              </a:rPr>
              <a:t>bạch</a:t>
            </a:r>
            <a:r>
              <a:rPr lang="en-US" altLang="en-US" dirty="0" smtClean="0">
                <a:ea typeface="MS PGothic" pitchFamily="34" charset="-128"/>
              </a:rPr>
              <a:t> </a:t>
            </a:r>
            <a:r>
              <a:rPr lang="en-US" altLang="en-US" dirty="0" err="1" smtClean="0">
                <a:ea typeface="MS PGothic" pitchFamily="34" charset="-128"/>
              </a:rPr>
              <a:t>chính</a:t>
            </a:r>
            <a:r>
              <a:rPr lang="en-US" altLang="en-US" dirty="0" smtClean="0">
                <a:ea typeface="MS PGothic" pitchFamily="34" charset="-128"/>
              </a:rPr>
              <a:t> </a:t>
            </a:r>
            <a:r>
              <a:rPr lang="en-US" altLang="en-US" dirty="0" err="1" smtClean="0">
                <a:ea typeface="MS PGothic" pitchFamily="34" charset="-128"/>
              </a:rPr>
              <a:t>trực</a:t>
            </a:r>
            <a:r>
              <a:rPr lang="en-US" altLang="en-US" dirty="0" smtClean="0">
                <a:ea typeface="MS PGothic" pitchFamily="34" charset="-128"/>
              </a:rPr>
              <a:t>, </a:t>
            </a:r>
            <a:r>
              <a:rPr lang="en-US" altLang="en-US" dirty="0" err="1" smtClean="0">
                <a:ea typeface="MS PGothic" pitchFamily="34" charset="-128"/>
              </a:rPr>
              <a:t>đóng</a:t>
            </a:r>
            <a:r>
              <a:rPr lang="en-US" altLang="en-US" dirty="0" smtClean="0">
                <a:ea typeface="MS PGothic" pitchFamily="34" charset="-128"/>
              </a:rPr>
              <a:t> </a:t>
            </a:r>
            <a:r>
              <a:rPr lang="en-US" altLang="en-US" dirty="0" err="1" smtClean="0">
                <a:ea typeface="MS PGothic" pitchFamily="34" charset="-128"/>
              </a:rPr>
              <a:t>gói</a:t>
            </a:r>
            <a:r>
              <a:rPr lang="en-US" altLang="en-US" dirty="0" smtClean="0">
                <a:ea typeface="MS PGothic" pitchFamily="34" charset="-128"/>
              </a:rPr>
              <a:t> </a:t>
            </a:r>
            <a:r>
              <a:rPr lang="en-US" altLang="en-US" dirty="0" err="1" smtClean="0">
                <a:ea typeface="MS PGothic" pitchFamily="34" charset="-128"/>
              </a:rPr>
              <a:t>và</a:t>
            </a:r>
            <a:r>
              <a:rPr lang="en-US" altLang="en-US" dirty="0" smtClean="0">
                <a:ea typeface="MS PGothic" pitchFamily="34" charset="-128"/>
              </a:rPr>
              <a:t> </a:t>
            </a:r>
            <a:r>
              <a:rPr lang="en-US" altLang="en-US" dirty="0" err="1" smtClean="0">
                <a:ea typeface="MS PGothic" pitchFamily="34" charset="-128"/>
              </a:rPr>
              <a:t>tài</a:t>
            </a:r>
            <a:r>
              <a:rPr lang="en-US" altLang="en-US" dirty="0" smtClean="0">
                <a:ea typeface="MS PGothic" pitchFamily="34" charset="-128"/>
              </a:rPr>
              <a:t> </a:t>
            </a:r>
            <a:r>
              <a:rPr lang="en-US" altLang="en-US" dirty="0" err="1" smtClean="0">
                <a:ea typeface="MS PGothic" pitchFamily="34" charset="-128"/>
              </a:rPr>
              <a:t>liệu</a:t>
            </a:r>
            <a:r>
              <a:rPr lang="en-US" altLang="en-US" dirty="0" smtClean="0">
                <a:ea typeface="MS PGothic" pitchFamily="34" charset="-128"/>
              </a:rPr>
              <a:t> </a:t>
            </a:r>
            <a:r>
              <a:rPr lang="en-US" altLang="en-US" dirty="0" err="1" smtClean="0">
                <a:ea typeface="MS PGothic" pitchFamily="34" charset="-128"/>
              </a:rPr>
              <a:t>hóa</a:t>
            </a:r>
            <a:endParaRPr lang="en-US" altLang="en-US" dirty="0" smtClean="0">
              <a:ea typeface="MS PGothic" pitchFamily="34" charset="-128"/>
            </a:endParaRPr>
          </a:p>
          <a:p>
            <a:pPr lvl="1"/>
            <a:endParaRPr lang="en-US" altLang="en-US" dirty="0" smtClean="0"/>
          </a:p>
        </p:txBody>
      </p:sp>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FE7D4BDE-3BEE-4BC7-BB82-68B1E6994FE9}" type="slidenum">
              <a:rPr lang="ja-JP" altLang="en-US" smtClean="0"/>
              <a:pPr eaLnBrk="1" hangingPunct="1"/>
              <a:t>24</a:t>
            </a:fld>
            <a:endParaRPr lang="en-US" altLang="ja-JP"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73766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Một số vấn đề (1) </a:t>
            </a:r>
          </a:p>
        </p:txBody>
      </p:sp>
      <p:sp>
        <p:nvSpPr>
          <p:cNvPr id="33795" name="Content Placeholder 2"/>
          <p:cNvSpPr>
            <a:spLocks noGrp="1"/>
          </p:cNvSpPr>
          <p:nvPr>
            <p:ph idx="1"/>
          </p:nvPr>
        </p:nvSpPr>
        <p:spPr>
          <a:xfrm>
            <a:off x="285750" y="1511300"/>
            <a:ext cx="8604759" cy="4479149"/>
          </a:xfrm>
        </p:spPr>
        <p:txBody>
          <a:bodyPr/>
          <a:lstStyle/>
          <a:p>
            <a:r>
              <a:rPr lang="en-US" altLang="en-US" dirty="0" err="1" smtClean="0"/>
              <a:t>Các</a:t>
            </a:r>
            <a:r>
              <a:rPr lang="en-US" altLang="en-US" dirty="0" smtClean="0"/>
              <a:t> </a:t>
            </a:r>
            <a:r>
              <a:rPr lang="en-US" altLang="en-US" dirty="0" err="1" smtClean="0"/>
              <a:t>dự</a:t>
            </a:r>
            <a:r>
              <a:rPr lang="en-US" altLang="en-US" dirty="0" smtClean="0"/>
              <a:t> </a:t>
            </a:r>
            <a:r>
              <a:rPr lang="en-US" altLang="en-US" dirty="0" err="1" smtClean="0"/>
              <a:t>án</a:t>
            </a:r>
            <a:r>
              <a:rPr lang="en-US" altLang="en-US" dirty="0" smtClean="0"/>
              <a:t> CNTT ở VN </a:t>
            </a:r>
            <a:r>
              <a:rPr lang="en-US" altLang="en-US" dirty="0" err="1" smtClean="0"/>
              <a:t>được</a:t>
            </a:r>
            <a:r>
              <a:rPr lang="en-US" altLang="en-US" dirty="0" smtClean="0"/>
              <a:t> </a:t>
            </a:r>
            <a:r>
              <a:rPr lang="en-US" altLang="en-US" dirty="0" err="1" smtClean="0"/>
              <a:t>coi</a:t>
            </a:r>
            <a:r>
              <a:rPr lang="en-US" altLang="en-US" dirty="0" smtClean="0"/>
              <a:t> </a:t>
            </a:r>
            <a:r>
              <a:rPr lang="en-US" altLang="en-US" dirty="0" err="1" smtClean="0"/>
              <a:t>là</a:t>
            </a:r>
            <a:r>
              <a:rPr lang="en-US" altLang="en-US" dirty="0" smtClean="0"/>
              <a:t> </a:t>
            </a:r>
            <a:r>
              <a:rPr lang="en-US" altLang="en-US" dirty="0" err="1" smtClean="0"/>
              <a:t>các</a:t>
            </a:r>
            <a:r>
              <a:rPr lang="en-US" altLang="en-US" dirty="0" smtClean="0"/>
              <a:t> </a:t>
            </a:r>
            <a:r>
              <a:rPr lang="en-US" altLang="en-US" dirty="0" err="1" smtClean="0"/>
              <a:t>dự</a:t>
            </a:r>
            <a:r>
              <a:rPr lang="en-US" altLang="en-US" dirty="0" smtClean="0"/>
              <a:t> </a:t>
            </a:r>
            <a:r>
              <a:rPr lang="en-US" altLang="en-US" dirty="0" err="1" smtClean="0"/>
              <a:t>án</a:t>
            </a:r>
            <a:r>
              <a:rPr lang="en-US" altLang="en-US" dirty="0" smtClean="0"/>
              <a:t> </a:t>
            </a:r>
            <a:r>
              <a:rPr lang="en-US" altLang="en-US" dirty="0" err="1" smtClean="0"/>
              <a:t>đầu</a:t>
            </a:r>
            <a:r>
              <a:rPr lang="en-US" altLang="en-US" dirty="0" smtClean="0"/>
              <a:t> </a:t>
            </a:r>
            <a:r>
              <a:rPr lang="en-US" altLang="en-US" dirty="0" err="1" smtClean="0"/>
              <a:t>tư</a:t>
            </a:r>
            <a:r>
              <a:rPr lang="en-US" altLang="en-US" dirty="0" smtClean="0"/>
              <a:t> </a:t>
            </a:r>
            <a:r>
              <a:rPr lang="en-US" altLang="en-US" dirty="0" err="1" smtClean="0"/>
              <a:t>cơ</a:t>
            </a:r>
            <a:r>
              <a:rPr lang="en-US" altLang="en-US" dirty="0" smtClean="0"/>
              <a:t> </a:t>
            </a:r>
            <a:r>
              <a:rPr lang="en-US" altLang="en-US" dirty="0" err="1" smtClean="0"/>
              <a:t>bản</a:t>
            </a:r>
            <a:r>
              <a:rPr lang="en-US" altLang="en-US" dirty="0" smtClean="0"/>
              <a:t> </a:t>
            </a:r>
            <a:r>
              <a:rPr lang="en-US" altLang="en-US" dirty="0" err="1" smtClean="0"/>
              <a:t>và</a:t>
            </a:r>
            <a:r>
              <a:rPr lang="en-US" altLang="en-US" dirty="0" smtClean="0"/>
              <a:t> </a:t>
            </a:r>
            <a:r>
              <a:rPr lang="en-US" altLang="en-US" dirty="0" err="1" smtClean="0"/>
              <a:t>mua</a:t>
            </a:r>
            <a:r>
              <a:rPr lang="en-US" altLang="en-US" dirty="0" smtClean="0"/>
              <a:t> </a:t>
            </a:r>
            <a:r>
              <a:rPr lang="en-US" altLang="en-US" dirty="0" err="1" smtClean="0"/>
              <a:t>sắm</a:t>
            </a:r>
            <a:r>
              <a:rPr lang="en-US" altLang="en-US" dirty="0" smtClean="0"/>
              <a:t> </a:t>
            </a:r>
            <a:r>
              <a:rPr lang="en-US" altLang="en-US" dirty="0" err="1" smtClean="0"/>
              <a:t>trang</a:t>
            </a:r>
            <a:r>
              <a:rPr lang="en-US" altLang="en-US" dirty="0" smtClean="0"/>
              <a:t> </a:t>
            </a:r>
            <a:r>
              <a:rPr lang="en-US" altLang="en-US" dirty="0" err="1" smtClean="0"/>
              <a:t>thiết</a:t>
            </a:r>
            <a:r>
              <a:rPr lang="en-US" altLang="en-US" dirty="0" smtClean="0"/>
              <a:t> </a:t>
            </a:r>
            <a:r>
              <a:rPr lang="en-US" altLang="en-US" dirty="0" err="1" smtClean="0"/>
              <a:t>bị</a:t>
            </a:r>
            <a:r>
              <a:rPr lang="en-US" altLang="en-US" dirty="0" smtClean="0"/>
              <a:t> (</a:t>
            </a:r>
            <a:r>
              <a:rPr lang="en-US" altLang="en-US" dirty="0" err="1" smtClean="0"/>
              <a:t>không</a:t>
            </a:r>
            <a:r>
              <a:rPr lang="en-US" altLang="en-US" dirty="0" smtClean="0"/>
              <a:t> </a:t>
            </a:r>
            <a:r>
              <a:rPr lang="en-US" altLang="en-US" dirty="0" err="1" smtClean="0"/>
              <a:t>tính</a:t>
            </a:r>
            <a:r>
              <a:rPr lang="en-US" altLang="en-US" dirty="0" smtClean="0"/>
              <a:t> </a:t>
            </a:r>
            <a:r>
              <a:rPr lang="en-US" altLang="en-US" dirty="0" err="1" smtClean="0"/>
              <a:t>đến</a:t>
            </a:r>
            <a:r>
              <a:rPr lang="en-US" altLang="en-US" dirty="0" smtClean="0"/>
              <a:t> </a:t>
            </a:r>
            <a:r>
              <a:rPr lang="en-US" altLang="en-US" dirty="0" err="1" smtClean="0"/>
              <a:t>đầu</a:t>
            </a:r>
            <a:r>
              <a:rPr lang="en-US" altLang="en-US" dirty="0" smtClean="0"/>
              <a:t> </a:t>
            </a:r>
            <a:r>
              <a:rPr lang="en-US" altLang="en-US" dirty="0" err="1" smtClean="0"/>
              <a:t>tư</a:t>
            </a:r>
            <a:r>
              <a:rPr lang="en-US" altLang="en-US" dirty="0" smtClean="0"/>
              <a:t> </a:t>
            </a:r>
            <a:r>
              <a:rPr lang="en-US" altLang="en-US" dirty="0" err="1" smtClean="0"/>
              <a:t>vào</a:t>
            </a:r>
            <a:r>
              <a:rPr lang="en-US" altLang="en-US" dirty="0" smtClean="0"/>
              <a:t> con </a:t>
            </a:r>
            <a:r>
              <a:rPr lang="en-US" altLang="en-US" dirty="0" err="1" smtClean="0"/>
              <a:t>người</a:t>
            </a:r>
            <a:r>
              <a:rPr lang="en-US" altLang="en-US" dirty="0" smtClean="0"/>
              <a:t>)</a:t>
            </a:r>
          </a:p>
          <a:p>
            <a:r>
              <a:rPr lang="en-US" altLang="en-US" dirty="0" smtClean="0"/>
              <a:t>QLDA </a:t>
            </a:r>
            <a:r>
              <a:rPr lang="en-US" altLang="en-US" dirty="0" err="1" smtClean="0"/>
              <a:t>thường</a:t>
            </a:r>
            <a:r>
              <a:rPr lang="en-US" altLang="en-US" dirty="0" smtClean="0"/>
              <a:t> </a:t>
            </a:r>
            <a:r>
              <a:rPr lang="en-US" altLang="en-US" dirty="0" err="1" smtClean="0"/>
              <a:t>kiêm</a:t>
            </a:r>
            <a:r>
              <a:rPr lang="en-US" altLang="en-US" dirty="0" smtClean="0"/>
              <a:t> </a:t>
            </a:r>
            <a:r>
              <a:rPr lang="en-US" altLang="en-US" dirty="0" err="1" smtClean="0"/>
              <a:t>nhiệm</a:t>
            </a:r>
            <a:r>
              <a:rPr lang="en-US" altLang="en-US" dirty="0" smtClean="0"/>
              <a:t> </a:t>
            </a:r>
            <a:r>
              <a:rPr lang="en-US" altLang="en-US" dirty="0" err="1" smtClean="0"/>
              <a:t>nhiều</a:t>
            </a:r>
            <a:r>
              <a:rPr lang="en-US" altLang="en-US" dirty="0" smtClean="0"/>
              <a:t> </a:t>
            </a:r>
            <a:r>
              <a:rPr lang="en-US" altLang="en-US" dirty="0" err="1" smtClean="0"/>
              <a:t>việc</a:t>
            </a:r>
            <a:r>
              <a:rPr lang="en-US" altLang="en-US" dirty="0" smtClean="0"/>
              <a:t> -&gt; </a:t>
            </a:r>
            <a:r>
              <a:rPr lang="en-US" altLang="en-US" dirty="0" err="1" smtClean="0"/>
              <a:t>không</a:t>
            </a:r>
            <a:r>
              <a:rPr lang="en-US" altLang="en-US" dirty="0" smtClean="0"/>
              <a:t> </a:t>
            </a:r>
            <a:r>
              <a:rPr lang="en-US" altLang="en-US" dirty="0" err="1" smtClean="0"/>
              <a:t>có</a:t>
            </a:r>
            <a:r>
              <a:rPr lang="en-US" altLang="en-US" dirty="0" smtClean="0"/>
              <a:t> QLDA </a:t>
            </a:r>
            <a:r>
              <a:rPr lang="en-US" altLang="en-US" dirty="0" err="1" smtClean="0"/>
              <a:t>thực</a:t>
            </a:r>
            <a:r>
              <a:rPr lang="en-US" altLang="en-US" dirty="0" smtClean="0"/>
              <a:t> </a:t>
            </a:r>
            <a:r>
              <a:rPr lang="en-US" altLang="en-US" dirty="0" err="1" smtClean="0"/>
              <a:t>sự</a:t>
            </a:r>
            <a:r>
              <a:rPr lang="en-US" altLang="en-US" dirty="0" smtClean="0"/>
              <a:t>, </a:t>
            </a:r>
            <a:r>
              <a:rPr lang="en-US" altLang="en-US" dirty="0" err="1" smtClean="0"/>
              <a:t>không</a:t>
            </a:r>
            <a:r>
              <a:rPr lang="en-US" altLang="en-US" dirty="0" smtClean="0"/>
              <a:t> </a:t>
            </a:r>
            <a:r>
              <a:rPr lang="en-US" altLang="en-US" dirty="0" err="1" smtClean="0"/>
              <a:t>được</a:t>
            </a:r>
            <a:r>
              <a:rPr lang="en-US" altLang="en-US" dirty="0" smtClean="0"/>
              <a:t> </a:t>
            </a:r>
            <a:r>
              <a:rPr lang="en-US" altLang="en-US" dirty="0" err="1" smtClean="0"/>
              <a:t>đào</a:t>
            </a:r>
            <a:r>
              <a:rPr lang="en-US" altLang="en-US" dirty="0" smtClean="0"/>
              <a:t> </a:t>
            </a:r>
            <a:r>
              <a:rPr lang="en-US" altLang="en-US" dirty="0" err="1" smtClean="0"/>
              <a:t>tạo</a:t>
            </a:r>
            <a:r>
              <a:rPr lang="en-US" altLang="en-US" dirty="0" smtClean="0"/>
              <a:t> </a:t>
            </a:r>
            <a:r>
              <a:rPr lang="en-US" altLang="en-US" dirty="0" err="1" smtClean="0"/>
              <a:t>bài</a:t>
            </a:r>
            <a:r>
              <a:rPr lang="en-US" altLang="en-US" dirty="0" smtClean="0"/>
              <a:t> </a:t>
            </a:r>
            <a:r>
              <a:rPr lang="en-US" altLang="en-US" dirty="0" err="1" smtClean="0"/>
              <a:t>bản</a:t>
            </a:r>
            <a:r>
              <a:rPr lang="en-US" altLang="en-US" dirty="0" smtClean="0"/>
              <a:t>, </a:t>
            </a:r>
            <a:r>
              <a:rPr lang="en-US" altLang="en-US" dirty="0" err="1" smtClean="0"/>
              <a:t>thiếu</a:t>
            </a:r>
            <a:r>
              <a:rPr lang="en-US" altLang="en-US" dirty="0" smtClean="0"/>
              <a:t> tri </a:t>
            </a:r>
            <a:r>
              <a:rPr lang="en-US" altLang="en-US" dirty="0" err="1" smtClean="0"/>
              <a:t>thức</a:t>
            </a:r>
            <a:r>
              <a:rPr lang="en-US" altLang="en-US" dirty="0" smtClean="0"/>
              <a:t>, </a:t>
            </a:r>
            <a:r>
              <a:rPr lang="en-US" altLang="en-US" dirty="0" err="1" smtClean="0"/>
              <a:t>kinh</a:t>
            </a:r>
            <a:r>
              <a:rPr lang="en-US" altLang="en-US" dirty="0" smtClean="0"/>
              <a:t> </a:t>
            </a:r>
            <a:r>
              <a:rPr lang="en-US" altLang="en-US" dirty="0" err="1" smtClean="0"/>
              <a:t>nghiệm</a:t>
            </a:r>
            <a:endParaRPr lang="en-US" altLang="en-US" dirty="0" smtClean="0"/>
          </a:p>
          <a:p>
            <a:r>
              <a:rPr lang="en-US" altLang="en-US" dirty="0" err="1" smtClean="0"/>
              <a:t>Không</a:t>
            </a:r>
            <a:r>
              <a:rPr lang="en-US" altLang="en-US" dirty="0" smtClean="0"/>
              <a:t> </a:t>
            </a:r>
            <a:r>
              <a:rPr lang="en-US" altLang="en-US" dirty="0" err="1" smtClean="0"/>
              <a:t>coi</a:t>
            </a:r>
            <a:r>
              <a:rPr lang="en-US" altLang="en-US" dirty="0" smtClean="0"/>
              <a:t> </a:t>
            </a:r>
            <a:r>
              <a:rPr lang="en-US" altLang="en-US" dirty="0" err="1" smtClean="0"/>
              <a:t>trọng</a:t>
            </a:r>
            <a:r>
              <a:rPr lang="en-US" altLang="en-US" dirty="0" smtClean="0"/>
              <a:t> </a:t>
            </a:r>
            <a:r>
              <a:rPr lang="en-US" altLang="en-US" dirty="0" err="1" smtClean="0"/>
              <a:t>vai</a:t>
            </a:r>
            <a:r>
              <a:rPr lang="en-US" altLang="en-US" dirty="0" smtClean="0"/>
              <a:t> </a:t>
            </a:r>
            <a:r>
              <a:rPr lang="en-US" altLang="en-US" dirty="0" err="1" smtClean="0"/>
              <a:t>trò</a:t>
            </a:r>
            <a:r>
              <a:rPr lang="en-US" altLang="en-US" dirty="0" smtClean="0"/>
              <a:t> </a:t>
            </a:r>
            <a:r>
              <a:rPr lang="en-US" altLang="en-US" dirty="0" err="1" smtClean="0"/>
              <a:t>tư</a:t>
            </a:r>
            <a:r>
              <a:rPr lang="en-US" altLang="en-US" dirty="0" smtClean="0"/>
              <a:t> </a:t>
            </a:r>
            <a:r>
              <a:rPr lang="en-US" altLang="en-US" dirty="0" err="1" smtClean="0"/>
              <a:t>vấn</a:t>
            </a:r>
            <a:r>
              <a:rPr lang="en-US" altLang="en-US" dirty="0" smtClean="0"/>
              <a:t> </a:t>
            </a:r>
            <a:r>
              <a:rPr lang="en-US" altLang="en-US" dirty="0" err="1" smtClean="0"/>
              <a:t>hoặc</a:t>
            </a:r>
            <a:r>
              <a:rPr lang="en-US" altLang="en-US" dirty="0" smtClean="0"/>
              <a:t> </a:t>
            </a:r>
            <a:r>
              <a:rPr lang="en-US" altLang="en-US" dirty="0" err="1" smtClean="0"/>
              <a:t>khoán</a:t>
            </a:r>
            <a:r>
              <a:rPr lang="en-US" altLang="en-US" dirty="0" smtClean="0"/>
              <a:t> </a:t>
            </a:r>
            <a:r>
              <a:rPr lang="en-US" altLang="en-US" dirty="0" err="1" smtClean="0"/>
              <a:t>trắng</a:t>
            </a:r>
            <a:r>
              <a:rPr lang="en-US" altLang="en-US" dirty="0" smtClean="0"/>
              <a:t> </a:t>
            </a:r>
            <a:r>
              <a:rPr lang="en-US" altLang="en-US" dirty="0" err="1" smtClean="0"/>
              <a:t>cho</a:t>
            </a:r>
            <a:r>
              <a:rPr lang="en-US" altLang="en-US" dirty="0" smtClean="0"/>
              <a:t> </a:t>
            </a:r>
            <a:r>
              <a:rPr lang="en-US" altLang="en-US" dirty="0" err="1" smtClean="0"/>
              <a:t>nhóm</a:t>
            </a:r>
            <a:r>
              <a:rPr lang="en-US" altLang="en-US" dirty="0" smtClean="0"/>
              <a:t> </a:t>
            </a:r>
            <a:r>
              <a:rPr lang="en-US" altLang="en-US" dirty="0" err="1" smtClean="0"/>
              <a:t>dự</a:t>
            </a:r>
            <a:r>
              <a:rPr lang="en-US" altLang="en-US" dirty="0" smtClean="0"/>
              <a:t> </a:t>
            </a:r>
            <a:r>
              <a:rPr lang="en-US" altLang="en-US" dirty="0" err="1" smtClean="0"/>
              <a:t>án</a:t>
            </a:r>
            <a:endParaRPr lang="en-US" altLang="en-US" dirty="0" smtClean="0"/>
          </a:p>
          <a:p>
            <a:r>
              <a:rPr lang="en-US" altLang="en-US" dirty="0" err="1" smtClean="0"/>
              <a:t>Không</a:t>
            </a:r>
            <a:r>
              <a:rPr lang="en-US" altLang="en-US" dirty="0" smtClean="0"/>
              <a:t> </a:t>
            </a:r>
            <a:r>
              <a:rPr lang="en-US" altLang="en-US" dirty="0" err="1" smtClean="0"/>
              <a:t>có</a:t>
            </a:r>
            <a:r>
              <a:rPr lang="en-US" altLang="en-US" dirty="0" smtClean="0"/>
              <a:t> </a:t>
            </a:r>
            <a:r>
              <a:rPr lang="en-US" altLang="en-US" dirty="0" err="1" smtClean="0"/>
              <a:t>quan</a:t>
            </a:r>
            <a:r>
              <a:rPr lang="en-US" altLang="en-US" dirty="0" smtClean="0"/>
              <a:t> </a:t>
            </a:r>
            <a:r>
              <a:rPr lang="en-US" altLang="en-US" dirty="0" err="1" smtClean="0"/>
              <a:t>hệ</a:t>
            </a:r>
            <a:r>
              <a:rPr lang="en-US" altLang="en-US" dirty="0" smtClean="0"/>
              <a:t> </a:t>
            </a:r>
            <a:r>
              <a:rPr lang="en-US" altLang="en-US" dirty="0" err="1" smtClean="0"/>
              <a:t>chặt</a:t>
            </a:r>
            <a:r>
              <a:rPr lang="en-US" altLang="en-US" dirty="0" smtClean="0"/>
              <a:t> </a:t>
            </a:r>
            <a:r>
              <a:rPr lang="en-US" altLang="en-US" dirty="0" err="1" smtClean="0"/>
              <a:t>chẽ</a:t>
            </a:r>
            <a:r>
              <a:rPr lang="en-US" altLang="en-US" dirty="0" smtClean="0"/>
              <a:t> </a:t>
            </a:r>
            <a:r>
              <a:rPr lang="en-US" altLang="en-US" dirty="0" err="1" smtClean="0"/>
              <a:t>với</a:t>
            </a:r>
            <a:r>
              <a:rPr lang="en-US" altLang="en-US" dirty="0" smtClean="0"/>
              <a:t> </a:t>
            </a:r>
            <a:r>
              <a:rPr lang="en-US" altLang="en-US" dirty="0" err="1" smtClean="0"/>
              <a:t>người</a:t>
            </a:r>
            <a:r>
              <a:rPr lang="en-US" altLang="en-US" dirty="0" smtClean="0"/>
              <a:t> </a:t>
            </a:r>
            <a:r>
              <a:rPr lang="en-US" altLang="en-US" dirty="0" err="1" smtClean="0"/>
              <a:t>thụ</a:t>
            </a:r>
            <a:r>
              <a:rPr lang="en-US" altLang="en-US" dirty="0" smtClean="0"/>
              <a:t> </a:t>
            </a:r>
            <a:r>
              <a:rPr lang="en-US" altLang="en-US" dirty="0" err="1" smtClean="0"/>
              <a:t>hưởng</a:t>
            </a:r>
            <a:endParaRPr lang="en-US" altLang="en-US" dirty="0" smtClean="0"/>
          </a:p>
          <a:p>
            <a:endParaRPr lang="en-US" altLang="en-US" dirty="0" smtClean="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95C0E07D-67D2-4368-9D90-EC96E1C73106}" type="slidenum">
              <a:rPr lang="ja-JP" altLang="en-US" smtClean="0"/>
              <a:pPr eaLnBrk="1" hangingPunct="1"/>
              <a:t>3</a:t>
            </a:fld>
            <a:endParaRPr lang="en-US" altLang="ja-JP"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94071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Một số vấn đề (2) </a:t>
            </a:r>
          </a:p>
        </p:txBody>
      </p:sp>
      <p:sp>
        <p:nvSpPr>
          <p:cNvPr id="34819" name="Content Placeholder 2"/>
          <p:cNvSpPr>
            <a:spLocks noGrp="1"/>
          </p:cNvSpPr>
          <p:nvPr>
            <p:ph idx="1"/>
          </p:nvPr>
        </p:nvSpPr>
        <p:spPr>
          <a:xfrm>
            <a:off x="308273" y="1511300"/>
            <a:ext cx="8797627" cy="4479149"/>
          </a:xfrm>
        </p:spPr>
        <p:txBody>
          <a:bodyPr/>
          <a:lstStyle/>
          <a:p>
            <a:r>
              <a:rPr lang="en-US" altLang="en-US" dirty="0" err="1" smtClean="0"/>
              <a:t>Ngân</a:t>
            </a:r>
            <a:r>
              <a:rPr lang="en-US" altLang="en-US" dirty="0" smtClean="0"/>
              <a:t> </a:t>
            </a:r>
            <a:r>
              <a:rPr lang="en-US" altLang="en-US" dirty="0" err="1" smtClean="0"/>
              <a:t>sách</a:t>
            </a:r>
            <a:r>
              <a:rPr lang="en-US" altLang="en-US" dirty="0" smtClean="0"/>
              <a:t> </a:t>
            </a:r>
            <a:r>
              <a:rPr lang="en-US" altLang="en-US" dirty="0" err="1" smtClean="0"/>
              <a:t>eo</a:t>
            </a:r>
            <a:r>
              <a:rPr lang="en-US" altLang="en-US" dirty="0" smtClean="0"/>
              <a:t> </a:t>
            </a:r>
            <a:r>
              <a:rPr lang="en-US" altLang="en-US" dirty="0" err="1" smtClean="0"/>
              <a:t>hẹp</a:t>
            </a:r>
            <a:r>
              <a:rPr lang="en-US" altLang="en-US" dirty="0" smtClean="0"/>
              <a:t> -&gt; </a:t>
            </a:r>
            <a:r>
              <a:rPr lang="en-US" altLang="en-US" dirty="0" err="1" smtClean="0"/>
              <a:t>khó</a:t>
            </a:r>
            <a:r>
              <a:rPr lang="en-US" altLang="en-US" dirty="0" smtClean="0"/>
              <a:t> </a:t>
            </a:r>
            <a:r>
              <a:rPr lang="en-US" altLang="en-US" dirty="0" err="1" smtClean="0"/>
              <a:t>có</a:t>
            </a:r>
            <a:r>
              <a:rPr lang="en-US" altLang="en-US" dirty="0" smtClean="0"/>
              <a:t> </a:t>
            </a:r>
            <a:r>
              <a:rPr lang="en-US" altLang="en-US" dirty="0" err="1" smtClean="0"/>
              <a:t>kinh</a:t>
            </a:r>
            <a:r>
              <a:rPr lang="en-US" altLang="en-US" dirty="0" smtClean="0"/>
              <a:t> </a:t>
            </a:r>
            <a:r>
              <a:rPr lang="en-US" altLang="en-US" dirty="0" err="1" smtClean="0"/>
              <a:t>phí</a:t>
            </a:r>
            <a:r>
              <a:rPr lang="en-US" altLang="en-US" dirty="0" smtClean="0"/>
              <a:t> </a:t>
            </a:r>
            <a:r>
              <a:rPr lang="en-US" altLang="en-US" dirty="0" err="1" smtClean="0"/>
              <a:t>vận</a:t>
            </a:r>
            <a:r>
              <a:rPr lang="en-US" altLang="en-US" dirty="0" smtClean="0"/>
              <a:t> </a:t>
            </a:r>
            <a:r>
              <a:rPr lang="en-US" altLang="en-US" dirty="0" err="1" smtClean="0"/>
              <a:t>hành</a:t>
            </a:r>
            <a:r>
              <a:rPr lang="en-US" altLang="en-US" dirty="0" smtClean="0"/>
              <a:t>, </a:t>
            </a:r>
            <a:r>
              <a:rPr lang="en-US" altLang="en-US" dirty="0" err="1" smtClean="0"/>
              <a:t>bảo</a:t>
            </a:r>
            <a:r>
              <a:rPr lang="en-US" altLang="en-US" dirty="0" smtClean="0"/>
              <a:t> </a:t>
            </a:r>
            <a:r>
              <a:rPr lang="en-US" altLang="en-US" dirty="0" err="1" smtClean="0"/>
              <a:t>trì</a:t>
            </a:r>
            <a:endParaRPr lang="en-US" altLang="en-US" dirty="0" smtClean="0"/>
          </a:p>
          <a:p>
            <a:r>
              <a:rPr lang="en-US" altLang="en-US" dirty="0" err="1" smtClean="0"/>
              <a:t>Phát</a:t>
            </a:r>
            <a:r>
              <a:rPr lang="en-US" altLang="en-US" dirty="0" smtClean="0"/>
              <a:t> </a:t>
            </a:r>
            <a:r>
              <a:rPr lang="en-US" altLang="en-US" dirty="0" err="1" smtClean="0"/>
              <a:t>sinh</a:t>
            </a:r>
            <a:r>
              <a:rPr lang="en-US" altLang="en-US" dirty="0" smtClean="0"/>
              <a:t> </a:t>
            </a:r>
            <a:r>
              <a:rPr lang="en-US" altLang="en-US" dirty="0" err="1" smtClean="0"/>
              <a:t>cơ</a:t>
            </a:r>
            <a:r>
              <a:rPr lang="en-US" altLang="en-US" dirty="0" smtClean="0"/>
              <a:t> </a:t>
            </a:r>
            <a:r>
              <a:rPr lang="en-US" altLang="en-US" dirty="0" err="1" smtClean="0"/>
              <a:t>chế</a:t>
            </a:r>
            <a:r>
              <a:rPr lang="en-US" altLang="en-US" dirty="0" smtClean="0"/>
              <a:t> </a:t>
            </a:r>
            <a:r>
              <a:rPr lang="en-US" altLang="en-US" dirty="0" err="1" smtClean="0">
                <a:solidFill>
                  <a:srgbClr val="003399"/>
                </a:solidFill>
              </a:rPr>
              <a:t>xin</a:t>
            </a:r>
            <a:r>
              <a:rPr lang="en-US" altLang="en-US" dirty="0" smtClean="0">
                <a:solidFill>
                  <a:srgbClr val="003399"/>
                </a:solidFill>
              </a:rPr>
              <a:t> – </a:t>
            </a:r>
            <a:r>
              <a:rPr lang="en-US" altLang="en-US" dirty="0" err="1" smtClean="0">
                <a:solidFill>
                  <a:srgbClr val="003399"/>
                </a:solidFill>
              </a:rPr>
              <a:t>thẩm</a:t>
            </a:r>
            <a:r>
              <a:rPr lang="en-US" altLang="en-US" dirty="0" smtClean="0">
                <a:solidFill>
                  <a:srgbClr val="003399"/>
                </a:solidFill>
              </a:rPr>
              <a:t> </a:t>
            </a:r>
            <a:r>
              <a:rPr lang="en-US" altLang="en-US" dirty="0" err="1" smtClean="0">
                <a:solidFill>
                  <a:srgbClr val="003399"/>
                </a:solidFill>
              </a:rPr>
              <a:t>định</a:t>
            </a:r>
            <a:r>
              <a:rPr lang="en-US" altLang="en-US" dirty="0" smtClean="0">
                <a:solidFill>
                  <a:srgbClr val="003399"/>
                </a:solidFill>
              </a:rPr>
              <a:t> – </a:t>
            </a:r>
            <a:r>
              <a:rPr lang="en-US" altLang="en-US" dirty="0" err="1" smtClean="0">
                <a:solidFill>
                  <a:srgbClr val="003399"/>
                </a:solidFill>
              </a:rPr>
              <a:t>cho</a:t>
            </a:r>
            <a:r>
              <a:rPr lang="en-US" altLang="en-US" dirty="0" smtClean="0">
                <a:solidFill>
                  <a:srgbClr val="003399"/>
                </a:solidFill>
              </a:rPr>
              <a:t>/k </a:t>
            </a:r>
            <a:r>
              <a:rPr lang="en-US" altLang="en-US" dirty="0" err="1" smtClean="0">
                <a:solidFill>
                  <a:srgbClr val="003399"/>
                </a:solidFill>
              </a:rPr>
              <a:t>cho</a:t>
            </a:r>
            <a:endParaRPr lang="en-US" altLang="en-US" dirty="0" smtClean="0">
              <a:solidFill>
                <a:srgbClr val="003399"/>
              </a:solidFill>
            </a:endParaRPr>
          </a:p>
          <a:p>
            <a:pPr lvl="1"/>
            <a:r>
              <a:rPr lang="en-US" altLang="en-US" dirty="0" err="1" smtClean="0"/>
              <a:t>Người</a:t>
            </a:r>
            <a:r>
              <a:rPr lang="en-US" altLang="en-US" dirty="0" smtClean="0"/>
              <a:t> </a:t>
            </a:r>
            <a:r>
              <a:rPr lang="en-US" altLang="en-US" dirty="0" err="1" smtClean="0"/>
              <a:t>có</a:t>
            </a:r>
            <a:r>
              <a:rPr lang="en-US" altLang="en-US" dirty="0" smtClean="0"/>
              <a:t> </a:t>
            </a:r>
            <a:r>
              <a:rPr lang="en-US" altLang="en-US" dirty="0" err="1" smtClean="0"/>
              <a:t>quyền</a:t>
            </a:r>
            <a:r>
              <a:rPr lang="en-US" altLang="en-US" dirty="0" smtClean="0"/>
              <a:t> </a:t>
            </a:r>
            <a:r>
              <a:rPr lang="en-US" altLang="en-US" dirty="0" err="1" smtClean="0"/>
              <a:t>thì</a:t>
            </a:r>
            <a:r>
              <a:rPr lang="en-US" altLang="en-US" dirty="0" smtClean="0"/>
              <a:t> k </a:t>
            </a:r>
            <a:r>
              <a:rPr lang="en-US" altLang="en-US" dirty="0" err="1" smtClean="0"/>
              <a:t>làm</a:t>
            </a:r>
            <a:r>
              <a:rPr lang="en-US" altLang="en-US" dirty="0" smtClean="0"/>
              <a:t> </a:t>
            </a:r>
            <a:r>
              <a:rPr lang="en-US" altLang="en-US" dirty="0" err="1" smtClean="0"/>
              <a:t>và</a:t>
            </a:r>
            <a:r>
              <a:rPr lang="en-US" altLang="en-US" dirty="0" smtClean="0"/>
              <a:t> </a:t>
            </a:r>
            <a:r>
              <a:rPr lang="en-US" altLang="en-US" dirty="0" err="1" smtClean="0"/>
              <a:t>ngược</a:t>
            </a:r>
            <a:r>
              <a:rPr lang="en-US" altLang="en-US" dirty="0" smtClean="0"/>
              <a:t> </a:t>
            </a:r>
            <a:r>
              <a:rPr lang="en-US" altLang="en-US" dirty="0" err="1" smtClean="0"/>
              <a:t>lại</a:t>
            </a:r>
            <a:endParaRPr lang="en-US" altLang="en-US" dirty="0" smtClean="0"/>
          </a:p>
          <a:p>
            <a:r>
              <a:rPr lang="en-US" altLang="en-US" dirty="0" err="1" smtClean="0"/>
              <a:t>Thiếu</a:t>
            </a:r>
            <a:r>
              <a:rPr lang="en-US" altLang="en-US" dirty="0" smtClean="0"/>
              <a:t> </a:t>
            </a:r>
            <a:r>
              <a:rPr lang="en-US" altLang="en-US" dirty="0" err="1" smtClean="0"/>
              <a:t>tư</a:t>
            </a:r>
            <a:r>
              <a:rPr lang="en-US" altLang="en-US" dirty="0" smtClean="0"/>
              <a:t> </a:t>
            </a:r>
            <a:r>
              <a:rPr lang="en-US" altLang="en-US" dirty="0" err="1" smtClean="0"/>
              <a:t>duy</a:t>
            </a:r>
            <a:r>
              <a:rPr lang="en-US" altLang="en-US" dirty="0" smtClean="0"/>
              <a:t> </a:t>
            </a:r>
            <a:r>
              <a:rPr lang="en-US" altLang="en-US" dirty="0" err="1" smtClean="0"/>
              <a:t>chiến</a:t>
            </a:r>
            <a:r>
              <a:rPr lang="en-US" altLang="en-US" dirty="0" smtClean="0"/>
              <a:t> </a:t>
            </a:r>
            <a:r>
              <a:rPr lang="en-US" altLang="en-US" dirty="0" err="1" smtClean="0"/>
              <a:t>lược</a:t>
            </a:r>
            <a:r>
              <a:rPr lang="en-US" altLang="en-US" dirty="0" smtClean="0"/>
              <a:t> (</a:t>
            </a:r>
            <a:r>
              <a:rPr lang="en-US" altLang="en-US" dirty="0" err="1" smtClean="0"/>
              <a:t>làm</a:t>
            </a:r>
            <a:r>
              <a:rPr lang="en-US" altLang="en-US" dirty="0" smtClean="0"/>
              <a:t> </a:t>
            </a:r>
            <a:r>
              <a:rPr lang="en-US" altLang="en-US" dirty="0" err="1" smtClean="0"/>
              <a:t>theo</a:t>
            </a:r>
            <a:r>
              <a:rPr lang="en-US" altLang="en-US" dirty="0" smtClean="0"/>
              <a:t> </a:t>
            </a:r>
            <a:r>
              <a:rPr lang="en-US" altLang="en-US" dirty="0" err="1" smtClean="0"/>
              <a:t>hướng</a:t>
            </a:r>
            <a:r>
              <a:rPr lang="en-US" altLang="en-US" dirty="0" smtClean="0"/>
              <a:t> </a:t>
            </a:r>
            <a:r>
              <a:rPr lang="en-US" altLang="en-US" dirty="0" err="1" smtClean="0"/>
              <a:t>dẫn</a:t>
            </a:r>
            <a:r>
              <a:rPr lang="en-US" altLang="en-US" dirty="0" smtClean="0"/>
              <a:t>, …)</a:t>
            </a:r>
          </a:p>
          <a:p>
            <a:r>
              <a:rPr lang="en-US" altLang="en-US" dirty="0" err="1" smtClean="0"/>
              <a:t>Chủ</a:t>
            </a:r>
            <a:r>
              <a:rPr lang="en-US" altLang="en-US" dirty="0" smtClean="0"/>
              <a:t> </a:t>
            </a:r>
            <a:r>
              <a:rPr lang="en-US" altLang="en-US" dirty="0" err="1" smtClean="0"/>
              <a:t>yếu</a:t>
            </a:r>
            <a:r>
              <a:rPr lang="en-US" altLang="en-US" dirty="0" smtClean="0"/>
              <a:t> </a:t>
            </a:r>
            <a:r>
              <a:rPr lang="en-US" altLang="en-US" dirty="0" err="1" smtClean="0"/>
              <a:t>gọi</a:t>
            </a:r>
            <a:r>
              <a:rPr lang="en-US" altLang="en-US" dirty="0" smtClean="0"/>
              <a:t> </a:t>
            </a:r>
            <a:r>
              <a:rPr lang="en-US" altLang="en-US" dirty="0" err="1" smtClean="0"/>
              <a:t>thầu</a:t>
            </a:r>
            <a:r>
              <a:rPr lang="en-US" altLang="en-US" dirty="0" smtClean="0"/>
              <a:t>, </a:t>
            </a:r>
            <a:r>
              <a:rPr lang="en-US" altLang="en-US" dirty="0" err="1" smtClean="0"/>
              <a:t>khoán</a:t>
            </a:r>
            <a:r>
              <a:rPr lang="en-US" altLang="en-US" dirty="0" smtClean="0"/>
              <a:t> </a:t>
            </a:r>
            <a:r>
              <a:rPr lang="en-US" altLang="en-US" dirty="0" err="1" smtClean="0"/>
              <a:t>ngoài</a:t>
            </a:r>
            <a:r>
              <a:rPr lang="en-US" altLang="en-US" dirty="0" smtClean="0"/>
              <a:t>: </a:t>
            </a:r>
            <a:r>
              <a:rPr lang="en-US" altLang="en-US" dirty="0" err="1" smtClean="0"/>
              <a:t>chất</a:t>
            </a:r>
            <a:r>
              <a:rPr lang="en-US" altLang="en-US" dirty="0" smtClean="0"/>
              <a:t> </a:t>
            </a:r>
            <a:r>
              <a:rPr lang="en-US" altLang="en-US" dirty="0" err="1" smtClean="0"/>
              <a:t>lượng</a:t>
            </a:r>
            <a:r>
              <a:rPr lang="en-US" altLang="en-US" dirty="0" smtClean="0"/>
              <a:t>?</a:t>
            </a:r>
          </a:p>
          <a:p>
            <a:r>
              <a:rPr lang="en-US" altLang="en-US" dirty="0" smtClean="0"/>
              <a:t>…</a:t>
            </a:r>
          </a:p>
          <a:p>
            <a:endParaRPr lang="en-US" altLang="en-US" dirty="0" smtClean="0"/>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8C2C8535-8634-4A23-A76D-9E4268CC0102}" type="slidenum">
              <a:rPr lang="ja-JP" altLang="en-US" smtClean="0"/>
              <a:pPr eaLnBrk="1" hangingPunct="1"/>
              <a:t>4</a:t>
            </a:fld>
            <a:endParaRPr lang="en-US" altLang="ja-JP"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89747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Quản lý dự án (chuẩn chung)</a:t>
            </a:r>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A213F7F2-E961-49B8-A6EF-26049E7BFB86}" type="slidenum">
              <a:rPr lang="ja-JP" altLang="en-US" smtClean="0"/>
              <a:pPr eaLnBrk="1" hangingPunct="1"/>
              <a:t>5</a:t>
            </a:fld>
            <a:endParaRPr lang="en-US" altLang="ja-JP" smtClean="0"/>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29" y="1469917"/>
            <a:ext cx="8683803" cy="534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14703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Quản lý dự án ở Việt Nam</a:t>
            </a: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C2E0C401-01E3-401A-A661-54B075035260}" type="slidenum">
              <a:rPr lang="ja-JP" altLang="en-US" smtClean="0"/>
              <a:pPr eaLnBrk="1" hangingPunct="1"/>
              <a:t>6</a:t>
            </a:fld>
            <a:endParaRPr lang="en-US" altLang="ja-JP" smtClean="0"/>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21" y="1465926"/>
            <a:ext cx="8644281" cy="530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290707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Một số giải pháp (1)</a:t>
            </a:r>
          </a:p>
        </p:txBody>
      </p:sp>
      <p:sp>
        <p:nvSpPr>
          <p:cNvPr id="37891" name="Content Placeholder 2"/>
          <p:cNvSpPr>
            <a:spLocks noGrp="1"/>
          </p:cNvSpPr>
          <p:nvPr>
            <p:ph idx="1"/>
          </p:nvPr>
        </p:nvSpPr>
        <p:spPr>
          <a:xfrm>
            <a:off x="361950" y="1435100"/>
            <a:ext cx="8642700" cy="4479149"/>
          </a:xfrm>
        </p:spPr>
        <p:txBody>
          <a:bodyPr/>
          <a:lstStyle/>
          <a:p>
            <a:r>
              <a:rPr lang="en-US" altLang="en-US" dirty="0" err="1" smtClean="0"/>
              <a:t>Cử</a:t>
            </a:r>
            <a:r>
              <a:rPr lang="en-US" altLang="en-US" dirty="0" smtClean="0"/>
              <a:t> </a:t>
            </a:r>
            <a:r>
              <a:rPr lang="en-US" altLang="en-US" dirty="0" err="1" smtClean="0"/>
              <a:t>quản</a:t>
            </a:r>
            <a:r>
              <a:rPr lang="en-US" altLang="en-US" dirty="0" smtClean="0"/>
              <a:t> </a:t>
            </a:r>
            <a:r>
              <a:rPr lang="en-US" altLang="en-US" dirty="0" err="1" smtClean="0"/>
              <a:t>lý</a:t>
            </a:r>
            <a:r>
              <a:rPr lang="en-US" altLang="en-US" dirty="0" smtClean="0"/>
              <a:t> </a:t>
            </a:r>
            <a:r>
              <a:rPr lang="en-US" altLang="en-US" dirty="0" err="1" smtClean="0"/>
              <a:t>dự</a:t>
            </a:r>
            <a:r>
              <a:rPr lang="en-US" altLang="en-US" dirty="0" smtClean="0"/>
              <a:t> </a:t>
            </a:r>
            <a:r>
              <a:rPr lang="en-US" altLang="en-US" dirty="0" err="1" smtClean="0"/>
              <a:t>án</a:t>
            </a:r>
            <a:r>
              <a:rPr lang="en-US" altLang="en-US" dirty="0" smtClean="0"/>
              <a:t> </a:t>
            </a:r>
            <a:r>
              <a:rPr lang="en-US" altLang="en-US" dirty="0" err="1" smtClean="0"/>
              <a:t>giỏi</a:t>
            </a:r>
            <a:r>
              <a:rPr lang="en-US" altLang="en-US" dirty="0" smtClean="0"/>
              <a:t>, </a:t>
            </a:r>
            <a:r>
              <a:rPr lang="en-US" altLang="en-US" dirty="0" err="1" smtClean="0"/>
              <a:t>có</a:t>
            </a:r>
            <a:r>
              <a:rPr lang="en-US" altLang="en-US" dirty="0" smtClean="0"/>
              <a:t> </a:t>
            </a:r>
            <a:r>
              <a:rPr lang="en-US" altLang="en-US" dirty="0" err="1" smtClean="0"/>
              <a:t>tư</a:t>
            </a:r>
            <a:r>
              <a:rPr lang="en-US" altLang="en-US" dirty="0" smtClean="0"/>
              <a:t> </a:t>
            </a:r>
            <a:r>
              <a:rPr lang="en-US" altLang="en-US" dirty="0" err="1" smtClean="0"/>
              <a:t>duy</a:t>
            </a:r>
            <a:r>
              <a:rPr lang="en-US" altLang="en-US" dirty="0" smtClean="0"/>
              <a:t> </a:t>
            </a:r>
            <a:r>
              <a:rPr lang="en-US" altLang="en-US" dirty="0" err="1" smtClean="0"/>
              <a:t>chiến</a:t>
            </a:r>
            <a:r>
              <a:rPr lang="en-US" altLang="en-US" dirty="0" smtClean="0"/>
              <a:t> </a:t>
            </a:r>
            <a:r>
              <a:rPr lang="en-US" altLang="en-US" dirty="0" err="1" smtClean="0"/>
              <a:t>lược</a:t>
            </a:r>
            <a:endParaRPr lang="en-US" altLang="en-US" dirty="0" smtClean="0"/>
          </a:p>
          <a:p>
            <a:r>
              <a:rPr lang="en-US" altLang="en-US" dirty="0" err="1" smtClean="0"/>
              <a:t>Lập</a:t>
            </a:r>
            <a:r>
              <a:rPr lang="en-US" altLang="en-US" dirty="0" smtClean="0"/>
              <a:t> </a:t>
            </a: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bài</a:t>
            </a:r>
            <a:r>
              <a:rPr lang="en-US" altLang="en-US" dirty="0" smtClean="0"/>
              <a:t> </a:t>
            </a:r>
            <a:r>
              <a:rPr lang="en-US" altLang="en-US" dirty="0" err="1" smtClean="0"/>
              <a:t>bản</a:t>
            </a:r>
            <a:r>
              <a:rPr lang="en-US" altLang="en-US" dirty="0" smtClean="0"/>
              <a:t>: WBS, </a:t>
            </a:r>
            <a:r>
              <a:rPr lang="en-US" altLang="en-US" dirty="0" err="1" smtClean="0"/>
              <a:t>lịch</a:t>
            </a:r>
            <a:r>
              <a:rPr lang="en-US" altLang="en-US" dirty="0" smtClean="0"/>
              <a:t> </a:t>
            </a:r>
            <a:r>
              <a:rPr lang="en-US" altLang="en-US" dirty="0" err="1" smtClean="0"/>
              <a:t>biểu</a:t>
            </a:r>
            <a:r>
              <a:rPr lang="en-US" altLang="en-US" dirty="0" smtClean="0"/>
              <a:t>, …</a:t>
            </a:r>
          </a:p>
          <a:p>
            <a:r>
              <a:rPr lang="en-US" altLang="en-US" dirty="0" err="1" smtClean="0"/>
              <a:t>Tổ</a:t>
            </a:r>
            <a:r>
              <a:rPr lang="en-US" altLang="en-US" dirty="0" smtClean="0"/>
              <a:t> </a:t>
            </a:r>
            <a:r>
              <a:rPr lang="en-US" altLang="en-US" dirty="0" err="1" smtClean="0"/>
              <a:t>chức</a:t>
            </a:r>
            <a:r>
              <a:rPr lang="en-US" altLang="en-US" dirty="0" smtClean="0"/>
              <a:t> </a:t>
            </a:r>
            <a:r>
              <a:rPr lang="en-US" altLang="en-US" dirty="0" err="1" smtClean="0"/>
              <a:t>nhóm</a:t>
            </a:r>
            <a:r>
              <a:rPr lang="en-US" altLang="en-US" dirty="0" smtClean="0"/>
              <a:t> </a:t>
            </a:r>
            <a:r>
              <a:rPr lang="en-US" altLang="en-US" dirty="0" err="1" smtClean="0"/>
              <a:t>bài</a:t>
            </a:r>
            <a:r>
              <a:rPr lang="en-US" altLang="en-US" dirty="0" smtClean="0"/>
              <a:t> </a:t>
            </a:r>
            <a:r>
              <a:rPr lang="en-US" altLang="en-US" dirty="0" err="1" smtClean="0"/>
              <a:t>bản</a:t>
            </a:r>
            <a:r>
              <a:rPr lang="en-US" altLang="en-US" dirty="0" smtClean="0"/>
              <a:t>, </a:t>
            </a:r>
            <a:r>
              <a:rPr lang="en-US" altLang="en-US" dirty="0" err="1" smtClean="0"/>
              <a:t>có</a:t>
            </a:r>
            <a:r>
              <a:rPr lang="en-US" altLang="en-US" dirty="0" smtClean="0"/>
              <a:t> HTTT </a:t>
            </a:r>
            <a:r>
              <a:rPr lang="en-US" altLang="en-US" dirty="0" err="1" smtClean="0"/>
              <a:t>hỗ</a:t>
            </a:r>
            <a:r>
              <a:rPr lang="en-US" altLang="en-US" dirty="0" smtClean="0"/>
              <a:t> </a:t>
            </a:r>
            <a:r>
              <a:rPr lang="en-US" altLang="en-US" dirty="0" err="1" smtClean="0"/>
              <a:t>trợ</a:t>
            </a:r>
            <a:endParaRPr lang="en-US" altLang="en-US" dirty="0" smtClean="0"/>
          </a:p>
          <a:p>
            <a:r>
              <a:rPr lang="en-US" altLang="en-US" dirty="0" err="1" smtClean="0"/>
              <a:t>Lập</a:t>
            </a:r>
            <a:r>
              <a:rPr lang="en-US" altLang="en-US" dirty="0" smtClean="0"/>
              <a:t> </a:t>
            </a:r>
            <a:r>
              <a:rPr lang="en-US" altLang="en-US" dirty="0" err="1" smtClean="0"/>
              <a:t>quy</a:t>
            </a:r>
            <a:r>
              <a:rPr lang="en-US" altLang="en-US" dirty="0" smtClean="0"/>
              <a:t> </a:t>
            </a:r>
            <a:r>
              <a:rPr lang="en-US" altLang="en-US" dirty="0" err="1" smtClean="0"/>
              <a:t>trình</a:t>
            </a:r>
            <a:r>
              <a:rPr lang="en-US" altLang="en-US" dirty="0" smtClean="0"/>
              <a:t> </a:t>
            </a:r>
            <a:r>
              <a:rPr lang="en-US" altLang="en-US" dirty="0" err="1" smtClean="0"/>
              <a:t>kiểm</a:t>
            </a:r>
            <a:r>
              <a:rPr lang="en-US" altLang="en-US" dirty="0" smtClean="0"/>
              <a:t> tra </a:t>
            </a:r>
            <a:r>
              <a:rPr lang="en-US" altLang="en-US" dirty="0" err="1" smtClean="0"/>
              <a:t>giám</a:t>
            </a:r>
            <a:r>
              <a:rPr lang="en-US" altLang="en-US" dirty="0" smtClean="0"/>
              <a:t> </a:t>
            </a:r>
            <a:r>
              <a:rPr lang="en-US" altLang="en-US" dirty="0" err="1" smtClean="0"/>
              <a:t>sát</a:t>
            </a:r>
            <a:r>
              <a:rPr lang="en-US" altLang="en-US" dirty="0" smtClean="0"/>
              <a:t> </a:t>
            </a:r>
            <a:r>
              <a:rPr lang="en-US" altLang="en-US" dirty="0" err="1" smtClean="0"/>
              <a:t>chặt</a:t>
            </a:r>
            <a:r>
              <a:rPr lang="en-US" altLang="en-US" dirty="0" smtClean="0"/>
              <a:t> </a:t>
            </a:r>
            <a:r>
              <a:rPr lang="en-US" altLang="en-US" dirty="0" err="1" smtClean="0"/>
              <a:t>chẽ</a:t>
            </a:r>
            <a:endParaRPr lang="en-US" altLang="en-US" dirty="0" smtClean="0"/>
          </a:p>
          <a:p>
            <a:r>
              <a:rPr lang="en-US" altLang="en-US" dirty="0" err="1" smtClean="0"/>
              <a:t>Lập</a:t>
            </a:r>
            <a:r>
              <a:rPr lang="en-US" altLang="en-US" dirty="0" smtClean="0"/>
              <a:t> HT </a:t>
            </a:r>
            <a:r>
              <a:rPr lang="en-US" altLang="en-US" dirty="0" err="1" smtClean="0"/>
              <a:t>hồ</a:t>
            </a:r>
            <a:r>
              <a:rPr lang="en-US" altLang="en-US" dirty="0" smtClean="0"/>
              <a:t> </a:t>
            </a:r>
            <a:r>
              <a:rPr lang="en-US" altLang="en-US" dirty="0" err="1" smtClean="0"/>
              <a:t>sơ</a:t>
            </a:r>
            <a:r>
              <a:rPr lang="en-US" altLang="en-US" dirty="0" smtClean="0"/>
              <a:t> </a:t>
            </a:r>
            <a:r>
              <a:rPr lang="en-US" altLang="en-US" dirty="0" err="1" smtClean="0"/>
              <a:t>giám</a:t>
            </a:r>
            <a:r>
              <a:rPr lang="en-US" altLang="en-US" dirty="0" smtClean="0"/>
              <a:t> </a:t>
            </a:r>
            <a:r>
              <a:rPr lang="en-US" altLang="en-US" dirty="0" err="1" smtClean="0"/>
              <a:t>sát</a:t>
            </a:r>
            <a:r>
              <a:rPr lang="en-US" altLang="en-US" dirty="0" smtClean="0"/>
              <a:t> </a:t>
            </a:r>
            <a:r>
              <a:rPr lang="en-US" altLang="en-US" dirty="0" err="1" smtClean="0"/>
              <a:t>hợp</a:t>
            </a:r>
            <a:r>
              <a:rPr lang="en-US" altLang="en-US" dirty="0" smtClean="0"/>
              <a:t> </a:t>
            </a:r>
            <a:r>
              <a:rPr lang="en-US" altLang="en-US" dirty="0" err="1" smtClean="0"/>
              <a:t>đồng</a:t>
            </a:r>
            <a:r>
              <a:rPr lang="en-US" altLang="en-US" dirty="0" smtClean="0"/>
              <a:t> </a:t>
            </a:r>
            <a:r>
              <a:rPr lang="en-US" altLang="en-US" dirty="0" err="1" smtClean="0"/>
              <a:t>khoán</a:t>
            </a:r>
            <a:r>
              <a:rPr lang="en-US" altLang="en-US" dirty="0" smtClean="0"/>
              <a:t> </a:t>
            </a:r>
            <a:r>
              <a:rPr lang="en-US" altLang="en-US" dirty="0" err="1" smtClean="0"/>
              <a:t>ngoài</a:t>
            </a:r>
            <a:r>
              <a:rPr lang="en-US" altLang="en-US" dirty="0" smtClean="0"/>
              <a:t> </a:t>
            </a:r>
            <a:r>
              <a:rPr lang="en-US" altLang="en-US" dirty="0" err="1" smtClean="0"/>
              <a:t>chặt</a:t>
            </a:r>
            <a:r>
              <a:rPr lang="en-US" altLang="en-US" dirty="0" smtClean="0"/>
              <a:t> </a:t>
            </a:r>
            <a:r>
              <a:rPr lang="en-US" altLang="en-US" dirty="0" err="1" smtClean="0"/>
              <a:t>chẽ</a:t>
            </a:r>
            <a:r>
              <a:rPr lang="en-US" altLang="en-US" dirty="0" smtClean="0"/>
              <a:t>, </a:t>
            </a:r>
            <a:r>
              <a:rPr lang="en-US" altLang="en-US" dirty="0" err="1" smtClean="0"/>
              <a:t>đầy</a:t>
            </a:r>
            <a:r>
              <a:rPr lang="en-US" altLang="en-US" dirty="0" smtClean="0"/>
              <a:t> </a:t>
            </a:r>
            <a:r>
              <a:rPr lang="en-US" altLang="en-US" dirty="0" err="1" smtClean="0"/>
              <a:t>đủ</a:t>
            </a:r>
            <a:endParaRPr lang="en-US" altLang="en-US" dirty="0" smtClean="0"/>
          </a:p>
          <a:p>
            <a:r>
              <a:rPr lang="en-US" altLang="en-US" dirty="0" err="1" smtClean="0"/>
              <a:t>Kiểm</a:t>
            </a:r>
            <a:r>
              <a:rPr lang="en-US" altLang="en-US" dirty="0" smtClean="0"/>
              <a:t> </a:t>
            </a:r>
            <a:r>
              <a:rPr lang="en-US" altLang="en-US" dirty="0" err="1" smtClean="0"/>
              <a:t>soát</a:t>
            </a:r>
            <a:r>
              <a:rPr lang="en-US" altLang="en-US" dirty="0" smtClean="0"/>
              <a:t> </a:t>
            </a:r>
            <a:r>
              <a:rPr lang="en-US" altLang="en-US" dirty="0" err="1" smtClean="0"/>
              <a:t>đầu</a:t>
            </a:r>
            <a:r>
              <a:rPr lang="en-US" altLang="en-US" dirty="0" smtClean="0"/>
              <a:t> </a:t>
            </a:r>
            <a:r>
              <a:rPr lang="en-US" altLang="en-US" dirty="0" err="1" smtClean="0"/>
              <a:t>ra</a:t>
            </a:r>
            <a:r>
              <a:rPr lang="en-US" altLang="en-US" dirty="0" smtClean="0"/>
              <a:t> </a:t>
            </a:r>
            <a:r>
              <a:rPr lang="en-US" altLang="en-US" dirty="0" err="1" smtClean="0"/>
              <a:t>của</a:t>
            </a:r>
            <a:r>
              <a:rPr lang="en-US" altLang="en-US" dirty="0" smtClean="0"/>
              <a:t> </a:t>
            </a:r>
            <a:r>
              <a:rPr lang="en-US" altLang="en-US" dirty="0" err="1" smtClean="0"/>
              <a:t>dự</a:t>
            </a:r>
            <a:r>
              <a:rPr lang="en-US" altLang="en-US" dirty="0" smtClean="0"/>
              <a:t> </a:t>
            </a:r>
            <a:r>
              <a:rPr lang="en-US" altLang="en-US" dirty="0" err="1" smtClean="0"/>
              <a:t>án</a:t>
            </a:r>
            <a:r>
              <a:rPr lang="en-US" altLang="en-US" dirty="0" smtClean="0"/>
              <a:t>: </a:t>
            </a:r>
            <a:r>
              <a:rPr lang="en-US" altLang="en-US" dirty="0" err="1" smtClean="0"/>
              <a:t>tiêu</a:t>
            </a:r>
            <a:r>
              <a:rPr lang="en-US" altLang="en-US" dirty="0" smtClean="0"/>
              <a:t> </a:t>
            </a:r>
            <a:r>
              <a:rPr lang="en-US" altLang="en-US" dirty="0" err="1" smtClean="0"/>
              <a:t>chuẩn</a:t>
            </a:r>
            <a:r>
              <a:rPr lang="en-US" altLang="en-US" dirty="0" smtClean="0"/>
              <a:t> </a:t>
            </a:r>
            <a:r>
              <a:rPr lang="en-US" altLang="en-US" dirty="0" err="1" smtClean="0"/>
              <a:t>nghiệm</a:t>
            </a:r>
            <a:r>
              <a:rPr lang="en-US" altLang="en-US" dirty="0" smtClean="0"/>
              <a:t> </a:t>
            </a:r>
            <a:r>
              <a:rPr lang="en-US" altLang="en-US" dirty="0" err="1" smtClean="0"/>
              <a:t>thu</a:t>
            </a:r>
            <a:r>
              <a:rPr lang="en-US" altLang="en-US" dirty="0" smtClean="0"/>
              <a:t> </a:t>
            </a:r>
            <a:r>
              <a:rPr lang="en-US" altLang="en-US" dirty="0" err="1" smtClean="0"/>
              <a:t>sản</a:t>
            </a:r>
            <a:r>
              <a:rPr lang="en-US" altLang="en-US" dirty="0" smtClean="0"/>
              <a:t> </a:t>
            </a:r>
            <a:r>
              <a:rPr lang="en-US" altLang="en-US" dirty="0" err="1" smtClean="0"/>
              <a:t>phẩm</a:t>
            </a:r>
            <a:r>
              <a:rPr lang="en-US" altLang="en-US" dirty="0" smtClean="0"/>
              <a:t>, </a:t>
            </a:r>
            <a:r>
              <a:rPr lang="en-US" altLang="en-US" dirty="0" err="1" smtClean="0"/>
              <a:t>tài</a:t>
            </a:r>
            <a:r>
              <a:rPr lang="en-US" altLang="en-US" dirty="0" smtClean="0"/>
              <a:t> </a:t>
            </a:r>
            <a:r>
              <a:rPr lang="en-US" altLang="en-US" dirty="0" err="1" smtClean="0"/>
              <a:t>liệu</a:t>
            </a:r>
            <a:r>
              <a:rPr lang="en-US" altLang="en-US" dirty="0" smtClean="0"/>
              <a:t>, …</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65ECB26D-59F5-4670-9C5D-B800BB5983AB}" type="slidenum">
              <a:rPr lang="ja-JP" altLang="en-US" smtClean="0"/>
              <a:pPr eaLnBrk="1" hangingPunct="1"/>
              <a:t>7</a:t>
            </a:fld>
            <a:endParaRPr lang="en-US" altLang="ja-JP"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93484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Một số giải pháp (2)</a:t>
            </a:r>
          </a:p>
        </p:txBody>
      </p:sp>
      <p:sp>
        <p:nvSpPr>
          <p:cNvPr id="38915" name="Content Placeholder 2"/>
          <p:cNvSpPr>
            <a:spLocks noGrp="1"/>
          </p:cNvSpPr>
          <p:nvPr>
            <p:ph idx="1"/>
          </p:nvPr>
        </p:nvSpPr>
        <p:spPr>
          <a:xfrm>
            <a:off x="514350" y="1435100"/>
            <a:ext cx="8226928" cy="4479149"/>
          </a:xfrm>
        </p:spPr>
        <p:txBody>
          <a:bodyPr/>
          <a:lstStyle/>
          <a:p>
            <a:r>
              <a:rPr lang="en-US" altLang="en-US" dirty="0" err="1" smtClean="0"/>
              <a:t>Lựa</a:t>
            </a:r>
            <a:r>
              <a:rPr lang="en-US" altLang="en-US" dirty="0" smtClean="0"/>
              <a:t> </a:t>
            </a:r>
            <a:r>
              <a:rPr lang="en-US" altLang="en-US" dirty="0" err="1" smtClean="0"/>
              <a:t>chọn</a:t>
            </a:r>
            <a:r>
              <a:rPr lang="en-US" altLang="en-US" dirty="0" smtClean="0"/>
              <a:t> </a:t>
            </a:r>
            <a:r>
              <a:rPr lang="en-US" altLang="en-US" dirty="0" err="1" smtClean="0"/>
              <a:t>nhà</a:t>
            </a:r>
            <a:r>
              <a:rPr lang="en-US" altLang="en-US" dirty="0" smtClean="0"/>
              <a:t> </a:t>
            </a:r>
            <a:r>
              <a:rPr lang="en-US" altLang="en-US" dirty="0" err="1" smtClean="0"/>
              <a:t>thầu</a:t>
            </a:r>
            <a:r>
              <a:rPr lang="en-US" altLang="en-US" dirty="0" smtClean="0"/>
              <a:t>, </a:t>
            </a:r>
            <a:r>
              <a:rPr lang="en-US" altLang="en-US" dirty="0" err="1" smtClean="0"/>
              <a:t>nhà</a:t>
            </a:r>
            <a:r>
              <a:rPr lang="en-US" altLang="en-US" dirty="0" smtClean="0"/>
              <a:t> </a:t>
            </a:r>
            <a:r>
              <a:rPr lang="en-US" altLang="en-US" dirty="0" err="1" smtClean="0"/>
              <a:t>cung</a:t>
            </a:r>
            <a:r>
              <a:rPr lang="en-US" altLang="en-US" dirty="0" smtClean="0"/>
              <a:t> </a:t>
            </a:r>
            <a:r>
              <a:rPr lang="en-US" altLang="en-US" dirty="0" err="1" smtClean="0"/>
              <a:t>cấp</a:t>
            </a:r>
            <a:r>
              <a:rPr lang="en-US" altLang="en-US" dirty="0" smtClean="0"/>
              <a:t> </a:t>
            </a:r>
            <a:r>
              <a:rPr lang="en-US" altLang="en-US" dirty="0" err="1" smtClean="0"/>
              <a:t>tốt</a:t>
            </a:r>
            <a:r>
              <a:rPr lang="en-US" altLang="en-US" dirty="0" smtClean="0"/>
              <a:t> </a:t>
            </a:r>
            <a:r>
              <a:rPr lang="en-US" altLang="en-US" dirty="0" err="1" smtClean="0"/>
              <a:t>nhất</a:t>
            </a:r>
            <a:endParaRPr lang="en-US" altLang="en-US" dirty="0" smtClean="0"/>
          </a:p>
          <a:p>
            <a:r>
              <a:rPr lang="en-US" altLang="en-US" dirty="0" err="1" smtClean="0"/>
              <a:t>Tổ</a:t>
            </a:r>
            <a:r>
              <a:rPr lang="en-US" altLang="en-US" dirty="0" smtClean="0"/>
              <a:t> </a:t>
            </a:r>
            <a:r>
              <a:rPr lang="en-US" altLang="en-US" dirty="0" err="1" smtClean="0"/>
              <a:t>chức</a:t>
            </a:r>
            <a:r>
              <a:rPr lang="en-US" altLang="en-US" dirty="0" smtClean="0"/>
              <a:t> </a:t>
            </a:r>
            <a:r>
              <a:rPr lang="en-US" altLang="en-US" dirty="0" err="1" smtClean="0"/>
              <a:t>nhóm</a:t>
            </a:r>
            <a:r>
              <a:rPr lang="en-US" altLang="en-US" dirty="0" smtClean="0"/>
              <a:t> </a:t>
            </a:r>
            <a:r>
              <a:rPr lang="en-US" altLang="en-US" dirty="0" err="1" smtClean="0"/>
              <a:t>làm</a:t>
            </a:r>
            <a:r>
              <a:rPr lang="en-US" altLang="en-US" dirty="0" smtClean="0"/>
              <a:t> </a:t>
            </a:r>
            <a:r>
              <a:rPr lang="en-US" altLang="en-US" dirty="0" err="1" smtClean="0"/>
              <a:t>việc</a:t>
            </a:r>
            <a:r>
              <a:rPr lang="en-US" altLang="en-US" dirty="0" smtClean="0"/>
              <a:t> </a:t>
            </a:r>
            <a:r>
              <a:rPr lang="en-US" altLang="en-US" dirty="0" err="1" smtClean="0"/>
              <a:t>hiệu</a:t>
            </a:r>
            <a:r>
              <a:rPr lang="en-US" altLang="en-US" dirty="0" smtClean="0"/>
              <a:t> </a:t>
            </a:r>
            <a:r>
              <a:rPr lang="en-US" altLang="en-US" dirty="0" err="1" smtClean="0"/>
              <a:t>quả</a:t>
            </a:r>
            <a:endParaRPr lang="en-US" altLang="en-US" dirty="0" smtClean="0"/>
          </a:p>
          <a:p>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chuyên</a:t>
            </a:r>
            <a:r>
              <a:rPr lang="en-US" altLang="en-US" dirty="0" smtClean="0"/>
              <a:t> </a:t>
            </a:r>
            <a:r>
              <a:rPr lang="en-US" altLang="en-US" dirty="0" err="1" smtClean="0"/>
              <a:t>gia</a:t>
            </a:r>
            <a:r>
              <a:rPr lang="en-US" altLang="en-US" dirty="0" smtClean="0"/>
              <a:t> </a:t>
            </a:r>
            <a:r>
              <a:rPr lang="en-US" altLang="en-US" dirty="0" err="1" smtClean="0"/>
              <a:t>giỏi</a:t>
            </a:r>
            <a:endParaRPr lang="en-US" altLang="en-US" dirty="0" smtClean="0"/>
          </a:p>
          <a:p>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người</a:t>
            </a:r>
            <a:r>
              <a:rPr lang="en-US" altLang="en-US" dirty="0" smtClean="0"/>
              <a:t> </a:t>
            </a:r>
            <a:r>
              <a:rPr lang="en-US" altLang="en-US" dirty="0" err="1" smtClean="0"/>
              <a:t>hợp</a:t>
            </a:r>
            <a:r>
              <a:rPr lang="en-US" altLang="en-US" dirty="0" smtClean="0"/>
              <a:t> </a:t>
            </a:r>
            <a:r>
              <a:rPr lang="en-US" altLang="en-US" dirty="0" err="1" smtClean="0"/>
              <a:t>lý</a:t>
            </a:r>
            <a:endParaRPr lang="en-US" altLang="en-US" dirty="0" smtClean="0"/>
          </a:p>
          <a:p>
            <a:r>
              <a:rPr lang="en-US" altLang="en-US" dirty="0" err="1" smtClean="0"/>
              <a:t>Sâu</a:t>
            </a:r>
            <a:r>
              <a:rPr lang="en-US" altLang="en-US" dirty="0" smtClean="0"/>
              <a:t> </a:t>
            </a:r>
            <a:r>
              <a:rPr lang="en-US" altLang="en-US" dirty="0" err="1" smtClean="0"/>
              <a:t>sát</a:t>
            </a:r>
            <a:r>
              <a:rPr lang="en-US" altLang="en-US" dirty="0" smtClean="0"/>
              <a:t> </a:t>
            </a:r>
            <a:r>
              <a:rPr lang="en-US" altLang="en-US" dirty="0" err="1" smtClean="0"/>
              <a:t>trong</a:t>
            </a:r>
            <a:r>
              <a:rPr lang="en-US" altLang="en-US" dirty="0" smtClean="0"/>
              <a:t> </a:t>
            </a:r>
            <a:r>
              <a:rPr lang="en-US" altLang="en-US" dirty="0" err="1" smtClean="0"/>
              <a:t>quản</a:t>
            </a:r>
            <a:r>
              <a:rPr lang="en-US" altLang="en-US" dirty="0" smtClean="0"/>
              <a:t> </a:t>
            </a:r>
            <a:r>
              <a:rPr lang="en-US" altLang="en-US" dirty="0" err="1" smtClean="0"/>
              <a:t>lý</a:t>
            </a:r>
            <a:endParaRPr lang="en-US" altLang="en-US" dirty="0" smtClean="0"/>
          </a:p>
          <a:p>
            <a:r>
              <a:rPr lang="en-US" altLang="en-US" dirty="0" err="1" smtClean="0"/>
              <a:t>Quản</a:t>
            </a:r>
            <a:r>
              <a:rPr lang="en-US" altLang="en-US" dirty="0" smtClean="0"/>
              <a:t> </a:t>
            </a:r>
            <a:r>
              <a:rPr lang="en-US" altLang="en-US" dirty="0" err="1" smtClean="0"/>
              <a:t>lý</a:t>
            </a:r>
            <a:r>
              <a:rPr lang="en-US" altLang="en-US" dirty="0" smtClean="0"/>
              <a:t> </a:t>
            </a:r>
            <a:r>
              <a:rPr lang="en-US" altLang="en-US" dirty="0" err="1" smtClean="0"/>
              <a:t>chặt</a:t>
            </a:r>
            <a:r>
              <a:rPr lang="en-US" altLang="en-US" dirty="0" smtClean="0"/>
              <a:t> </a:t>
            </a:r>
            <a:r>
              <a:rPr lang="en-US" altLang="en-US" dirty="0" err="1" smtClean="0"/>
              <a:t>chẽ</a:t>
            </a:r>
            <a:r>
              <a:rPr lang="en-US" altLang="en-US" dirty="0" smtClean="0"/>
              <a:t> </a:t>
            </a:r>
            <a:r>
              <a:rPr lang="en-US" altLang="en-US" dirty="0" err="1" smtClean="0"/>
              <a:t>tiến</a:t>
            </a:r>
            <a:r>
              <a:rPr lang="en-US" altLang="en-US" dirty="0" smtClean="0"/>
              <a:t> </a:t>
            </a:r>
            <a:r>
              <a:rPr lang="en-US" altLang="en-US" dirty="0" err="1" smtClean="0"/>
              <a:t>độ</a:t>
            </a:r>
            <a:endParaRPr lang="en-US" altLang="en-US" dirty="0" smtClean="0"/>
          </a:p>
          <a:p>
            <a:endParaRPr lang="en-US" altLang="en-US" dirty="0" smtClean="0"/>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6266EC56-A8D9-46F2-A65F-3450F5B83023}" type="slidenum">
              <a:rPr lang="ja-JP" altLang="en-US" smtClean="0"/>
              <a:pPr eaLnBrk="1" hangingPunct="1"/>
              <a:t>8</a:t>
            </a:fld>
            <a:endParaRPr lang="en-US" altLang="ja-JP"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37546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tích</a:t>
            </a:r>
            <a:r>
              <a:rPr lang="en-US" dirty="0" smtClean="0"/>
              <a:t> </a:t>
            </a:r>
            <a:r>
              <a:rPr lang="en-US" dirty="0" err="1" smtClean="0"/>
              <a:t>hợp</a:t>
            </a:r>
            <a:endParaRPr lang="en-US" dirty="0"/>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grpSp>
        <p:nvGrpSpPr>
          <p:cNvPr id="43" name="Group 42"/>
          <p:cNvGrpSpPr/>
          <p:nvPr/>
        </p:nvGrpSpPr>
        <p:grpSpPr>
          <a:xfrm>
            <a:off x="1160628" y="1435100"/>
            <a:ext cx="6553769" cy="5181600"/>
            <a:chOff x="1160628" y="1206500"/>
            <a:chExt cx="6553769" cy="5181600"/>
          </a:xfrm>
        </p:grpSpPr>
        <p:sp>
          <p:nvSpPr>
            <p:cNvPr id="5" name="Oval 4"/>
            <p:cNvSpPr/>
            <p:nvPr/>
          </p:nvSpPr>
          <p:spPr>
            <a:xfrm>
              <a:off x="3486150" y="3187700"/>
              <a:ext cx="1600200" cy="1371600"/>
            </a:xfrm>
            <a:prstGeom prst="ellipse">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Quản</a:t>
              </a:r>
              <a:r>
                <a:rPr lang="en-US" b="1" dirty="0" smtClean="0">
                  <a:solidFill>
                    <a:schemeClr val="tx1"/>
                  </a:solidFill>
                </a:rPr>
                <a:t> </a:t>
              </a:r>
              <a:r>
                <a:rPr lang="en-US" b="1" dirty="0" err="1" smtClean="0">
                  <a:solidFill>
                    <a:schemeClr val="tx1"/>
                  </a:solidFill>
                </a:rPr>
                <a:t>lý</a:t>
              </a:r>
              <a:r>
                <a:rPr lang="en-US" b="1" dirty="0" smtClean="0">
                  <a:solidFill>
                    <a:schemeClr val="tx1"/>
                  </a:solidFill>
                </a:rPr>
                <a:t> </a:t>
              </a:r>
              <a:r>
                <a:rPr lang="en-US" b="1" dirty="0" err="1" smtClean="0">
                  <a:solidFill>
                    <a:schemeClr val="tx1"/>
                  </a:solidFill>
                </a:rPr>
                <a:t>tích</a:t>
              </a:r>
              <a:r>
                <a:rPr lang="en-US" b="1" dirty="0" smtClean="0">
                  <a:solidFill>
                    <a:schemeClr val="tx1"/>
                  </a:solidFill>
                </a:rPr>
                <a:t> </a:t>
              </a:r>
              <a:r>
                <a:rPr lang="en-US" b="1" dirty="0" err="1" smtClean="0">
                  <a:solidFill>
                    <a:schemeClr val="tx1"/>
                  </a:solidFill>
                </a:rPr>
                <a:t>hợp</a:t>
              </a:r>
              <a:endParaRPr lang="en-US" b="1" dirty="0">
                <a:solidFill>
                  <a:schemeClr val="tx1"/>
                </a:solidFill>
              </a:endParaRPr>
            </a:p>
          </p:txBody>
        </p:sp>
        <p:sp>
          <p:nvSpPr>
            <p:cNvPr id="6" name="Oval 5"/>
            <p:cNvSpPr/>
            <p:nvPr/>
          </p:nvSpPr>
          <p:spPr>
            <a:xfrm>
              <a:off x="3562350" y="1206500"/>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Phạm vi </a:t>
              </a:r>
              <a:r>
                <a:rPr lang="en-US" dirty="0" err="1" smtClean="0">
                  <a:solidFill>
                    <a:schemeClr val="tx1"/>
                  </a:solidFill>
                </a:rPr>
                <a:t>công</a:t>
              </a:r>
              <a:r>
                <a:rPr lang="en-US" dirty="0" smtClean="0">
                  <a:solidFill>
                    <a:schemeClr val="tx1"/>
                  </a:solidFill>
                </a:rPr>
                <a:t> </a:t>
              </a:r>
              <a:r>
                <a:rPr lang="en-US" dirty="0" err="1" smtClean="0">
                  <a:solidFill>
                    <a:schemeClr val="tx1"/>
                  </a:solidFill>
                </a:rPr>
                <a:t>việc</a:t>
              </a:r>
              <a:endParaRPr lang="en-US" dirty="0">
                <a:solidFill>
                  <a:schemeClr val="tx1"/>
                </a:solidFill>
              </a:endParaRPr>
            </a:p>
          </p:txBody>
        </p:sp>
        <p:sp>
          <p:nvSpPr>
            <p:cNvPr id="7" name="Oval 6"/>
            <p:cNvSpPr/>
            <p:nvPr/>
          </p:nvSpPr>
          <p:spPr>
            <a:xfrm>
              <a:off x="5391150" y="1358900"/>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rPr>
                <a:t>Thời</a:t>
              </a:r>
              <a:r>
                <a:rPr lang="en-US" dirty="0" smtClean="0">
                  <a:solidFill>
                    <a:schemeClr val="tx1"/>
                  </a:solidFill>
                </a:rPr>
                <a:t> </a:t>
              </a:r>
              <a:r>
                <a:rPr lang="en-US" dirty="0" err="1" smtClean="0">
                  <a:solidFill>
                    <a:schemeClr val="tx1"/>
                  </a:solidFill>
                </a:rPr>
                <a:t>gian</a:t>
              </a:r>
              <a:endParaRPr lang="en-US" dirty="0">
                <a:solidFill>
                  <a:schemeClr val="tx1"/>
                </a:solidFill>
              </a:endParaRPr>
            </a:p>
          </p:txBody>
        </p:sp>
        <p:sp>
          <p:nvSpPr>
            <p:cNvPr id="8" name="Oval 7"/>
            <p:cNvSpPr/>
            <p:nvPr/>
          </p:nvSpPr>
          <p:spPr>
            <a:xfrm>
              <a:off x="6305550" y="2654300"/>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Chi </a:t>
              </a:r>
              <a:r>
                <a:rPr lang="en-US" dirty="0" err="1" smtClean="0">
                  <a:solidFill>
                    <a:schemeClr val="tx1"/>
                  </a:solidFill>
                </a:rPr>
                <a:t>phí</a:t>
              </a:r>
              <a:endParaRPr lang="en-US" dirty="0">
                <a:solidFill>
                  <a:schemeClr val="tx1"/>
                </a:solidFill>
              </a:endParaRPr>
            </a:p>
          </p:txBody>
        </p:sp>
        <p:sp>
          <p:nvSpPr>
            <p:cNvPr id="9" name="Oval 8"/>
            <p:cNvSpPr/>
            <p:nvPr/>
          </p:nvSpPr>
          <p:spPr>
            <a:xfrm>
              <a:off x="6153150" y="4102100"/>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rPr>
                <a:t>Chất</a:t>
              </a:r>
              <a:r>
                <a:rPr lang="en-US" dirty="0" smtClean="0">
                  <a:solidFill>
                    <a:schemeClr val="tx1"/>
                  </a:solidFill>
                </a:rPr>
                <a:t> </a:t>
              </a:r>
              <a:r>
                <a:rPr lang="en-US" dirty="0" err="1" smtClean="0">
                  <a:solidFill>
                    <a:schemeClr val="tx1"/>
                  </a:solidFill>
                </a:rPr>
                <a:t>lượng</a:t>
              </a:r>
              <a:endParaRPr lang="en-US" dirty="0">
                <a:solidFill>
                  <a:schemeClr val="tx1"/>
                </a:solidFill>
              </a:endParaRPr>
            </a:p>
          </p:txBody>
        </p:sp>
        <p:sp>
          <p:nvSpPr>
            <p:cNvPr id="10" name="Oval 9"/>
            <p:cNvSpPr/>
            <p:nvPr/>
          </p:nvSpPr>
          <p:spPr>
            <a:xfrm>
              <a:off x="4721130" y="5092700"/>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rPr>
                <a:t>Nhân</a:t>
              </a:r>
              <a:r>
                <a:rPr lang="en-US" dirty="0" smtClean="0">
                  <a:solidFill>
                    <a:schemeClr val="tx1"/>
                  </a:solidFill>
                </a:rPr>
                <a:t> </a:t>
              </a:r>
              <a:r>
                <a:rPr lang="en-US" dirty="0" err="1" smtClean="0">
                  <a:solidFill>
                    <a:schemeClr val="tx1"/>
                  </a:solidFill>
                </a:rPr>
                <a:t>lực</a:t>
              </a:r>
              <a:endParaRPr lang="en-US" dirty="0">
                <a:solidFill>
                  <a:schemeClr val="tx1"/>
                </a:solidFill>
              </a:endParaRPr>
            </a:p>
          </p:txBody>
        </p:sp>
        <p:sp>
          <p:nvSpPr>
            <p:cNvPr id="11" name="Oval 10"/>
            <p:cNvSpPr/>
            <p:nvPr/>
          </p:nvSpPr>
          <p:spPr>
            <a:xfrm>
              <a:off x="2647950" y="5092700"/>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rPr>
                <a:t>Truyền</a:t>
              </a:r>
              <a:r>
                <a:rPr lang="en-US" dirty="0" smtClean="0">
                  <a:solidFill>
                    <a:schemeClr val="tx1"/>
                  </a:solidFill>
                </a:rPr>
                <a:t> </a:t>
              </a:r>
              <a:r>
                <a:rPr lang="en-US" dirty="0" err="1" smtClean="0">
                  <a:solidFill>
                    <a:schemeClr val="tx1"/>
                  </a:solidFill>
                </a:rPr>
                <a:t>thông</a:t>
              </a:r>
              <a:endParaRPr lang="en-US" dirty="0">
                <a:solidFill>
                  <a:schemeClr val="tx1"/>
                </a:solidFill>
              </a:endParaRPr>
            </a:p>
          </p:txBody>
        </p:sp>
        <p:sp>
          <p:nvSpPr>
            <p:cNvPr id="12" name="Oval 11"/>
            <p:cNvSpPr/>
            <p:nvPr/>
          </p:nvSpPr>
          <p:spPr>
            <a:xfrm>
              <a:off x="1160628" y="4102100"/>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rPr>
                <a:t>Rủi</a:t>
              </a:r>
              <a:r>
                <a:rPr lang="en-US" dirty="0" smtClean="0">
                  <a:solidFill>
                    <a:schemeClr val="tx1"/>
                  </a:solidFill>
                </a:rPr>
                <a:t> </a:t>
              </a:r>
              <a:r>
                <a:rPr lang="en-US" dirty="0" err="1" smtClean="0">
                  <a:solidFill>
                    <a:schemeClr val="tx1"/>
                  </a:solidFill>
                </a:rPr>
                <a:t>ro</a:t>
              </a:r>
              <a:endParaRPr lang="en-US" dirty="0">
                <a:solidFill>
                  <a:schemeClr val="tx1"/>
                </a:solidFill>
              </a:endParaRPr>
            </a:p>
          </p:txBody>
        </p:sp>
        <p:sp>
          <p:nvSpPr>
            <p:cNvPr id="13" name="Oval 12"/>
            <p:cNvSpPr/>
            <p:nvPr/>
          </p:nvSpPr>
          <p:spPr>
            <a:xfrm>
              <a:off x="1160628" y="2662829"/>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rPr>
                <a:t>Thay</a:t>
              </a:r>
              <a:r>
                <a:rPr lang="en-US" dirty="0" smtClean="0">
                  <a:solidFill>
                    <a:schemeClr val="tx1"/>
                  </a:solidFill>
                </a:rPr>
                <a:t> </a:t>
              </a:r>
              <a:r>
                <a:rPr lang="en-US" dirty="0" err="1" smtClean="0">
                  <a:solidFill>
                    <a:schemeClr val="tx1"/>
                  </a:solidFill>
                </a:rPr>
                <a:t>đổi</a:t>
              </a:r>
              <a:endParaRPr lang="en-US" dirty="0">
                <a:solidFill>
                  <a:schemeClr val="tx1"/>
                </a:solidFill>
              </a:endParaRPr>
            </a:p>
          </p:txBody>
        </p:sp>
        <p:sp>
          <p:nvSpPr>
            <p:cNvPr id="14" name="Oval 13"/>
            <p:cNvSpPr/>
            <p:nvPr/>
          </p:nvSpPr>
          <p:spPr>
            <a:xfrm>
              <a:off x="1943526" y="1367429"/>
              <a:ext cx="1408847" cy="12954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rPr>
                <a:t>Các</a:t>
              </a:r>
              <a:r>
                <a:rPr lang="en-US" dirty="0" smtClean="0">
                  <a:solidFill>
                    <a:schemeClr val="tx1"/>
                  </a:solidFill>
                </a:rPr>
                <a:t> </a:t>
              </a:r>
              <a:r>
                <a:rPr lang="en-US" dirty="0" err="1" smtClean="0">
                  <a:solidFill>
                    <a:schemeClr val="tx1"/>
                  </a:solidFill>
                </a:rPr>
                <a:t>bên</a:t>
              </a:r>
              <a:r>
                <a:rPr lang="en-US" dirty="0" smtClean="0">
                  <a:solidFill>
                    <a:schemeClr val="tx1"/>
                  </a:solidFill>
                </a:rPr>
                <a:t> </a:t>
              </a:r>
              <a:r>
                <a:rPr lang="en-US" dirty="0" err="1" smtClean="0">
                  <a:solidFill>
                    <a:schemeClr val="tx1"/>
                  </a:solidFill>
                </a:rPr>
                <a:t>liên</a:t>
              </a:r>
              <a:r>
                <a:rPr lang="en-US" dirty="0" smtClean="0">
                  <a:solidFill>
                    <a:schemeClr val="tx1"/>
                  </a:solidFill>
                </a:rPr>
                <a:t> quan</a:t>
              </a:r>
              <a:endParaRPr lang="en-US" dirty="0">
                <a:solidFill>
                  <a:schemeClr val="tx1"/>
                </a:solidFill>
              </a:endParaRPr>
            </a:p>
          </p:txBody>
        </p:sp>
        <p:cxnSp>
          <p:nvCxnSpPr>
            <p:cNvPr id="16" name="Straight Connector 15"/>
            <p:cNvCxnSpPr>
              <a:stCxn id="5" idx="7"/>
            </p:cNvCxnSpPr>
            <p:nvPr/>
          </p:nvCxnSpPr>
          <p:spPr>
            <a:xfrm flipV="1">
              <a:off x="4852006" y="2501900"/>
              <a:ext cx="881191" cy="886666"/>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049103" y="3388566"/>
              <a:ext cx="1256447" cy="280567"/>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397598" y="4025900"/>
              <a:ext cx="1088552" cy="280568"/>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569475" y="3327984"/>
              <a:ext cx="879428" cy="341149"/>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85389" y="2558379"/>
              <a:ext cx="705561" cy="781721"/>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4"/>
              <a:endCxn id="5" idx="0"/>
            </p:cNvCxnSpPr>
            <p:nvPr/>
          </p:nvCxnSpPr>
          <p:spPr>
            <a:xfrm>
              <a:off x="4266774" y="2501900"/>
              <a:ext cx="19476" cy="6858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047397" y="4102100"/>
              <a:ext cx="1181953" cy="393116"/>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01624" y="4494829"/>
              <a:ext cx="590976" cy="597871"/>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638551" y="4559300"/>
              <a:ext cx="418246" cy="609600"/>
            </a:xfrm>
            <a:prstGeom prst="line">
              <a:avLst/>
            </a:prstGeom>
            <a:ln w="22225">
              <a:solidFill>
                <a:srgbClr val="000099"/>
              </a:solidFill>
            </a:ln>
          </p:spPr>
          <p:style>
            <a:lnRef idx="1">
              <a:schemeClr val="accent1"/>
            </a:lnRef>
            <a:fillRef idx="0">
              <a:schemeClr val="accent1"/>
            </a:fillRef>
            <a:effectRef idx="0">
              <a:schemeClr val="accent1"/>
            </a:effectRef>
            <a:fontRef idx="minor">
              <a:schemeClr val="tx1"/>
            </a:fontRef>
          </p:style>
        </p:cxnSp>
      </p:gr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Tree>
    <p:extLst>
      <p:ext uri="{BB962C8B-B14F-4D97-AF65-F5344CB8AC3E}">
        <p14:creationId xmlns:p14="http://schemas.microsoft.com/office/powerpoint/2010/main" val="1736632183"/>
      </p:ext>
    </p:extLst>
  </p:cSld>
  <p:clrMapOvr>
    <a:masterClrMapping/>
  </p:clrMapOvr>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5156</TotalTime>
  <Pages>42</Pages>
  <Words>3919</Words>
  <Application>Microsoft Office PowerPoint</Application>
  <PresentationFormat>Custom</PresentationFormat>
  <Paragraphs>284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ＭＳ Ｐゴシック</vt:lpstr>
      <vt:lpstr>ＭＳ Ｐゴシック</vt:lpstr>
      <vt:lpstr>Arial</vt:lpstr>
      <vt:lpstr>Calibri</vt:lpstr>
      <vt:lpstr>Times</vt:lpstr>
      <vt:lpstr>Times New Roman</vt:lpstr>
      <vt:lpstr>1_SE</vt:lpstr>
      <vt:lpstr>Công nghệ phần mềm</vt:lpstr>
      <vt:lpstr>Nội dung</vt:lpstr>
      <vt:lpstr>Một số vấn đề (1) </vt:lpstr>
      <vt:lpstr>Một số vấn đề (2) </vt:lpstr>
      <vt:lpstr>Quản lý dự án (chuẩn chung)</vt:lpstr>
      <vt:lpstr>Quản lý dự án ở Việt Nam</vt:lpstr>
      <vt:lpstr>Một số giải pháp (1)</vt:lpstr>
      <vt:lpstr>Một số giải pháp (2)</vt:lpstr>
      <vt:lpstr>Quản lý dự án tích hợp</vt:lpstr>
      <vt:lpstr>Quản lý dự án tích hợp</vt:lpstr>
      <vt:lpstr>Thách thức khi làm việc với chủ đầu tư</vt:lpstr>
      <vt:lpstr>Lựa chọn nhà thầu tốt nhất </vt:lpstr>
      <vt:lpstr>Quản lý nhóm làm việc</vt:lpstr>
      <vt:lpstr>Sử dụng chuyên gia giỏi </vt:lpstr>
      <vt:lpstr>Sử dụng người hợp lý </vt:lpstr>
      <vt:lpstr>Sâu sát trong quá trình triển khai</vt:lpstr>
      <vt:lpstr>Quản lý dự án – bạn là nhà lãnh đạo </vt:lpstr>
      <vt:lpstr>Quản trị chặt chẽ tiến độ </vt:lpstr>
      <vt:lpstr>Minh bạch, chính trực </vt:lpstr>
      <vt:lpstr>Xây dựng mối quan hệ tốt </vt:lpstr>
      <vt:lpstr>Phải là nhà đàm phán giỏi </vt:lpstr>
      <vt:lpstr>Quản trị chất lượng</vt:lpstr>
      <vt:lpstr>Đóng gói và làm tài liệu</vt:lpstr>
      <vt:lpstr>Tóm tắt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242</cp:revision>
  <cp:lastPrinted>2004-04-23T15:45:57Z</cp:lastPrinted>
  <dcterms:created xsi:type="dcterms:W3CDTF">2000-04-28T08:06:41Z</dcterms:created>
  <dcterms:modified xsi:type="dcterms:W3CDTF">2022-05-23T08:58:30Z</dcterms:modified>
</cp:coreProperties>
</file>