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6" r:id="rId1"/>
  </p:sldMasterIdLst>
  <p:sldIdLst>
    <p:sldId id="256" r:id="rId2"/>
    <p:sldId id="257" r:id="rId3"/>
    <p:sldId id="264" r:id="rId4"/>
    <p:sldId id="258" r:id="rId5"/>
    <p:sldId id="269" r:id="rId6"/>
    <p:sldId id="260" r:id="rId7"/>
    <p:sldId id="262" r:id="rId8"/>
    <p:sldId id="265" r:id="rId9"/>
    <p:sldId id="267" r:id="rId10"/>
    <p:sldId id="277" r:id="rId11"/>
    <p:sldId id="270" r:id="rId12"/>
    <p:sldId id="271" r:id="rId13"/>
    <p:sldId id="272" r:id="rId14"/>
    <p:sldId id="273" r:id="rId15"/>
    <p:sldId id="274" r:id="rId16"/>
    <p:sldId id="268" r:id="rId17"/>
    <p:sldId id="275" r:id="rId18"/>
    <p:sldId id="276" r:id="rId1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440229-B1A7-4629-86A7-5DD8AE175EBF}">
          <p14:sldIdLst>
            <p14:sldId id="256"/>
            <p14:sldId id="257"/>
            <p14:sldId id="264"/>
            <p14:sldId id="258"/>
            <p14:sldId id="269"/>
            <p14:sldId id="260"/>
            <p14:sldId id="262"/>
            <p14:sldId id="265"/>
            <p14:sldId id="267"/>
            <p14:sldId id="277"/>
            <p14:sldId id="270"/>
            <p14:sldId id="271"/>
            <p14:sldId id="272"/>
            <p14:sldId id="273"/>
            <p14:sldId id="274"/>
            <p14:sldId id="268"/>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0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2279F-80EC-4CAB-8D99-555907032CD4}"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A1E2ABAC-47C3-4E91-9ED4-4612748C3083}">
      <dgm:prSet/>
      <dgm:spPr/>
      <dgm:t>
        <a:bodyPr/>
        <a:lstStyle/>
        <a:p>
          <a:pPr>
            <a:lnSpc>
              <a:spcPct val="100000"/>
            </a:lnSpc>
            <a:defRPr cap="all"/>
          </a:pPr>
          <a:r>
            <a:rPr lang="en-US"/>
            <a:t>Our goal is to analyze the WHO COVID data set and develop algorithms to extract insights, producing visualizations and predictive models that identify factors associated with the spread and severity of COVID-19 and evaluate public health interventions.  </a:t>
          </a:r>
        </a:p>
      </dgm:t>
    </dgm:pt>
    <dgm:pt modelId="{C6940435-BA1C-42FA-897C-8B8BE168CFC3}" type="parTrans" cxnId="{9E118474-7701-4C8A-AD33-7B1BB5D6503A}">
      <dgm:prSet/>
      <dgm:spPr/>
      <dgm:t>
        <a:bodyPr/>
        <a:lstStyle/>
        <a:p>
          <a:endParaRPr lang="en-US"/>
        </a:p>
      </dgm:t>
    </dgm:pt>
    <dgm:pt modelId="{A334E5D9-BA34-427E-A975-CFACD1FDB938}" type="sibTrans" cxnId="{9E118474-7701-4C8A-AD33-7B1BB5D6503A}">
      <dgm:prSet/>
      <dgm:spPr/>
      <dgm:t>
        <a:bodyPr/>
        <a:lstStyle/>
        <a:p>
          <a:endParaRPr lang="en-US"/>
        </a:p>
      </dgm:t>
    </dgm:pt>
    <dgm:pt modelId="{6937E417-4A36-41B2-BF25-CB667D126BA0}">
      <dgm:prSet/>
      <dgm:spPr/>
      <dgm:t>
        <a:bodyPr/>
        <a:lstStyle/>
        <a:p>
          <a:pPr>
            <a:lnSpc>
              <a:spcPct val="100000"/>
            </a:lnSpc>
            <a:defRPr cap="all"/>
          </a:pPr>
          <a:r>
            <a:rPr lang="en-US"/>
            <a:t>Using computational methods, we aim to gain a deeper understanding of the pandemic's impact on global health and produce actionable insights to inform public health policy and improve our response to COVID-19.</a:t>
          </a:r>
        </a:p>
      </dgm:t>
    </dgm:pt>
    <dgm:pt modelId="{9EF9F045-AC0C-417C-A269-049754F58ED3}" type="parTrans" cxnId="{AA661E07-CF13-4FD5-91A8-2E05E9E81C4A}">
      <dgm:prSet/>
      <dgm:spPr/>
      <dgm:t>
        <a:bodyPr/>
        <a:lstStyle/>
        <a:p>
          <a:endParaRPr lang="en-US"/>
        </a:p>
      </dgm:t>
    </dgm:pt>
    <dgm:pt modelId="{B6418644-6C6C-4F8B-BA04-1E161E7EAE4B}" type="sibTrans" cxnId="{AA661E07-CF13-4FD5-91A8-2E05E9E81C4A}">
      <dgm:prSet/>
      <dgm:spPr/>
      <dgm:t>
        <a:bodyPr/>
        <a:lstStyle/>
        <a:p>
          <a:endParaRPr lang="en-US"/>
        </a:p>
      </dgm:t>
    </dgm:pt>
    <dgm:pt modelId="{62417505-5DF2-4120-BDA5-6258D5C73E01}" type="pres">
      <dgm:prSet presAssocID="{EFF2279F-80EC-4CAB-8D99-555907032CD4}" presName="root" presStyleCnt="0">
        <dgm:presLayoutVars>
          <dgm:dir/>
          <dgm:resizeHandles val="exact"/>
        </dgm:presLayoutVars>
      </dgm:prSet>
      <dgm:spPr/>
    </dgm:pt>
    <dgm:pt modelId="{18162B7E-ED22-423F-8A11-2E19DFDEEA8B}" type="pres">
      <dgm:prSet presAssocID="{A1E2ABAC-47C3-4E91-9ED4-4612748C3083}" presName="compNode" presStyleCnt="0"/>
      <dgm:spPr/>
    </dgm:pt>
    <dgm:pt modelId="{F24F68C5-DA49-4186-8E78-BBBA93C08D26}" type="pres">
      <dgm:prSet presAssocID="{A1E2ABAC-47C3-4E91-9ED4-4612748C3083}" presName="iconBgRect" presStyleLbl="bgShp" presStyleIdx="0" presStyleCnt="2"/>
      <dgm:spPr/>
    </dgm:pt>
    <dgm:pt modelId="{2633F50C-7D00-496E-B9F5-677F7121B947}" type="pres">
      <dgm:prSet presAssocID="{A1E2ABAC-47C3-4E91-9ED4-4612748C30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2BB71909-96F0-4B5F-BC55-30B21C8B979E}" type="pres">
      <dgm:prSet presAssocID="{A1E2ABAC-47C3-4E91-9ED4-4612748C3083}" presName="spaceRect" presStyleCnt="0"/>
      <dgm:spPr/>
    </dgm:pt>
    <dgm:pt modelId="{681E693A-0713-4FBB-B4D2-239F4470D65E}" type="pres">
      <dgm:prSet presAssocID="{A1E2ABAC-47C3-4E91-9ED4-4612748C3083}" presName="textRect" presStyleLbl="revTx" presStyleIdx="0" presStyleCnt="2">
        <dgm:presLayoutVars>
          <dgm:chMax val="1"/>
          <dgm:chPref val="1"/>
        </dgm:presLayoutVars>
      </dgm:prSet>
      <dgm:spPr/>
    </dgm:pt>
    <dgm:pt modelId="{72316700-5E3E-436C-AF27-056329AB8906}" type="pres">
      <dgm:prSet presAssocID="{A334E5D9-BA34-427E-A975-CFACD1FDB938}" presName="sibTrans" presStyleCnt="0"/>
      <dgm:spPr/>
    </dgm:pt>
    <dgm:pt modelId="{ABF73BCD-5E0E-44D1-B747-D3D30DB6B1B8}" type="pres">
      <dgm:prSet presAssocID="{6937E417-4A36-41B2-BF25-CB667D126BA0}" presName="compNode" presStyleCnt="0"/>
      <dgm:spPr/>
    </dgm:pt>
    <dgm:pt modelId="{BF0E50AA-649F-4998-B3A1-0A3CBAFEDEF5}" type="pres">
      <dgm:prSet presAssocID="{6937E417-4A36-41B2-BF25-CB667D126BA0}" presName="iconBgRect" presStyleLbl="bgShp" presStyleIdx="1" presStyleCnt="2"/>
      <dgm:spPr/>
    </dgm:pt>
    <dgm:pt modelId="{5852A443-E0F3-4A29-A618-430AF2BC211A}" type="pres">
      <dgm:prSet presAssocID="{6937E417-4A36-41B2-BF25-CB667D126B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3B19724A-5041-4D5B-B379-12CD65D98DCC}" type="pres">
      <dgm:prSet presAssocID="{6937E417-4A36-41B2-BF25-CB667D126BA0}" presName="spaceRect" presStyleCnt="0"/>
      <dgm:spPr/>
    </dgm:pt>
    <dgm:pt modelId="{04760BA8-108E-4781-B07D-F7B8E5B3583D}" type="pres">
      <dgm:prSet presAssocID="{6937E417-4A36-41B2-BF25-CB667D126BA0}" presName="textRect" presStyleLbl="revTx" presStyleIdx="1" presStyleCnt="2">
        <dgm:presLayoutVars>
          <dgm:chMax val="1"/>
          <dgm:chPref val="1"/>
        </dgm:presLayoutVars>
      </dgm:prSet>
      <dgm:spPr/>
    </dgm:pt>
  </dgm:ptLst>
  <dgm:cxnLst>
    <dgm:cxn modelId="{AA661E07-CF13-4FD5-91A8-2E05E9E81C4A}" srcId="{EFF2279F-80EC-4CAB-8D99-555907032CD4}" destId="{6937E417-4A36-41B2-BF25-CB667D126BA0}" srcOrd="1" destOrd="0" parTransId="{9EF9F045-AC0C-417C-A269-049754F58ED3}" sibTransId="{B6418644-6C6C-4F8B-BA04-1E161E7EAE4B}"/>
    <dgm:cxn modelId="{868FF622-5EC0-4A85-AA71-6C32E4B7908C}" type="presOf" srcId="{A1E2ABAC-47C3-4E91-9ED4-4612748C3083}" destId="{681E693A-0713-4FBB-B4D2-239F4470D65E}" srcOrd="0" destOrd="0" presId="urn:microsoft.com/office/officeart/2018/5/layout/IconCircleLabelList"/>
    <dgm:cxn modelId="{AFBDE732-2495-40A2-ABEF-96E324F08F52}" type="presOf" srcId="{EFF2279F-80EC-4CAB-8D99-555907032CD4}" destId="{62417505-5DF2-4120-BDA5-6258D5C73E01}" srcOrd="0" destOrd="0" presId="urn:microsoft.com/office/officeart/2018/5/layout/IconCircleLabelList"/>
    <dgm:cxn modelId="{E6CA8646-50EF-4910-B02C-9244F7D4B33C}" type="presOf" srcId="{6937E417-4A36-41B2-BF25-CB667D126BA0}" destId="{04760BA8-108E-4781-B07D-F7B8E5B3583D}" srcOrd="0" destOrd="0" presId="urn:microsoft.com/office/officeart/2018/5/layout/IconCircleLabelList"/>
    <dgm:cxn modelId="{9E118474-7701-4C8A-AD33-7B1BB5D6503A}" srcId="{EFF2279F-80EC-4CAB-8D99-555907032CD4}" destId="{A1E2ABAC-47C3-4E91-9ED4-4612748C3083}" srcOrd="0" destOrd="0" parTransId="{C6940435-BA1C-42FA-897C-8B8BE168CFC3}" sibTransId="{A334E5D9-BA34-427E-A975-CFACD1FDB938}"/>
    <dgm:cxn modelId="{02AE9D74-644C-49D1-9BF1-741900B608E0}" type="presParOf" srcId="{62417505-5DF2-4120-BDA5-6258D5C73E01}" destId="{18162B7E-ED22-423F-8A11-2E19DFDEEA8B}" srcOrd="0" destOrd="0" presId="urn:microsoft.com/office/officeart/2018/5/layout/IconCircleLabelList"/>
    <dgm:cxn modelId="{0BC96FEF-3DBC-45DF-949C-9DA530621AFF}" type="presParOf" srcId="{18162B7E-ED22-423F-8A11-2E19DFDEEA8B}" destId="{F24F68C5-DA49-4186-8E78-BBBA93C08D26}" srcOrd="0" destOrd="0" presId="urn:microsoft.com/office/officeart/2018/5/layout/IconCircleLabelList"/>
    <dgm:cxn modelId="{EC9C1CA2-91B2-4862-B201-54BE5FE94855}" type="presParOf" srcId="{18162B7E-ED22-423F-8A11-2E19DFDEEA8B}" destId="{2633F50C-7D00-496E-B9F5-677F7121B947}" srcOrd="1" destOrd="0" presId="urn:microsoft.com/office/officeart/2018/5/layout/IconCircleLabelList"/>
    <dgm:cxn modelId="{1A23A8A6-9348-4904-A1EA-6FF32E382897}" type="presParOf" srcId="{18162B7E-ED22-423F-8A11-2E19DFDEEA8B}" destId="{2BB71909-96F0-4B5F-BC55-30B21C8B979E}" srcOrd="2" destOrd="0" presId="urn:microsoft.com/office/officeart/2018/5/layout/IconCircleLabelList"/>
    <dgm:cxn modelId="{525A2784-9DB6-431F-959B-99271DCBE2EA}" type="presParOf" srcId="{18162B7E-ED22-423F-8A11-2E19DFDEEA8B}" destId="{681E693A-0713-4FBB-B4D2-239F4470D65E}" srcOrd="3" destOrd="0" presId="urn:microsoft.com/office/officeart/2018/5/layout/IconCircleLabelList"/>
    <dgm:cxn modelId="{2E5F8031-CE03-482A-85E0-7B0F65B01AD1}" type="presParOf" srcId="{62417505-5DF2-4120-BDA5-6258D5C73E01}" destId="{72316700-5E3E-436C-AF27-056329AB8906}" srcOrd="1" destOrd="0" presId="urn:microsoft.com/office/officeart/2018/5/layout/IconCircleLabelList"/>
    <dgm:cxn modelId="{4C992439-C118-4D4C-A620-458A73C8B8A6}" type="presParOf" srcId="{62417505-5DF2-4120-BDA5-6258D5C73E01}" destId="{ABF73BCD-5E0E-44D1-B747-D3D30DB6B1B8}" srcOrd="2" destOrd="0" presId="urn:microsoft.com/office/officeart/2018/5/layout/IconCircleLabelList"/>
    <dgm:cxn modelId="{267EA75E-6A84-4625-B6C3-83DCC5D7295B}" type="presParOf" srcId="{ABF73BCD-5E0E-44D1-B747-D3D30DB6B1B8}" destId="{BF0E50AA-649F-4998-B3A1-0A3CBAFEDEF5}" srcOrd="0" destOrd="0" presId="urn:microsoft.com/office/officeart/2018/5/layout/IconCircleLabelList"/>
    <dgm:cxn modelId="{F25CA18F-F1B7-42F2-AAA1-70A2C364BAEA}" type="presParOf" srcId="{ABF73BCD-5E0E-44D1-B747-D3D30DB6B1B8}" destId="{5852A443-E0F3-4A29-A618-430AF2BC211A}" srcOrd="1" destOrd="0" presId="urn:microsoft.com/office/officeart/2018/5/layout/IconCircleLabelList"/>
    <dgm:cxn modelId="{28AD9D84-0DEE-4A52-BC38-F9238D870924}" type="presParOf" srcId="{ABF73BCD-5E0E-44D1-B747-D3D30DB6B1B8}" destId="{3B19724A-5041-4D5B-B379-12CD65D98DCC}" srcOrd="2" destOrd="0" presId="urn:microsoft.com/office/officeart/2018/5/layout/IconCircleLabelList"/>
    <dgm:cxn modelId="{9773E3DD-3591-4C79-A7F2-21CEB7C382E8}" type="presParOf" srcId="{ABF73BCD-5E0E-44D1-B747-D3D30DB6B1B8}" destId="{04760BA8-108E-4781-B07D-F7B8E5B3583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F68C5-DA49-4186-8E78-BBBA93C08D26}">
      <dsp:nvSpPr>
        <dsp:cNvPr id="0" name=""/>
        <dsp:cNvSpPr/>
      </dsp:nvSpPr>
      <dsp:spPr>
        <a:xfrm>
          <a:off x="613187" y="198042"/>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33F50C-7D00-496E-B9F5-677F7121B947}">
      <dsp:nvSpPr>
        <dsp:cNvPr id="0" name=""/>
        <dsp:cNvSpPr/>
      </dsp:nvSpPr>
      <dsp:spPr>
        <a:xfrm>
          <a:off x="993438" y="578292"/>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E693A-0713-4FBB-B4D2-239F4470D65E}">
      <dsp:nvSpPr>
        <dsp:cNvPr id="0" name=""/>
        <dsp:cNvSpPr/>
      </dsp:nvSpPr>
      <dsp:spPr>
        <a:xfrm>
          <a:off x="42813" y="2538042"/>
          <a:ext cx="2925000" cy="114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Our goal is to analyze the WHO COVID data set and develop algorithms to extract insights, producing visualizations and predictive models that identify factors associated with the spread and severity of COVID-19 and evaluate public health interventions.  </a:t>
          </a:r>
        </a:p>
      </dsp:txBody>
      <dsp:txXfrm>
        <a:off x="42813" y="2538042"/>
        <a:ext cx="2925000" cy="1144687"/>
      </dsp:txXfrm>
    </dsp:sp>
    <dsp:sp modelId="{BF0E50AA-649F-4998-B3A1-0A3CBAFEDEF5}">
      <dsp:nvSpPr>
        <dsp:cNvPr id="0" name=""/>
        <dsp:cNvSpPr/>
      </dsp:nvSpPr>
      <dsp:spPr>
        <a:xfrm>
          <a:off x="4050063" y="198042"/>
          <a:ext cx="1784250" cy="178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52A443-E0F3-4A29-A618-430AF2BC211A}">
      <dsp:nvSpPr>
        <dsp:cNvPr id="0" name=""/>
        <dsp:cNvSpPr/>
      </dsp:nvSpPr>
      <dsp:spPr>
        <a:xfrm>
          <a:off x="4430313" y="578292"/>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760BA8-108E-4781-B07D-F7B8E5B3583D}">
      <dsp:nvSpPr>
        <dsp:cNvPr id="0" name=""/>
        <dsp:cNvSpPr/>
      </dsp:nvSpPr>
      <dsp:spPr>
        <a:xfrm>
          <a:off x="3479688" y="2538042"/>
          <a:ext cx="2925000" cy="114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Using computational methods, we aim to gain a deeper understanding of the pandemic's impact on global health and produce actionable insights to inform public health policy and improve our response to COVID-19.</a:t>
          </a:r>
        </a:p>
      </dsp:txBody>
      <dsp:txXfrm>
        <a:off x="3479688" y="2538042"/>
        <a:ext cx="2925000" cy="114468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410614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361936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1647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337706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1368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3353532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2925062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1067666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043640" y="1027800"/>
            <a:ext cx="7024320" cy="114264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91" name="PlaceHolder 2"/>
          <p:cNvSpPr>
            <a:spLocks noGrp="1"/>
          </p:cNvSpPr>
          <p:nvPr>
            <p:ph type="subTitle"/>
          </p:nvPr>
        </p:nvSpPr>
        <p:spPr>
          <a:xfrm>
            <a:off x="1043640" y="2323800"/>
            <a:ext cx="6777000" cy="35085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B6ED0EE-4ACB-4BF2-8D90-9E47DBB6CCE8}" type="slidenum">
              <a:t>‹#›</a:t>
            </a:fld>
            <a:endParaRPr/>
          </a:p>
        </p:txBody>
      </p:sp>
      <p:sp>
        <p:nvSpPr>
          <p:cNvPr id="6" name="PlaceHolder 5"/>
          <p:cNvSpPr>
            <a:spLocks noGrp="1"/>
          </p:cNvSpPr>
          <p:nvPr>
            <p:ph type="dt" idx="1"/>
          </p:nvPr>
        </p:nvSpPr>
        <p:spPr/>
        <p:txBody>
          <a:bodyPr/>
          <a:lstStyle/>
          <a:p>
            <a:endParaRPr/>
          </a:p>
        </p:txBody>
      </p:sp>
    </p:spTree>
    <p:extLst>
      <p:ext uri="{BB962C8B-B14F-4D97-AF65-F5344CB8AC3E}">
        <p14:creationId xmlns:p14="http://schemas.microsoft.com/office/powerpoint/2010/main" val="222248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406326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5" name="Footer Placeholder 4"/>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62559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6" name="Footer Placeholder 5"/>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2000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8" name="Footer Placeholder 7"/>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9" name="Slide Number Placeholder 8"/>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285646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Footer</a:t>
            </a:r>
          </a:p>
        </p:txBody>
      </p:sp>
      <p:sp>
        <p:nvSpPr>
          <p:cNvPr id="5" name="Slide Number Placeholder 4"/>
          <p:cNvSpPr>
            <a:spLocks noGrp="1"/>
          </p:cNvSpPr>
          <p:nvPr>
            <p:ph type="sldNum" sz="quarter" idx="12"/>
          </p:nvPr>
        </p:nvSpPr>
        <p:spPr/>
        <p:txBody>
          <a:bodyPr/>
          <a:lstStyle/>
          <a:p>
            <a:fld id="{7F49C14C-F8FF-48BF-9CA7-B0F0A9BA3E33}" type="slidenum">
              <a:rPr lang="en-US" smtClean="0"/>
              <a:t>‹#›</a:t>
            </a:fld>
            <a:endParaRPr lang="en-US"/>
          </a:p>
        </p:txBody>
      </p:sp>
    </p:spTree>
    <p:extLst>
      <p:ext uri="{BB962C8B-B14F-4D97-AF65-F5344CB8AC3E}">
        <p14:creationId xmlns:p14="http://schemas.microsoft.com/office/powerpoint/2010/main" val="145537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3" name="Footer Placeholder 2"/>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4" name="Slide Number Placeholder 3"/>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130069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6" name="Footer Placeholder 5"/>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3141092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buNone/>
            </a:pPr>
            <a:r>
              <a:rPr lang="en-US" sz="2400" b="0" strike="noStrike" spc="-1">
                <a:solidFill>
                  <a:srgbClr val="FEFEFE"/>
                </a:solidFill>
                <a:latin typeface="Century Gothic"/>
              </a:rPr>
              <a:t>&lt;date/time&gt;</a:t>
            </a:r>
            <a:endParaRPr lang="en-US" sz="2400" b="0" strike="noStrike" spc="-1">
              <a:latin typeface="Times New Roman"/>
            </a:endParaRPr>
          </a:p>
        </p:txBody>
      </p:sp>
      <p:sp>
        <p:nvSpPr>
          <p:cNvPr id="6" name="Footer Placeholder 5"/>
          <p:cNvSpPr>
            <a:spLocks noGrp="1"/>
          </p:cNvSpPr>
          <p:nvPr>
            <p:ph type="ftr" sz="quarter" idx="11"/>
          </p:nvPr>
        </p:nvSpPr>
        <p:spPr/>
        <p:txBody>
          <a:bodyPr/>
          <a:lstStyle/>
          <a:p>
            <a:pPr algn="ctr">
              <a:buNone/>
            </a:pPr>
            <a:r>
              <a:rPr lang="en-US"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nSpc>
                <a:spcPct val="100000"/>
              </a:lnSpc>
              <a:buNone/>
            </a:pPr>
            <a:fld id="{DC5D6AF1-3D10-4D1D-9800-CFAD2412921D}" type="slidenum">
              <a:rPr lang="en-US" sz="1200" b="0" strike="noStrike" spc="-1" smtClean="0">
                <a:solidFill>
                  <a:srgbClr val="94C600"/>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185436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lnSpc>
                <a:spcPct val="100000"/>
              </a:lnSpc>
              <a:buNone/>
            </a:pPr>
            <a:r>
              <a:rPr lang="en-US" sz="1200" b="0" strike="noStrike" spc="-1">
                <a:solidFill>
                  <a:srgbClr val="FEFEFE"/>
                </a:solidFill>
                <a:latin typeface="Century Gothic"/>
              </a:rPr>
              <a:t>&lt;date/time&gt;</a:t>
            </a:r>
            <a:endParaRPr lang="en-US" sz="1200" b="0" strike="noStrike" spc="-1">
              <a:latin typeface="Times New Roman"/>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ctr">
              <a:buNone/>
            </a:pPr>
            <a:r>
              <a:rPr lang="en-US" sz="1400" b="0" strike="noStrike" spc="-1">
                <a:latin typeface="Times New Roman"/>
              </a:rPr>
              <a:t>&lt;footer&gt;</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lnSpc>
                <a:spcPct val="100000"/>
              </a:lnSpc>
              <a:buNone/>
            </a:pPr>
            <a:fld id="{80C328A3-D7B9-4476-BD5A-0E3E38799349}" type="slidenum">
              <a:rPr lang="en-US" sz="1200" b="0" strike="noStrike" spc="-1" smtClean="0">
                <a:solidFill>
                  <a:srgbClr val="FEFEFE"/>
                </a:solidFill>
                <a:latin typeface="Century Gothic"/>
              </a:rPr>
              <a:t>‹#›</a:t>
            </a:fld>
            <a:endParaRPr lang="en-US" sz="1200" b="0" strike="noStrike" spc="-1">
              <a:latin typeface="Times New Roman"/>
            </a:endParaRPr>
          </a:p>
        </p:txBody>
      </p:sp>
    </p:spTree>
    <p:extLst>
      <p:ext uri="{BB962C8B-B14F-4D97-AF65-F5344CB8AC3E}">
        <p14:creationId xmlns:p14="http://schemas.microsoft.com/office/powerpoint/2010/main" val="39067066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8" name="Group 21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0" cy="6866467"/>
            <a:chOff x="0" y="-8467"/>
            <a:chExt cx="12192000" cy="6866467"/>
          </a:xfrm>
        </p:grpSpPr>
        <p:sp>
          <p:nvSpPr>
            <p:cNvPr id="21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17" name="Straight Connector 21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1" name="Isosceles Triangle 22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5" name="Isosceles Triangle 22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9" name="Rectangle 226">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0" name="Group 228">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00422" y="-8468"/>
            <a:ext cx="3572669" cy="6866467"/>
            <a:chOff x="67175" y="-8467"/>
            <a:chExt cx="4763558" cy="6866467"/>
          </a:xfrm>
        </p:grpSpPr>
        <p:cxnSp>
          <p:nvCxnSpPr>
            <p:cNvPr id="230" name="Straight Connector 229">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1" name="Straight Connector 230">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32"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2"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4" name="Isosceles Triangle 233">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3"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6" name="Isosceles Triangle 235">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9" name="PlaceHolder 1"/>
          <p:cNvSpPr>
            <a:spLocks noGrp="1"/>
          </p:cNvSpPr>
          <p:nvPr>
            <p:ph type="title"/>
          </p:nvPr>
        </p:nvSpPr>
        <p:spPr>
          <a:xfrm>
            <a:off x="508001" y="1282701"/>
            <a:ext cx="3822045" cy="4307148"/>
          </a:xfrm>
          <a:prstGeom prst="rect">
            <a:avLst/>
          </a:prstGeom>
        </p:spPr>
        <p:txBody>
          <a:bodyPr vert="horz" lIns="91440" tIns="45720" rIns="91440" bIns="45720" rtlCol="0" anchor="ctr">
            <a:normAutofit/>
          </a:bodyPr>
          <a:lstStyle/>
          <a:p>
            <a:pPr algn="r"/>
            <a:r>
              <a:rPr lang="en-US" sz="5400" b="0" strike="noStrike" spc="-1" dirty="0"/>
              <a:t>COVID19</a:t>
            </a:r>
          </a:p>
        </p:txBody>
      </p:sp>
      <p:sp>
        <p:nvSpPr>
          <p:cNvPr id="238" name="Freeform: Shape 237">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2372" y="-8468"/>
            <a:ext cx="3806198"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 name="PlaceHolder 2"/>
          <p:cNvSpPr>
            <a:spLocks noGrp="1"/>
          </p:cNvSpPr>
          <p:nvPr>
            <p:ph type="subTitle"/>
          </p:nvPr>
        </p:nvSpPr>
        <p:spPr>
          <a:xfrm>
            <a:off x="5689034" y="2995644"/>
            <a:ext cx="3311843" cy="1096899"/>
          </a:xfrm>
          <a:prstGeom prst="rect">
            <a:avLst/>
          </a:prstGeom>
        </p:spPr>
        <p:txBody>
          <a:bodyPr vert="horz" lIns="91440" tIns="45720" rIns="91440" bIns="45720" rtlCol="0" anchor="ctr">
            <a:normAutofit/>
          </a:bodyPr>
          <a:lstStyle/>
          <a:p>
            <a:pPr>
              <a:spcBef>
                <a:spcPts val="1000"/>
              </a:spcBef>
              <a:buClr>
                <a:schemeClr val="accent1"/>
              </a:buClr>
              <a:buSzPct val="80000"/>
              <a:tabLst>
                <a:tab pos="0" algn="l"/>
              </a:tabLst>
            </a:pPr>
            <a:r>
              <a:rPr lang="en-US" sz="1800">
                <a:solidFill>
                  <a:srgbClr val="FFFFFF"/>
                </a:solidFill>
                <a:latin typeface="+mn-lt"/>
                <a:ea typeface="+mn-ea"/>
                <a:cs typeface="+mn-cs"/>
              </a:rPr>
              <a:t>Computational research project on the WHO COVID dataset</a:t>
            </a:r>
            <a:endParaRPr lang="en-US" sz="1800" b="0" strike="noStrike" spc="-1">
              <a:solidFill>
                <a:srgbClr val="FFFFFF"/>
              </a:solidFill>
              <a:latin typeface="+mn-lt"/>
              <a:ea typeface="+mn-ea"/>
              <a:cs typeface="+mn-cs"/>
            </a:endParaRPr>
          </a:p>
        </p:txBody>
      </p:sp>
      <p:sp>
        <p:nvSpPr>
          <p:cNvPr id="2" name="TextBox 1">
            <a:extLst>
              <a:ext uri="{FF2B5EF4-FFF2-40B4-BE49-F238E27FC236}">
                <a16:creationId xmlns:a16="http://schemas.microsoft.com/office/drawing/2014/main" id="{9483AC8B-E4E3-C7CE-4C7D-BD99D1233BE0}"/>
              </a:ext>
            </a:extLst>
          </p:cNvPr>
          <p:cNvSpPr txBox="1"/>
          <p:nvPr/>
        </p:nvSpPr>
        <p:spPr>
          <a:xfrm>
            <a:off x="302150" y="5144494"/>
            <a:ext cx="2883703" cy="1200329"/>
          </a:xfrm>
          <a:prstGeom prst="rect">
            <a:avLst/>
          </a:prstGeom>
          <a:noFill/>
        </p:spPr>
        <p:txBody>
          <a:bodyPr wrap="square" rtlCol="0">
            <a:spAutoFit/>
          </a:bodyPr>
          <a:lstStyle/>
          <a:p>
            <a:r>
              <a:rPr lang="en-US" dirty="0"/>
              <a:t>Group Members:</a:t>
            </a:r>
          </a:p>
          <a:p>
            <a:endParaRPr lang="en-US" dirty="0"/>
          </a:p>
          <a:p>
            <a:r>
              <a:rPr lang="en-US" dirty="0"/>
              <a:t>Kevin Sani</a:t>
            </a:r>
          </a:p>
          <a:p>
            <a:r>
              <a:rPr lang="en-US" dirty="0"/>
              <a:t>Basil </a:t>
            </a:r>
            <a:r>
              <a:rPr lang="en-US" dirty="0" err="1"/>
              <a:t>Reji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2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30" name="Straight Connector 2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0" name="Rectangle 3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with medium confidence">
            <a:extLst>
              <a:ext uri="{FF2B5EF4-FFF2-40B4-BE49-F238E27FC236}">
                <a16:creationId xmlns:a16="http://schemas.microsoft.com/office/drawing/2014/main" id="{1FE8F55E-5780-7E4C-C1E6-938862ECBDEC}"/>
              </a:ext>
            </a:extLst>
          </p:cNvPr>
          <p:cNvPicPr>
            <a:picLocks noChangeAspect="1"/>
          </p:cNvPicPr>
          <p:nvPr/>
        </p:nvPicPr>
        <p:blipFill>
          <a:blip r:embed="rId2"/>
          <a:stretch>
            <a:fillRect/>
          </a:stretch>
        </p:blipFill>
        <p:spPr>
          <a:xfrm>
            <a:off x="521793" y="2235809"/>
            <a:ext cx="8098128" cy="2166250"/>
          </a:xfrm>
          <a:prstGeom prst="rect">
            <a:avLst/>
          </a:prstGeom>
        </p:spPr>
      </p:pic>
    </p:spTree>
    <p:extLst>
      <p:ext uri="{BB962C8B-B14F-4D97-AF65-F5344CB8AC3E}">
        <p14:creationId xmlns:p14="http://schemas.microsoft.com/office/powerpoint/2010/main" val="64618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E3070DF2-CD7B-CBDE-64F2-990ACDBADC80}"/>
              </a:ext>
            </a:extLst>
          </p:cNvPr>
          <p:cNvSpPr txBox="1">
            <a:spLocks/>
          </p:cNvSpPr>
          <p:nvPr/>
        </p:nvSpPr>
        <p:spPr>
          <a:xfrm>
            <a:off x="460058" y="332866"/>
            <a:ext cx="7648121"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pc="-1" dirty="0"/>
              <a:t>Decision Trees</a:t>
            </a:r>
          </a:p>
        </p:txBody>
      </p:sp>
      <p:sp>
        <p:nvSpPr>
          <p:cNvPr id="3" name="TextBox 2">
            <a:extLst>
              <a:ext uri="{FF2B5EF4-FFF2-40B4-BE49-F238E27FC236}">
                <a16:creationId xmlns:a16="http://schemas.microsoft.com/office/drawing/2014/main" id="{BA8BCC67-7A7B-5E34-934B-8A2DFBFA0C2B}"/>
              </a:ext>
            </a:extLst>
          </p:cNvPr>
          <p:cNvSpPr txBox="1"/>
          <p:nvPr/>
        </p:nvSpPr>
        <p:spPr>
          <a:xfrm>
            <a:off x="404284" y="1432323"/>
            <a:ext cx="7483410" cy="369332"/>
          </a:xfrm>
          <a:prstGeom prst="rect">
            <a:avLst/>
          </a:prstGeom>
          <a:noFill/>
        </p:spPr>
        <p:txBody>
          <a:bodyPr wrap="square" rtlCol="0">
            <a:spAutoFit/>
          </a:bodyPr>
          <a:lstStyle/>
          <a:p>
            <a:endParaRPr lang="en-US" dirty="0"/>
          </a:p>
        </p:txBody>
      </p:sp>
      <p:pic>
        <p:nvPicPr>
          <p:cNvPr id="9" name="Picture 8">
            <a:extLst>
              <a:ext uri="{FF2B5EF4-FFF2-40B4-BE49-F238E27FC236}">
                <a16:creationId xmlns:a16="http://schemas.microsoft.com/office/drawing/2014/main" id="{CA3B7CAC-96B8-61AD-3E15-72FA19889226}"/>
              </a:ext>
            </a:extLst>
          </p:cNvPr>
          <p:cNvPicPr>
            <a:picLocks noChangeAspect="1"/>
          </p:cNvPicPr>
          <p:nvPr/>
        </p:nvPicPr>
        <p:blipFill>
          <a:blip r:embed="rId2"/>
          <a:stretch>
            <a:fillRect/>
          </a:stretch>
        </p:blipFill>
        <p:spPr>
          <a:xfrm>
            <a:off x="404284" y="1179577"/>
            <a:ext cx="7091291" cy="5345557"/>
          </a:xfrm>
          <a:prstGeom prst="rect">
            <a:avLst/>
          </a:prstGeom>
        </p:spPr>
      </p:pic>
      <p:sp>
        <p:nvSpPr>
          <p:cNvPr id="10" name="TextBox 9">
            <a:extLst>
              <a:ext uri="{FF2B5EF4-FFF2-40B4-BE49-F238E27FC236}">
                <a16:creationId xmlns:a16="http://schemas.microsoft.com/office/drawing/2014/main" id="{03FA85D0-66A2-6D7C-1517-6105427CD188}"/>
              </a:ext>
            </a:extLst>
          </p:cNvPr>
          <p:cNvSpPr txBox="1"/>
          <p:nvPr/>
        </p:nvSpPr>
        <p:spPr>
          <a:xfrm>
            <a:off x="6543923" y="4971963"/>
            <a:ext cx="1948070" cy="923330"/>
          </a:xfrm>
          <a:prstGeom prst="rect">
            <a:avLst/>
          </a:prstGeom>
          <a:noFill/>
        </p:spPr>
        <p:txBody>
          <a:bodyPr wrap="square" rtlCol="0">
            <a:spAutoFit/>
          </a:bodyPr>
          <a:lstStyle/>
          <a:p>
            <a:r>
              <a:rPr lang="en-US" dirty="0"/>
              <a:t>RMSE:        4645</a:t>
            </a:r>
          </a:p>
          <a:p>
            <a:endParaRPr lang="en-US" dirty="0"/>
          </a:p>
          <a:p>
            <a:r>
              <a:rPr lang="en-US" dirty="0"/>
              <a:t>R2 Score:   0.858</a:t>
            </a:r>
          </a:p>
        </p:txBody>
      </p:sp>
    </p:spTree>
    <p:extLst>
      <p:ext uri="{BB962C8B-B14F-4D97-AF65-F5344CB8AC3E}">
        <p14:creationId xmlns:p14="http://schemas.microsoft.com/office/powerpoint/2010/main" val="425679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E3070DF2-CD7B-CBDE-64F2-990ACDBADC80}"/>
              </a:ext>
            </a:extLst>
          </p:cNvPr>
          <p:cNvSpPr txBox="1">
            <a:spLocks/>
          </p:cNvSpPr>
          <p:nvPr/>
        </p:nvSpPr>
        <p:spPr>
          <a:xfrm>
            <a:off x="460058" y="332866"/>
            <a:ext cx="7648121"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pc="-1" dirty="0" err="1"/>
              <a:t>XGBoost</a:t>
            </a:r>
            <a:endParaRPr lang="en-US" spc="-1" dirty="0"/>
          </a:p>
        </p:txBody>
      </p:sp>
      <p:sp>
        <p:nvSpPr>
          <p:cNvPr id="3" name="TextBox 2">
            <a:extLst>
              <a:ext uri="{FF2B5EF4-FFF2-40B4-BE49-F238E27FC236}">
                <a16:creationId xmlns:a16="http://schemas.microsoft.com/office/drawing/2014/main" id="{BA8BCC67-7A7B-5E34-934B-8A2DFBFA0C2B}"/>
              </a:ext>
            </a:extLst>
          </p:cNvPr>
          <p:cNvSpPr txBox="1"/>
          <p:nvPr/>
        </p:nvSpPr>
        <p:spPr>
          <a:xfrm>
            <a:off x="404284" y="1432323"/>
            <a:ext cx="748341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03FA85D0-66A2-6D7C-1517-6105427CD188}"/>
              </a:ext>
            </a:extLst>
          </p:cNvPr>
          <p:cNvSpPr txBox="1"/>
          <p:nvPr/>
        </p:nvSpPr>
        <p:spPr>
          <a:xfrm>
            <a:off x="6543923" y="4971963"/>
            <a:ext cx="1948070" cy="923330"/>
          </a:xfrm>
          <a:prstGeom prst="rect">
            <a:avLst/>
          </a:prstGeom>
          <a:noFill/>
        </p:spPr>
        <p:txBody>
          <a:bodyPr wrap="square" rtlCol="0">
            <a:spAutoFit/>
          </a:bodyPr>
          <a:lstStyle/>
          <a:p>
            <a:r>
              <a:rPr lang="en-US" dirty="0"/>
              <a:t>RMSE:        3485</a:t>
            </a:r>
          </a:p>
          <a:p>
            <a:endParaRPr lang="en-US" dirty="0"/>
          </a:p>
          <a:p>
            <a:r>
              <a:rPr lang="en-US" dirty="0"/>
              <a:t>R2 Score:   0.92</a:t>
            </a:r>
          </a:p>
        </p:txBody>
      </p:sp>
      <p:pic>
        <p:nvPicPr>
          <p:cNvPr id="6" name="Picture 5">
            <a:extLst>
              <a:ext uri="{FF2B5EF4-FFF2-40B4-BE49-F238E27FC236}">
                <a16:creationId xmlns:a16="http://schemas.microsoft.com/office/drawing/2014/main" id="{2E0A1B82-13D7-CB1F-420E-530568BD7069}"/>
              </a:ext>
            </a:extLst>
          </p:cNvPr>
          <p:cNvPicPr>
            <a:picLocks noChangeAspect="1"/>
          </p:cNvPicPr>
          <p:nvPr/>
        </p:nvPicPr>
        <p:blipFill>
          <a:blip r:embed="rId2"/>
          <a:stretch>
            <a:fillRect/>
          </a:stretch>
        </p:blipFill>
        <p:spPr>
          <a:xfrm>
            <a:off x="104286" y="1058123"/>
            <a:ext cx="7783408" cy="5695254"/>
          </a:xfrm>
          <a:prstGeom prst="rect">
            <a:avLst/>
          </a:prstGeom>
        </p:spPr>
      </p:pic>
    </p:spTree>
    <p:extLst>
      <p:ext uri="{BB962C8B-B14F-4D97-AF65-F5344CB8AC3E}">
        <p14:creationId xmlns:p14="http://schemas.microsoft.com/office/powerpoint/2010/main" val="377400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E3070DF2-CD7B-CBDE-64F2-990ACDBADC80}"/>
              </a:ext>
            </a:extLst>
          </p:cNvPr>
          <p:cNvSpPr txBox="1">
            <a:spLocks/>
          </p:cNvSpPr>
          <p:nvPr/>
        </p:nvSpPr>
        <p:spPr>
          <a:xfrm>
            <a:off x="460058" y="332866"/>
            <a:ext cx="7648121"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pc="-1" dirty="0"/>
              <a:t>Random Forests</a:t>
            </a:r>
          </a:p>
        </p:txBody>
      </p:sp>
      <p:sp>
        <p:nvSpPr>
          <p:cNvPr id="3" name="TextBox 2">
            <a:extLst>
              <a:ext uri="{FF2B5EF4-FFF2-40B4-BE49-F238E27FC236}">
                <a16:creationId xmlns:a16="http://schemas.microsoft.com/office/drawing/2014/main" id="{BA8BCC67-7A7B-5E34-934B-8A2DFBFA0C2B}"/>
              </a:ext>
            </a:extLst>
          </p:cNvPr>
          <p:cNvSpPr txBox="1"/>
          <p:nvPr/>
        </p:nvSpPr>
        <p:spPr>
          <a:xfrm>
            <a:off x="404284" y="1432323"/>
            <a:ext cx="748341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03FA85D0-66A2-6D7C-1517-6105427CD188}"/>
              </a:ext>
            </a:extLst>
          </p:cNvPr>
          <p:cNvSpPr txBox="1"/>
          <p:nvPr/>
        </p:nvSpPr>
        <p:spPr>
          <a:xfrm>
            <a:off x="7099595" y="5250259"/>
            <a:ext cx="1948070" cy="923330"/>
          </a:xfrm>
          <a:prstGeom prst="rect">
            <a:avLst/>
          </a:prstGeom>
          <a:noFill/>
        </p:spPr>
        <p:txBody>
          <a:bodyPr wrap="square" rtlCol="0">
            <a:spAutoFit/>
          </a:bodyPr>
          <a:lstStyle/>
          <a:p>
            <a:r>
              <a:rPr lang="en-US" dirty="0"/>
              <a:t>RMSE:        3475</a:t>
            </a:r>
          </a:p>
          <a:p>
            <a:endParaRPr lang="en-US" dirty="0"/>
          </a:p>
          <a:p>
            <a:r>
              <a:rPr lang="en-US" dirty="0"/>
              <a:t>R2 Score: 0.9207</a:t>
            </a:r>
          </a:p>
        </p:txBody>
      </p:sp>
      <p:pic>
        <p:nvPicPr>
          <p:cNvPr id="5" name="Picture 4">
            <a:extLst>
              <a:ext uri="{FF2B5EF4-FFF2-40B4-BE49-F238E27FC236}">
                <a16:creationId xmlns:a16="http://schemas.microsoft.com/office/drawing/2014/main" id="{C415CBAE-29B9-BEC6-301E-98D61DA0D259}"/>
              </a:ext>
            </a:extLst>
          </p:cNvPr>
          <p:cNvPicPr>
            <a:picLocks noChangeAspect="1"/>
          </p:cNvPicPr>
          <p:nvPr/>
        </p:nvPicPr>
        <p:blipFill>
          <a:blip r:embed="rId2"/>
          <a:stretch>
            <a:fillRect/>
          </a:stretch>
        </p:blipFill>
        <p:spPr>
          <a:xfrm>
            <a:off x="72481" y="1105231"/>
            <a:ext cx="6865185" cy="5642540"/>
          </a:xfrm>
          <a:prstGeom prst="rect">
            <a:avLst/>
          </a:prstGeom>
        </p:spPr>
      </p:pic>
    </p:spTree>
    <p:extLst>
      <p:ext uri="{BB962C8B-B14F-4D97-AF65-F5344CB8AC3E}">
        <p14:creationId xmlns:p14="http://schemas.microsoft.com/office/powerpoint/2010/main" val="377655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E3070DF2-CD7B-CBDE-64F2-990ACDBADC80}"/>
              </a:ext>
            </a:extLst>
          </p:cNvPr>
          <p:cNvSpPr txBox="1">
            <a:spLocks/>
          </p:cNvSpPr>
          <p:nvPr/>
        </p:nvSpPr>
        <p:spPr>
          <a:xfrm>
            <a:off x="460058" y="332866"/>
            <a:ext cx="7648121"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pc="-1" dirty="0"/>
              <a:t>Neural Networks</a:t>
            </a:r>
          </a:p>
        </p:txBody>
      </p:sp>
      <p:sp>
        <p:nvSpPr>
          <p:cNvPr id="3" name="TextBox 2">
            <a:extLst>
              <a:ext uri="{FF2B5EF4-FFF2-40B4-BE49-F238E27FC236}">
                <a16:creationId xmlns:a16="http://schemas.microsoft.com/office/drawing/2014/main" id="{BA8BCC67-7A7B-5E34-934B-8A2DFBFA0C2B}"/>
              </a:ext>
            </a:extLst>
          </p:cNvPr>
          <p:cNvSpPr txBox="1"/>
          <p:nvPr/>
        </p:nvSpPr>
        <p:spPr>
          <a:xfrm>
            <a:off x="404284" y="1432323"/>
            <a:ext cx="748341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03FA85D0-66A2-6D7C-1517-6105427CD188}"/>
              </a:ext>
            </a:extLst>
          </p:cNvPr>
          <p:cNvSpPr txBox="1"/>
          <p:nvPr/>
        </p:nvSpPr>
        <p:spPr>
          <a:xfrm>
            <a:off x="7099595" y="5258210"/>
            <a:ext cx="1948070" cy="923330"/>
          </a:xfrm>
          <a:prstGeom prst="rect">
            <a:avLst/>
          </a:prstGeom>
          <a:noFill/>
        </p:spPr>
        <p:txBody>
          <a:bodyPr wrap="square" rtlCol="0">
            <a:spAutoFit/>
          </a:bodyPr>
          <a:lstStyle/>
          <a:p>
            <a:r>
              <a:rPr lang="en-US" dirty="0"/>
              <a:t>RMSE:        1435</a:t>
            </a:r>
          </a:p>
          <a:p>
            <a:endParaRPr lang="en-US" dirty="0"/>
          </a:p>
          <a:p>
            <a:r>
              <a:rPr lang="en-US" dirty="0"/>
              <a:t>R2 Score:   0.969</a:t>
            </a:r>
          </a:p>
        </p:txBody>
      </p:sp>
      <p:pic>
        <p:nvPicPr>
          <p:cNvPr id="6" name="Picture 5">
            <a:extLst>
              <a:ext uri="{FF2B5EF4-FFF2-40B4-BE49-F238E27FC236}">
                <a16:creationId xmlns:a16="http://schemas.microsoft.com/office/drawing/2014/main" id="{7109AB6E-1F0B-0AF2-4986-49D496297C31}"/>
              </a:ext>
            </a:extLst>
          </p:cNvPr>
          <p:cNvPicPr>
            <a:picLocks noChangeAspect="1"/>
          </p:cNvPicPr>
          <p:nvPr/>
        </p:nvPicPr>
        <p:blipFill>
          <a:blip r:embed="rId2"/>
          <a:stretch>
            <a:fillRect/>
          </a:stretch>
        </p:blipFill>
        <p:spPr>
          <a:xfrm>
            <a:off x="96335" y="1005839"/>
            <a:ext cx="8836051" cy="5915771"/>
          </a:xfrm>
          <a:prstGeom prst="rect">
            <a:avLst/>
          </a:prstGeom>
        </p:spPr>
      </p:pic>
    </p:spTree>
    <p:extLst>
      <p:ext uri="{BB962C8B-B14F-4D97-AF65-F5344CB8AC3E}">
        <p14:creationId xmlns:p14="http://schemas.microsoft.com/office/powerpoint/2010/main" val="377414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E72FCCAD-9D4E-57E1-8D7D-B53A9F5704CA}"/>
              </a:ext>
            </a:extLst>
          </p:cNvPr>
          <p:cNvSpPr txBox="1">
            <a:spLocks/>
          </p:cNvSpPr>
          <p:nvPr/>
        </p:nvSpPr>
        <p:spPr>
          <a:xfrm>
            <a:off x="173190" y="363081"/>
            <a:ext cx="6447501" cy="73705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pc="-1" dirty="0"/>
              <a:t>Analysis of Model Evaluation</a:t>
            </a:r>
          </a:p>
        </p:txBody>
      </p:sp>
      <p:sp>
        <p:nvSpPr>
          <p:cNvPr id="214" name="PlaceHolder 2"/>
          <p:cNvSpPr>
            <a:spLocks noGrp="1"/>
          </p:cNvSpPr>
          <p:nvPr>
            <p:ph idx="4294967295"/>
          </p:nvPr>
        </p:nvSpPr>
        <p:spPr>
          <a:xfrm>
            <a:off x="173190" y="1358873"/>
            <a:ext cx="7937140" cy="4644362"/>
          </a:xfrm>
          <a:prstGeom prst="rect">
            <a:avLst/>
          </a:prstGeom>
        </p:spPr>
        <p:txBody>
          <a:bodyPr vert="horz" lIns="91440" tIns="45720" rIns="91440" bIns="45720" rtlCol="0">
            <a:normAutofit/>
          </a:bodyPr>
          <a:lstStyle/>
          <a:p>
            <a:r>
              <a:rPr lang="en-US" b="0" strike="noStrike" spc="-1" dirty="0"/>
              <a:t>The best model seems to be the neural networks which has the highest R2 score here.</a:t>
            </a:r>
          </a:p>
          <a:p>
            <a:r>
              <a:rPr lang="en-US" b="0" strike="noStrike" spc="-1" dirty="0"/>
              <a:t>The high accuracy of the neural network model is likely due to its ability to model complex relationships between variables.</a:t>
            </a:r>
          </a:p>
          <a:p>
            <a:pPr marL="343080" indent="-274320"/>
            <a:r>
              <a:rPr lang="en-US" spc="-1" dirty="0"/>
              <a:t>Decision trees is shown to have the least accuracy here.</a:t>
            </a:r>
          </a:p>
          <a:p>
            <a:pPr marL="343080" indent="-274320"/>
            <a:r>
              <a:rPr lang="en-US" b="0" strike="noStrike" spc="-1" dirty="0"/>
              <a:t>Decision trees are limited in their ability due to the large variations of data here.</a:t>
            </a:r>
          </a:p>
          <a:p>
            <a:pPr marL="343080" indent="-274320"/>
            <a:r>
              <a:rPr lang="en-US" b="0" strike="noStrike" spc="-1" dirty="0"/>
              <a:t>Random Forests and </a:t>
            </a:r>
            <a:r>
              <a:rPr lang="en-US" b="0" strike="noStrike" spc="-1" dirty="0" err="1"/>
              <a:t>XGBoost</a:t>
            </a:r>
            <a:r>
              <a:rPr lang="en-US" b="0" strike="noStrike" spc="-1" dirty="0"/>
              <a:t> have almost the same R2 score value but less than the neural networks model this maybe due to the fact that they are based on decision trees.</a:t>
            </a:r>
          </a:p>
          <a:p>
            <a:endParaRPr lang="en-US" b="0" strike="noStrike" spc="-1" dirty="0"/>
          </a:p>
          <a:p>
            <a:endParaRPr lang="en-US" b="0" strike="noStrike" spc="-1" dirty="0"/>
          </a:p>
        </p:txBody>
      </p:sp>
    </p:spTree>
    <p:extLst>
      <p:ext uri="{BB962C8B-B14F-4D97-AF65-F5344CB8AC3E}">
        <p14:creationId xmlns:p14="http://schemas.microsoft.com/office/powerpoint/2010/main" val="1470914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1">
            <a:extLst>
              <a:ext uri="{FF2B5EF4-FFF2-40B4-BE49-F238E27FC236}">
                <a16:creationId xmlns:a16="http://schemas.microsoft.com/office/drawing/2014/main" id="{3B582FC2-FDD1-D94D-9434-3C345A344BCE}"/>
              </a:ext>
            </a:extLst>
          </p:cNvPr>
          <p:cNvSpPr txBox="1">
            <a:spLocks/>
          </p:cNvSpPr>
          <p:nvPr/>
        </p:nvSpPr>
        <p:spPr>
          <a:xfrm>
            <a:off x="460058" y="332866"/>
            <a:ext cx="7648121"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pc="-1" dirty="0"/>
              <a:t>Work to be Done in Future</a:t>
            </a:r>
          </a:p>
        </p:txBody>
      </p:sp>
      <p:sp>
        <p:nvSpPr>
          <p:cNvPr id="4" name="TextBox 3">
            <a:extLst>
              <a:ext uri="{FF2B5EF4-FFF2-40B4-BE49-F238E27FC236}">
                <a16:creationId xmlns:a16="http://schemas.microsoft.com/office/drawing/2014/main" id="{C26F4AB0-C535-43AD-36B2-5847A65ADB03}"/>
              </a:ext>
            </a:extLst>
          </p:cNvPr>
          <p:cNvSpPr txBox="1"/>
          <p:nvPr/>
        </p:nvSpPr>
        <p:spPr>
          <a:xfrm>
            <a:off x="404284" y="1432323"/>
            <a:ext cx="7483410" cy="3970318"/>
          </a:xfrm>
          <a:prstGeom prst="rect">
            <a:avLst/>
          </a:prstGeom>
          <a:noFill/>
        </p:spPr>
        <p:txBody>
          <a:bodyPr wrap="square" rtlCol="0">
            <a:spAutoFit/>
          </a:bodyPr>
          <a:lstStyle/>
          <a:p>
            <a:pPr marL="285750" indent="-285750" algn="l" rtl="0">
              <a:buFont typeface="Arial" panose="020B0604020202020204" pitchFamily="34" charset="0"/>
              <a:buChar char="•"/>
            </a:pPr>
            <a:r>
              <a:rPr lang="en-US" dirty="0">
                <a:solidFill>
                  <a:srgbClr val="000000"/>
                </a:solidFill>
                <a:latin typeface="Helvetica Neue"/>
              </a:rPr>
              <a:t>Use a broader dataset with more columns like vaccinations, GDP of a country, number of doses taken, population, etc.</a:t>
            </a:r>
          </a:p>
          <a:p>
            <a:pPr algn="l" rtl="0"/>
            <a:endParaRPr lang="en-US" b="0" i="0" dirty="0">
              <a:solidFill>
                <a:srgbClr val="000000"/>
              </a:solidFill>
              <a:effectLst/>
              <a:latin typeface="Helvetica Neue"/>
            </a:endParaRPr>
          </a:p>
          <a:p>
            <a:pPr marL="285750" indent="-285750" algn="l" rtl="0">
              <a:buFont typeface="Arial" panose="020B0604020202020204" pitchFamily="34" charset="0"/>
              <a:buChar char="•"/>
            </a:pPr>
            <a:r>
              <a:rPr lang="en-US" dirty="0">
                <a:solidFill>
                  <a:srgbClr val="000000"/>
                </a:solidFill>
                <a:latin typeface="Helvetica Neue"/>
              </a:rPr>
              <a:t>Test the dataset with more models and algorithms.</a:t>
            </a:r>
          </a:p>
          <a:p>
            <a:pPr marL="285750" indent="-285750" algn="l" rtl="0">
              <a:buFont typeface="Arial" panose="020B0604020202020204" pitchFamily="34" charset="0"/>
              <a:buChar char="•"/>
            </a:pPr>
            <a:endParaRPr lang="en-US" dirty="0">
              <a:solidFill>
                <a:srgbClr val="000000"/>
              </a:solidFill>
              <a:latin typeface="Helvetica Neue"/>
            </a:endParaRPr>
          </a:p>
          <a:p>
            <a:pPr marL="285750" indent="-285750" algn="l" rtl="0">
              <a:buFont typeface="Arial" panose="020B0604020202020204" pitchFamily="34" charset="0"/>
              <a:buChar char="•"/>
            </a:pPr>
            <a:r>
              <a:rPr lang="en-US" dirty="0">
                <a:solidFill>
                  <a:srgbClr val="000000"/>
                </a:solidFill>
                <a:latin typeface="Helvetica Neue"/>
              </a:rPr>
              <a:t>There may be a case in the future where the current neural network model may not work well with the new dataset, so tune the network with more hyperparameters.</a:t>
            </a:r>
          </a:p>
          <a:p>
            <a:pPr marL="285750" indent="-285750" algn="l" rtl="0">
              <a:buFont typeface="Arial" panose="020B0604020202020204" pitchFamily="34" charset="0"/>
              <a:buChar char="•"/>
            </a:pPr>
            <a:endParaRPr lang="en-US" dirty="0">
              <a:solidFill>
                <a:srgbClr val="000000"/>
              </a:solidFill>
              <a:latin typeface="Helvetica Neue"/>
            </a:endParaRPr>
          </a:p>
          <a:p>
            <a:pPr marL="285750" indent="-285750" algn="l" rtl="0">
              <a:buFont typeface="Arial" panose="020B0604020202020204" pitchFamily="34" charset="0"/>
              <a:buChar char="•"/>
            </a:pPr>
            <a:endParaRPr lang="en-US" dirty="0">
              <a:solidFill>
                <a:srgbClr val="000000"/>
              </a:solidFill>
              <a:latin typeface="Helvetica Neue"/>
            </a:endParaRPr>
          </a:p>
          <a:p>
            <a:pPr marL="285750" indent="-285750" algn="l" rtl="0">
              <a:buFont typeface="Arial" panose="020B0604020202020204" pitchFamily="34" charset="0"/>
              <a:buChar char="•"/>
            </a:pPr>
            <a:endParaRPr lang="en-US" dirty="0">
              <a:solidFill>
                <a:srgbClr val="000000"/>
              </a:solidFill>
              <a:latin typeface="Helvetica Neue"/>
            </a:endParaRPr>
          </a:p>
          <a:p>
            <a:pPr marL="285750" indent="-285750" algn="l" rtl="0">
              <a:buFont typeface="Arial" panose="020B0604020202020204" pitchFamily="34" charset="0"/>
              <a:buChar char="•"/>
            </a:pPr>
            <a:endParaRPr lang="en-US" dirty="0">
              <a:solidFill>
                <a:srgbClr val="000000"/>
              </a:solidFill>
              <a:latin typeface="Helvetica Neue"/>
            </a:endParaRPr>
          </a:p>
          <a:p>
            <a:pPr marL="285750" indent="-285750" algn="l" rtl="0">
              <a:buFont typeface="Arial" panose="020B0604020202020204" pitchFamily="34" charset="0"/>
              <a:buChar char="•"/>
            </a:pPr>
            <a:endParaRPr lang="en-US" dirty="0">
              <a:solidFill>
                <a:srgbClr val="000000"/>
              </a:solidFill>
              <a:latin typeface="Helvetica Neue"/>
            </a:endParaRPr>
          </a:p>
          <a:p>
            <a:pPr marL="285750" indent="-285750" algn="l" rtl="0">
              <a:buFont typeface="Arial" panose="020B0604020202020204" pitchFamily="34" charset="0"/>
              <a:buChar char="•"/>
            </a:pPr>
            <a:endParaRPr lang="en-US" dirty="0">
              <a:solidFill>
                <a:srgbClr val="000000"/>
              </a:solidFill>
              <a:latin typeface="Helvetica Neue"/>
            </a:endParaRPr>
          </a:p>
        </p:txBody>
      </p:sp>
    </p:spTree>
    <p:extLst>
      <p:ext uri="{BB962C8B-B14F-4D97-AF65-F5344CB8AC3E}">
        <p14:creationId xmlns:p14="http://schemas.microsoft.com/office/powerpoint/2010/main" val="3868247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1">
            <a:extLst>
              <a:ext uri="{FF2B5EF4-FFF2-40B4-BE49-F238E27FC236}">
                <a16:creationId xmlns:a16="http://schemas.microsoft.com/office/drawing/2014/main" id="{3B582FC2-FDD1-D94D-9434-3C345A344BCE}"/>
              </a:ext>
            </a:extLst>
          </p:cNvPr>
          <p:cNvSpPr txBox="1">
            <a:spLocks/>
          </p:cNvSpPr>
          <p:nvPr/>
        </p:nvSpPr>
        <p:spPr>
          <a:xfrm>
            <a:off x="460058" y="332866"/>
            <a:ext cx="7648121"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pc="-1" dirty="0"/>
              <a:t>Conclusion</a:t>
            </a:r>
          </a:p>
        </p:txBody>
      </p:sp>
      <p:sp>
        <p:nvSpPr>
          <p:cNvPr id="4" name="TextBox 3">
            <a:extLst>
              <a:ext uri="{FF2B5EF4-FFF2-40B4-BE49-F238E27FC236}">
                <a16:creationId xmlns:a16="http://schemas.microsoft.com/office/drawing/2014/main" id="{C26F4AB0-C535-43AD-36B2-5847A65ADB03}"/>
              </a:ext>
            </a:extLst>
          </p:cNvPr>
          <p:cNvSpPr txBox="1"/>
          <p:nvPr/>
        </p:nvSpPr>
        <p:spPr>
          <a:xfrm>
            <a:off x="285129" y="1114270"/>
            <a:ext cx="7483410" cy="6740307"/>
          </a:xfrm>
          <a:prstGeom prst="rect">
            <a:avLst/>
          </a:prstGeom>
          <a:noFill/>
        </p:spPr>
        <p:txBody>
          <a:bodyPr wrap="square" rtlCol="0">
            <a:spAutoFit/>
          </a:bodyPr>
          <a:lstStyle/>
          <a:p>
            <a:pPr marL="285750" indent="-285750" algn="l" rtl="0">
              <a:buFont typeface="Arial" panose="020B0604020202020204" pitchFamily="34" charset="0"/>
              <a:buChar char="•"/>
            </a:pPr>
            <a:r>
              <a:rPr lang="en-US" dirty="0">
                <a:solidFill>
                  <a:srgbClr val="000000"/>
                </a:solidFill>
                <a:latin typeface="Helvetica Neue"/>
              </a:rPr>
              <a:t>In conclusion, our analysis of the WHO COVID dataset has provided valuable insights into the impact of the pandemic on global health. By using machine learning models to analyze the data, we were able to identify key factors associated with the spread and severity of COVID-19.</a:t>
            </a:r>
          </a:p>
          <a:p>
            <a:pPr marL="285750" indent="-285750" algn="l" rtl="0">
              <a:buFont typeface="Arial" panose="020B0604020202020204" pitchFamily="34" charset="0"/>
              <a:buChar char="•"/>
            </a:pPr>
            <a:endParaRPr lang="en-US" b="0" i="0" dirty="0">
              <a:solidFill>
                <a:srgbClr val="000000"/>
              </a:solidFill>
              <a:effectLst/>
              <a:latin typeface="Helvetica Neue"/>
            </a:endParaRPr>
          </a:p>
          <a:p>
            <a:pPr marL="285750" indent="-285750" algn="l" rtl="0">
              <a:buFont typeface="Arial" panose="020B0604020202020204" pitchFamily="34" charset="0"/>
              <a:buChar char="•"/>
            </a:pPr>
            <a:r>
              <a:rPr lang="en-US" dirty="0">
                <a:solidFill>
                  <a:srgbClr val="000000"/>
                </a:solidFill>
                <a:latin typeface="Helvetica Neue"/>
              </a:rPr>
              <a:t>We also found that neural network models outperformed decision trees, </a:t>
            </a:r>
            <a:r>
              <a:rPr lang="en-US" dirty="0" err="1">
                <a:solidFill>
                  <a:srgbClr val="000000"/>
                </a:solidFill>
                <a:latin typeface="Helvetica Neue"/>
              </a:rPr>
              <a:t>XGBoost</a:t>
            </a:r>
            <a:r>
              <a:rPr lang="en-US" dirty="0">
                <a:solidFill>
                  <a:srgbClr val="000000"/>
                </a:solidFill>
                <a:latin typeface="Helvetica Neue"/>
              </a:rPr>
              <a:t>, and Random Forest models in predicting COVID-19 deaths. However, we acknowledge the limitations of our analysis, including the quality of the data, the limitations of the machine learning models, and the need for further research and validation.</a:t>
            </a:r>
          </a:p>
          <a:p>
            <a:pPr marL="285750" indent="-285750" algn="l" rtl="0">
              <a:buFont typeface="Arial" panose="020B0604020202020204" pitchFamily="34" charset="0"/>
              <a:buChar char="•"/>
            </a:pPr>
            <a:endParaRPr lang="en-US" dirty="0">
              <a:solidFill>
                <a:srgbClr val="000000"/>
              </a:solidFill>
              <a:latin typeface="Helvetica Neue"/>
            </a:endParaRPr>
          </a:p>
          <a:p>
            <a:pPr marL="285750" indent="-285750" algn="l" rtl="0">
              <a:buFont typeface="Arial" panose="020B0604020202020204" pitchFamily="34" charset="0"/>
              <a:buChar char="•"/>
            </a:pPr>
            <a:r>
              <a:rPr lang="en-US" dirty="0">
                <a:solidFill>
                  <a:srgbClr val="000000"/>
                </a:solidFill>
                <a:latin typeface="Helvetica Neue"/>
              </a:rPr>
              <a:t>Despite these limitations, our analysis underscores the importance of using data-driven approaches to understanding the impact of the COVID-19 pandemic on global health, and the potential for machine learning models to inform public health interventions and policies. By presenting these findings, we hope to contribute to ongoing efforts to combat the COVID-19 pandemic and to inform public health decision-making more broadly.</a:t>
            </a:r>
          </a:p>
          <a:p>
            <a:pPr marL="285750" indent="-285750" algn="l" rtl="0">
              <a:buFont typeface="Arial" panose="020B0604020202020204" pitchFamily="34" charset="0"/>
              <a:buChar char="•"/>
            </a:pPr>
            <a:endParaRPr lang="en-US" dirty="0">
              <a:solidFill>
                <a:srgbClr val="000000"/>
              </a:solidFill>
              <a:latin typeface="Helvetica Neue"/>
            </a:endParaRPr>
          </a:p>
          <a:p>
            <a:pPr marL="285750" indent="-285750" algn="l" rtl="0">
              <a:buFont typeface="Arial" panose="020B0604020202020204" pitchFamily="34" charset="0"/>
              <a:buChar char="•"/>
            </a:pPr>
            <a:endParaRPr lang="en-US" dirty="0">
              <a:solidFill>
                <a:srgbClr val="000000"/>
              </a:solidFill>
              <a:latin typeface="Helvetica Neue"/>
            </a:endParaRPr>
          </a:p>
          <a:p>
            <a:pPr marL="285750" indent="-285750" algn="l" rtl="0">
              <a:buFont typeface="Arial" panose="020B0604020202020204" pitchFamily="34" charset="0"/>
              <a:buChar char="•"/>
            </a:pPr>
            <a:endParaRPr lang="en-US" dirty="0">
              <a:solidFill>
                <a:srgbClr val="000000"/>
              </a:solidFill>
              <a:latin typeface="Helvetica Neue"/>
            </a:endParaRPr>
          </a:p>
          <a:p>
            <a:pPr marL="285750" indent="-285750" algn="l" rtl="0">
              <a:buFont typeface="Arial" panose="020B0604020202020204" pitchFamily="34" charset="0"/>
              <a:buChar char="•"/>
            </a:pPr>
            <a:endParaRPr lang="en-US" dirty="0">
              <a:solidFill>
                <a:srgbClr val="000000"/>
              </a:solidFill>
              <a:latin typeface="Helvetica Neue"/>
            </a:endParaRPr>
          </a:p>
          <a:p>
            <a:pPr marL="285750" indent="-285750" algn="l" rtl="0">
              <a:buFont typeface="Arial" panose="020B0604020202020204" pitchFamily="34" charset="0"/>
              <a:buChar char="•"/>
            </a:pPr>
            <a:endParaRPr lang="en-US" dirty="0">
              <a:solidFill>
                <a:srgbClr val="000000"/>
              </a:solidFill>
              <a:latin typeface="Helvetica Neue"/>
            </a:endParaRPr>
          </a:p>
        </p:txBody>
      </p:sp>
    </p:spTree>
    <p:extLst>
      <p:ext uri="{BB962C8B-B14F-4D97-AF65-F5344CB8AC3E}">
        <p14:creationId xmlns:p14="http://schemas.microsoft.com/office/powerpoint/2010/main" val="4286411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1">
            <a:extLst>
              <a:ext uri="{FF2B5EF4-FFF2-40B4-BE49-F238E27FC236}">
                <a16:creationId xmlns:a16="http://schemas.microsoft.com/office/drawing/2014/main" id="{52E68B70-820C-CB27-0FD6-7A0D4EC795F2}"/>
              </a:ext>
            </a:extLst>
          </p:cNvPr>
          <p:cNvSpPr txBox="1">
            <a:spLocks/>
          </p:cNvSpPr>
          <p:nvPr/>
        </p:nvSpPr>
        <p:spPr>
          <a:xfrm>
            <a:off x="504908" y="2478127"/>
            <a:ext cx="8134184" cy="27935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8800" spc="-1" dirty="0"/>
              <a:t>Thank You</a:t>
            </a:r>
          </a:p>
        </p:txBody>
      </p:sp>
    </p:spTree>
    <p:extLst>
      <p:ext uri="{BB962C8B-B14F-4D97-AF65-F5344CB8AC3E}">
        <p14:creationId xmlns:p14="http://schemas.microsoft.com/office/powerpoint/2010/main" val="62050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8" name="Group 237">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239" name="Straight Connector 238">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1"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2"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3" name="Isosceles Triangle 242">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4"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5"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6"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7" name="Isosceles Triangle 246">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8" name="Isosceles Triangle 247">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0" name="Rectangle 249">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2" name="Picture 212" descr="Magnifying glass showing decling performance">
            <a:extLst>
              <a:ext uri="{FF2B5EF4-FFF2-40B4-BE49-F238E27FC236}">
                <a16:creationId xmlns:a16="http://schemas.microsoft.com/office/drawing/2014/main" id="{B18AE5B4-3640-2017-CDCE-8533EE71BDC4}"/>
              </a:ext>
            </a:extLst>
          </p:cNvPr>
          <p:cNvPicPr>
            <a:picLocks noChangeAspect="1"/>
          </p:cNvPicPr>
          <p:nvPr/>
        </p:nvPicPr>
        <p:blipFill rotWithShape="1">
          <a:blip r:embed="rId2">
            <a:duotone>
              <a:schemeClr val="bg2">
                <a:shade val="45000"/>
                <a:satMod val="135000"/>
              </a:schemeClr>
              <a:prstClr val="white"/>
            </a:duotone>
            <a:alphaModFix amt="25000"/>
          </a:blip>
          <a:srcRect r="10999" b="-1"/>
          <a:stretch/>
        </p:blipFill>
        <p:spPr>
          <a:xfrm>
            <a:off x="20" y="10"/>
            <a:ext cx="9143980" cy="6857990"/>
          </a:xfrm>
          <a:prstGeom prst="rect">
            <a:avLst/>
          </a:prstGeom>
        </p:spPr>
      </p:pic>
      <p:grpSp>
        <p:nvGrpSpPr>
          <p:cNvPr id="252" name="Group 251">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253" name="Straight Connector 252">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4" name="Straight Connector 253">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5"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6"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7" name="Isosceles Triangle 256">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8"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9"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0"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1" name="Isosceles Triangle 260">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2" name="Isosceles Triangle 261">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1" name="PlaceHolder 1"/>
          <p:cNvSpPr>
            <a:spLocks noGrp="1"/>
          </p:cNvSpPr>
          <p:nvPr>
            <p:ph type="title" idx="4294967295"/>
          </p:nvPr>
        </p:nvSpPr>
        <p:spPr>
          <a:xfrm>
            <a:off x="508000" y="609600"/>
            <a:ext cx="6447501" cy="1320800"/>
          </a:xfrm>
          <a:prstGeom prst="rect">
            <a:avLst/>
          </a:prstGeom>
        </p:spPr>
        <p:txBody>
          <a:bodyPr vert="horz" lIns="91440" tIns="45720" rIns="91440" bIns="45720" rtlCol="0" anchor="t">
            <a:normAutofit/>
          </a:bodyPr>
          <a:lstStyle/>
          <a:p>
            <a:r>
              <a:rPr lang="en-US" b="0" strike="noStrike" spc="-1" dirty="0"/>
              <a:t>Objective</a:t>
            </a:r>
          </a:p>
        </p:txBody>
      </p:sp>
      <p:graphicFrame>
        <p:nvGraphicFramePr>
          <p:cNvPr id="264" name="TextBox 1">
            <a:extLst>
              <a:ext uri="{FF2B5EF4-FFF2-40B4-BE49-F238E27FC236}">
                <a16:creationId xmlns:a16="http://schemas.microsoft.com/office/drawing/2014/main" id="{C7983E86-741A-438F-FB29-A34571E6985F}"/>
              </a:ext>
            </a:extLst>
          </p:cNvPr>
          <p:cNvGraphicFramePr/>
          <p:nvPr/>
        </p:nvGraphicFramePr>
        <p:xfrm>
          <a:off x="508000" y="2160589"/>
          <a:ext cx="6447501"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4" name="Straight Connector 13">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9" name="Picture 8" descr="Magnifying glass showing decling performance">
            <a:extLst>
              <a:ext uri="{FF2B5EF4-FFF2-40B4-BE49-F238E27FC236}">
                <a16:creationId xmlns:a16="http://schemas.microsoft.com/office/drawing/2014/main" id="{2FED39E3-603F-13A9-0159-6C33D3241D0D}"/>
              </a:ext>
            </a:extLst>
          </p:cNvPr>
          <p:cNvPicPr>
            <a:picLocks noChangeAspect="1"/>
          </p:cNvPicPr>
          <p:nvPr/>
        </p:nvPicPr>
        <p:blipFill rotWithShape="1">
          <a:blip r:embed="rId2"/>
          <a:srcRect l="5803" r="36366" b="-2"/>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PlaceHolder 1">
            <a:extLst>
              <a:ext uri="{FF2B5EF4-FFF2-40B4-BE49-F238E27FC236}">
                <a16:creationId xmlns:a16="http://schemas.microsoft.com/office/drawing/2014/main" id="{AE302F82-11B0-8691-5EAB-AD027A801A28}"/>
              </a:ext>
            </a:extLst>
          </p:cNvPr>
          <p:cNvSpPr txBox="1">
            <a:spLocks/>
          </p:cNvSpPr>
          <p:nvPr/>
        </p:nvSpPr>
        <p:spPr>
          <a:xfrm>
            <a:off x="507999" y="609600"/>
            <a:ext cx="288834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pc="-1" dirty="0"/>
              <a:t>Dataset Used</a:t>
            </a:r>
            <a:endParaRPr lang="en-US" spc="-1"/>
          </a:p>
        </p:txBody>
      </p:sp>
      <p:sp>
        <p:nvSpPr>
          <p:cNvPr id="7" name="TextBox 6">
            <a:extLst>
              <a:ext uri="{FF2B5EF4-FFF2-40B4-BE49-F238E27FC236}">
                <a16:creationId xmlns:a16="http://schemas.microsoft.com/office/drawing/2014/main" id="{F2033BF0-9463-45D2-442B-6A075A9E69EA}"/>
              </a:ext>
            </a:extLst>
          </p:cNvPr>
          <p:cNvSpPr txBox="1"/>
          <p:nvPr/>
        </p:nvSpPr>
        <p:spPr>
          <a:xfrm>
            <a:off x="93341" y="2136735"/>
            <a:ext cx="4144704" cy="3880773"/>
          </a:xfrm>
          <a:prstGeom prst="rect">
            <a:avLst/>
          </a:prstGeom>
        </p:spPr>
        <p:txBody>
          <a:bodyPr vert="horz" lIns="91440" tIns="45720" rIns="91440" bIns="45720" rtlCol="0">
            <a:normAutofit/>
          </a:bodyPr>
          <a:lstStyle/>
          <a:p>
            <a:pPr defTabSz="45720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The dataset from </a:t>
            </a:r>
            <a:r>
              <a:rPr lang="en-US" sz="1700" dirty="0" err="1">
                <a:solidFill>
                  <a:schemeClr val="tx1">
                    <a:lumMod val="75000"/>
                    <a:lumOff val="25000"/>
                  </a:schemeClr>
                </a:solidFill>
              </a:rPr>
              <a:t>kaggle</a:t>
            </a:r>
            <a:r>
              <a:rPr lang="en-US" sz="1700" dirty="0">
                <a:solidFill>
                  <a:schemeClr val="tx1">
                    <a:lumMod val="75000"/>
                    <a:lumOff val="25000"/>
                  </a:schemeClr>
                </a:solidFill>
              </a:rPr>
              <a:t> includes a wide range of COVID-19 related information, such as the number of confirmed cases, deaths, recoveries, active cases, critical cases, and tests conducted, as well as other demographic and socioeconomic indicators. </a:t>
            </a:r>
          </a:p>
          <a:p>
            <a:pPr defTabSz="45720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The data is updated daily and includes historical data of 209 countries going back to January 2020, allowing for longitudinal analysis of the pandemic's impact.</a:t>
            </a:r>
          </a:p>
        </p:txBody>
      </p:sp>
      <p:cxnSp>
        <p:nvCxnSpPr>
          <p:cNvPr id="25" name="Straight Connector 24">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023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E72FCCAD-9D4E-57E1-8D7D-B53A9F5704CA}"/>
              </a:ext>
            </a:extLst>
          </p:cNvPr>
          <p:cNvSpPr txBox="1">
            <a:spLocks/>
          </p:cNvSpPr>
          <p:nvPr/>
        </p:nvSpPr>
        <p:spPr>
          <a:xfrm>
            <a:off x="189093" y="439737"/>
            <a:ext cx="644750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pc="-1" dirty="0"/>
              <a:t>Analysis of Data</a:t>
            </a:r>
          </a:p>
        </p:txBody>
      </p:sp>
      <p:sp>
        <p:nvSpPr>
          <p:cNvPr id="214" name="PlaceHolder 2"/>
          <p:cNvSpPr>
            <a:spLocks noGrp="1"/>
          </p:cNvSpPr>
          <p:nvPr>
            <p:ph idx="4294967295"/>
          </p:nvPr>
        </p:nvSpPr>
        <p:spPr>
          <a:xfrm>
            <a:off x="0" y="1649413"/>
            <a:ext cx="7045325" cy="4108450"/>
          </a:xfrm>
          <a:prstGeom prst="rect">
            <a:avLst/>
          </a:prstGeom>
        </p:spPr>
        <p:txBody>
          <a:bodyPr vert="horz" lIns="91440" tIns="45720" rIns="91440" bIns="45720" rtlCol="0">
            <a:normAutofit/>
          </a:bodyPr>
          <a:lstStyle/>
          <a:p>
            <a:pPr marL="343080" indent="-274320"/>
            <a:r>
              <a:rPr lang="en-US" b="0" strike="noStrike" spc="-1" dirty="0"/>
              <a:t>What is the most affected country?</a:t>
            </a:r>
          </a:p>
          <a:p>
            <a:pPr marL="343080" indent="-274320"/>
            <a:endParaRPr lang="en-US" b="0" strike="noStrike" spc="-1" dirty="0"/>
          </a:p>
          <a:p>
            <a:pPr marL="343080" indent="-274320"/>
            <a:r>
              <a:rPr lang="en-US" b="0" strike="noStrike" spc="-1" dirty="0"/>
              <a:t>How are the variables related to each other</a:t>
            </a:r>
          </a:p>
          <a:p>
            <a:pPr marL="343080" indent="-274320"/>
            <a:endParaRPr lang="en-US" spc="-1" dirty="0"/>
          </a:p>
          <a:p>
            <a:pPr marL="343080" indent="-274320"/>
            <a:r>
              <a:rPr lang="en-US" spc="-1" dirty="0"/>
              <a:t>Analyze data through different machine learning models to predict future covid-19 deaths</a:t>
            </a:r>
          </a:p>
          <a:p>
            <a:pPr marL="343080" indent="-274320"/>
            <a:endParaRPr lang="en-US" b="0" strike="noStrike" spc="-1" dirty="0"/>
          </a:p>
          <a:p>
            <a:pPr marL="343080" indent="-274320"/>
            <a:r>
              <a:rPr lang="en-US" b="0" strike="noStrike" spc="-1" dirty="0"/>
              <a:t>What is the best model to predict the future cases of covid-19</a:t>
            </a:r>
          </a:p>
          <a:p>
            <a:pPr marL="343080" indent="-274320"/>
            <a:endParaRPr lang="en-US" spc="-1" dirty="0"/>
          </a:p>
          <a:p>
            <a:pPr marL="343080" indent="-274320"/>
            <a:endParaRPr lang="en-US" b="0" strike="noStrike" spc="-1" dirty="0"/>
          </a:p>
          <a:p>
            <a:endParaRPr lang="en-US" b="0" strike="noStrike" spc="-1" dirty="0"/>
          </a:p>
          <a:p>
            <a:endParaRPr lang="en-US" b="0" strike="noStrike" spc="-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7456B681-69EB-CCC5-020E-970D91EC0898}"/>
              </a:ext>
            </a:extLst>
          </p:cNvPr>
          <p:cNvSpPr txBox="1">
            <a:spLocks/>
          </p:cNvSpPr>
          <p:nvPr/>
        </p:nvSpPr>
        <p:spPr>
          <a:xfrm>
            <a:off x="543749" y="317245"/>
            <a:ext cx="7648121"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pc="-1"/>
              <a:t>Total Cases By Country</a:t>
            </a:r>
            <a:endParaRPr lang="en-US" spc="-1" dirty="0"/>
          </a:p>
        </p:txBody>
      </p:sp>
      <p:pic>
        <p:nvPicPr>
          <p:cNvPr id="5" name="Picture 4">
            <a:extLst>
              <a:ext uri="{FF2B5EF4-FFF2-40B4-BE49-F238E27FC236}">
                <a16:creationId xmlns:a16="http://schemas.microsoft.com/office/drawing/2014/main" id="{1793F96D-6904-2584-FC82-666B493DD45B}"/>
              </a:ext>
            </a:extLst>
          </p:cNvPr>
          <p:cNvPicPr>
            <a:picLocks noChangeAspect="1"/>
          </p:cNvPicPr>
          <p:nvPr/>
        </p:nvPicPr>
        <p:blipFill>
          <a:blip r:embed="rId2"/>
          <a:stretch>
            <a:fillRect/>
          </a:stretch>
        </p:blipFill>
        <p:spPr>
          <a:xfrm>
            <a:off x="256196" y="1329329"/>
            <a:ext cx="8670844" cy="4665953"/>
          </a:xfrm>
          <a:prstGeom prst="rect">
            <a:avLst/>
          </a:prstGeom>
        </p:spPr>
      </p:pic>
    </p:spTree>
    <p:extLst>
      <p:ext uri="{BB962C8B-B14F-4D97-AF65-F5344CB8AC3E}">
        <p14:creationId xmlns:p14="http://schemas.microsoft.com/office/powerpoint/2010/main" val="304998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7456B681-69EB-CCC5-020E-970D91EC0898}"/>
              </a:ext>
            </a:extLst>
          </p:cNvPr>
          <p:cNvSpPr txBox="1">
            <a:spLocks/>
          </p:cNvSpPr>
          <p:nvPr/>
        </p:nvSpPr>
        <p:spPr>
          <a:xfrm>
            <a:off x="607359" y="476271"/>
            <a:ext cx="7648121"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pc="-1" dirty="0"/>
              <a:t>Most Affected Countries</a:t>
            </a:r>
          </a:p>
        </p:txBody>
      </p:sp>
      <p:pic>
        <p:nvPicPr>
          <p:cNvPr id="4" name="Picture 3">
            <a:extLst>
              <a:ext uri="{FF2B5EF4-FFF2-40B4-BE49-F238E27FC236}">
                <a16:creationId xmlns:a16="http://schemas.microsoft.com/office/drawing/2014/main" id="{C0B00158-A969-CF34-DF06-DD5EAC1FBD77}"/>
              </a:ext>
            </a:extLst>
          </p:cNvPr>
          <p:cNvPicPr>
            <a:picLocks noChangeAspect="1"/>
          </p:cNvPicPr>
          <p:nvPr/>
        </p:nvPicPr>
        <p:blipFill>
          <a:blip r:embed="rId2"/>
          <a:stretch>
            <a:fillRect/>
          </a:stretch>
        </p:blipFill>
        <p:spPr>
          <a:xfrm>
            <a:off x="338803" y="1267865"/>
            <a:ext cx="6372098" cy="44699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13E129-39E4-1094-1940-0AEB4825635A}"/>
              </a:ext>
            </a:extLst>
          </p:cNvPr>
          <p:cNvPicPr>
            <a:picLocks noChangeAspect="1"/>
          </p:cNvPicPr>
          <p:nvPr/>
        </p:nvPicPr>
        <p:blipFill>
          <a:blip r:embed="rId2"/>
          <a:stretch>
            <a:fillRect/>
          </a:stretch>
        </p:blipFill>
        <p:spPr>
          <a:xfrm>
            <a:off x="798246" y="790860"/>
            <a:ext cx="8083964" cy="52762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27" name="Straight Connector 26">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3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aceHolder 1">
            <a:extLst>
              <a:ext uri="{FF2B5EF4-FFF2-40B4-BE49-F238E27FC236}">
                <a16:creationId xmlns:a16="http://schemas.microsoft.com/office/drawing/2014/main" id="{3B582FC2-FDD1-D94D-9434-3C345A344BCE}"/>
              </a:ext>
            </a:extLst>
          </p:cNvPr>
          <p:cNvSpPr txBox="1">
            <a:spLocks/>
          </p:cNvSpPr>
          <p:nvPr/>
        </p:nvSpPr>
        <p:spPr>
          <a:xfrm>
            <a:off x="510872" y="1179151"/>
            <a:ext cx="2747576" cy="446388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pc="-1" dirty="0"/>
              <a:t>Inference from Correlation</a:t>
            </a:r>
          </a:p>
        </p:txBody>
      </p:sp>
      <p:sp>
        <p:nvSpPr>
          <p:cNvPr id="40" name="Isosceles Triangle 3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336549"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42" name="Straight Connector 4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2502"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26F4AB0-C535-43AD-36B2-5847A65ADB03}"/>
              </a:ext>
            </a:extLst>
          </p:cNvPr>
          <p:cNvSpPr txBox="1"/>
          <p:nvPr/>
        </p:nvSpPr>
        <p:spPr>
          <a:xfrm>
            <a:off x="3734188" y="1109145"/>
            <a:ext cx="4755762" cy="4603900"/>
          </a:xfrm>
          <a:prstGeom prst="rect">
            <a:avLst/>
          </a:prstGeom>
        </p:spPr>
        <p:txBody>
          <a:bodyPr vert="horz" lIns="91440" tIns="45720" rIns="91440" bIns="45720" rtlCol="0" anchor="ctr">
            <a:normAutofit/>
          </a:bodyPr>
          <a:lstStyle/>
          <a:p>
            <a:pPr marL="285750" indent="-285750" defTabSz="457200">
              <a:lnSpc>
                <a:spcPct val="90000"/>
              </a:lnSpc>
              <a:spcBef>
                <a:spcPts val="1000"/>
              </a:spcBef>
              <a:buClr>
                <a:schemeClr val="accent1"/>
              </a:buClr>
              <a:buSzPct val="80000"/>
              <a:buFont typeface="Wingdings 3" charset="2"/>
              <a:buChar char=""/>
            </a:pPr>
            <a:r>
              <a:rPr lang="en-US" sz="1400" b="0" i="0">
                <a:solidFill>
                  <a:schemeClr val="tx1">
                    <a:lumMod val="75000"/>
                    <a:lumOff val="25000"/>
                  </a:schemeClr>
                </a:solidFill>
                <a:effectLst/>
              </a:rPr>
              <a:t>Confirmed has a strong positive correlation with Deaths, Recovered, and Active. This makes sense, as the more confirmed cases there are, the more likely there will be deaths, recoveries, and active cases. </a:t>
            </a:r>
          </a:p>
          <a:p>
            <a:pPr marL="285750" indent="-285750" defTabSz="457200">
              <a:lnSpc>
                <a:spcPct val="90000"/>
              </a:lnSpc>
              <a:spcBef>
                <a:spcPts val="1000"/>
              </a:spcBef>
              <a:buClr>
                <a:schemeClr val="accent1"/>
              </a:buClr>
              <a:buSzPct val="80000"/>
              <a:buFont typeface="Wingdings 3" charset="2"/>
              <a:buChar char=""/>
            </a:pPr>
            <a:r>
              <a:rPr lang="en-US" sz="1400" b="0" i="0">
                <a:solidFill>
                  <a:schemeClr val="tx1">
                    <a:lumMod val="75000"/>
                    <a:lumOff val="25000"/>
                  </a:schemeClr>
                </a:solidFill>
                <a:effectLst/>
              </a:rPr>
              <a:t>Deaths has a strong positive correlation with New deaths, indicating that the number of deaths is increasing over time. </a:t>
            </a:r>
          </a:p>
          <a:p>
            <a:pPr marL="285750" indent="-285750" defTabSz="457200">
              <a:lnSpc>
                <a:spcPct val="90000"/>
              </a:lnSpc>
              <a:spcBef>
                <a:spcPts val="1000"/>
              </a:spcBef>
              <a:buClr>
                <a:schemeClr val="accent1"/>
              </a:buClr>
              <a:buSzPct val="80000"/>
              <a:buFont typeface="Wingdings 3" charset="2"/>
              <a:buChar char=""/>
            </a:pPr>
            <a:r>
              <a:rPr lang="en-US" sz="1400" b="0" i="0">
                <a:solidFill>
                  <a:schemeClr val="tx1">
                    <a:lumMod val="75000"/>
                    <a:lumOff val="25000"/>
                  </a:schemeClr>
                </a:solidFill>
                <a:effectLst/>
              </a:rPr>
              <a:t>Recovered has a strong positive correlation with New recovered, indicating that the number of recovered cases is increasing over time. </a:t>
            </a:r>
          </a:p>
          <a:p>
            <a:pPr marL="285750" indent="-285750" defTabSz="457200">
              <a:lnSpc>
                <a:spcPct val="90000"/>
              </a:lnSpc>
              <a:spcBef>
                <a:spcPts val="1000"/>
              </a:spcBef>
              <a:buClr>
                <a:schemeClr val="accent1"/>
              </a:buClr>
              <a:buSzPct val="80000"/>
              <a:buFont typeface="Wingdings 3" charset="2"/>
              <a:buChar char=""/>
            </a:pPr>
            <a:r>
              <a:rPr lang="en-US" sz="1400" b="0" i="0">
                <a:solidFill>
                  <a:schemeClr val="tx1">
                    <a:lumMod val="75000"/>
                    <a:lumOff val="25000"/>
                  </a:schemeClr>
                </a:solidFill>
                <a:effectLst/>
              </a:rPr>
              <a:t>New cases has a strong positive correlation with New deaths and New recovered, indicating that the number of new cases is likely to be related to the number of new deaths and new recoveries reported on a given day. </a:t>
            </a:r>
          </a:p>
          <a:p>
            <a:pPr marL="285750" indent="-285750" defTabSz="457200">
              <a:lnSpc>
                <a:spcPct val="90000"/>
              </a:lnSpc>
              <a:spcBef>
                <a:spcPts val="1000"/>
              </a:spcBef>
              <a:buClr>
                <a:schemeClr val="accent1"/>
              </a:buClr>
              <a:buSzPct val="80000"/>
              <a:buFont typeface="Wingdings 3" charset="2"/>
              <a:buChar char=""/>
            </a:pPr>
            <a:r>
              <a:rPr lang="en-US" sz="1400" b="0" i="0">
                <a:solidFill>
                  <a:schemeClr val="tx1">
                    <a:lumMod val="75000"/>
                    <a:lumOff val="25000"/>
                  </a:schemeClr>
                </a:solidFill>
                <a:effectLst/>
              </a:rPr>
              <a:t>Active has a strong positive correlation with New cases, indicating that the number of active cases is likely to be related to the number of new cases reported on a given day.</a:t>
            </a:r>
            <a:endParaRPr lang="en-US" sz="1400" dirty="0">
              <a:solidFill>
                <a:schemeClr val="tx1">
                  <a:lumMod val="75000"/>
                  <a:lumOff val="25000"/>
                </a:schemeClr>
              </a:solidFill>
            </a:endParaRPr>
          </a:p>
        </p:txBody>
      </p:sp>
      <p:sp>
        <p:nvSpPr>
          <p:cNvPr id="44" name="Isosceles Triangle 4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23104" y="0"/>
            <a:ext cx="631947"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5267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1">
            <a:extLst>
              <a:ext uri="{FF2B5EF4-FFF2-40B4-BE49-F238E27FC236}">
                <a16:creationId xmlns:a16="http://schemas.microsoft.com/office/drawing/2014/main" id="{3B582FC2-FDD1-D94D-9434-3C345A344BCE}"/>
              </a:ext>
            </a:extLst>
          </p:cNvPr>
          <p:cNvSpPr txBox="1">
            <a:spLocks/>
          </p:cNvSpPr>
          <p:nvPr/>
        </p:nvSpPr>
        <p:spPr>
          <a:xfrm>
            <a:off x="460058" y="332866"/>
            <a:ext cx="7648121"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pc="-1" dirty="0"/>
              <a:t>Model Evaluation</a:t>
            </a:r>
          </a:p>
        </p:txBody>
      </p:sp>
      <p:sp>
        <p:nvSpPr>
          <p:cNvPr id="4" name="TextBox 3">
            <a:extLst>
              <a:ext uri="{FF2B5EF4-FFF2-40B4-BE49-F238E27FC236}">
                <a16:creationId xmlns:a16="http://schemas.microsoft.com/office/drawing/2014/main" id="{C26F4AB0-C535-43AD-36B2-5847A65ADB03}"/>
              </a:ext>
            </a:extLst>
          </p:cNvPr>
          <p:cNvSpPr txBox="1"/>
          <p:nvPr/>
        </p:nvSpPr>
        <p:spPr>
          <a:xfrm>
            <a:off x="404284" y="1432323"/>
            <a:ext cx="7483410" cy="3970318"/>
          </a:xfrm>
          <a:prstGeom prst="rect">
            <a:avLst/>
          </a:prstGeom>
          <a:noFill/>
        </p:spPr>
        <p:txBody>
          <a:bodyPr wrap="square" rtlCol="0">
            <a:spAutoFit/>
          </a:bodyPr>
          <a:lstStyle/>
          <a:p>
            <a:pPr marL="285750" indent="-285750" algn="l" rtl="0">
              <a:buFont typeface="Arial" panose="020B0604020202020204" pitchFamily="34" charset="0"/>
              <a:buChar char="•"/>
            </a:pPr>
            <a:r>
              <a:rPr lang="en-US" b="0" i="0" dirty="0">
                <a:solidFill>
                  <a:srgbClr val="000000"/>
                </a:solidFill>
                <a:effectLst/>
                <a:latin typeface="Helvetica Neue"/>
              </a:rPr>
              <a:t>Run the dataset on the machine learning models.</a:t>
            </a:r>
            <a:endParaRPr lang="en-US" dirty="0">
              <a:solidFill>
                <a:srgbClr val="000000"/>
              </a:solidFill>
              <a:latin typeface="Helvetica Neue"/>
            </a:endParaRPr>
          </a:p>
          <a:p>
            <a:pPr marL="285750" indent="-285750" algn="l" rtl="0">
              <a:buFont typeface="Arial" panose="020B0604020202020204" pitchFamily="34" charset="0"/>
              <a:buChar char="•"/>
            </a:pPr>
            <a:endParaRPr lang="en-US" b="0" i="0" dirty="0">
              <a:solidFill>
                <a:srgbClr val="000000"/>
              </a:solidFill>
              <a:effectLst/>
              <a:latin typeface="Helvetica Neue"/>
            </a:endParaRPr>
          </a:p>
          <a:p>
            <a:pPr marL="285750" indent="-285750" algn="l" rtl="0">
              <a:buFont typeface="Arial" panose="020B0604020202020204" pitchFamily="34" charset="0"/>
              <a:buChar char="•"/>
            </a:pPr>
            <a:r>
              <a:rPr lang="en-US" dirty="0">
                <a:solidFill>
                  <a:srgbClr val="000000"/>
                </a:solidFill>
                <a:latin typeface="Helvetica Neue"/>
              </a:rPr>
              <a:t>Since the values are dated, we are not doing any random shuffling of the training and the testing data.</a:t>
            </a:r>
          </a:p>
          <a:p>
            <a:pPr marL="285750" indent="-285750" algn="l" rtl="0">
              <a:buFont typeface="Arial" panose="020B0604020202020204" pitchFamily="34" charset="0"/>
              <a:buChar char="•"/>
            </a:pPr>
            <a:endParaRPr lang="en-US" b="0" i="0" dirty="0">
              <a:solidFill>
                <a:srgbClr val="000000"/>
              </a:solidFill>
              <a:effectLst/>
              <a:latin typeface="Helvetica Neue"/>
            </a:endParaRPr>
          </a:p>
          <a:p>
            <a:pPr marL="285750" indent="-285750" algn="l" rtl="0">
              <a:buFont typeface="Arial" panose="020B0604020202020204" pitchFamily="34" charset="0"/>
              <a:buChar char="•"/>
            </a:pPr>
            <a:r>
              <a:rPr lang="en-US" dirty="0">
                <a:solidFill>
                  <a:srgbClr val="000000"/>
                </a:solidFill>
                <a:latin typeface="Helvetica Neue"/>
              </a:rPr>
              <a:t>Prediction is done in the ascending order of dates.</a:t>
            </a:r>
          </a:p>
          <a:p>
            <a:pPr marL="285750" indent="-285750" algn="l" rtl="0">
              <a:buFont typeface="Arial" panose="020B0604020202020204" pitchFamily="34" charset="0"/>
              <a:buChar char="•"/>
            </a:pPr>
            <a:endParaRPr lang="en-US" dirty="0">
              <a:solidFill>
                <a:srgbClr val="000000"/>
              </a:solidFill>
              <a:latin typeface="Helvetica Neue"/>
            </a:endParaRPr>
          </a:p>
          <a:p>
            <a:pPr marL="285750" indent="-285750" algn="l" rtl="0">
              <a:buFont typeface="Arial" panose="020B0604020202020204" pitchFamily="34" charset="0"/>
              <a:buChar char="•"/>
            </a:pPr>
            <a:r>
              <a:rPr lang="en-US" dirty="0">
                <a:solidFill>
                  <a:srgbClr val="000000"/>
                </a:solidFill>
                <a:latin typeface="Helvetica Neue"/>
              </a:rPr>
              <a:t>Compute the mean squared error and R2 score to find the best model for prediction.</a:t>
            </a:r>
          </a:p>
          <a:p>
            <a:pPr marL="285750" indent="-285750" algn="l" rtl="0">
              <a:buFont typeface="Arial" panose="020B0604020202020204" pitchFamily="34" charset="0"/>
              <a:buChar char="•"/>
            </a:pPr>
            <a:endParaRPr lang="en-US" dirty="0">
              <a:solidFill>
                <a:srgbClr val="000000"/>
              </a:solidFill>
              <a:latin typeface="Helvetica Neue"/>
            </a:endParaRPr>
          </a:p>
          <a:p>
            <a:pPr marL="285750" indent="-285750" algn="l" rtl="0">
              <a:buFont typeface="Arial" panose="020B0604020202020204" pitchFamily="34" charset="0"/>
              <a:buChar char="•"/>
            </a:pPr>
            <a:r>
              <a:rPr lang="en-US" dirty="0">
                <a:solidFill>
                  <a:srgbClr val="000000"/>
                </a:solidFill>
                <a:latin typeface="Helvetica Neue"/>
              </a:rPr>
              <a:t>Also, a figure with the predicted and actual values is also shown to show how the data varies with the real data.</a:t>
            </a:r>
          </a:p>
          <a:p>
            <a:pPr marL="285750" indent="-285750" algn="l" rtl="0">
              <a:buFont typeface="Arial" panose="020B0604020202020204" pitchFamily="34" charset="0"/>
              <a:buChar char="•"/>
            </a:pPr>
            <a:endParaRPr lang="en-US" b="0" i="0" dirty="0">
              <a:solidFill>
                <a:srgbClr val="000000"/>
              </a:solidFill>
              <a:effectLst/>
              <a:latin typeface="Helvetica Neue"/>
            </a:endParaRPr>
          </a:p>
          <a:p>
            <a:pPr marL="285750" indent="-285750" algn="l" rtl="0">
              <a:buFont typeface="Arial" panose="020B0604020202020204" pitchFamily="34" charset="0"/>
              <a:buChar char="•"/>
            </a:pPr>
            <a:endParaRPr lang="en-US" b="0" i="0" dirty="0">
              <a:solidFill>
                <a:srgbClr val="000000"/>
              </a:solidFill>
              <a:effectLst/>
              <a:latin typeface="Helvetica Neue"/>
            </a:endParaRPr>
          </a:p>
        </p:txBody>
      </p:sp>
    </p:spTree>
    <p:extLst>
      <p:ext uri="{BB962C8B-B14F-4D97-AF65-F5344CB8AC3E}">
        <p14:creationId xmlns:p14="http://schemas.microsoft.com/office/powerpoint/2010/main" val="18099874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1250</TotalTime>
  <Words>836</Words>
  <Application>Microsoft Office PowerPoint</Application>
  <PresentationFormat>On-screen Show (4:3)</PresentationFormat>
  <Paragraphs>82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Century Gothic</vt:lpstr>
      <vt:lpstr>Helvetica Neue</vt:lpstr>
      <vt:lpstr>Times New Roman</vt:lpstr>
      <vt:lpstr>Trebuchet MS</vt:lpstr>
      <vt:lpstr>Wingdings 3</vt:lpstr>
      <vt:lpstr>Facet</vt:lpstr>
      <vt:lpstr>COVID19</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subject/>
  <dc:creator/>
  <dc:description/>
  <cp:lastModifiedBy>Kevin Sani</cp:lastModifiedBy>
  <cp:revision>28</cp:revision>
  <dcterms:created xsi:type="dcterms:W3CDTF">2023-04-19T12:12:24Z</dcterms:created>
  <dcterms:modified xsi:type="dcterms:W3CDTF">2023-04-21T00:01:46Z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8</vt:i4>
  </property>
</Properties>
</file>