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6738E8-7738-4C45-967E-C8043AE6286F}">
  <a:tblStyle styleId="{396738E8-7738-4C45-967E-C8043AE6286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3.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Lato-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bdc80b77_2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ddbdc80b77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Kevin ,Nowfir and Paul , along with our guide Dr. Surekha miss is presenting here rnaught, which we together believe is the future of health monitoring apps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we took inspiration from the pandemic and have designed a product taking corona virus and its different variants as a case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bdc80b77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work the exchange of codes same way as most other apps.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instead of storing those in phone,it is stored in the graph database as contact between 2 nodes in the graph, Alice and Bob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Alice can be the topmost node here and Bob is a person in level 2. Consider a 3rd person in level 3 of graph, we can call her Janet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we do when alice tests positive is , we go back ipto 14 days and find all of Alice’s contacts which includes Bob and all of bobs contacts after he met alice which includes Janet so on upto 5 levels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And we give Exposure chance percentages to all of them based on level of contact , duration of contact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dont generalise tracing it as corona, instead we trace different varieties of virus individually and therefore a more dangerous variant can be controlled more strictly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Alice was positive and we expect Janet to Quarantine herself, But Janets Favorite team was playing and she decides to go out to watch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option in Rnaught </a:t>
            </a:r>
            <a:r>
              <a:rPr lang="en">
                <a:solidFill>
                  <a:schemeClr val="dk1"/>
                </a:solidFill>
              </a:rPr>
              <a:t>which</a:t>
            </a:r>
            <a:r>
              <a:rPr lang="en">
                <a:solidFill>
                  <a:schemeClr val="dk1"/>
                </a:solidFill>
              </a:rPr>
              <a:t> allow officials to see the exposure measures will disallow Janet to the stadium and will ask her to Quarantine preventing Further Spread.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gddbdc80b77_2_10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dbdc80b77_2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ddbdc80b77_2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figure shows how fast contacts happen and how fast it spreads. From home while travelling at work and so on. And How ppl are notified when one gets positive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bdc80b77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ddbdc80b77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move on to implementations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bdc80b77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ddbdc80b77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look at the architecture first. The different components are: the front end application at user side which works on bluetooth broadcasting and scanning, neo4j graph database for storage of user details and contact information, flask server to query to and from graph and process data. Internet is in between to connect front end and backend.</a:t>
            </a:r>
            <a:endParaRPr/>
          </a:p>
          <a:p>
            <a:pPr indent="0" lvl="0" marL="0" rtl="0" algn="l">
              <a:lnSpc>
                <a:spcPct val="100000"/>
              </a:lnSpc>
              <a:spcBef>
                <a:spcPts val="0"/>
              </a:spcBef>
              <a:spcAft>
                <a:spcPts val="0"/>
              </a:spcAft>
              <a:buSzPts val="1100"/>
              <a:buNone/>
            </a:pPr>
            <a:r>
              <a:rPr lang="en"/>
              <a:t>When people comes in close proximity, their unique ids are exchanged via bluetooth and the contact information is send to backend. When a person is verified as positive and send to backend, flask server queries his contacts up to five levels and gives corresponding exposure measures to each level.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bdc80b77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ddbdc80b77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are the tools we used to develop our app. Let’s go through each of them in detail.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bdc80b77_2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ddbdc80b77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The front end is developed in flutter. We used flutter because of its </a:t>
            </a:r>
            <a:r>
              <a:rPr b="0" i="0" lang="en" sz="1100" u="none" cap="none" strike="noStrike">
                <a:solidFill>
                  <a:srgbClr val="000000"/>
                </a:solidFill>
                <a:latin typeface="Arial"/>
                <a:ea typeface="Arial"/>
                <a:cs typeface="Arial"/>
                <a:sym typeface="Arial"/>
              </a:rPr>
              <a:t>cross-platform compatability, i.e., the same code can be used for android as well as ios with only small changes in plug-ins. Flutter is full of widgets, renders easily and thus apps build with flutter are faster. Also the language dart used in flutter is easy to learn.</a:t>
            </a:r>
            <a:endParaRPr/>
          </a:p>
          <a:p>
            <a:pPr indent="0" lvl="0" marL="0" marR="0" rtl="0" algn="l">
              <a:lnSpc>
                <a:spcPct val="100000"/>
              </a:lnSpc>
              <a:spcBef>
                <a:spcPts val="0"/>
              </a:spcBef>
              <a:spcAft>
                <a:spcPts val="0"/>
              </a:spcAft>
              <a:buClr>
                <a:srgbClr val="000000"/>
              </a:buClr>
              <a:buSzPts val="1100"/>
              <a:buFont typeface="Arial"/>
              <a:buNone/>
            </a:pPr>
            <a:r>
              <a:rPr lang="en"/>
              <a:t>Communication to and from server is done using http package in flutter, specifically post method in http package. </a:t>
            </a:r>
            <a:endParaRPr/>
          </a:p>
          <a:p>
            <a:pPr indent="0" lvl="0" marL="0" marR="0" rtl="0" algn="l">
              <a:lnSpc>
                <a:spcPct val="100000"/>
              </a:lnSpc>
              <a:spcBef>
                <a:spcPts val="0"/>
              </a:spcBef>
              <a:spcAft>
                <a:spcPts val="0"/>
              </a:spcAft>
              <a:buClr>
                <a:srgbClr val="000000"/>
              </a:buClr>
              <a:buSzPts val="1100"/>
              <a:buFont typeface="Arial"/>
              <a:buNone/>
            </a:pPr>
            <a:r>
              <a:rPr lang="en"/>
              <a:t>When a user registers with the app, a unique id is generated at the server, send to neo4j to create node in the graph and also received in the app.</a:t>
            </a:r>
            <a:endParaRPr/>
          </a:p>
          <a:p>
            <a:pPr indent="0" lvl="0" marL="0" marR="0" rtl="0" algn="l">
              <a:lnSpc>
                <a:spcPct val="100000"/>
              </a:lnSpc>
              <a:spcBef>
                <a:spcPts val="0"/>
              </a:spcBef>
              <a:spcAft>
                <a:spcPts val="0"/>
              </a:spcAft>
              <a:buClr>
                <a:srgbClr val="000000"/>
              </a:buClr>
              <a:buSzPts val="1100"/>
              <a:buFont typeface="Arial"/>
              <a:buNone/>
            </a:pPr>
            <a:r>
              <a:rPr lang="en"/>
              <a:t>Bluetooth connection is established using beacon package in flutter. Location permission is required for the beacon to work. Let’s see what a beacon is.</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dbdc80b77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ddbdc80b77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 the initial stages, we were having troubles connecting phones via bluetooth because we were using flutter_ble package. The signal strength was weak and ranging was not accurate. So we moved to Beacon.</a:t>
            </a:r>
            <a:endParaRPr/>
          </a:p>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Beacons are small, wireless transmitters that use low-energy Bluetooth technology to send signals to other smart devices nearby. Simply speakng, they connect and transmit information to smart devices making location-based searching and interaction easier and more accurate. With beacon package, our app makes the device into a beacon device as well so that it broadcasts bluetooth signals.</a:t>
            </a:r>
            <a:endParaRPr/>
          </a:p>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Beacon provides high accuracy in proximity calculation. It provides rssi value (received signal strength indication value) which is used to filter out users that are not in contact.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dbdc80b77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ddbdc80b77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architecture of beacon technology. In our case, a phone acts as both ibeacon device and smart device. It broadcasts the unique id through bluetooth based low energy radio signals. When another device comes in close proximity, it receives the id and sends the details to server, in our case flask server. The server process the data and send it to beacon platform which is neo4j database in our case. And the data flow takes place backwards to the smart device as well.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dbdc80b77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ddbdc80b77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Person, label properties of node.,</a:t>
            </a:r>
            <a:r>
              <a:rPr b="1" lang="en" sz="1200">
                <a:solidFill>
                  <a:srgbClr val="202124"/>
                </a:solidFill>
                <a:highlight>
                  <a:srgbClr val="FFFFFF"/>
                </a:highlight>
              </a:rPr>
              <a:t>Label</a:t>
            </a:r>
            <a:r>
              <a:rPr lang="en" sz="1200">
                <a:solidFill>
                  <a:srgbClr val="202124"/>
                </a:solidFill>
                <a:highlight>
                  <a:srgbClr val="FFFFFF"/>
                </a:highlight>
              </a:rPr>
              <a:t> is a name or identifier to a Node node has properties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dbdc80b77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ddbdc80b77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bdc80b77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ddbdc80b77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dbdc80b77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ddbdc80b77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Contact tracing done from blue node which is positve node,to end leaf node.where time of </a:t>
            </a:r>
            <a:r>
              <a:rPr lang="en"/>
              <a:t>contact</a:t>
            </a:r>
            <a:r>
              <a:rPr lang="en"/>
              <a:t>  keeps increasing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dbdc80b77_2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ddbdc80b77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Black tested positive first then blue according to our data prob of blue =0,then source found base on </a:t>
            </a:r>
            <a:r>
              <a:rPr lang="en"/>
              <a:t>time</a:t>
            </a:r>
            <a:r>
              <a:rPr lang="en"/>
              <a:t> of contact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dbdc80b77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ddbdc80b77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dbdc80b77_2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ddbdc80b77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Worst case scenario of positive nodes,as nodes and relationships increase the time complexity increases.Python code to calculate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bdc80b77_2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ddbdc80b77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dbdc80b77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ddbdc80b77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dbdc80b77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ddbdc80b77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dbdc80b77_2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ddbdc80b77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dbdc80b77_2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ddbdc80b77_2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bdc80b77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ddbdc80b77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bdc80b77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ddbdc80b77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202124"/>
                </a:solidFill>
              </a:rPr>
              <a:t>We all are facing difficulties of the pandemic and how to reduce the spread and the most popular answer is Quarantining</a:t>
            </a:r>
            <a:endParaRPr>
              <a:solidFill>
                <a:srgbClr val="202124"/>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202124"/>
              </a:solidFill>
            </a:endParaRPr>
          </a:p>
          <a:p>
            <a:pPr indent="0" lvl="0" marL="0" rtl="0" algn="l">
              <a:lnSpc>
                <a:spcPct val="115000"/>
              </a:lnSpc>
              <a:spcBef>
                <a:spcPts val="0"/>
              </a:spcBef>
              <a:spcAft>
                <a:spcPts val="0"/>
              </a:spcAft>
              <a:buClr>
                <a:schemeClr val="dk1"/>
              </a:buClr>
              <a:buSzPts val="1100"/>
              <a:buFont typeface="Arial"/>
              <a:buNone/>
            </a:pPr>
            <a:r>
              <a:rPr lang="en">
                <a:solidFill>
                  <a:srgbClr val="202124"/>
                </a:solidFill>
              </a:rPr>
              <a:t>Seemingly simple, contact tracing is the process of identifying all people that a COVID-19 patient has come in contact with in the last two weeks.</a:t>
            </a:r>
            <a:endParaRPr>
              <a:solidFill>
                <a:srgbClr val="202124"/>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C4245"/>
              </a:solidFill>
            </a:endParaRPr>
          </a:p>
          <a:p>
            <a:pPr indent="0" lvl="0" marL="0" rtl="0" algn="l">
              <a:lnSpc>
                <a:spcPct val="115000"/>
              </a:lnSpc>
              <a:spcBef>
                <a:spcPts val="0"/>
              </a:spcBef>
              <a:spcAft>
                <a:spcPts val="0"/>
              </a:spcAft>
              <a:buClr>
                <a:schemeClr val="dk1"/>
              </a:buClr>
              <a:buSzPts val="1100"/>
              <a:buFont typeface="Arial"/>
              <a:buNone/>
            </a:pPr>
            <a:r>
              <a:rPr lang="en">
                <a:solidFill>
                  <a:srgbClr val="3C4245"/>
                </a:solidFill>
              </a:rPr>
              <a:t>Contact tracing becomes complicated and time-consuming very quickly. Especially in the context of COVID-19, as the virus can be transmitted between people without even manifesting symptoms.</a:t>
            </a:r>
            <a:endParaRPr>
              <a:solidFill>
                <a:srgbClr val="3C4245"/>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C4245"/>
              </a:solidFill>
            </a:endParaRPr>
          </a:p>
          <a:p>
            <a:pPr indent="0" lvl="0" marL="0" rtl="0" algn="l">
              <a:lnSpc>
                <a:spcPct val="115000"/>
              </a:lnSpc>
              <a:spcBef>
                <a:spcPts val="0"/>
              </a:spcBef>
              <a:spcAft>
                <a:spcPts val="0"/>
              </a:spcAft>
              <a:buClr>
                <a:schemeClr val="dk1"/>
              </a:buClr>
              <a:buSzPts val="1100"/>
              <a:buFont typeface="Arial"/>
              <a:buNone/>
            </a:pPr>
            <a:r>
              <a:rPr lang="en">
                <a:solidFill>
                  <a:srgbClr val="3C4245"/>
                </a:solidFill>
              </a:rPr>
              <a:t>The necessitates the need of more than 1 level of contact tracing and unfortunately current tracing apps doesnt consider this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so,We have designed the app rnaught which helps to keep a check of different variants of corona by encouraging self isolation , using strict and efficient contact tracing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dbdc80b77_2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ddbdc80b77_2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bdc80b77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ddbdc80b77_2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bdc80b77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ddbdc80b77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chemeClr val="dk1"/>
                </a:solidFill>
                <a:latin typeface="Times New Roman"/>
                <a:ea typeface="Times New Roman"/>
                <a:cs typeface="Times New Roman"/>
                <a:sym typeface="Times New Roman"/>
              </a:rPr>
              <a:t>To develop an application  to compute the probability of infection of contagious diseases like COVID-19 with the help of graph database on the basis of multiple level contact tracing using contact time, level of contact, age, etc., as parameters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make a calculated assumption to identify the patient zero(source) from a set of covid positive patients</a:t>
            </a:r>
            <a:endParaRPr sz="18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dbdc80b77_2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ddbdc80b77_2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Every virus has a basic reproduction number.R-naught is the average number of additional people that one person with the virus will infect. That number depends not only on how transmissible the virus is, but also how easy or difficult the behavior of the community makes it for the virus to spread. Estimates published in Nature on March 18 suggest the R-naught of  COVID-19 is between 2 and 2.5.</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Because we try to counter the r naught measure, we ironically chose to name out app r naught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bdc80b77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Why RNaught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we know we </a:t>
            </a:r>
            <a:r>
              <a:rPr lang="en" sz="1500">
                <a:solidFill>
                  <a:schemeClr val="dk1"/>
                </a:solidFill>
                <a:latin typeface="Times New Roman"/>
                <a:ea typeface="Times New Roman"/>
                <a:cs typeface="Times New Roman"/>
                <a:sym typeface="Times New Roman"/>
              </a:rPr>
              <a:t>Need to identify the source and possible contacts as soon as possible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And hence,We can control the spread by isolating the right people -&gt; This is the main purpose of our application</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And Why we used neo4j,</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Neo4j being a graph database gives more importance to relation which in our case is contacts , and helps querying contacts efficiently rather than using multiple joins in a traditional database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Because we consider different factors to find exposure we have a better chance of isolating the right person</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6" name="Google Shape;136;gddbdc80b77_2_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bdc80b77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ddbdc80b77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are few of the existing apps, there are a lot of them globally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bdc80b77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see how it works with the help of alice and bob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Alice gets a tracing app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Every 5 minutes , her phone send unique random code to all nearby devices using bluetooth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while her phone sends out random messages it also listens for messages from nearby phones. I.e Bob Here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alice and bob stays close there phones will exchange unique codes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Both There phone remembers all the unique codes they heard over last 14 days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day is a bad day for Bob, he gets tested and has covid 19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Bob uploads all his contact ids to hospital database by one time passcode given by dr,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Alice Phone often checks hospitals list and see if she met any of them recently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so her phone warns him to quarantine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50" name="Google Shape;150;gddbdc80b77_2_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bdc80b77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ddbdc80b77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are the flaws we identified, - Inefficient tracing methods</a:t>
            </a:r>
            <a:endParaRPr>
              <a:solidFill>
                <a:schemeClr val="dk1"/>
              </a:solidFill>
            </a:endParaRPr>
          </a:p>
          <a:p>
            <a:pPr indent="0" lvl="0" marL="0" rtl="0" algn="l">
              <a:spcBef>
                <a:spcPts val="0"/>
              </a:spcBef>
              <a:spcAft>
                <a:spcPts val="0"/>
              </a:spcAft>
              <a:buSzPts val="1100"/>
              <a:buNone/>
            </a:pPr>
            <a:r>
              <a:rPr lang="en">
                <a:solidFill>
                  <a:schemeClr val="dk1"/>
                </a:solidFill>
              </a:rPr>
              <a:t>We know how fast and easily  the virus spreads, and therefore it is not enough merely to see direct contacts, as they might be the carrier to secondary contacts</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there is a need to track different variants simultaneously as one could  potentially be more dangerous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Certain apps marks location of people which also brought privacy concerns among the public as they used GPS instead of bluetooth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4"/>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16"/>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7"/>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 name="Google Shape;69;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 name="Google Shape;70;p18"/>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9"/>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20"/>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2" name="Google Shape;82;p21"/>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8" name="Google Shape;88;p22"/>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1" name="Google Shape;91;p23"/>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5" name="Google Shape;95;p24"/>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nvSpPr>
        <p:spPr>
          <a:xfrm>
            <a:off x="125" y="4795225"/>
            <a:ext cx="9144000" cy="348300"/>
          </a:xfrm>
          <a:prstGeom prst="rect">
            <a:avLst/>
          </a:prstGeom>
          <a:gradFill>
            <a:gsLst>
              <a:gs pos="0">
                <a:srgbClr val="8C8C8C"/>
              </a:gs>
              <a:gs pos="100000">
                <a:srgbClr val="404040"/>
              </a:gs>
            </a:gsLst>
            <a:lin ang="5400012" scaled="0"/>
          </a:gra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Times New Roman"/>
                <a:ea typeface="Times New Roman"/>
                <a:cs typeface="Times New Roman"/>
                <a:sym typeface="Times New Roman"/>
              </a:rPr>
              <a:t>7 June 2021                                            DEPT. OF COMPUTER SCIENCE AND ENGINEERING,  MACE,  KOTHAMANGALAM                                 </a:t>
            </a:r>
            <a:endParaRPr b="0" i="0" sz="1000" u="none" cap="none" strike="noStrike">
              <a:solidFill>
                <a:srgbClr val="FFFFFF"/>
              </a:solidFill>
              <a:latin typeface="Times New Roman"/>
              <a:ea typeface="Times New Roman"/>
              <a:cs typeface="Times New Roman"/>
              <a:sym typeface="Times New Roman"/>
            </a:endParaRPr>
          </a:p>
        </p:txBody>
      </p:sp>
      <p:sp>
        <p:nvSpPr>
          <p:cNvPr id="54" name="Google Shape;54;p13"/>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s://flutter.dev/docs/development/packages-and-plugins/using-packages" TargetMode="External"/><Relationship Id="rId4" Type="http://schemas.openxmlformats.org/officeDocument/2006/relationships/hyperlink" Target="https://neo4j.com/learning-neo4j-book/" TargetMode="External"/><Relationship Id="rId5" Type="http://schemas.openxmlformats.org/officeDocument/2006/relationships/hyperlink" Target="https://graphawar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title"/>
          </p:nvPr>
        </p:nvSpPr>
        <p:spPr>
          <a:xfrm>
            <a:off x="615943" y="861686"/>
            <a:ext cx="8062200" cy="104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Times New Roman"/>
                <a:ea typeface="Times New Roman"/>
                <a:cs typeface="Times New Roman"/>
                <a:sym typeface="Times New Roman"/>
              </a:rPr>
              <a:t>R-NAUGHT</a:t>
            </a:r>
            <a:endParaRPr>
              <a:latin typeface="Times New Roman"/>
              <a:ea typeface="Times New Roman"/>
              <a:cs typeface="Times New Roman"/>
              <a:sym typeface="Times New Roman"/>
            </a:endParaRPr>
          </a:p>
        </p:txBody>
      </p:sp>
      <p:sp>
        <p:nvSpPr>
          <p:cNvPr id="101" name="Google Shape;101;p25"/>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2" name="Google Shape;102;p25"/>
          <p:cNvSpPr txBox="1"/>
          <p:nvPr/>
        </p:nvSpPr>
        <p:spPr>
          <a:xfrm>
            <a:off x="933429" y="2238875"/>
            <a:ext cx="6953100" cy="77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Kevin Sani		Paul Babu	   	Nowfir K.N</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Roll no: 25			Roll no: 35			Roll no:34</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3" name="Google Shape;103;p25"/>
          <p:cNvSpPr txBox="1"/>
          <p:nvPr/>
        </p:nvSpPr>
        <p:spPr>
          <a:xfrm>
            <a:off x="1394825" y="4162150"/>
            <a:ext cx="6996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DEPT. OF COMPUTER SCIENCE AND ENGINEERING , MACE KOTHAMANGALAM</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JUNE 2021</a:t>
            </a:r>
            <a:endParaRPr b="0" i="0" sz="1400" u="none" cap="none" strike="noStrike">
              <a:solidFill>
                <a:srgbClr val="000000"/>
              </a:solidFill>
              <a:latin typeface="Arial"/>
              <a:ea typeface="Arial"/>
              <a:cs typeface="Arial"/>
              <a:sym typeface="Arial"/>
            </a:endParaRPr>
          </a:p>
        </p:txBody>
      </p:sp>
      <p:sp>
        <p:nvSpPr>
          <p:cNvPr id="104" name="Google Shape;104;p25"/>
          <p:cNvSpPr txBox="1"/>
          <p:nvPr/>
        </p:nvSpPr>
        <p:spPr>
          <a:xfrm>
            <a:off x="2581800" y="3105425"/>
            <a:ext cx="4738800" cy="400200"/>
          </a:xfrm>
          <a:prstGeom prst="rect">
            <a:avLst/>
          </a:prstGeom>
          <a:noFill/>
          <a:ln>
            <a:noFill/>
          </a:ln>
        </p:spPr>
        <p:txBody>
          <a:bodyPr anchorCtr="0" anchor="ctr" bIns="91425" lIns="91425" spcFirstLastPara="1" rIns="91425" wrap="square" tIns="91425">
            <a:spAutoFit/>
          </a:bodyPr>
          <a:lstStyle/>
          <a:p>
            <a:pPr indent="457200" lvl="0" marL="91440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Times New Roman"/>
                <a:ea typeface="Times New Roman"/>
                <a:cs typeface="Times New Roman"/>
                <a:sym typeface="Times New Roman"/>
              </a:rPr>
              <a:t>S7 B-TECH CSE</a:t>
            </a:r>
            <a:endParaRPr b="0" i="0" sz="1400" u="none" cap="none" strike="noStrike">
              <a:solidFill>
                <a:srgbClr val="000000"/>
              </a:solidFill>
              <a:latin typeface="Arial"/>
              <a:ea typeface="Arial"/>
              <a:cs typeface="Arial"/>
              <a:sym typeface="Arial"/>
            </a:endParaRPr>
          </a:p>
        </p:txBody>
      </p:sp>
      <p:sp>
        <p:nvSpPr>
          <p:cNvPr id="105" name="Google Shape;105;p25"/>
          <p:cNvSpPr txBox="1"/>
          <p:nvPr/>
        </p:nvSpPr>
        <p:spPr>
          <a:xfrm>
            <a:off x="1613366" y="3582348"/>
            <a:ext cx="775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				GUIDE: Dr. SUREKHA MARIAM VARGHESE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WHAT R-NAUGHT DOES</a:t>
            </a:r>
            <a:endParaRPr b="1">
              <a:latin typeface="Times New Roman"/>
              <a:ea typeface="Times New Roman"/>
              <a:cs typeface="Times New Roman"/>
              <a:sym typeface="Times New Roman"/>
            </a:endParaRPr>
          </a:p>
        </p:txBody>
      </p:sp>
      <p:sp>
        <p:nvSpPr>
          <p:cNvPr id="169" name="Google Shape;169;p34"/>
          <p:cNvSpPr txBox="1"/>
          <p:nvPr>
            <p:ph idx="1" type="body"/>
          </p:nvPr>
        </p:nvSpPr>
        <p:spPr>
          <a:xfrm>
            <a:off x="311700" y="1132275"/>
            <a:ext cx="4069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Contact data stored in graph database</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Contact tracing up to five levels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Predicts chances of virus contraction</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Uses parameters of disease spreading</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Traces different variants of viruses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Helps officials know exposure measure of nearby person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70" name="Google Shape;170;p34"/>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1" name="Google Shape;171;p34"/>
          <p:cNvPicPr preferRelativeResize="0"/>
          <p:nvPr/>
        </p:nvPicPr>
        <p:blipFill rotWithShape="1">
          <a:blip r:embed="rId3">
            <a:alphaModFix/>
          </a:blip>
          <a:srcRect b="0" l="0" r="0" t="0"/>
          <a:stretch/>
        </p:blipFill>
        <p:spPr>
          <a:xfrm>
            <a:off x="4366260" y="1158240"/>
            <a:ext cx="4617720" cy="34823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311700" y="158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COVID-19 TRACING</a:t>
            </a:r>
            <a:endParaRPr b="1">
              <a:latin typeface="Times New Roman"/>
              <a:ea typeface="Times New Roman"/>
              <a:cs typeface="Times New Roman"/>
              <a:sym typeface="Times New Roman"/>
            </a:endParaRPr>
          </a:p>
        </p:txBody>
      </p:sp>
      <p:sp>
        <p:nvSpPr>
          <p:cNvPr id="177" name="Google Shape;177;p35"/>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78" name="Google Shape;178;p35"/>
          <p:cNvPicPr preferRelativeResize="0"/>
          <p:nvPr/>
        </p:nvPicPr>
        <p:blipFill rotWithShape="1">
          <a:blip r:embed="rId3">
            <a:alphaModFix/>
          </a:blip>
          <a:srcRect b="0" l="0" r="0" t="0"/>
          <a:stretch/>
        </p:blipFill>
        <p:spPr>
          <a:xfrm>
            <a:off x="1420485" y="850526"/>
            <a:ext cx="6365362" cy="34424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2703100" y="1999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p:txBody>
      </p:sp>
      <p:sp>
        <p:nvSpPr>
          <p:cNvPr id="184" name="Google Shape;184;p36"/>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311700" y="158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ARCHITECTURE</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a:latin typeface="Times New Roman"/>
              <a:ea typeface="Times New Roman"/>
              <a:cs typeface="Times New Roman"/>
              <a:sym typeface="Times New Roman"/>
            </a:endParaRPr>
          </a:p>
        </p:txBody>
      </p:sp>
      <p:sp>
        <p:nvSpPr>
          <p:cNvPr id="190" name="Google Shape;190;p37"/>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1" name="Google Shape;191;p37"/>
          <p:cNvPicPr preferRelativeResize="0"/>
          <p:nvPr/>
        </p:nvPicPr>
        <p:blipFill rotWithShape="1">
          <a:blip r:embed="rId3">
            <a:alphaModFix/>
          </a:blip>
          <a:srcRect b="0" l="0" r="0" t="0"/>
          <a:stretch/>
        </p:blipFill>
        <p:spPr>
          <a:xfrm>
            <a:off x="1281392" y="817744"/>
            <a:ext cx="6692714" cy="37340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244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IMPLEMENTATION TOOLS</a:t>
            </a:r>
            <a:endParaRPr b="1">
              <a:latin typeface="Times New Roman"/>
              <a:ea typeface="Times New Roman"/>
              <a:cs typeface="Times New Roman"/>
              <a:sym typeface="Times New Roman"/>
            </a:endParaRPr>
          </a:p>
        </p:txBody>
      </p:sp>
      <p:sp>
        <p:nvSpPr>
          <p:cNvPr id="197" name="Google Shape;197;p38"/>
          <p:cNvSpPr txBox="1"/>
          <p:nvPr>
            <p:ph idx="1" type="body"/>
          </p:nvPr>
        </p:nvSpPr>
        <p:spPr>
          <a:xfrm>
            <a:off x="378500"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Beacon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Flask (Backend)</a:t>
            </a:r>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Flutter (Front End)</a:t>
            </a:r>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Neo4j (Database)</a:t>
            </a:r>
            <a:endParaRPr/>
          </a:p>
          <a:p>
            <a:pPr indent="0" lvl="0" marL="114300" rtl="0" algn="l">
              <a:lnSpc>
                <a:spcPct val="115000"/>
              </a:lnSpc>
              <a:spcBef>
                <a:spcPts val="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
        <p:nvSpPr>
          <p:cNvPr id="198" name="Google Shape;198;p38"/>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284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IMPLEMENTATION DETAILS</a:t>
            </a:r>
            <a:endParaRPr b="1">
              <a:latin typeface="Times New Roman"/>
              <a:ea typeface="Times New Roman"/>
              <a:cs typeface="Times New Roman"/>
              <a:sym typeface="Times New Roman"/>
            </a:endParaRPr>
          </a:p>
        </p:txBody>
      </p:sp>
      <p:sp>
        <p:nvSpPr>
          <p:cNvPr id="204" name="Google Shape;204;p39"/>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5" name="Google Shape;205;p39"/>
          <p:cNvSpPr txBox="1"/>
          <p:nvPr>
            <p:ph idx="1" type="body"/>
          </p:nvPr>
        </p:nvSpPr>
        <p:spPr>
          <a:xfrm>
            <a:off x="449950" y="857425"/>
            <a:ext cx="8520600" cy="37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App Background</a:t>
            </a:r>
            <a:endParaRPr/>
          </a:p>
          <a:p>
            <a:pPr indent="0" lvl="0" marL="0" rtl="0" algn="l">
              <a:lnSpc>
                <a:spcPct val="115000"/>
              </a:lnSpc>
              <a:spcBef>
                <a:spcPts val="0"/>
              </a:spcBef>
              <a:spcAft>
                <a:spcPts val="0"/>
              </a:spcAft>
              <a:buSzPts val="1800"/>
              <a:buNone/>
            </a:pPr>
            <a:r>
              <a:t/>
            </a:r>
            <a:endParaRPr i="1">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Created using flutter </a:t>
            </a:r>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Connection made with server using Http package</a:t>
            </a:r>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Unique Id  created and sent to Neo4j server</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Bluetooth connection made possible by Beacon package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Permission  required for location access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0"/>
          <p:cNvSpPr txBox="1"/>
          <p:nvPr>
            <p:ph type="title"/>
          </p:nvPr>
        </p:nvSpPr>
        <p:spPr>
          <a:xfrm>
            <a:off x="311700" y="2323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BEACON OVERVIEW</a:t>
            </a:r>
            <a:endParaRPr b="1">
              <a:latin typeface="Times New Roman"/>
              <a:ea typeface="Times New Roman"/>
              <a:cs typeface="Times New Roman"/>
              <a:sym typeface="Times New Roman"/>
            </a:endParaRPr>
          </a:p>
        </p:txBody>
      </p:sp>
      <p:sp>
        <p:nvSpPr>
          <p:cNvPr id="211" name="Google Shape;211;p40"/>
          <p:cNvSpPr txBox="1"/>
          <p:nvPr>
            <p:ph idx="1" type="body"/>
          </p:nvPr>
        </p:nvSpPr>
        <p:spPr>
          <a:xfrm>
            <a:off x="311699" y="1195275"/>
            <a:ext cx="3299518" cy="320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Why Beacon?</a:t>
            </a:r>
            <a:endParaRPr b="1">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Astounding Accuracy</a:t>
            </a:r>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Lower Battery Consumption</a:t>
            </a:r>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Range upto 230 feet</a:t>
            </a:r>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rgbClr val="1E2022"/>
                </a:solidFill>
                <a:latin typeface="Times New Roman"/>
                <a:ea typeface="Times New Roman"/>
                <a:cs typeface="Times New Roman"/>
                <a:sym typeface="Times New Roman"/>
              </a:rPr>
              <a:t>E</a:t>
            </a:r>
            <a:r>
              <a:rPr b="0" i="0" lang="en">
                <a:solidFill>
                  <a:srgbClr val="1E2022"/>
                </a:solidFill>
                <a:latin typeface="Times New Roman"/>
                <a:ea typeface="Times New Roman"/>
                <a:cs typeface="Times New Roman"/>
                <a:sym typeface="Times New Roman"/>
              </a:rPr>
              <a:t>asy to use and implement</a:t>
            </a:r>
            <a:endParaRPr>
              <a:solidFill>
                <a:schemeClr val="dk1"/>
              </a:solidFill>
              <a:latin typeface="Times New Roman"/>
              <a:ea typeface="Times New Roman"/>
              <a:cs typeface="Times New Roman"/>
              <a:sym typeface="Times New Roman"/>
            </a:endParaRPr>
          </a:p>
        </p:txBody>
      </p:sp>
      <p:sp>
        <p:nvSpPr>
          <p:cNvPr id="212" name="Google Shape;212;p40"/>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13" name="Google Shape;213;p40"/>
          <p:cNvPicPr preferRelativeResize="0"/>
          <p:nvPr/>
        </p:nvPicPr>
        <p:blipFill rotWithShape="1">
          <a:blip r:embed="rId3">
            <a:alphaModFix/>
          </a:blip>
          <a:srcRect b="0" l="0" r="0" t="0"/>
          <a:stretch/>
        </p:blipFill>
        <p:spPr>
          <a:xfrm>
            <a:off x="4194404" y="1113058"/>
            <a:ext cx="4412974" cy="27101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2312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ARCHITECTURE OF BEACON TECHNOLOGY</a:t>
            </a:r>
            <a:endParaRPr b="1">
              <a:latin typeface="Times New Roman"/>
              <a:ea typeface="Times New Roman"/>
              <a:cs typeface="Times New Roman"/>
              <a:sym typeface="Times New Roman"/>
            </a:endParaRPr>
          </a:p>
        </p:txBody>
      </p:sp>
      <p:sp>
        <p:nvSpPr>
          <p:cNvPr id="219" name="Google Shape;219;p41"/>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0" name="Google Shape;220;p41"/>
          <p:cNvPicPr preferRelativeResize="0"/>
          <p:nvPr/>
        </p:nvPicPr>
        <p:blipFill rotWithShape="1">
          <a:blip r:embed="rId3">
            <a:alphaModFix/>
          </a:blip>
          <a:srcRect b="0" l="0" r="0" t="0"/>
          <a:stretch/>
        </p:blipFill>
        <p:spPr>
          <a:xfrm>
            <a:off x="766762" y="882098"/>
            <a:ext cx="7610475" cy="36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284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NEO4J DATABASE</a:t>
            </a:r>
            <a:endParaRPr b="1">
              <a:latin typeface="Times New Roman"/>
              <a:ea typeface="Times New Roman"/>
              <a:cs typeface="Times New Roman"/>
              <a:sym typeface="Times New Roman"/>
            </a:endParaRPr>
          </a:p>
        </p:txBody>
      </p:sp>
      <p:sp>
        <p:nvSpPr>
          <p:cNvPr id="226" name="Google Shape;226;p42"/>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7" name="Google Shape;227;p42"/>
          <p:cNvSpPr txBox="1"/>
          <p:nvPr/>
        </p:nvSpPr>
        <p:spPr>
          <a:xfrm>
            <a:off x="410817" y="1186070"/>
            <a:ext cx="28956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Times New Roman"/>
                <a:ea typeface="Times New Roman"/>
                <a:cs typeface="Times New Roman"/>
                <a:sym typeface="Times New Roman"/>
              </a:rPr>
              <a:t>Why NEO4J?</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Schema-free</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Real-time data analysis</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Easy representation</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Fast Execution</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Easy retrieval of data</a:t>
            </a:r>
            <a:endParaRPr/>
          </a:p>
        </p:txBody>
      </p:sp>
      <p:pic>
        <p:nvPicPr>
          <p:cNvPr id="228" name="Google Shape;228;p42"/>
          <p:cNvPicPr preferRelativeResize="0"/>
          <p:nvPr/>
        </p:nvPicPr>
        <p:blipFill rotWithShape="1">
          <a:blip r:embed="rId3">
            <a:alphaModFix/>
          </a:blip>
          <a:srcRect b="0" l="0" r="0" t="0"/>
          <a:stretch/>
        </p:blipFill>
        <p:spPr>
          <a:xfrm>
            <a:off x="3167088" y="2065753"/>
            <a:ext cx="5665212" cy="20545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25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IMPLEMENTATION DETAILS(CONTD..)</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234" name="Google Shape;234;p43"/>
          <p:cNvSpPr txBox="1"/>
          <p:nvPr>
            <p:ph idx="1" type="body"/>
          </p:nvPr>
        </p:nvSpPr>
        <p:spPr>
          <a:xfrm>
            <a:off x="311700" y="1017725"/>
            <a:ext cx="8520600" cy="3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Creation of node and contact</a:t>
            </a:r>
            <a:endParaRPr/>
          </a:p>
          <a:p>
            <a:pPr indent="-228600" lvl="0" marL="457200" rtl="0" algn="l">
              <a:lnSpc>
                <a:spcPct val="115000"/>
              </a:lnSpc>
              <a:spcBef>
                <a:spcPts val="0"/>
              </a:spcBef>
              <a:spcAft>
                <a:spcPts val="0"/>
              </a:spcAft>
              <a:buSzPts val="1800"/>
              <a:buNone/>
            </a:pPr>
            <a:r>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Create nodes in graph upon registration</a:t>
            </a:r>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Initial probability set as zero</a:t>
            </a:r>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When contact made – relationship created with parameters</a:t>
            </a:r>
            <a:endParaRPr/>
          </a:p>
          <a:p>
            <a:pPr indent="-342900" lvl="0" marL="457200" rtl="0" algn="l">
              <a:lnSpc>
                <a:spcPct val="115000"/>
              </a:lnSpc>
              <a:spcBef>
                <a:spcPts val="0"/>
              </a:spcBef>
              <a:spcAft>
                <a:spcPts val="0"/>
              </a:spcAft>
              <a:buSzPts val="1800"/>
              <a:buChar char="●"/>
            </a:pPr>
            <a:r>
              <a:rPr lang="en" sz="1800">
                <a:solidFill>
                  <a:schemeClr val="dk1"/>
                </a:solidFill>
                <a:latin typeface="Times New Roman"/>
                <a:ea typeface="Times New Roman"/>
                <a:cs typeface="Times New Roman"/>
                <a:sym typeface="Times New Roman"/>
              </a:rPr>
              <a:t>Contact Tracing by retrieving nodes in corresponding path</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Probability assigned b</a:t>
            </a:r>
            <a:r>
              <a:rPr lang="en" sz="1800">
                <a:solidFill>
                  <a:schemeClr val="dk1"/>
                </a:solidFill>
                <a:latin typeface="Times New Roman"/>
                <a:ea typeface="Times New Roman"/>
                <a:cs typeface="Times New Roman"/>
                <a:sym typeface="Times New Roman"/>
              </a:rPr>
              <a:t>ased on parameters</a:t>
            </a:r>
            <a:endParaRPr>
              <a:solidFill>
                <a:schemeClr val="dk1"/>
              </a:solidFill>
              <a:latin typeface="Times New Roman"/>
              <a:ea typeface="Times New Roman"/>
              <a:cs typeface="Times New Roman"/>
              <a:sym typeface="Times New Roman"/>
            </a:endParaRPr>
          </a:p>
        </p:txBody>
      </p:sp>
      <p:sp>
        <p:nvSpPr>
          <p:cNvPr id="235" name="Google Shape;235;p43"/>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6699"/>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CONTENTS</a:t>
            </a:r>
            <a:endParaRPr/>
          </a:p>
        </p:txBody>
      </p:sp>
      <p:sp>
        <p:nvSpPr>
          <p:cNvPr id="111" name="Google Shape;111;p26"/>
          <p:cNvSpPr txBox="1"/>
          <p:nvPr>
            <p:ph idx="1" type="body"/>
          </p:nvPr>
        </p:nvSpPr>
        <p:spPr>
          <a:xfrm>
            <a:off x="373430" y="485000"/>
            <a:ext cx="7504500" cy="4055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Objective</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R-Naught</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Justification of Project</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Existing apps</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Existing Flaws</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COVID-19 Tracing</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Implementation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Result</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p:txBody>
      </p:sp>
      <p:sp>
        <p:nvSpPr>
          <p:cNvPr id="112" name="Google Shape;112;p26"/>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25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IMPLEMENTATION DETAILS(CONTD..)</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241" name="Google Shape;241;p44"/>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2" name="Google Shape;242;p44"/>
          <p:cNvSpPr txBox="1"/>
          <p:nvPr/>
        </p:nvSpPr>
        <p:spPr>
          <a:xfrm>
            <a:off x="410816" y="1186070"/>
            <a:ext cx="36366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Times New Roman"/>
                <a:ea typeface="Times New Roman"/>
                <a:cs typeface="Times New Roman"/>
                <a:sym typeface="Times New Roman"/>
              </a:rPr>
              <a:t>Contact Tracing</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Tracing contacts of a positive node</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Determine path between nodes</a:t>
            </a:r>
            <a:endParaRPr/>
          </a:p>
          <a:p>
            <a:pPr indent="-285750" lvl="0" marL="28575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Times New Roman"/>
                <a:ea typeface="Times New Roman"/>
                <a:cs typeface="Times New Roman"/>
                <a:sym typeface="Times New Roman"/>
              </a:rPr>
              <a:t>Use cypher query to assign probability to nodes</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Times New Roman"/>
              <a:buChar char="•"/>
            </a:pPr>
            <a:r>
              <a:rPr lang="en" sz="1800">
                <a:solidFill>
                  <a:schemeClr val="dk1"/>
                </a:solidFill>
                <a:latin typeface="Times New Roman"/>
                <a:ea typeface="Times New Roman"/>
                <a:cs typeface="Times New Roman"/>
                <a:sym typeface="Times New Roman"/>
              </a:rPr>
              <a:t>Contact traced only when time_of_</a:t>
            </a:r>
            <a:r>
              <a:rPr lang="en" sz="1800">
                <a:solidFill>
                  <a:schemeClr val="dk1"/>
                </a:solidFill>
                <a:latin typeface="Times New Roman"/>
                <a:ea typeface="Times New Roman"/>
                <a:cs typeface="Times New Roman"/>
                <a:sym typeface="Times New Roman"/>
              </a:rPr>
              <a:t>contact</a:t>
            </a:r>
            <a:r>
              <a:rPr lang="en" sz="1800">
                <a:solidFill>
                  <a:schemeClr val="dk1"/>
                </a:solidFill>
                <a:latin typeface="Times New Roman"/>
                <a:ea typeface="Times New Roman"/>
                <a:cs typeface="Times New Roman"/>
                <a:sym typeface="Times New Roman"/>
              </a:rPr>
              <a:t>(second_level) &gt; </a:t>
            </a:r>
            <a:r>
              <a:rPr lang="en" sz="1800">
                <a:solidFill>
                  <a:schemeClr val="dk1"/>
                </a:solidFill>
                <a:latin typeface="Times New Roman"/>
                <a:ea typeface="Times New Roman"/>
                <a:cs typeface="Times New Roman"/>
                <a:sym typeface="Times New Roman"/>
              </a:rPr>
              <a:t>time_of_contact</a:t>
            </a:r>
            <a:r>
              <a:rPr lang="en" sz="1800">
                <a:solidFill>
                  <a:schemeClr val="dk1"/>
                </a:solidFill>
                <a:latin typeface="Times New Roman"/>
                <a:ea typeface="Times New Roman"/>
                <a:cs typeface="Times New Roman"/>
                <a:sym typeface="Times New Roman"/>
              </a:rPr>
              <a:t>(first_level)</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243" name="Google Shape;243;p44"/>
          <p:cNvPicPr preferRelativeResize="0"/>
          <p:nvPr/>
        </p:nvPicPr>
        <p:blipFill rotWithShape="1">
          <a:blip r:embed="rId3">
            <a:alphaModFix/>
          </a:blip>
          <a:srcRect b="0" l="0" r="0" t="0"/>
          <a:stretch/>
        </p:blipFill>
        <p:spPr>
          <a:xfrm>
            <a:off x="3825687" y="814053"/>
            <a:ext cx="4915389" cy="385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25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IMPLEMENTATION DETAILS(CONTD..)</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249" name="Google Shape;249;p45"/>
          <p:cNvSpPr txBox="1"/>
          <p:nvPr>
            <p:ph idx="1" type="body"/>
          </p:nvPr>
        </p:nvSpPr>
        <p:spPr>
          <a:xfrm>
            <a:off x="311700" y="1017725"/>
            <a:ext cx="4034400" cy="3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800">
                <a:solidFill>
                  <a:schemeClr val="dk1"/>
                </a:solidFill>
                <a:latin typeface="Times New Roman"/>
                <a:ea typeface="Times New Roman"/>
                <a:cs typeface="Times New Roman"/>
                <a:sym typeface="Times New Roman"/>
              </a:rPr>
              <a:t>Source Identification</a:t>
            </a:r>
            <a:endParaRPr/>
          </a:p>
          <a:p>
            <a:pPr indent="-171450" lvl="0" marL="28575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Shortest path between two positive node</a:t>
            </a:r>
            <a:endParaRPr/>
          </a:p>
          <a:p>
            <a:pPr indent="-285750" lvl="0" marL="28575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Node with oldest contact time considered as source</a:t>
            </a:r>
            <a:endParaRPr>
              <a:solidFill>
                <a:schemeClr val="dk1"/>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Source node given alert </a:t>
            </a:r>
            <a:endParaRPr/>
          </a:p>
          <a:p>
            <a:pPr indent="0" lvl="0" marL="457200" rtl="0" algn="l">
              <a:lnSpc>
                <a:spcPct val="115000"/>
              </a:lnSpc>
              <a:spcBef>
                <a:spcPts val="0"/>
              </a:spcBef>
              <a:spcAft>
                <a:spcPts val="0"/>
              </a:spcAft>
              <a:buNone/>
            </a:pPr>
            <a:r>
              <a:t/>
            </a:r>
            <a:endParaRPr/>
          </a:p>
        </p:txBody>
      </p:sp>
      <p:sp>
        <p:nvSpPr>
          <p:cNvPr id="250" name="Google Shape;250;p45"/>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51" name="Google Shape;251;p45"/>
          <p:cNvPicPr preferRelativeResize="0"/>
          <p:nvPr/>
        </p:nvPicPr>
        <p:blipFill rotWithShape="1">
          <a:blip r:embed="rId3">
            <a:alphaModFix/>
          </a:blip>
          <a:srcRect b="0" l="0" r="0" t="0"/>
          <a:stretch/>
        </p:blipFill>
        <p:spPr>
          <a:xfrm>
            <a:off x="4346210" y="1165353"/>
            <a:ext cx="4617722" cy="34823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7" name="Google Shape;257;p46"/>
          <p:cNvSpPr txBox="1"/>
          <p:nvPr/>
        </p:nvSpPr>
        <p:spPr>
          <a:xfrm>
            <a:off x="0" y="2279250"/>
            <a:ext cx="8979000" cy="585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rgbClr val="000000"/>
                </a:solidFill>
                <a:latin typeface="Times New Roman"/>
                <a:ea typeface="Times New Roman"/>
                <a:cs typeface="Times New Roman"/>
                <a:sym typeface="Times New Roman"/>
              </a:rPr>
              <a:t>RESULTS</a:t>
            </a:r>
            <a:endParaRPr b="1"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25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PERFORMANCE ANALYSIS</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sz="1800"/>
              <a:t>				</a:t>
            </a:r>
            <a:endParaRPr/>
          </a:p>
        </p:txBody>
      </p:sp>
      <p:sp>
        <p:nvSpPr>
          <p:cNvPr id="263" name="Google Shape;263;p47"/>
          <p:cNvSpPr txBox="1"/>
          <p:nvPr>
            <p:ph idx="1" type="body"/>
          </p:nvPr>
        </p:nvSpPr>
        <p:spPr>
          <a:xfrm>
            <a:off x="311700" y="1017725"/>
            <a:ext cx="8520600" cy="3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800">
                <a:solidFill>
                  <a:schemeClr val="dk1"/>
                </a:solidFill>
                <a:latin typeface="Times New Roman"/>
                <a:ea typeface="Times New Roman"/>
                <a:cs typeface="Times New Roman"/>
                <a:sym typeface="Times New Roman"/>
              </a:rPr>
              <a:t>Graph</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SzPts val="1800"/>
              <a:buChar char="●"/>
            </a:pPr>
            <a:r>
              <a:rPr b="1" lang="en" sz="18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Tested on fully connected</a:t>
            </a:r>
            <a:endParaRPr/>
          </a:p>
          <a:p>
            <a:pPr indent="0" lvl="0" marL="0" rtl="0" algn="l">
              <a:lnSpc>
                <a:spcPct val="115000"/>
              </a:lnSpc>
              <a:spcBef>
                <a:spcPts val="0"/>
              </a:spcBef>
              <a:spcAft>
                <a:spcPts val="0"/>
              </a:spcAft>
              <a:buSzPts val="1800"/>
              <a:buNone/>
            </a:pPr>
            <a:r>
              <a:rPr lang="en" sz="1800">
                <a:solidFill>
                  <a:schemeClr val="dk1"/>
                </a:solidFill>
                <a:latin typeface="Times New Roman"/>
                <a:ea typeface="Times New Roman"/>
                <a:cs typeface="Times New Roman"/>
                <a:sym typeface="Times New Roman"/>
              </a:rPr>
              <a:t>       graphs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p:txBody>
      </p:sp>
      <p:sp>
        <p:nvSpPr>
          <p:cNvPr id="264" name="Google Shape;264;p47"/>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65" name="Google Shape;265;p47"/>
          <p:cNvPicPr preferRelativeResize="0"/>
          <p:nvPr/>
        </p:nvPicPr>
        <p:blipFill rotWithShape="1">
          <a:blip r:embed="rId3">
            <a:alphaModFix/>
          </a:blip>
          <a:srcRect b="0" l="0" r="0" t="0"/>
          <a:stretch/>
        </p:blipFill>
        <p:spPr>
          <a:xfrm>
            <a:off x="3185160" y="1546860"/>
            <a:ext cx="5692140" cy="31546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2579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latin typeface="Times New Roman"/>
                <a:ea typeface="Times New Roman"/>
                <a:cs typeface="Times New Roman"/>
                <a:sym typeface="Times New Roman"/>
              </a:rPr>
              <a:t>PERFORMANCE ANALYSIS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271" name="Google Shape;271;p48"/>
          <p:cNvSpPr txBox="1"/>
          <p:nvPr>
            <p:ph idx="1" type="body"/>
          </p:nvPr>
        </p:nvSpPr>
        <p:spPr>
          <a:xfrm>
            <a:off x="319320" y="827225"/>
            <a:ext cx="8520600" cy="377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800">
                <a:solidFill>
                  <a:schemeClr val="dk1"/>
                </a:solidFill>
                <a:latin typeface="Times New Roman"/>
                <a:ea typeface="Times New Roman"/>
                <a:cs typeface="Times New Roman"/>
                <a:sym typeface="Times New Roman"/>
              </a:rPr>
              <a:t>Comparison:</a:t>
            </a:r>
            <a:endParaRPr/>
          </a:p>
          <a:p>
            <a:pPr indent="0" lvl="0" marL="0" rtl="0" algn="l">
              <a:lnSpc>
                <a:spcPct val="115000"/>
              </a:lnSpc>
              <a:spcBef>
                <a:spcPts val="0"/>
              </a:spcBef>
              <a:spcAft>
                <a:spcPts val="0"/>
              </a:spcAft>
              <a:buSzPts val="1800"/>
              <a:buNone/>
            </a:pPr>
            <a:r>
              <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b="1">
              <a:solidFill>
                <a:schemeClr val="dk1"/>
              </a:solidFill>
              <a:latin typeface="Times New Roman"/>
              <a:ea typeface="Times New Roman"/>
              <a:cs typeface="Times New Roman"/>
              <a:sym typeface="Times New Roman"/>
            </a:endParaRPr>
          </a:p>
        </p:txBody>
      </p:sp>
      <p:sp>
        <p:nvSpPr>
          <p:cNvPr id="272" name="Google Shape;272;p48"/>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73" name="Google Shape;273;p48"/>
          <p:cNvGraphicFramePr/>
          <p:nvPr/>
        </p:nvGraphicFramePr>
        <p:xfrm>
          <a:off x="662940" y="1240790"/>
          <a:ext cx="3000000" cy="3000000"/>
        </p:xfrm>
        <a:graphic>
          <a:graphicData uri="http://schemas.openxmlformats.org/drawingml/2006/table">
            <a:tbl>
              <a:tblPr bandRow="1" firstRow="1">
                <a:noFill/>
                <a:tableStyleId>{396738E8-7738-4C45-967E-C8043AE6286F}</a:tableStyleId>
              </a:tblPr>
              <a:tblGrid>
                <a:gridCol w="2032000"/>
                <a:gridCol w="2032000"/>
                <a:gridCol w="2032000"/>
              </a:tblGrid>
              <a:tr h="370850">
                <a:tc>
                  <a:txBody>
                    <a:bodyPr/>
                    <a:lstStyle/>
                    <a:p>
                      <a:pPr indent="0" lvl="0" marL="0" marR="0" rtl="0" algn="ctr">
                        <a:lnSpc>
                          <a:spcPct val="100000"/>
                        </a:lnSpc>
                        <a:spcBef>
                          <a:spcPts val="0"/>
                        </a:spcBef>
                        <a:spcAft>
                          <a:spcPts val="0"/>
                        </a:spcAft>
                        <a:buNone/>
                      </a:pPr>
                      <a:r>
                        <a:rPr lang="en" sz="1400" u="none" cap="none" strike="noStrike">
                          <a:solidFill>
                            <a:srgbClr val="000000"/>
                          </a:solidFill>
                        </a:rPr>
                        <a:t>Features</a:t>
                      </a:r>
                      <a:endParaRPr sz="1400" u="none" cap="none" strike="noStrike">
                        <a:solidFill>
                          <a:srgbClr val="000000"/>
                        </a:solidFill>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solidFill>
                            <a:schemeClr val="dk1"/>
                          </a:solidFill>
                        </a:rPr>
                        <a:t>R-Naught</a:t>
                      </a:r>
                      <a:endParaRPr sz="1400" u="none" cap="none" strike="noStrike">
                        <a:solidFill>
                          <a:schemeClr val="dk1"/>
                        </a:solidFill>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solidFill>
                            <a:schemeClr val="dk1"/>
                          </a:solidFill>
                        </a:rPr>
                        <a:t>Other Apps</a:t>
                      </a:r>
                      <a:endParaRPr sz="1400" u="none" cap="none" strike="noStrike">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Contact tracing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Up to five levels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Only one level</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Source identification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No</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Tracing</a:t>
                      </a:r>
                      <a:r>
                        <a:rPr lang="en" sz="1400" u="none" cap="none" strike="noStrike"/>
                        <a:t> different variants of viruses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No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Storage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Graph database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Local</a:t>
                      </a:r>
                      <a:r>
                        <a:rPr lang="en" sz="1400" u="none" cap="none" strike="noStrike"/>
                        <a:t> storage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Provides exposure measure of a nearby person to officials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No</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Data collection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No</a:t>
                      </a:r>
                      <a:r>
                        <a:rPr lang="en" sz="1400" u="none" cap="none" strike="noStrike"/>
                        <a:t> privacy concern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Privacy concern</a:t>
                      </a:r>
                      <a:endParaRPr sz="1400" u="none" cap="none" strike="noStrike"/>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49"/>
          <p:cNvSpPr txBox="1"/>
          <p:nvPr>
            <p:ph type="title"/>
          </p:nvPr>
        </p:nvSpPr>
        <p:spPr>
          <a:xfrm>
            <a:off x="0" y="230700"/>
            <a:ext cx="914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SCREENSHOTS (APP) </a:t>
            </a:r>
            <a:endParaRPr b="1">
              <a:latin typeface="Times New Roman"/>
              <a:ea typeface="Times New Roman"/>
              <a:cs typeface="Times New Roman"/>
              <a:sym typeface="Times New Roman"/>
            </a:endParaRPr>
          </a:p>
        </p:txBody>
      </p:sp>
      <p:sp>
        <p:nvSpPr>
          <p:cNvPr id="279" name="Google Shape;279;p49"/>
          <p:cNvSpPr txBox="1"/>
          <p:nvPr/>
        </p:nvSpPr>
        <p:spPr>
          <a:xfrm>
            <a:off x="2094800" y="2825050"/>
            <a:ext cx="1157400" cy="2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80" name="Google Shape;280;p49"/>
          <p:cNvSpPr txBox="1"/>
          <p:nvPr/>
        </p:nvSpPr>
        <p:spPr>
          <a:xfrm>
            <a:off x="3321850" y="4532875"/>
            <a:ext cx="1693200" cy="2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Lato"/>
                <a:ea typeface="Lato"/>
                <a:cs typeface="Lato"/>
                <a:sym typeface="Lato"/>
              </a:rPr>
              <a:t>Classroom View</a:t>
            </a:r>
            <a:endParaRPr b="0" i="0" sz="1400" u="none" cap="none" strike="noStrike">
              <a:solidFill>
                <a:srgbClr val="FFFFFF"/>
              </a:solidFill>
              <a:latin typeface="Lato"/>
              <a:ea typeface="Lato"/>
              <a:cs typeface="Lato"/>
              <a:sym typeface="Lato"/>
            </a:endParaRPr>
          </a:p>
        </p:txBody>
      </p:sp>
      <p:pic>
        <p:nvPicPr>
          <p:cNvPr id="281" name="Google Shape;281;p49"/>
          <p:cNvPicPr preferRelativeResize="0"/>
          <p:nvPr/>
        </p:nvPicPr>
        <p:blipFill rotWithShape="1">
          <a:blip r:embed="rId3">
            <a:alphaModFix/>
          </a:blip>
          <a:srcRect b="0" l="0" r="0" t="0"/>
          <a:stretch/>
        </p:blipFill>
        <p:spPr>
          <a:xfrm>
            <a:off x="3589599" y="803399"/>
            <a:ext cx="2171135" cy="3755519"/>
          </a:xfrm>
          <a:prstGeom prst="rect">
            <a:avLst/>
          </a:prstGeom>
          <a:noFill/>
          <a:ln>
            <a:noFill/>
          </a:ln>
        </p:spPr>
      </p:pic>
      <p:pic>
        <p:nvPicPr>
          <p:cNvPr id="282" name="Google Shape;282;p49"/>
          <p:cNvPicPr preferRelativeResize="0"/>
          <p:nvPr/>
        </p:nvPicPr>
        <p:blipFill rotWithShape="1">
          <a:blip r:embed="rId4">
            <a:alphaModFix/>
          </a:blip>
          <a:srcRect b="0" l="0" r="0" t="0"/>
          <a:stretch/>
        </p:blipFill>
        <p:spPr>
          <a:xfrm>
            <a:off x="899739" y="803400"/>
            <a:ext cx="2169362" cy="3755518"/>
          </a:xfrm>
          <a:prstGeom prst="rect">
            <a:avLst/>
          </a:prstGeom>
          <a:noFill/>
          <a:ln>
            <a:noFill/>
          </a:ln>
        </p:spPr>
      </p:pic>
      <p:pic>
        <p:nvPicPr>
          <p:cNvPr id="283" name="Google Shape;283;p49"/>
          <p:cNvPicPr preferRelativeResize="0"/>
          <p:nvPr/>
        </p:nvPicPr>
        <p:blipFill rotWithShape="1">
          <a:blip r:embed="rId5">
            <a:alphaModFix/>
          </a:blip>
          <a:srcRect b="0" l="0" r="0" t="0"/>
          <a:stretch/>
        </p:blipFill>
        <p:spPr>
          <a:xfrm>
            <a:off x="6264219" y="803400"/>
            <a:ext cx="2169362" cy="375551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50"/>
          <p:cNvSpPr txBox="1"/>
          <p:nvPr>
            <p:ph idx="4294967295" type="title"/>
          </p:nvPr>
        </p:nvSpPr>
        <p:spPr>
          <a:xfrm>
            <a:off x="0" y="203600"/>
            <a:ext cx="9144000" cy="6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SCREENSHOTS (APP)</a:t>
            </a:r>
            <a:endParaRPr b="1">
              <a:latin typeface="Times New Roman"/>
              <a:ea typeface="Times New Roman"/>
              <a:cs typeface="Times New Roman"/>
              <a:sym typeface="Times New Roman"/>
            </a:endParaRPr>
          </a:p>
        </p:txBody>
      </p:sp>
      <p:pic>
        <p:nvPicPr>
          <p:cNvPr id="289" name="Google Shape;289;p50"/>
          <p:cNvPicPr preferRelativeResize="0"/>
          <p:nvPr/>
        </p:nvPicPr>
        <p:blipFill rotWithShape="1">
          <a:blip r:embed="rId3">
            <a:alphaModFix/>
          </a:blip>
          <a:srcRect b="0" l="0" r="0" t="0"/>
          <a:stretch/>
        </p:blipFill>
        <p:spPr>
          <a:xfrm>
            <a:off x="622441" y="974488"/>
            <a:ext cx="2184489" cy="3757471"/>
          </a:xfrm>
          <a:prstGeom prst="rect">
            <a:avLst/>
          </a:prstGeom>
          <a:noFill/>
          <a:ln>
            <a:noFill/>
          </a:ln>
        </p:spPr>
      </p:pic>
      <p:pic>
        <p:nvPicPr>
          <p:cNvPr id="290" name="Google Shape;290;p50"/>
          <p:cNvPicPr preferRelativeResize="0"/>
          <p:nvPr/>
        </p:nvPicPr>
        <p:blipFill rotWithShape="1">
          <a:blip r:embed="rId4">
            <a:alphaModFix/>
          </a:blip>
          <a:srcRect b="0" l="0" r="0" t="0"/>
          <a:stretch/>
        </p:blipFill>
        <p:spPr>
          <a:xfrm>
            <a:off x="6108841" y="974487"/>
            <a:ext cx="2184489" cy="3757471"/>
          </a:xfrm>
          <a:prstGeom prst="rect">
            <a:avLst/>
          </a:prstGeom>
          <a:noFill/>
          <a:ln>
            <a:noFill/>
          </a:ln>
        </p:spPr>
      </p:pic>
      <p:pic>
        <p:nvPicPr>
          <p:cNvPr id="291" name="Google Shape;291;p50"/>
          <p:cNvPicPr preferRelativeResize="0"/>
          <p:nvPr/>
        </p:nvPicPr>
        <p:blipFill rotWithShape="1">
          <a:blip r:embed="rId5">
            <a:alphaModFix/>
          </a:blip>
          <a:srcRect b="0" l="0" r="0" t="0"/>
          <a:stretch/>
        </p:blipFill>
        <p:spPr>
          <a:xfrm>
            <a:off x="3380881" y="974489"/>
            <a:ext cx="2184489" cy="37574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51"/>
          <p:cNvSpPr txBox="1"/>
          <p:nvPr>
            <p:ph idx="4294967295" type="title"/>
          </p:nvPr>
        </p:nvSpPr>
        <p:spPr>
          <a:xfrm>
            <a:off x="0" y="203600"/>
            <a:ext cx="9144000" cy="6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SCREENSHOT (NEO4J)</a:t>
            </a:r>
            <a:endParaRPr b="1">
              <a:latin typeface="Times New Roman"/>
              <a:ea typeface="Times New Roman"/>
              <a:cs typeface="Times New Roman"/>
              <a:sym typeface="Times New Roman"/>
            </a:endParaRPr>
          </a:p>
        </p:txBody>
      </p:sp>
      <p:pic>
        <p:nvPicPr>
          <p:cNvPr id="297" name="Google Shape;297;p51"/>
          <p:cNvPicPr preferRelativeResize="0"/>
          <p:nvPr/>
        </p:nvPicPr>
        <p:blipFill rotWithShape="1">
          <a:blip r:embed="rId3">
            <a:alphaModFix/>
          </a:blip>
          <a:srcRect b="0" l="0" r="0" t="0"/>
          <a:stretch/>
        </p:blipFill>
        <p:spPr>
          <a:xfrm>
            <a:off x="274320" y="739141"/>
            <a:ext cx="8549640" cy="40309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303" name="Google Shape;303;p52"/>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Can track patient clusters much more easily</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Highly private and secure compared to other applications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Graph Database enables for easier traversal of data</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Five levels of contact can be traced</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Simple user interface reduces confusion among people</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Self-quarantine can be promoted</a:t>
            </a:r>
            <a:endParaRPr/>
          </a:p>
        </p:txBody>
      </p:sp>
      <p:sp>
        <p:nvSpPr>
          <p:cNvPr id="304" name="Google Shape;304;p52"/>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p:txBody>
      </p:sp>
      <p:sp>
        <p:nvSpPr>
          <p:cNvPr id="310" name="Google Shape;310;p53"/>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u="sng">
                <a:solidFill>
                  <a:schemeClr val="hlink"/>
                </a:solidFill>
                <a:latin typeface="Times New Roman"/>
                <a:ea typeface="Times New Roman"/>
                <a:cs typeface="Times New Roman"/>
                <a:sym typeface="Times New Roman"/>
                <a:hlinkClick r:id="rId3"/>
              </a:rPr>
              <a:t>https://flutter.dev/docs/development/packages-and-plugins/using-packages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u="sng">
                <a:solidFill>
                  <a:schemeClr val="hlink"/>
                </a:solidFill>
                <a:latin typeface="Times New Roman"/>
                <a:ea typeface="Times New Roman"/>
                <a:cs typeface="Times New Roman"/>
                <a:sym typeface="Times New Roman"/>
                <a:hlinkClick r:id="rId4"/>
              </a:rPr>
              <a:t>https://neo4j.com/learning-neo4j-book/</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u="sng">
                <a:solidFill>
                  <a:schemeClr val="hlink"/>
                </a:solidFill>
                <a:latin typeface="Times New Roman"/>
                <a:ea typeface="Times New Roman"/>
                <a:cs typeface="Times New Roman"/>
                <a:sym typeface="Times New Roman"/>
                <a:hlinkClick r:id="rId5"/>
              </a:rPr>
              <a:t>https://graphaware.com/</a:t>
            </a:r>
            <a:endParaRPr>
              <a:solidFill>
                <a:schemeClr val="dk1"/>
              </a:solidFill>
              <a:latin typeface="Times New Roman"/>
              <a:ea typeface="Times New Roman"/>
              <a:cs typeface="Times New Roman"/>
              <a:sym typeface="Times New Roman"/>
            </a:endParaRPr>
          </a:p>
        </p:txBody>
      </p:sp>
      <p:sp>
        <p:nvSpPr>
          <p:cNvPr id="311" name="Google Shape;311;p53"/>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18" name="Google Shape;118;p27"/>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COVID-19, the pandemic world is currently facing</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Contact tracing - efficient method to reduce covid cases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Current systems lack adequate information</a:t>
            </a:r>
            <a:endParaRPr>
              <a:solidFill>
                <a:schemeClr val="dk1"/>
              </a:solidFill>
              <a:latin typeface="Times New Roman"/>
              <a:ea typeface="Times New Roman"/>
              <a:cs typeface="Times New Roman"/>
              <a:sym typeface="Times New Roman"/>
            </a:endParaRPr>
          </a:p>
        </p:txBody>
      </p:sp>
      <p:sp>
        <p:nvSpPr>
          <p:cNvPr id="119" name="Google Shape;119;p27"/>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ACHIEVEMENTS</a:t>
            </a:r>
            <a:endParaRPr b="1">
              <a:latin typeface="Times New Roman"/>
              <a:ea typeface="Times New Roman"/>
              <a:cs typeface="Times New Roman"/>
              <a:sym typeface="Times New Roman"/>
            </a:endParaRPr>
          </a:p>
        </p:txBody>
      </p:sp>
      <p:sp>
        <p:nvSpPr>
          <p:cNvPr id="317" name="Google Shape;317;p54"/>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Applied for patent</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Won first prize in an idea pitching competition</a:t>
            </a:r>
            <a:endParaRPr>
              <a:solidFill>
                <a:schemeClr val="dk1"/>
              </a:solidFill>
              <a:latin typeface="Times New Roman"/>
              <a:ea typeface="Times New Roman"/>
              <a:cs typeface="Times New Roman"/>
              <a:sym typeface="Times New Roman"/>
            </a:endParaRPr>
          </a:p>
        </p:txBody>
      </p:sp>
      <p:sp>
        <p:nvSpPr>
          <p:cNvPr id="318" name="Google Shape;318;p54"/>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ctrTitle"/>
          </p:nvPr>
        </p:nvSpPr>
        <p:spPr>
          <a:xfrm>
            <a:off x="387908" y="2222855"/>
            <a:ext cx="8520600" cy="205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b="1" lang="en" sz="2800">
                <a:latin typeface="Times New Roman"/>
                <a:ea typeface="Times New Roman"/>
                <a:cs typeface="Times New Roman"/>
                <a:sym typeface="Times New Roman"/>
              </a:rPr>
              <a:t>THANK YOU</a:t>
            </a:r>
            <a:endParaRPr b="1" sz="2800">
              <a:latin typeface="Times New Roman"/>
              <a:ea typeface="Times New Roman"/>
              <a:cs typeface="Times New Roman"/>
              <a:sym typeface="Times New Roman"/>
            </a:endParaRPr>
          </a:p>
        </p:txBody>
      </p:sp>
      <p:sp>
        <p:nvSpPr>
          <p:cNvPr id="324" name="Google Shape;324;p55"/>
          <p:cNvSpPr txBox="1"/>
          <p:nvPr>
            <p:ph idx="1" type="subTitle"/>
          </p:nvPr>
        </p:nvSpPr>
        <p:spPr>
          <a:xfrm>
            <a:off x="83820" y="1073905"/>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i="1" lang="en">
                <a:solidFill>
                  <a:schemeClr val="dk1"/>
                </a:solidFill>
                <a:latin typeface="Times New Roman"/>
                <a:ea typeface="Times New Roman"/>
                <a:cs typeface="Times New Roman"/>
                <a:sym typeface="Times New Roman"/>
              </a:rPr>
              <a:t>Let’s pave way to a Corona free world</a:t>
            </a:r>
            <a:endParaRPr i="1">
              <a:solidFill>
                <a:schemeClr val="dk1"/>
              </a:solidFill>
              <a:latin typeface="Times New Roman"/>
              <a:ea typeface="Times New Roman"/>
              <a:cs typeface="Times New Roman"/>
              <a:sym typeface="Times New Roman"/>
            </a:endParaRPr>
          </a:p>
        </p:txBody>
      </p:sp>
      <p:sp>
        <p:nvSpPr>
          <p:cNvPr id="325" name="Google Shape;325;p55"/>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125" name="Google Shape;125;p28"/>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To develop an application  to compute the probability of infection of contagious diseases like COVID-19 with the help of graph database on the basis of multiple level contact tracing using contact time, level of contact, age, etc., as parameters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To make a calculated assumption to identify the patient zero(source) from a set of covid positive patients</a:t>
            </a:r>
            <a:endParaRPr/>
          </a:p>
          <a:p>
            <a:pPr indent="0" lvl="0" marL="0" rtl="0" algn="l">
              <a:lnSpc>
                <a:spcPct val="115000"/>
              </a:lnSpc>
              <a:spcBef>
                <a:spcPts val="1600"/>
              </a:spcBef>
              <a:spcAft>
                <a:spcPts val="1600"/>
              </a:spcAft>
              <a:buSzPts val="1800"/>
              <a:buNone/>
            </a:pPr>
            <a:r>
              <a:t/>
            </a:r>
            <a:endParaRPr>
              <a:latin typeface="Times New Roman"/>
              <a:ea typeface="Times New Roman"/>
              <a:cs typeface="Times New Roman"/>
              <a:sym typeface="Times New Roman"/>
            </a:endParaRPr>
          </a:p>
        </p:txBody>
      </p:sp>
      <p:sp>
        <p:nvSpPr>
          <p:cNvPr id="126" name="Google Shape;126;p28"/>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R-NAUGHT</a:t>
            </a:r>
            <a:endParaRPr b="1">
              <a:latin typeface="Times New Roman"/>
              <a:ea typeface="Times New Roman"/>
              <a:cs typeface="Times New Roman"/>
              <a:sym typeface="Times New Roman"/>
            </a:endParaRPr>
          </a:p>
        </p:txBody>
      </p:sp>
      <p:sp>
        <p:nvSpPr>
          <p:cNvPr id="132" name="Google Shape;132;p29"/>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SzPts val="1800"/>
              <a:buChar char="●"/>
            </a:pPr>
            <a:r>
              <a:rPr lang="en">
                <a:solidFill>
                  <a:schemeClr val="dk1"/>
                </a:solidFill>
                <a:latin typeface="Times New Roman"/>
                <a:ea typeface="Times New Roman"/>
                <a:cs typeface="Times New Roman"/>
                <a:sym typeface="Times New Roman"/>
              </a:rPr>
              <a:t>Every virus has a basic reproduction number</a:t>
            </a:r>
            <a:endParaRPr/>
          </a:p>
          <a:p>
            <a:pPr indent="-285750" lvl="0" marL="285750" rtl="0" algn="l">
              <a:lnSpc>
                <a:spcPct val="100000"/>
              </a:lnSpc>
              <a:spcBef>
                <a:spcPts val="3200"/>
              </a:spcBef>
              <a:spcAft>
                <a:spcPts val="0"/>
              </a:spcAft>
              <a:buSzPts val="1800"/>
              <a:buChar char="●"/>
            </a:pPr>
            <a:r>
              <a:rPr lang="en">
                <a:solidFill>
                  <a:schemeClr val="dk1"/>
                </a:solidFill>
                <a:latin typeface="Times New Roman"/>
                <a:ea typeface="Times New Roman"/>
                <a:cs typeface="Times New Roman"/>
                <a:sym typeface="Times New Roman"/>
              </a:rPr>
              <a:t>Average number of additional people infected person infects</a:t>
            </a:r>
            <a:endParaRPr>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SzPts val="1800"/>
              <a:buChar char="●"/>
            </a:pPr>
            <a:r>
              <a:rPr lang="en">
                <a:solidFill>
                  <a:schemeClr val="dk1"/>
                </a:solidFill>
                <a:latin typeface="Times New Roman"/>
                <a:ea typeface="Times New Roman"/>
                <a:cs typeface="Times New Roman"/>
                <a:sym typeface="Times New Roman"/>
              </a:rPr>
              <a:t> The number depends on:</a:t>
            </a:r>
            <a:endParaRPr>
              <a:solidFill>
                <a:schemeClr val="dk1"/>
              </a:solidFill>
              <a:latin typeface="Times New Roman"/>
              <a:ea typeface="Times New Roman"/>
              <a:cs typeface="Times New Roman"/>
              <a:sym typeface="Times New Roman"/>
            </a:endParaRPr>
          </a:p>
          <a:p>
            <a:pPr indent="-285750" lvl="1" marL="742950" rtl="0" algn="l">
              <a:lnSpc>
                <a:spcPct val="100000"/>
              </a:lnSpc>
              <a:spcBef>
                <a:spcPts val="3200"/>
              </a:spcBef>
              <a:spcAft>
                <a:spcPts val="0"/>
              </a:spcAft>
              <a:buSzPts val="1400"/>
              <a:buFont typeface="Arial"/>
              <a:buChar char="•"/>
            </a:pPr>
            <a:r>
              <a:rPr lang="en" sz="1800">
                <a:solidFill>
                  <a:schemeClr val="dk1"/>
                </a:solidFill>
                <a:latin typeface="Times New Roman"/>
                <a:ea typeface="Times New Roman"/>
                <a:cs typeface="Times New Roman"/>
                <a:sym typeface="Times New Roman"/>
              </a:rPr>
              <a:t>Virus transmissibility</a:t>
            </a:r>
            <a:endParaRPr sz="1800">
              <a:solidFill>
                <a:schemeClr val="dk1"/>
              </a:solidFill>
              <a:latin typeface="Times New Roman"/>
              <a:ea typeface="Times New Roman"/>
              <a:cs typeface="Times New Roman"/>
              <a:sym typeface="Times New Roman"/>
            </a:endParaRPr>
          </a:p>
          <a:p>
            <a:pPr indent="-285750" lvl="1" marL="742950" rtl="0" algn="l">
              <a:lnSpc>
                <a:spcPct val="100000"/>
              </a:lnSpc>
              <a:spcBef>
                <a:spcPts val="3200"/>
              </a:spcBef>
              <a:spcAft>
                <a:spcPts val="1600"/>
              </a:spcAft>
              <a:buSzPts val="1400"/>
              <a:buFont typeface="Arial"/>
              <a:buChar char="•"/>
            </a:pPr>
            <a:r>
              <a:rPr lang="en" sz="1800">
                <a:solidFill>
                  <a:schemeClr val="dk1"/>
                </a:solidFill>
                <a:latin typeface="Times New Roman"/>
                <a:ea typeface="Times New Roman"/>
                <a:cs typeface="Times New Roman"/>
                <a:sym typeface="Times New Roman"/>
              </a:rPr>
              <a:t>Community behaviour</a:t>
            </a:r>
            <a:endParaRPr sz="1800">
              <a:solidFill>
                <a:schemeClr val="dk1"/>
              </a:solidFill>
              <a:latin typeface="Times New Roman"/>
              <a:ea typeface="Times New Roman"/>
              <a:cs typeface="Times New Roman"/>
              <a:sym typeface="Times New Roman"/>
            </a:endParaRPr>
          </a:p>
        </p:txBody>
      </p:sp>
      <p:sp>
        <p:nvSpPr>
          <p:cNvPr id="133" name="Google Shape;133;p29"/>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JUSTIFICATION OF PROJECT</a:t>
            </a:r>
            <a:endParaRPr/>
          </a:p>
        </p:txBody>
      </p:sp>
      <p:sp>
        <p:nvSpPr>
          <p:cNvPr id="139" name="Google Shape;139;p30"/>
          <p:cNvSpPr txBox="1"/>
          <p:nvPr>
            <p:ph idx="1" type="body"/>
          </p:nvPr>
        </p:nvSpPr>
        <p:spPr>
          <a:xfrm>
            <a:off x="311700" y="12820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Need to identify source and possible contacts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Spread control by isolating right people </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Using Neo4j Graph Database: </a:t>
            </a:r>
            <a:endParaRPr/>
          </a:p>
          <a:p>
            <a:pPr indent="-317500" lvl="1" marL="914400" rtl="0" algn="l">
              <a:lnSpc>
                <a:spcPct val="115000"/>
              </a:lnSpc>
              <a:spcBef>
                <a:spcPts val="1600"/>
              </a:spcBef>
              <a:spcAft>
                <a:spcPts val="0"/>
              </a:spcAft>
              <a:buSzPts val="1400"/>
              <a:buFont typeface="Arial"/>
              <a:buChar char="•"/>
            </a:pPr>
            <a:r>
              <a:rPr lang="en" sz="1800">
                <a:solidFill>
                  <a:schemeClr val="dk1"/>
                </a:solidFill>
                <a:latin typeface="Times New Roman"/>
                <a:ea typeface="Times New Roman"/>
                <a:cs typeface="Times New Roman"/>
                <a:sym typeface="Times New Roman"/>
              </a:rPr>
              <a:t>Faster processing </a:t>
            </a:r>
            <a:endParaRPr/>
          </a:p>
          <a:p>
            <a:pPr indent="-317500" lvl="1" marL="914400" rtl="0" algn="l">
              <a:lnSpc>
                <a:spcPct val="115000"/>
              </a:lnSpc>
              <a:spcBef>
                <a:spcPts val="1600"/>
              </a:spcBef>
              <a:spcAft>
                <a:spcPts val="0"/>
              </a:spcAft>
              <a:buSzPts val="1400"/>
              <a:buFont typeface="Arial"/>
              <a:buChar char="•"/>
            </a:pPr>
            <a:r>
              <a:rPr lang="en" sz="1800">
                <a:solidFill>
                  <a:schemeClr val="dk1"/>
                </a:solidFill>
                <a:latin typeface="Times New Roman"/>
                <a:ea typeface="Times New Roman"/>
                <a:cs typeface="Times New Roman"/>
                <a:sym typeface="Times New Roman"/>
              </a:rPr>
              <a:t>Ease of mapping data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Need to consider factors boosting virus spreading</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Efficient exposure prediction</a:t>
            </a:r>
            <a:endParaRPr/>
          </a:p>
        </p:txBody>
      </p:sp>
      <p:sp>
        <p:nvSpPr>
          <p:cNvPr id="140" name="Google Shape;140;p30"/>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623400" y="421325"/>
            <a:ext cx="85206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2800"/>
              <a:buNone/>
            </a:pPr>
            <a:r>
              <a:rPr b="1" lang="en">
                <a:latin typeface="Times New Roman"/>
                <a:ea typeface="Times New Roman"/>
                <a:cs typeface="Times New Roman"/>
                <a:sym typeface="Times New Roman"/>
              </a:rPr>
              <a:t>EXISTING APPS</a:t>
            </a:r>
            <a:endParaRPr b="1">
              <a:latin typeface="Times New Roman"/>
              <a:ea typeface="Times New Roman"/>
              <a:cs typeface="Times New Roman"/>
              <a:sym typeface="Times New Roman"/>
            </a:endParaRPr>
          </a:p>
        </p:txBody>
      </p:sp>
      <p:sp>
        <p:nvSpPr>
          <p:cNvPr id="146" name="Google Shape;146;p31"/>
          <p:cNvSpPr txBox="1"/>
          <p:nvPr>
            <p:ph idx="1" type="body"/>
          </p:nvPr>
        </p:nvSpPr>
        <p:spPr>
          <a:xfrm>
            <a:off x="311700" y="1106263"/>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Arogya Setu </a:t>
            </a:r>
            <a:r>
              <a:rPr lang="en">
                <a:solidFill>
                  <a:schemeClr val="dk1"/>
                </a:solidFill>
                <a:latin typeface="Times New Roman"/>
                <a:ea typeface="Times New Roman"/>
                <a:cs typeface="Times New Roman"/>
                <a:sym typeface="Times New Roman"/>
              </a:rPr>
              <a:t>(India)</a:t>
            </a:r>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COVIDSafe (Australia)</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COVID Alert (Canada)</a:t>
            </a:r>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Health Code (China)</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NHS COVID-19 (United Kingdom)</a:t>
            </a:r>
            <a:endParaRPr sz="1800">
              <a:solidFill>
                <a:schemeClr val="dk1"/>
              </a:solidFill>
              <a:latin typeface="Times New Roman"/>
              <a:ea typeface="Times New Roman"/>
              <a:cs typeface="Times New Roman"/>
              <a:sym typeface="Times New Roman"/>
            </a:endParaRPr>
          </a:p>
        </p:txBody>
      </p:sp>
      <p:sp>
        <p:nvSpPr>
          <p:cNvPr id="147" name="Google Shape;147;p31"/>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56700" y="6858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latin typeface="Times New Roman"/>
                <a:ea typeface="Times New Roman"/>
                <a:cs typeface="Times New Roman"/>
                <a:sym typeface="Times New Roman"/>
              </a:rPr>
              <a:t>EXISTING APPS-GENERAL WORKING</a:t>
            </a:r>
            <a:endParaRPr/>
          </a:p>
        </p:txBody>
      </p:sp>
      <p:sp>
        <p:nvSpPr>
          <p:cNvPr id="153" name="Google Shape;153;p32"/>
          <p:cNvSpPr txBox="1"/>
          <p:nvPr>
            <p:ph idx="1" type="body"/>
          </p:nvPr>
        </p:nvSpPr>
        <p:spPr>
          <a:xfrm>
            <a:off x="326940" y="819854"/>
            <a:ext cx="4008840" cy="370642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Sends unique random code using Bluetooth</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Listens for message from nearby devices</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Infected - send contact details to hospital database (authentication)</a:t>
            </a:r>
            <a:endParaRPr/>
          </a:p>
          <a:p>
            <a:pPr indent="-342900" lvl="0" marL="457200" rtl="0" algn="l">
              <a:lnSpc>
                <a:spcPct val="115000"/>
              </a:lnSpc>
              <a:spcBef>
                <a:spcPts val="0"/>
              </a:spcBef>
              <a:spcAft>
                <a:spcPts val="0"/>
              </a:spcAft>
              <a:buSzPts val="1800"/>
              <a:buChar char="●"/>
            </a:pPr>
            <a:r>
              <a:rPr lang="en">
                <a:solidFill>
                  <a:schemeClr val="dk1"/>
                </a:solidFill>
                <a:latin typeface="Times New Roman"/>
                <a:ea typeface="Times New Roman"/>
                <a:cs typeface="Times New Roman"/>
                <a:sym typeface="Times New Roman"/>
              </a:rPr>
              <a:t>Contacts warned to self-quarantine</a:t>
            </a:r>
            <a:r>
              <a:rPr lang="en"/>
              <a:t> </a:t>
            </a:r>
            <a:endParaRPr/>
          </a:p>
          <a:p>
            <a:pPr indent="-228600" lvl="0" marL="457200" rtl="0" algn="l">
              <a:lnSpc>
                <a:spcPct val="115000"/>
              </a:lnSpc>
              <a:spcBef>
                <a:spcPts val="0"/>
              </a:spcBef>
              <a:spcAft>
                <a:spcPts val="0"/>
              </a:spcAft>
              <a:buSzPts val="1800"/>
              <a:buNone/>
            </a:pPr>
            <a:r>
              <a:t/>
            </a:r>
            <a:endParaRPr/>
          </a:p>
        </p:txBody>
      </p:sp>
      <p:sp>
        <p:nvSpPr>
          <p:cNvPr id="154" name="Google Shape;154;p32"/>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5" name="Google Shape;155;p32"/>
          <p:cNvPicPr preferRelativeResize="0"/>
          <p:nvPr/>
        </p:nvPicPr>
        <p:blipFill rotWithShape="1">
          <a:blip r:embed="rId3">
            <a:alphaModFix/>
          </a:blip>
          <a:srcRect b="0" l="0" r="0" t="0"/>
          <a:stretch/>
        </p:blipFill>
        <p:spPr>
          <a:xfrm>
            <a:off x="4480560" y="537016"/>
            <a:ext cx="4396740" cy="2169356"/>
          </a:xfrm>
          <a:prstGeom prst="rect">
            <a:avLst/>
          </a:prstGeom>
          <a:noFill/>
          <a:ln>
            <a:noFill/>
          </a:ln>
        </p:spPr>
      </p:pic>
      <p:pic>
        <p:nvPicPr>
          <p:cNvPr id="156" name="Google Shape;156;p32"/>
          <p:cNvPicPr preferRelativeResize="0"/>
          <p:nvPr/>
        </p:nvPicPr>
        <p:blipFill rotWithShape="1">
          <a:blip r:embed="rId4">
            <a:alphaModFix/>
          </a:blip>
          <a:srcRect b="0" l="0" r="0" t="0"/>
          <a:stretch/>
        </p:blipFill>
        <p:spPr>
          <a:xfrm>
            <a:off x="4480560" y="2706373"/>
            <a:ext cx="4396740" cy="2063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623400" y="421325"/>
            <a:ext cx="8520600" cy="572700"/>
          </a:xfrm>
          <a:prstGeom prst="rect">
            <a:avLst/>
          </a:prstGeom>
          <a:noFill/>
          <a:ln>
            <a:noFill/>
          </a:ln>
        </p:spPr>
        <p:txBody>
          <a:bodyPr anchorCtr="0" anchor="t" bIns="91425" lIns="91425" spcFirstLastPara="1" rIns="91425" wrap="square" tIns="91425">
            <a:noAutofit/>
          </a:bodyPr>
          <a:lstStyle/>
          <a:p>
            <a:pPr indent="0" lvl="0" marL="2286000" rtl="0" algn="l">
              <a:lnSpc>
                <a:spcPct val="100000"/>
              </a:lnSpc>
              <a:spcBef>
                <a:spcPts val="0"/>
              </a:spcBef>
              <a:spcAft>
                <a:spcPts val="0"/>
              </a:spcAft>
              <a:buSzPts val="2800"/>
              <a:buNone/>
            </a:pPr>
            <a:r>
              <a:rPr b="1" lang="en">
                <a:latin typeface="Times New Roman"/>
                <a:ea typeface="Times New Roman"/>
                <a:cs typeface="Times New Roman"/>
                <a:sym typeface="Times New Roman"/>
              </a:rPr>
              <a:t>EXISTING FLAWS</a:t>
            </a:r>
            <a:endParaRPr b="1">
              <a:latin typeface="Times New Roman"/>
              <a:ea typeface="Times New Roman"/>
              <a:cs typeface="Times New Roman"/>
              <a:sym typeface="Times New Roman"/>
            </a:endParaRPr>
          </a:p>
        </p:txBody>
      </p:sp>
      <p:sp>
        <p:nvSpPr>
          <p:cNvPr id="162" name="Google Shape;162;p33"/>
          <p:cNvSpPr txBox="1"/>
          <p:nvPr>
            <p:ph idx="1" type="body"/>
          </p:nvPr>
        </p:nvSpPr>
        <p:spPr>
          <a:xfrm>
            <a:off x="311700" y="1106263"/>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Inefficient tracing methods</a:t>
            </a:r>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a:t>
            </a:r>
            <a:r>
              <a:rPr lang="en" sz="1800">
                <a:solidFill>
                  <a:schemeClr val="dk1"/>
                </a:solidFill>
                <a:latin typeface="Times New Roman"/>
                <a:ea typeface="Times New Roman"/>
                <a:cs typeface="Times New Roman"/>
                <a:sym typeface="Times New Roman"/>
              </a:rPr>
              <a:t>o mapping of data</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 feature to trace different variants of virus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 technique to find the source of virus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Lack of Privacy</a:t>
            </a:r>
            <a:endParaRPr/>
          </a:p>
          <a:p>
            <a:pPr indent="0" lvl="0" marL="114300" rtl="0" algn="l">
              <a:lnSpc>
                <a:spcPct val="150000"/>
              </a:lnSpc>
              <a:spcBef>
                <a:spcPts val="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a:p>
            <a:pPr indent="0" lvl="0" marL="114300" rtl="0" algn="l">
              <a:lnSpc>
                <a:spcPct val="150000"/>
              </a:lnSpc>
              <a:spcBef>
                <a:spcPts val="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
        <p:nvSpPr>
          <p:cNvPr id="163" name="Google Shape;163;p33"/>
          <p:cNvSpPr txBox="1"/>
          <p:nvPr>
            <p:ph idx="12" type="sldNum"/>
          </p:nvPr>
        </p:nvSpPr>
        <p:spPr>
          <a:xfrm>
            <a:off x="8537425" y="4795199"/>
            <a:ext cx="548700" cy="348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