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8" r:id="rId5"/>
    <p:sldId id="279" r:id="rId6"/>
    <p:sldId id="280" r:id="rId7"/>
    <p:sldId id="287" r:id="rId8"/>
    <p:sldId id="261" r:id="rId9"/>
    <p:sldId id="292" r:id="rId10"/>
    <p:sldId id="293" r:id="rId11"/>
    <p:sldId id="291" r:id="rId12"/>
    <p:sldId id="267" r:id="rId13"/>
    <p:sldId id="262" r:id="rId14"/>
    <p:sldId id="263" r:id="rId15"/>
    <p:sldId id="264" r:id="rId16"/>
    <p:sldId id="266" r:id="rId17"/>
    <p:sldId id="257" r:id="rId18"/>
    <p:sldId id="259" r:id="rId19"/>
    <p:sldId id="260" r:id="rId20"/>
    <p:sldId id="258"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F3E3-2619-0D6D-121C-C8BE85F176BD}" v="33" dt="2024-04-24T04:20:59.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DD7B8-23B8-47A2-BC91-509D557F7E3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DBD81BC-9C67-4FEA-85F1-A9A1003A97F7}">
      <dgm:prSet/>
      <dgm:spPr/>
      <dgm:t>
        <a:bodyPr/>
        <a:lstStyle/>
        <a:p>
          <a:pPr>
            <a:lnSpc>
              <a:spcPct val="100000"/>
            </a:lnSpc>
          </a:pPr>
          <a:r>
            <a:rPr lang="en-US"/>
            <a:t>For a given image resolution, </a:t>
          </a:r>
        </a:p>
      </dgm:t>
    </dgm:pt>
    <dgm:pt modelId="{EA151609-C11C-4D28-BD80-EEFBC3EA1BEC}" type="parTrans" cxnId="{63B0CB34-9A48-48AA-850A-03AD969FB9EB}">
      <dgm:prSet/>
      <dgm:spPr/>
      <dgm:t>
        <a:bodyPr/>
        <a:lstStyle/>
        <a:p>
          <a:endParaRPr lang="en-US"/>
        </a:p>
      </dgm:t>
    </dgm:pt>
    <dgm:pt modelId="{54003C29-6253-4CB7-9D18-E27E925FCA69}" type="sibTrans" cxnId="{63B0CB34-9A48-48AA-850A-03AD969FB9EB}">
      <dgm:prSet/>
      <dgm:spPr/>
      <dgm:t>
        <a:bodyPr/>
        <a:lstStyle/>
        <a:p>
          <a:pPr>
            <a:lnSpc>
              <a:spcPct val="100000"/>
            </a:lnSpc>
          </a:pPr>
          <a:endParaRPr lang="en-US"/>
        </a:p>
      </dgm:t>
    </dgm:pt>
    <dgm:pt modelId="{CAEB9FBD-0E1E-4C25-BEE2-FF044959DC1E}">
      <dgm:prSet/>
      <dgm:spPr/>
      <dgm:t>
        <a:bodyPr/>
        <a:lstStyle/>
        <a:p>
          <a:pPr>
            <a:lnSpc>
              <a:spcPct val="100000"/>
            </a:lnSpc>
          </a:pPr>
          <a:r>
            <a:rPr lang="en-US"/>
            <a:t>Increasing the disparity level reduces the minimum distance to detect depth.</a:t>
          </a:r>
        </a:p>
      </dgm:t>
    </dgm:pt>
    <dgm:pt modelId="{E8484D0D-7B35-4581-BBD1-A044B52699A7}" type="parTrans" cxnId="{4CE1674C-6AB2-433E-AA70-C13B4F62110A}">
      <dgm:prSet/>
      <dgm:spPr/>
      <dgm:t>
        <a:bodyPr/>
        <a:lstStyle/>
        <a:p>
          <a:endParaRPr lang="en-US"/>
        </a:p>
      </dgm:t>
    </dgm:pt>
    <dgm:pt modelId="{C1BA1E7D-6332-45C6-AC8D-09AD4CAF5A8B}" type="sibTrans" cxnId="{4CE1674C-6AB2-433E-AA70-C13B4F62110A}">
      <dgm:prSet/>
      <dgm:spPr/>
      <dgm:t>
        <a:bodyPr/>
        <a:lstStyle/>
        <a:p>
          <a:pPr>
            <a:lnSpc>
              <a:spcPct val="100000"/>
            </a:lnSpc>
          </a:pPr>
          <a:endParaRPr lang="en-US"/>
        </a:p>
      </dgm:t>
    </dgm:pt>
    <dgm:pt modelId="{27C049CB-A0BB-4673-8DF9-D264DFF5B436}">
      <dgm:prSet/>
      <dgm:spPr/>
      <dgm:t>
        <a:bodyPr/>
        <a:lstStyle/>
        <a:p>
          <a:pPr>
            <a:lnSpc>
              <a:spcPct val="100000"/>
            </a:lnSpc>
          </a:pPr>
          <a:r>
            <a:rPr lang="en-US"/>
            <a:t>Increasing the disparity level also increases the computation load of the algorithm. </a:t>
          </a:r>
        </a:p>
      </dgm:t>
    </dgm:pt>
    <dgm:pt modelId="{3CE3259E-16B1-405E-8865-E0A11DFE8CCA}" type="parTrans" cxnId="{CC745C2E-4F48-4E95-A593-188293671DD4}">
      <dgm:prSet/>
      <dgm:spPr/>
      <dgm:t>
        <a:bodyPr/>
        <a:lstStyle/>
        <a:p>
          <a:endParaRPr lang="en-US"/>
        </a:p>
      </dgm:t>
    </dgm:pt>
    <dgm:pt modelId="{82B5CCEC-E347-4A1D-868F-B5D981D5FF42}" type="sibTrans" cxnId="{CC745C2E-4F48-4E95-A593-188293671DD4}">
      <dgm:prSet/>
      <dgm:spPr/>
      <dgm:t>
        <a:bodyPr/>
        <a:lstStyle/>
        <a:p>
          <a:pPr>
            <a:lnSpc>
              <a:spcPct val="100000"/>
            </a:lnSpc>
          </a:pPr>
          <a:endParaRPr lang="en-US"/>
        </a:p>
      </dgm:t>
    </dgm:pt>
    <dgm:pt modelId="{08FE2129-E15A-47CE-A285-670D899BFC8D}">
      <dgm:prSet/>
      <dgm:spPr/>
      <dgm:t>
        <a:bodyPr/>
        <a:lstStyle/>
        <a:p>
          <a:pPr>
            <a:lnSpc>
              <a:spcPct val="100000"/>
            </a:lnSpc>
          </a:pPr>
          <a:r>
            <a:rPr lang="en-US"/>
            <a:t>At a given disparity level, increasing the image resolution increases the minimum distance to detect depth.</a:t>
          </a:r>
        </a:p>
      </dgm:t>
    </dgm:pt>
    <dgm:pt modelId="{12C9697F-2A41-4D13-9F8C-42C75F0438F2}" type="parTrans" cxnId="{AAF1A27D-7A33-4320-A490-A9CE6C28C709}">
      <dgm:prSet/>
      <dgm:spPr/>
      <dgm:t>
        <a:bodyPr/>
        <a:lstStyle/>
        <a:p>
          <a:endParaRPr lang="en-US"/>
        </a:p>
      </dgm:t>
    </dgm:pt>
    <dgm:pt modelId="{8396F598-FF89-4F90-B53F-C4FAAC83197A}" type="sibTrans" cxnId="{AAF1A27D-7A33-4320-A490-A9CE6C28C709}">
      <dgm:prSet/>
      <dgm:spPr/>
      <dgm:t>
        <a:bodyPr/>
        <a:lstStyle/>
        <a:p>
          <a:pPr>
            <a:lnSpc>
              <a:spcPct val="100000"/>
            </a:lnSpc>
          </a:pPr>
          <a:endParaRPr lang="en-US"/>
        </a:p>
      </dgm:t>
    </dgm:pt>
    <dgm:pt modelId="{0E953876-B3B6-4CCD-8D61-D34050BA14D2}">
      <dgm:prSet/>
      <dgm:spPr/>
      <dgm:t>
        <a:bodyPr/>
        <a:lstStyle/>
        <a:p>
          <a:pPr>
            <a:lnSpc>
              <a:spcPct val="100000"/>
            </a:lnSpc>
          </a:pPr>
          <a:r>
            <a:rPr lang="en-US"/>
            <a:t>Increasing the image resolution also increases the accuracy of depth estimation.</a:t>
          </a:r>
        </a:p>
      </dgm:t>
    </dgm:pt>
    <dgm:pt modelId="{653FE5DA-236B-4569-B97C-F30FE8DF91C6}" type="parTrans" cxnId="{D1C289BB-9AE2-4C46-BBDA-DADA2831CA20}">
      <dgm:prSet/>
      <dgm:spPr/>
      <dgm:t>
        <a:bodyPr/>
        <a:lstStyle/>
        <a:p>
          <a:endParaRPr lang="en-US"/>
        </a:p>
      </dgm:t>
    </dgm:pt>
    <dgm:pt modelId="{60C142D8-9055-44EF-9B8D-DAEDC9591008}" type="sibTrans" cxnId="{D1C289BB-9AE2-4C46-BBDA-DADA2831CA20}">
      <dgm:prSet/>
      <dgm:spPr/>
      <dgm:t>
        <a:bodyPr/>
        <a:lstStyle/>
        <a:p>
          <a:pPr>
            <a:lnSpc>
              <a:spcPct val="100000"/>
            </a:lnSpc>
          </a:pPr>
          <a:endParaRPr lang="en-US"/>
        </a:p>
      </dgm:t>
    </dgm:pt>
    <dgm:pt modelId="{C7CAD20B-2581-4A32-A7AD-E87F77727B4E}">
      <dgm:prSet/>
      <dgm:spPr/>
      <dgm:t>
        <a:bodyPr/>
        <a:lstStyle/>
        <a:p>
          <a:pPr>
            <a:lnSpc>
              <a:spcPct val="100000"/>
            </a:lnSpc>
          </a:pPr>
          <a:r>
            <a:rPr lang="en-US"/>
            <a:t>The number of disparity levels are proportional to the input image resolution for detection of objects at the same depth</a:t>
          </a:r>
        </a:p>
      </dgm:t>
    </dgm:pt>
    <dgm:pt modelId="{4C1673A3-87A1-4C03-A496-2A9E975C1C69}" type="parTrans" cxnId="{E90DE14F-958C-4D94-B60C-FF033C879C72}">
      <dgm:prSet/>
      <dgm:spPr/>
      <dgm:t>
        <a:bodyPr/>
        <a:lstStyle/>
        <a:p>
          <a:endParaRPr lang="en-US"/>
        </a:p>
      </dgm:t>
    </dgm:pt>
    <dgm:pt modelId="{8C8D0234-23B2-4D24-AE31-90639BF51AD7}" type="sibTrans" cxnId="{E90DE14F-958C-4D94-B60C-FF033C879C72}">
      <dgm:prSet/>
      <dgm:spPr/>
      <dgm:t>
        <a:bodyPr/>
        <a:lstStyle/>
        <a:p>
          <a:pPr>
            <a:lnSpc>
              <a:spcPct val="100000"/>
            </a:lnSpc>
          </a:pPr>
          <a:endParaRPr lang="en-US"/>
        </a:p>
      </dgm:t>
    </dgm:pt>
    <dgm:pt modelId="{D98EEAE0-8B8C-46CF-A93B-BCD6702CE2CB}" type="pres">
      <dgm:prSet presAssocID="{02BDD7B8-23B8-47A2-BC91-509D557F7E34}" presName="root" presStyleCnt="0">
        <dgm:presLayoutVars>
          <dgm:dir/>
          <dgm:resizeHandles val="exact"/>
        </dgm:presLayoutVars>
      </dgm:prSet>
      <dgm:spPr/>
    </dgm:pt>
    <dgm:pt modelId="{5137863C-35F1-4DC2-9AF4-1C017ADAF91C}" type="pres">
      <dgm:prSet presAssocID="{02BDD7B8-23B8-47A2-BC91-509D557F7E34}" presName="container" presStyleCnt="0">
        <dgm:presLayoutVars>
          <dgm:dir/>
          <dgm:resizeHandles val="exact"/>
        </dgm:presLayoutVars>
      </dgm:prSet>
      <dgm:spPr/>
    </dgm:pt>
    <dgm:pt modelId="{CCCA06DB-957C-4F85-8312-E6C399C27DC1}" type="pres">
      <dgm:prSet presAssocID="{EDBD81BC-9C67-4FEA-85F1-A9A1003A97F7}" presName="compNode" presStyleCnt="0"/>
      <dgm:spPr/>
    </dgm:pt>
    <dgm:pt modelId="{B035FB28-8E10-4130-A899-5EE81C63ED3D}" type="pres">
      <dgm:prSet presAssocID="{EDBD81BC-9C67-4FEA-85F1-A9A1003A97F7}" presName="iconBgRect" presStyleLbl="bgShp" presStyleIdx="0" presStyleCnt="6"/>
      <dgm:spPr/>
    </dgm:pt>
    <dgm:pt modelId="{61F0BC25-058B-496A-926A-630A12219FC9}" type="pres">
      <dgm:prSet presAssocID="{EDBD81BC-9C67-4FEA-85F1-A9A1003A97F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EDC33679-5890-4881-A924-2293C9A96C7E}" type="pres">
      <dgm:prSet presAssocID="{EDBD81BC-9C67-4FEA-85F1-A9A1003A97F7}" presName="spaceRect" presStyleCnt="0"/>
      <dgm:spPr/>
    </dgm:pt>
    <dgm:pt modelId="{4F3CBE72-4A33-449D-83C0-1079CE94CC8A}" type="pres">
      <dgm:prSet presAssocID="{EDBD81BC-9C67-4FEA-85F1-A9A1003A97F7}" presName="textRect" presStyleLbl="revTx" presStyleIdx="0" presStyleCnt="6">
        <dgm:presLayoutVars>
          <dgm:chMax val="1"/>
          <dgm:chPref val="1"/>
        </dgm:presLayoutVars>
      </dgm:prSet>
      <dgm:spPr/>
    </dgm:pt>
    <dgm:pt modelId="{90EE22F3-3350-4DA7-9C57-1842DB7E9B84}" type="pres">
      <dgm:prSet presAssocID="{54003C29-6253-4CB7-9D18-E27E925FCA69}" presName="sibTrans" presStyleLbl="sibTrans2D1" presStyleIdx="0" presStyleCnt="0"/>
      <dgm:spPr/>
    </dgm:pt>
    <dgm:pt modelId="{C76DBBDB-38CB-4CF1-B85A-2CC8323501C6}" type="pres">
      <dgm:prSet presAssocID="{CAEB9FBD-0E1E-4C25-BEE2-FF044959DC1E}" presName="compNode" presStyleCnt="0"/>
      <dgm:spPr/>
    </dgm:pt>
    <dgm:pt modelId="{DCC891A1-EE60-43B3-972F-3D94A8366104}" type="pres">
      <dgm:prSet presAssocID="{CAEB9FBD-0E1E-4C25-BEE2-FF044959DC1E}" presName="iconBgRect" presStyleLbl="bgShp" presStyleIdx="1" presStyleCnt="6"/>
      <dgm:spPr/>
    </dgm:pt>
    <dgm:pt modelId="{8796685E-4578-45D3-B469-91A8B431302F}" type="pres">
      <dgm:prSet presAssocID="{CAEB9FBD-0E1E-4C25-BEE2-FF044959DC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vron Arrows"/>
        </a:ext>
      </dgm:extLst>
    </dgm:pt>
    <dgm:pt modelId="{A1FF11D7-5E45-41A2-B94D-B945EA38B8C6}" type="pres">
      <dgm:prSet presAssocID="{CAEB9FBD-0E1E-4C25-BEE2-FF044959DC1E}" presName="spaceRect" presStyleCnt="0"/>
      <dgm:spPr/>
    </dgm:pt>
    <dgm:pt modelId="{6F5AC9D2-F65D-4E01-BEF1-DCE6E6FB67F0}" type="pres">
      <dgm:prSet presAssocID="{CAEB9FBD-0E1E-4C25-BEE2-FF044959DC1E}" presName="textRect" presStyleLbl="revTx" presStyleIdx="1" presStyleCnt="6">
        <dgm:presLayoutVars>
          <dgm:chMax val="1"/>
          <dgm:chPref val="1"/>
        </dgm:presLayoutVars>
      </dgm:prSet>
      <dgm:spPr/>
    </dgm:pt>
    <dgm:pt modelId="{54752872-06A2-425A-8CF7-4A737C056B7D}" type="pres">
      <dgm:prSet presAssocID="{C1BA1E7D-6332-45C6-AC8D-09AD4CAF5A8B}" presName="sibTrans" presStyleLbl="sibTrans2D1" presStyleIdx="0" presStyleCnt="0"/>
      <dgm:spPr/>
    </dgm:pt>
    <dgm:pt modelId="{DAB74E40-DADA-443C-870A-9537537D43B6}" type="pres">
      <dgm:prSet presAssocID="{27C049CB-A0BB-4673-8DF9-D264DFF5B436}" presName="compNode" presStyleCnt="0"/>
      <dgm:spPr/>
    </dgm:pt>
    <dgm:pt modelId="{7183E5AC-6ABC-44B5-8BE4-7B249D6D96D5}" type="pres">
      <dgm:prSet presAssocID="{27C049CB-A0BB-4673-8DF9-D264DFF5B436}" presName="iconBgRect" presStyleLbl="bgShp" presStyleIdx="2" presStyleCnt="6"/>
      <dgm:spPr/>
    </dgm:pt>
    <dgm:pt modelId="{700E2800-D09D-4CCF-89BE-156674F013D6}" type="pres">
      <dgm:prSet presAssocID="{27C049CB-A0BB-4673-8DF9-D264DFF5B4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0955917C-C5DF-4DF4-9138-693127BF75C5}" type="pres">
      <dgm:prSet presAssocID="{27C049CB-A0BB-4673-8DF9-D264DFF5B436}" presName="spaceRect" presStyleCnt="0"/>
      <dgm:spPr/>
    </dgm:pt>
    <dgm:pt modelId="{877D7474-4B1D-42E2-80D3-BC0FB7CCA285}" type="pres">
      <dgm:prSet presAssocID="{27C049CB-A0BB-4673-8DF9-D264DFF5B436}" presName="textRect" presStyleLbl="revTx" presStyleIdx="2" presStyleCnt="6">
        <dgm:presLayoutVars>
          <dgm:chMax val="1"/>
          <dgm:chPref val="1"/>
        </dgm:presLayoutVars>
      </dgm:prSet>
      <dgm:spPr/>
    </dgm:pt>
    <dgm:pt modelId="{BA304EFA-B1DE-4256-B738-C05ED0132E89}" type="pres">
      <dgm:prSet presAssocID="{82B5CCEC-E347-4A1D-868F-B5D981D5FF42}" presName="sibTrans" presStyleLbl="sibTrans2D1" presStyleIdx="0" presStyleCnt="0"/>
      <dgm:spPr/>
    </dgm:pt>
    <dgm:pt modelId="{C73D7576-41B0-45F5-BC9E-A17B67607EFD}" type="pres">
      <dgm:prSet presAssocID="{08FE2129-E15A-47CE-A285-670D899BFC8D}" presName="compNode" presStyleCnt="0"/>
      <dgm:spPr/>
    </dgm:pt>
    <dgm:pt modelId="{C4B61DF4-A105-4645-9387-3A36018C1D8C}" type="pres">
      <dgm:prSet presAssocID="{08FE2129-E15A-47CE-A285-670D899BFC8D}" presName="iconBgRect" presStyleLbl="bgShp" presStyleIdx="3" presStyleCnt="6"/>
      <dgm:spPr/>
    </dgm:pt>
    <dgm:pt modelId="{D46589EE-CA70-4966-B180-40CFFBD72551}" type="pres">
      <dgm:prSet presAssocID="{08FE2129-E15A-47CE-A285-670D899BFC8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E4234DB0-024B-4BBD-B2E6-A3FBEC649065}" type="pres">
      <dgm:prSet presAssocID="{08FE2129-E15A-47CE-A285-670D899BFC8D}" presName="spaceRect" presStyleCnt="0"/>
      <dgm:spPr/>
    </dgm:pt>
    <dgm:pt modelId="{46D1188B-2081-4007-BD63-2A66AA7E6F13}" type="pres">
      <dgm:prSet presAssocID="{08FE2129-E15A-47CE-A285-670D899BFC8D}" presName="textRect" presStyleLbl="revTx" presStyleIdx="3" presStyleCnt="6">
        <dgm:presLayoutVars>
          <dgm:chMax val="1"/>
          <dgm:chPref val="1"/>
        </dgm:presLayoutVars>
      </dgm:prSet>
      <dgm:spPr/>
    </dgm:pt>
    <dgm:pt modelId="{DFBBA2C5-8B28-495D-B8CA-692840172FFF}" type="pres">
      <dgm:prSet presAssocID="{8396F598-FF89-4F90-B53F-C4FAAC83197A}" presName="sibTrans" presStyleLbl="sibTrans2D1" presStyleIdx="0" presStyleCnt="0"/>
      <dgm:spPr/>
    </dgm:pt>
    <dgm:pt modelId="{DC981934-0666-4C39-9FC1-392768FDCD73}" type="pres">
      <dgm:prSet presAssocID="{0E953876-B3B6-4CCD-8D61-D34050BA14D2}" presName="compNode" presStyleCnt="0"/>
      <dgm:spPr/>
    </dgm:pt>
    <dgm:pt modelId="{A2422601-41E2-480C-B33B-358574EC8739}" type="pres">
      <dgm:prSet presAssocID="{0E953876-B3B6-4CCD-8D61-D34050BA14D2}" presName="iconBgRect" presStyleLbl="bgShp" presStyleIdx="4" presStyleCnt="6"/>
      <dgm:spPr/>
    </dgm:pt>
    <dgm:pt modelId="{A7471C40-C6F2-4603-8F7B-3FCC60C24684}" type="pres">
      <dgm:prSet presAssocID="{0E953876-B3B6-4CCD-8D61-D34050BA14D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9D0D2101-5F9C-40C8-9AA4-B99904DABDE1}" type="pres">
      <dgm:prSet presAssocID="{0E953876-B3B6-4CCD-8D61-D34050BA14D2}" presName="spaceRect" presStyleCnt="0"/>
      <dgm:spPr/>
    </dgm:pt>
    <dgm:pt modelId="{B43A38E3-B4DC-4FA8-AFE4-001986A187E7}" type="pres">
      <dgm:prSet presAssocID="{0E953876-B3B6-4CCD-8D61-D34050BA14D2}" presName="textRect" presStyleLbl="revTx" presStyleIdx="4" presStyleCnt="6">
        <dgm:presLayoutVars>
          <dgm:chMax val="1"/>
          <dgm:chPref val="1"/>
        </dgm:presLayoutVars>
      </dgm:prSet>
      <dgm:spPr/>
    </dgm:pt>
    <dgm:pt modelId="{55ADF0CC-8626-4CBA-A7D9-8C32B1A1DE1D}" type="pres">
      <dgm:prSet presAssocID="{60C142D8-9055-44EF-9B8D-DAEDC9591008}" presName="sibTrans" presStyleLbl="sibTrans2D1" presStyleIdx="0" presStyleCnt="0"/>
      <dgm:spPr/>
    </dgm:pt>
    <dgm:pt modelId="{008457D9-D178-4820-9C98-424A06C21D2C}" type="pres">
      <dgm:prSet presAssocID="{C7CAD20B-2581-4A32-A7AD-E87F77727B4E}" presName="compNode" presStyleCnt="0"/>
      <dgm:spPr/>
    </dgm:pt>
    <dgm:pt modelId="{0A13BFDA-87C0-43A6-91A4-9F265F856F44}" type="pres">
      <dgm:prSet presAssocID="{C7CAD20B-2581-4A32-A7AD-E87F77727B4E}" presName="iconBgRect" presStyleLbl="bgShp" presStyleIdx="5" presStyleCnt="6"/>
      <dgm:spPr/>
    </dgm:pt>
    <dgm:pt modelId="{605E02CA-4CF6-4DF0-A4FF-EDD6D8CA5ACC}" type="pres">
      <dgm:prSet presAssocID="{C7CAD20B-2581-4A32-A7AD-E87F77727B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6F1A36B1-B263-47CA-B9AC-64DFAAD18445}" type="pres">
      <dgm:prSet presAssocID="{C7CAD20B-2581-4A32-A7AD-E87F77727B4E}" presName="spaceRect" presStyleCnt="0"/>
      <dgm:spPr/>
    </dgm:pt>
    <dgm:pt modelId="{82790B27-8758-4D6F-93DD-6463082E9D8D}" type="pres">
      <dgm:prSet presAssocID="{C7CAD20B-2581-4A32-A7AD-E87F77727B4E}" presName="textRect" presStyleLbl="revTx" presStyleIdx="5" presStyleCnt="6">
        <dgm:presLayoutVars>
          <dgm:chMax val="1"/>
          <dgm:chPref val="1"/>
        </dgm:presLayoutVars>
      </dgm:prSet>
      <dgm:spPr/>
    </dgm:pt>
  </dgm:ptLst>
  <dgm:cxnLst>
    <dgm:cxn modelId="{84306307-ADFC-4309-88E9-7D04B15E3FCC}" type="presOf" srcId="{EDBD81BC-9C67-4FEA-85F1-A9A1003A97F7}" destId="{4F3CBE72-4A33-449D-83C0-1079CE94CC8A}" srcOrd="0" destOrd="0" presId="urn:microsoft.com/office/officeart/2018/2/layout/IconCircleList"/>
    <dgm:cxn modelId="{053D9417-BE00-45D4-9007-68427A4F8327}" type="presOf" srcId="{60C142D8-9055-44EF-9B8D-DAEDC9591008}" destId="{55ADF0CC-8626-4CBA-A7D9-8C32B1A1DE1D}" srcOrd="0" destOrd="0" presId="urn:microsoft.com/office/officeart/2018/2/layout/IconCircleList"/>
    <dgm:cxn modelId="{0C7BA629-3774-402D-B1FC-87080B1AED85}" type="presOf" srcId="{27C049CB-A0BB-4673-8DF9-D264DFF5B436}" destId="{877D7474-4B1D-42E2-80D3-BC0FB7CCA285}" srcOrd="0" destOrd="0" presId="urn:microsoft.com/office/officeart/2018/2/layout/IconCircleList"/>
    <dgm:cxn modelId="{8E46B42C-10D2-4D0B-9180-EEF0EBE09BEF}" type="presOf" srcId="{08FE2129-E15A-47CE-A285-670D899BFC8D}" destId="{46D1188B-2081-4007-BD63-2A66AA7E6F13}" srcOrd="0" destOrd="0" presId="urn:microsoft.com/office/officeart/2018/2/layout/IconCircleList"/>
    <dgm:cxn modelId="{CC745C2E-4F48-4E95-A593-188293671DD4}" srcId="{02BDD7B8-23B8-47A2-BC91-509D557F7E34}" destId="{27C049CB-A0BB-4673-8DF9-D264DFF5B436}" srcOrd="2" destOrd="0" parTransId="{3CE3259E-16B1-405E-8865-E0A11DFE8CCA}" sibTransId="{82B5CCEC-E347-4A1D-868F-B5D981D5FF42}"/>
    <dgm:cxn modelId="{63B0CB34-9A48-48AA-850A-03AD969FB9EB}" srcId="{02BDD7B8-23B8-47A2-BC91-509D557F7E34}" destId="{EDBD81BC-9C67-4FEA-85F1-A9A1003A97F7}" srcOrd="0" destOrd="0" parTransId="{EA151609-C11C-4D28-BD80-EEFBC3EA1BEC}" sibTransId="{54003C29-6253-4CB7-9D18-E27E925FCA69}"/>
    <dgm:cxn modelId="{61B5F461-BD1D-496A-9EEB-2CD976A8F38E}" type="presOf" srcId="{0E953876-B3B6-4CCD-8D61-D34050BA14D2}" destId="{B43A38E3-B4DC-4FA8-AFE4-001986A187E7}" srcOrd="0" destOrd="0" presId="urn:microsoft.com/office/officeart/2018/2/layout/IconCircleList"/>
    <dgm:cxn modelId="{B72FBD46-AF6F-4AF8-A1BC-CC688DA8653A}" type="presOf" srcId="{C7CAD20B-2581-4A32-A7AD-E87F77727B4E}" destId="{82790B27-8758-4D6F-93DD-6463082E9D8D}" srcOrd="0" destOrd="0" presId="urn:microsoft.com/office/officeart/2018/2/layout/IconCircleList"/>
    <dgm:cxn modelId="{4CE1674C-6AB2-433E-AA70-C13B4F62110A}" srcId="{02BDD7B8-23B8-47A2-BC91-509D557F7E34}" destId="{CAEB9FBD-0E1E-4C25-BEE2-FF044959DC1E}" srcOrd="1" destOrd="0" parTransId="{E8484D0D-7B35-4581-BBD1-A044B52699A7}" sibTransId="{C1BA1E7D-6332-45C6-AC8D-09AD4CAF5A8B}"/>
    <dgm:cxn modelId="{E90DE14F-958C-4D94-B60C-FF033C879C72}" srcId="{02BDD7B8-23B8-47A2-BC91-509D557F7E34}" destId="{C7CAD20B-2581-4A32-A7AD-E87F77727B4E}" srcOrd="5" destOrd="0" parTransId="{4C1673A3-87A1-4C03-A496-2A9E975C1C69}" sibTransId="{8C8D0234-23B2-4D24-AE31-90639BF51AD7}"/>
    <dgm:cxn modelId="{BAA55D7D-31E1-4375-ABA2-371F9386CDCD}" type="presOf" srcId="{54003C29-6253-4CB7-9D18-E27E925FCA69}" destId="{90EE22F3-3350-4DA7-9C57-1842DB7E9B84}" srcOrd="0" destOrd="0" presId="urn:microsoft.com/office/officeart/2018/2/layout/IconCircleList"/>
    <dgm:cxn modelId="{AAF1A27D-7A33-4320-A490-A9CE6C28C709}" srcId="{02BDD7B8-23B8-47A2-BC91-509D557F7E34}" destId="{08FE2129-E15A-47CE-A285-670D899BFC8D}" srcOrd="3" destOrd="0" parTransId="{12C9697F-2A41-4D13-9F8C-42C75F0438F2}" sibTransId="{8396F598-FF89-4F90-B53F-C4FAAC83197A}"/>
    <dgm:cxn modelId="{7C0F5FA1-0C65-496C-8155-255904C27D0A}" type="presOf" srcId="{C1BA1E7D-6332-45C6-AC8D-09AD4CAF5A8B}" destId="{54752872-06A2-425A-8CF7-4A737C056B7D}" srcOrd="0" destOrd="0" presId="urn:microsoft.com/office/officeart/2018/2/layout/IconCircleList"/>
    <dgm:cxn modelId="{83E2A8AE-92A3-4237-A2E5-9FBB45AC814F}" type="presOf" srcId="{8396F598-FF89-4F90-B53F-C4FAAC83197A}" destId="{DFBBA2C5-8B28-495D-B8CA-692840172FFF}" srcOrd="0" destOrd="0" presId="urn:microsoft.com/office/officeart/2018/2/layout/IconCircleList"/>
    <dgm:cxn modelId="{D1C289BB-9AE2-4C46-BBDA-DADA2831CA20}" srcId="{02BDD7B8-23B8-47A2-BC91-509D557F7E34}" destId="{0E953876-B3B6-4CCD-8D61-D34050BA14D2}" srcOrd="4" destOrd="0" parTransId="{653FE5DA-236B-4569-B97C-F30FE8DF91C6}" sibTransId="{60C142D8-9055-44EF-9B8D-DAEDC9591008}"/>
    <dgm:cxn modelId="{DFA554CF-92CB-4730-8415-4DC7F5668F35}" type="presOf" srcId="{CAEB9FBD-0E1E-4C25-BEE2-FF044959DC1E}" destId="{6F5AC9D2-F65D-4E01-BEF1-DCE6E6FB67F0}" srcOrd="0" destOrd="0" presId="urn:microsoft.com/office/officeart/2018/2/layout/IconCircleList"/>
    <dgm:cxn modelId="{D511FDD2-A3DC-4368-B0A0-0EF95FF1FAE3}" type="presOf" srcId="{82B5CCEC-E347-4A1D-868F-B5D981D5FF42}" destId="{BA304EFA-B1DE-4256-B738-C05ED0132E89}" srcOrd="0" destOrd="0" presId="urn:microsoft.com/office/officeart/2018/2/layout/IconCircleList"/>
    <dgm:cxn modelId="{9EF025FD-57A1-46FB-AA07-50B388DDD1BF}" type="presOf" srcId="{02BDD7B8-23B8-47A2-BC91-509D557F7E34}" destId="{D98EEAE0-8B8C-46CF-A93B-BCD6702CE2CB}" srcOrd="0" destOrd="0" presId="urn:microsoft.com/office/officeart/2018/2/layout/IconCircleList"/>
    <dgm:cxn modelId="{46060135-E003-4B6C-9265-0024597A74C4}" type="presParOf" srcId="{D98EEAE0-8B8C-46CF-A93B-BCD6702CE2CB}" destId="{5137863C-35F1-4DC2-9AF4-1C017ADAF91C}" srcOrd="0" destOrd="0" presId="urn:microsoft.com/office/officeart/2018/2/layout/IconCircleList"/>
    <dgm:cxn modelId="{1F32D393-1D4E-4206-A029-CB0048011890}" type="presParOf" srcId="{5137863C-35F1-4DC2-9AF4-1C017ADAF91C}" destId="{CCCA06DB-957C-4F85-8312-E6C399C27DC1}" srcOrd="0" destOrd="0" presId="urn:microsoft.com/office/officeart/2018/2/layout/IconCircleList"/>
    <dgm:cxn modelId="{7F7064BA-79C4-4014-A815-A500EF8F9579}" type="presParOf" srcId="{CCCA06DB-957C-4F85-8312-E6C399C27DC1}" destId="{B035FB28-8E10-4130-A899-5EE81C63ED3D}" srcOrd="0" destOrd="0" presId="urn:microsoft.com/office/officeart/2018/2/layout/IconCircleList"/>
    <dgm:cxn modelId="{6D252CB9-FB8D-461F-A4F9-C2D5502F1ABF}" type="presParOf" srcId="{CCCA06DB-957C-4F85-8312-E6C399C27DC1}" destId="{61F0BC25-058B-496A-926A-630A12219FC9}" srcOrd="1" destOrd="0" presId="urn:microsoft.com/office/officeart/2018/2/layout/IconCircleList"/>
    <dgm:cxn modelId="{79F0EF73-B424-4EFE-B63A-C0F551462C6D}" type="presParOf" srcId="{CCCA06DB-957C-4F85-8312-E6C399C27DC1}" destId="{EDC33679-5890-4881-A924-2293C9A96C7E}" srcOrd="2" destOrd="0" presId="urn:microsoft.com/office/officeart/2018/2/layout/IconCircleList"/>
    <dgm:cxn modelId="{803D9807-D4CA-4F93-BD1A-404157B97512}" type="presParOf" srcId="{CCCA06DB-957C-4F85-8312-E6C399C27DC1}" destId="{4F3CBE72-4A33-449D-83C0-1079CE94CC8A}" srcOrd="3" destOrd="0" presId="urn:microsoft.com/office/officeart/2018/2/layout/IconCircleList"/>
    <dgm:cxn modelId="{3F5308E4-9935-44EC-A3B9-1298AD9FD0F8}" type="presParOf" srcId="{5137863C-35F1-4DC2-9AF4-1C017ADAF91C}" destId="{90EE22F3-3350-4DA7-9C57-1842DB7E9B84}" srcOrd="1" destOrd="0" presId="urn:microsoft.com/office/officeart/2018/2/layout/IconCircleList"/>
    <dgm:cxn modelId="{DF699CB7-EDDA-4EE1-8188-72A6D8A98111}" type="presParOf" srcId="{5137863C-35F1-4DC2-9AF4-1C017ADAF91C}" destId="{C76DBBDB-38CB-4CF1-B85A-2CC8323501C6}" srcOrd="2" destOrd="0" presId="urn:microsoft.com/office/officeart/2018/2/layout/IconCircleList"/>
    <dgm:cxn modelId="{A4C2E6E9-8C42-43EF-AABE-6A9C044655CF}" type="presParOf" srcId="{C76DBBDB-38CB-4CF1-B85A-2CC8323501C6}" destId="{DCC891A1-EE60-43B3-972F-3D94A8366104}" srcOrd="0" destOrd="0" presId="urn:microsoft.com/office/officeart/2018/2/layout/IconCircleList"/>
    <dgm:cxn modelId="{C5F7BAFF-78A9-4605-A6EB-AF54AB6B597C}" type="presParOf" srcId="{C76DBBDB-38CB-4CF1-B85A-2CC8323501C6}" destId="{8796685E-4578-45D3-B469-91A8B431302F}" srcOrd="1" destOrd="0" presId="urn:microsoft.com/office/officeart/2018/2/layout/IconCircleList"/>
    <dgm:cxn modelId="{2BD9B20E-B7E4-47CA-BF1C-2D29D74009FC}" type="presParOf" srcId="{C76DBBDB-38CB-4CF1-B85A-2CC8323501C6}" destId="{A1FF11D7-5E45-41A2-B94D-B945EA38B8C6}" srcOrd="2" destOrd="0" presId="urn:microsoft.com/office/officeart/2018/2/layout/IconCircleList"/>
    <dgm:cxn modelId="{48567561-5A7A-4414-89E3-6F2A05DD79D0}" type="presParOf" srcId="{C76DBBDB-38CB-4CF1-B85A-2CC8323501C6}" destId="{6F5AC9D2-F65D-4E01-BEF1-DCE6E6FB67F0}" srcOrd="3" destOrd="0" presId="urn:microsoft.com/office/officeart/2018/2/layout/IconCircleList"/>
    <dgm:cxn modelId="{5CD08AF1-0F52-40B0-B8A7-755AD384E868}" type="presParOf" srcId="{5137863C-35F1-4DC2-9AF4-1C017ADAF91C}" destId="{54752872-06A2-425A-8CF7-4A737C056B7D}" srcOrd="3" destOrd="0" presId="urn:microsoft.com/office/officeart/2018/2/layout/IconCircleList"/>
    <dgm:cxn modelId="{EA13ACEE-9C7F-42D7-8BBB-C7A7671A0F12}" type="presParOf" srcId="{5137863C-35F1-4DC2-9AF4-1C017ADAF91C}" destId="{DAB74E40-DADA-443C-870A-9537537D43B6}" srcOrd="4" destOrd="0" presId="urn:microsoft.com/office/officeart/2018/2/layout/IconCircleList"/>
    <dgm:cxn modelId="{E3967EC7-7AF0-4587-83C7-E2CA61F3429A}" type="presParOf" srcId="{DAB74E40-DADA-443C-870A-9537537D43B6}" destId="{7183E5AC-6ABC-44B5-8BE4-7B249D6D96D5}" srcOrd="0" destOrd="0" presId="urn:microsoft.com/office/officeart/2018/2/layout/IconCircleList"/>
    <dgm:cxn modelId="{9E7BD201-8B50-441F-9D81-060CA46A34AC}" type="presParOf" srcId="{DAB74E40-DADA-443C-870A-9537537D43B6}" destId="{700E2800-D09D-4CCF-89BE-156674F013D6}" srcOrd="1" destOrd="0" presId="urn:microsoft.com/office/officeart/2018/2/layout/IconCircleList"/>
    <dgm:cxn modelId="{95202DFC-8852-4AF3-820D-BE7495C3FC5E}" type="presParOf" srcId="{DAB74E40-DADA-443C-870A-9537537D43B6}" destId="{0955917C-C5DF-4DF4-9138-693127BF75C5}" srcOrd="2" destOrd="0" presId="urn:microsoft.com/office/officeart/2018/2/layout/IconCircleList"/>
    <dgm:cxn modelId="{85EC7A61-0D6C-4C0F-AF3D-8EF881A3C57E}" type="presParOf" srcId="{DAB74E40-DADA-443C-870A-9537537D43B6}" destId="{877D7474-4B1D-42E2-80D3-BC0FB7CCA285}" srcOrd="3" destOrd="0" presId="urn:microsoft.com/office/officeart/2018/2/layout/IconCircleList"/>
    <dgm:cxn modelId="{BBBCD09E-451F-4941-98DC-A13381FBBFB2}" type="presParOf" srcId="{5137863C-35F1-4DC2-9AF4-1C017ADAF91C}" destId="{BA304EFA-B1DE-4256-B738-C05ED0132E89}" srcOrd="5" destOrd="0" presId="urn:microsoft.com/office/officeart/2018/2/layout/IconCircleList"/>
    <dgm:cxn modelId="{B3A51D17-2C97-4D4E-BBC1-A1EF5660DB25}" type="presParOf" srcId="{5137863C-35F1-4DC2-9AF4-1C017ADAF91C}" destId="{C73D7576-41B0-45F5-BC9E-A17B67607EFD}" srcOrd="6" destOrd="0" presId="urn:microsoft.com/office/officeart/2018/2/layout/IconCircleList"/>
    <dgm:cxn modelId="{B176F487-1370-4192-BAF8-8E5BC66AE1A6}" type="presParOf" srcId="{C73D7576-41B0-45F5-BC9E-A17B67607EFD}" destId="{C4B61DF4-A105-4645-9387-3A36018C1D8C}" srcOrd="0" destOrd="0" presId="urn:microsoft.com/office/officeart/2018/2/layout/IconCircleList"/>
    <dgm:cxn modelId="{59CB1CA4-4F18-4DDE-B901-6AA049F390D6}" type="presParOf" srcId="{C73D7576-41B0-45F5-BC9E-A17B67607EFD}" destId="{D46589EE-CA70-4966-B180-40CFFBD72551}" srcOrd="1" destOrd="0" presId="urn:microsoft.com/office/officeart/2018/2/layout/IconCircleList"/>
    <dgm:cxn modelId="{8F8636E4-F4EF-498D-B717-678D7BE1B85A}" type="presParOf" srcId="{C73D7576-41B0-45F5-BC9E-A17B67607EFD}" destId="{E4234DB0-024B-4BBD-B2E6-A3FBEC649065}" srcOrd="2" destOrd="0" presId="urn:microsoft.com/office/officeart/2018/2/layout/IconCircleList"/>
    <dgm:cxn modelId="{5B5A17A3-2DD9-45E1-893B-842A34A952D2}" type="presParOf" srcId="{C73D7576-41B0-45F5-BC9E-A17B67607EFD}" destId="{46D1188B-2081-4007-BD63-2A66AA7E6F13}" srcOrd="3" destOrd="0" presId="urn:microsoft.com/office/officeart/2018/2/layout/IconCircleList"/>
    <dgm:cxn modelId="{1C8C547D-6DB3-429D-B0D4-B60095091945}" type="presParOf" srcId="{5137863C-35F1-4DC2-9AF4-1C017ADAF91C}" destId="{DFBBA2C5-8B28-495D-B8CA-692840172FFF}" srcOrd="7" destOrd="0" presId="urn:microsoft.com/office/officeart/2018/2/layout/IconCircleList"/>
    <dgm:cxn modelId="{46CE8679-CDE7-4D16-B349-84704B07A3C8}" type="presParOf" srcId="{5137863C-35F1-4DC2-9AF4-1C017ADAF91C}" destId="{DC981934-0666-4C39-9FC1-392768FDCD73}" srcOrd="8" destOrd="0" presId="urn:microsoft.com/office/officeart/2018/2/layout/IconCircleList"/>
    <dgm:cxn modelId="{F058616E-102F-43CF-8761-BD7547A63961}" type="presParOf" srcId="{DC981934-0666-4C39-9FC1-392768FDCD73}" destId="{A2422601-41E2-480C-B33B-358574EC8739}" srcOrd="0" destOrd="0" presId="urn:microsoft.com/office/officeart/2018/2/layout/IconCircleList"/>
    <dgm:cxn modelId="{17F21B73-C996-461D-AAF4-D212178A727C}" type="presParOf" srcId="{DC981934-0666-4C39-9FC1-392768FDCD73}" destId="{A7471C40-C6F2-4603-8F7B-3FCC60C24684}" srcOrd="1" destOrd="0" presId="urn:microsoft.com/office/officeart/2018/2/layout/IconCircleList"/>
    <dgm:cxn modelId="{125DF88D-B92D-4CAF-936C-CDA68D3F9B31}" type="presParOf" srcId="{DC981934-0666-4C39-9FC1-392768FDCD73}" destId="{9D0D2101-5F9C-40C8-9AA4-B99904DABDE1}" srcOrd="2" destOrd="0" presId="urn:microsoft.com/office/officeart/2018/2/layout/IconCircleList"/>
    <dgm:cxn modelId="{298505C6-F7AE-4B40-B454-CCD8B97810DF}" type="presParOf" srcId="{DC981934-0666-4C39-9FC1-392768FDCD73}" destId="{B43A38E3-B4DC-4FA8-AFE4-001986A187E7}" srcOrd="3" destOrd="0" presId="urn:microsoft.com/office/officeart/2018/2/layout/IconCircleList"/>
    <dgm:cxn modelId="{D9E3DFA0-8540-4F76-BC39-77358EF0310D}" type="presParOf" srcId="{5137863C-35F1-4DC2-9AF4-1C017ADAF91C}" destId="{55ADF0CC-8626-4CBA-A7D9-8C32B1A1DE1D}" srcOrd="9" destOrd="0" presId="urn:microsoft.com/office/officeart/2018/2/layout/IconCircleList"/>
    <dgm:cxn modelId="{B585A568-19B9-47F7-BA00-F89C46C66ADD}" type="presParOf" srcId="{5137863C-35F1-4DC2-9AF4-1C017ADAF91C}" destId="{008457D9-D178-4820-9C98-424A06C21D2C}" srcOrd="10" destOrd="0" presId="urn:microsoft.com/office/officeart/2018/2/layout/IconCircleList"/>
    <dgm:cxn modelId="{8ABA4A07-29BA-4BD2-A242-D7839963A520}" type="presParOf" srcId="{008457D9-D178-4820-9C98-424A06C21D2C}" destId="{0A13BFDA-87C0-43A6-91A4-9F265F856F44}" srcOrd="0" destOrd="0" presId="urn:microsoft.com/office/officeart/2018/2/layout/IconCircleList"/>
    <dgm:cxn modelId="{AF541850-B6E9-4428-BD3E-52E896EA0F3F}" type="presParOf" srcId="{008457D9-D178-4820-9C98-424A06C21D2C}" destId="{605E02CA-4CF6-4DF0-A4FF-EDD6D8CA5ACC}" srcOrd="1" destOrd="0" presId="urn:microsoft.com/office/officeart/2018/2/layout/IconCircleList"/>
    <dgm:cxn modelId="{343D7081-875F-4123-B866-77A199DC51AA}" type="presParOf" srcId="{008457D9-D178-4820-9C98-424A06C21D2C}" destId="{6F1A36B1-B263-47CA-B9AC-64DFAAD18445}" srcOrd="2" destOrd="0" presId="urn:microsoft.com/office/officeart/2018/2/layout/IconCircleList"/>
    <dgm:cxn modelId="{4B171DA0-F0B9-4FEA-B893-D0361180B4CB}" type="presParOf" srcId="{008457D9-D178-4820-9C98-424A06C21D2C}" destId="{82790B27-8758-4D6F-93DD-6463082E9D8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FB28-8E10-4130-A899-5EE81C63ED3D}">
      <dsp:nvSpPr>
        <dsp:cNvPr id="0" name=""/>
        <dsp:cNvSpPr/>
      </dsp:nvSpPr>
      <dsp:spPr>
        <a:xfrm>
          <a:off x="311195" y="10536"/>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0BC25-058B-496A-926A-630A12219FC9}">
      <dsp:nvSpPr>
        <dsp:cNvPr id="0" name=""/>
        <dsp:cNvSpPr/>
      </dsp:nvSpPr>
      <dsp:spPr>
        <a:xfrm>
          <a:off x="510752" y="210093"/>
          <a:ext cx="551156" cy="551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CBE72-4A33-449D-83C0-1079CE94CC8A}">
      <dsp:nvSpPr>
        <dsp:cNvPr id="0" name=""/>
        <dsp:cNvSpPr/>
      </dsp:nvSpPr>
      <dsp:spPr>
        <a:xfrm>
          <a:off x="1465094" y="10536"/>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For a given image resolution, </a:t>
          </a:r>
        </a:p>
      </dsp:txBody>
      <dsp:txXfrm>
        <a:off x="1465094" y="10536"/>
        <a:ext cx="2239921" cy="950269"/>
      </dsp:txXfrm>
    </dsp:sp>
    <dsp:sp modelId="{DCC891A1-EE60-43B3-972F-3D94A8366104}">
      <dsp:nvSpPr>
        <dsp:cNvPr id="0" name=""/>
        <dsp:cNvSpPr/>
      </dsp:nvSpPr>
      <dsp:spPr>
        <a:xfrm>
          <a:off x="4095305" y="10536"/>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6685E-4578-45D3-B469-91A8B431302F}">
      <dsp:nvSpPr>
        <dsp:cNvPr id="0" name=""/>
        <dsp:cNvSpPr/>
      </dsp:nvSpPr>
      <dsp:spPr>
        <a:xfrm>
          <a:off x="4294862" y="210093"/>
          <a:ext cx="551156" cy="551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AC9D2-F65D-4E01-BEF1-DCE6E6FB67F0}">
      <dsp:nvSpPr>
        <dsp:cNvPr id="0" name=""/>
        <dsp:cNvSpPr/>
      </dsp:nvSpPr>
      <dsp:spPr>
        <a:xfrm>
          <a:off x="5249204" y="10536"/>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Increasing the disparity level reduces the minimum distance to detect depth.</a:t>
          </a:r>
        </a:p>
      </dsp:txBody>
      <dsp:txXfrm>
        <a:off x="5249204" y="10536"/>
        <a:ext cx="2239921" cy="950269"/>
      </dsp:txXfrm>
    </dsp:sp>
    <dsp:sp modelId="{7183E5AC-6ABC-44B5-8BE4-7B249D6D96D5}">
      <dsp:nvSpPr>
        <dsp:cNvPr id="0" name=""/>
        <dsp:cNvSpPr/>
      </dsp:nvSpPr>
      <dsp:spPr>
        <a:xfrm>
          <a:off x="311195" y="1700534"/>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E2800-D09D-4CCF-89BE-156674F013D6}">
      <dsp:nvSpPr>
        <dsp:cNvPr id="0" name=""/>
        <dsp:cNvSpPr/>
      </dsp:nvSpPr>
      <dsp:spPr>
        <a:xfrm>
          <a:off x="510752" y="1900090"/>
          <a:ext cx="551156" cy="5511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7D7474-4B1D-42E2-80D3-BC0FB7CCA285}">
      <dsp:nvSpPr>
        <dsp:cNvPr id="0" name=""/>
        <dsp:cNvSpPr/>
      </dsp:nvSpPr>
      <dsp:spPr>
        <a:xfrm>
          <a:off x="1465094" y="1700534"/>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Increasing the disparity level also increases the computation load of the algorithm. </a:t>
          </a:r>
        </a:p>
      </dsp:txBody>
      <dsp:txXfrm>
        <a:off x="1465094" y="1700534"/>
        <a:ext cx="2239921" cy="950269"/>
      </dsp:txXfrm>
    </dsp:sp>
    <dsp:sp modelId="{C4B61DF4-A105-4645-9387-3A36018C1D8C}">
      <dsp:nvSpPr>
        <dsp:cNvPr id="0" name=""/>
        <dsp:cNvSpPr/>
      </dsp:nvSpPr>
      <dsp:spPr>
        <a:xfrm>
          <a:off x="4095305" y="1700534"/>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589EE-CA70-4966-B180-40CFFBD72551}">
      <dsp:nvSpPr>
        <dsp:cNvPr id="0" name=""/>
        <dsp:cNvSpPr/>
      </dsp:nvSpPr>
      <dsp:spPr>
        <a:xfrm>
          <a:off x="4294862" y="1900090"/>
          <a:ext cx="551156" cy="5511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D1188B-2081-4007-BD63-2A66AA7E6F13}">
      <dsp:nvSpPr>
        <dsp:cNvPr id="0" name=""/>
        <dsp:cNvSpPr/>
      </dsp:nvSpPr>
      <dsp:spPr>
        <a:xfrm>
          <a:off x="5249204" y="1700534"/>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At a given disparity level, increasing the image resolution increases the minimum distance to detect depth.</a:t>
          </a:r>
        </a:p>
      </dsp:txBody>
      <dsp:txXfrm>
        <a:off x="5249204" y="1700534"/>
        <a:ext cx="2239921" cy="950269"/>
      </dsp:txXfrm>
    </dsp:sp>
    <dsp:sp modelId="{A2422601-41E2-480C-B33B-358574EC8739}">
      <dsp:nvSpPr>
        <dsp:cNvPr id="0" name=""/>
        <dsp:cNvSpPr/>
      </dsp:nvSpPr>
      <dsp:spPr>
        <a:xfrm>
          <a:off x="311195" y="3390531"/>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71C40-C6F2-4603-8F7B-3FCC60C24684}">
      <dsp:nvSpPr>
        <dsp:cNvPr id="0" name=""/>
        <dsp:cNvSpPr/>
      </dsp:nvSpPr>
      <dsp:spPr>
        <a:xfrm>
          <a:off x="510752" y="3590087"/>
          <a:ext cx="551156" cy="5511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A38E3-B4DC-4FA8-AFE4-001986A187E7}">
      <dsp:nvSpPr>
        <dsp:cNvPr id="0" name=""/>
        <dsp:cNvSpPr/>
      </dsp:nvSpPr>
      <dsp:spPr>
        <a:xfrm>
          <a:off x="1465094" y="3390531"/>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Increasing the image resolution also increases the accuracy of depth estimation.</a:t>
          </a:r>
        </a:p>
      </dsp:txBody>
      <dsp:txXfrm>
        <a:off x="1465094" y="3390531"/>
        <a:ext cx="2239921" cy="950269"/>
      </dsp:txXfrm>
    </dsp:sp>
    <dsp:sp modelId="{0A13BFDA-87C0-43A6-91A4-9F265F856F44}">
      <dsp:nvSpPr>
        <dsp:cNvPr id="0" name=""/>
        <dsp:cNvSpPr/>
      </dsp:nvSpPr>
      <dsp:spPr>
        <a:xfrm>
          <a:off x="4095305" y="3390531"/>
          <a:ext cx="950269" cy="950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E02CA-4CF6-4DF0-A4FF-EDD6D8CA5ACC}">
      <dsp:nvSpPr>
        <dsp:cNvPr id="0" name=""/>
        <dsp:cNvSpPr/>
      </dsp:nvSpPr>
      <dsp:spPr>
        <a:xfrm>
          <a:off x="4294862" y="3590087"/>
          <a:ext cx="551156" cy="5511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90B27-8758-4D6F-93DD-6463082E9D8D}">
      <dsp:nvSpPr>
        <dsp:cNvPr id="0" name=""/>
        <dsp:cNvSpPr/>
      </dsp:nvSpPr>
      <dsp:spPr>
        <a:xfrm>
          <a:off x="5249204" y="3390531"/>
          <a:ext cx="2239921" cy="950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number of disparity levels are proportional to the input image resolution for detection of objects at the same depth</a:t>
          </a:r>
        </a:p>
      </dsp:txBody>
      <dsp:txXfrm>
        <a:off x="5249204" y="3390531"/>
        <a:ext cx="2239921" cy="9502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77548-0786-4497-B43E-7A7B7996BC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78CE7-EFB3-403D-AAFA-CBBE13D7900F}" type="slidenum">
              <a:rPr lang="en-US" smtClean="0"/>
              <a:t>‹#›</a:t>
            </a:fld>
            <a:endParaRPr lang="en-US"/>
          </a:p>
        </p:txBody>
      </p:sp>
    </p:spTree>
    <p:extLst>
      <p:ext uri="{BB962C8B-B14F-4D97-AF65-F5344CB8AC3E}">
        <p14:creationId xmlns:p14="http://schemas.microsoft.com/office/powerpoint/2010/main" val="196382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b9a3ab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102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9c40d9f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b9a3ab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BC51-40E8-1BED-2F8D-9CD3AE2D7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65A6DF-9628-0CF6-49B4-9CFD5E294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179AE5-0102-01D5-EEFD-3D047FE039AC}"/>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B61F11CA-F5A2-24BF-3AFF-01E29E529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59B97-CCBF-D0A2-E9A5-A9F9DB9B6F2E}"/>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22097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FD42-6721-AF53-1439-B7D7680774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E8115B-97A2-BF52-6A6D-DBA6D004E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E32FC-DF4F-1022-AA8C-EF6F2118A90B}"/>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509C9567-E488-DE7E-EFB4-2651E929A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16F22-A6B5-21DA-825D-98A5F3E481A2}"/>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405187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943E1-819E-E53F-0191-0A1B73982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7DF45B-F165-A975-B89D-C25752BD3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0003A-EB7A-A1F0-B81A-CE50554D48C1}"/>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03476DA9-6B40-8F1D-C064-1C3AD8120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9376C-18E3-CFAD-C73F-4B6E2305FF82}"/>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1611467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3"/>
        <p:cNvGrpSpPr/>
        <p:nvPr/>
      </p:nvGrpSpPr>
      <p:grpSpPr>
        <a:xfrm>
          <a:off x="0" y="0"/>
          <a:ext cx="0" cy="0"/>
          <a:chOff x="0" y="0"/>
          <a:chExt cx="0" cy="0"/>
        </a:xfrm>
      </p:grpSpPr>
      <p:sp>
        <p:nvSpPr>
          <p:cNvPr id="64" name="Google Shape;64;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7" name="Google Shape;67;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5787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3"/>
        <p:cNvGrpSpPr/>
        <p:nvPr/>
      </p:nvGrpSpPr>
      <p:grpSpPr>
        <a:xfrm>
          <a:off x="0" y="0"/>
          <a:ext cx="0" cy="0"/>
          <a:chOff x="0" y="0"/>
          <a:chExt cx="0" cy="0"/>
        </a:xfrm>
      </p:grpSpPr>
      <p:sp>
        <p:nvSpPr>
          <p:cNvPr id="84" name="Google Shape;84;p21"/>
          <p:cNvSpPr/>
          <p:nvPr/>
        </p:nvSpPr>
        <p:spPr>
          <a:xfrm>
            <a:off x="6096000" y="10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5" name="Google Shape;85;p21"/>
          <p:cNvCxnSpPr/>
          <p:nvPr/>
        </p:nvCxnSpPr>
        <p:spPr>
          <a:xfrm>
            <a:off x="6706233" y="5994000"/>
            <a:ext cx="6244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354000" y="1607767"/>
            <a:ext cx="5393600" cy="20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7" name="Google Shape;87;p21"/>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 name="Google Shape;8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03467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653667" y="701800"/>
            <a:ext cx="77300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82" name="Google Shape;82;p2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325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E417-2AD5-9AC7-C98E-43C084476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2C998-6442-988A-51BE-768D3999E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2DD59-E23A-645D-92EE-71A3BC766B8E}"/>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FEEA0964-B881-673A-4B98-54F590A32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6D0E9-3B3D-DDDE-FA98-AA75B1583486}"/>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3959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DB56-F120-186B-0B61-E44534885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7ED365-9B6C-B44A-3DEF-3F29A25DA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8650E-FC80-6D10-C017-23F654A354F9}"/>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DEA9B4FE-B881-E992-B11D-D750CB539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DC7B3-1E44-FEA6-B768-78C2BA75DD7F}"/>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200419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7C20-D126-1F2B-DB7A-A62B7E3BC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597F5-C0A1-89AF-12FE-BC30A5420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232B94-FD94-DACF-FECB-FA8243EE0B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28690-5AAE-AC23-A87C-563834FEE626}"/>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6" name="Footer Placeholder 5">
            <a:extLst>
              <a:ext uri="{FF2B5EF4-FFF2-40B4-BE49-F238E27FC236}">
                <a16:creationId xmlns:a16="http://schemas.microsoft.com/office/drawing/2014/main" id="{ACC8D18B-32EB-53BA-9B46-0206ADE68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CAD8B-4DD3-BCD3-82EC-67EAEB64713F}"/>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180484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7B5C-F675-9FBA-04B3-267964694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DD777-3386-6400-3895-8FB8A955F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9057B-88B7-C9AC-11FA-4E4A7E52D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43261E-B698-BE4E-02F5-F1961354F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850F5-220C-83B2-ED06-773504AE2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97BAEC-C39A-5B78-DB25-428A3D623379}"/>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8" name="Footer Placeholder 7">
            <a:extLst>
              <a:ext uri="{FF2B5EF4-FFF2-40B4-BE49-F238E27FC236}">
                <a16:creationId xmlns:a16="http://schemas.microsoft.com/office/drawing/2014/main" id="{16F9E57C-418E-7BE8-1CC9-088BBE46EB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BF360-9F69-14F1-B522-CC89B0BE94E0}"/>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314900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DBC8-5272-3FA4-D717-B1F5326634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0C1F8-F178-7005-BA4A-6495E616A0EB}"/>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4" name="Footer Placeholder 3">
            <a:extLst>
              <a:ext uri="{FF2B5EF4-FFF2-40B4-BE49-F238E27FC236}">
                <a16:creationId xmlns:a16="http://schemas.microsoft.com/office/drawing/2014/main" id="{431B97ED-26CC-530D-9502-B4F6352D08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6BB80A-2103-172E-98C1-2489A7769326}"/>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129839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90682-D623-2228-C620-5C69476E4A02}"/>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3" name="Footer Placeholder 2">
            <a:extLst>
              <a:ext uri="{FF2B5EF4-FFF2-40B4-BE49-F238E27FC236}">
                <a16:creationId xmlns:a16="http://schemas.microsoft.com/office/drawing/2014/main" id="{2B4FB1DB-0B95-FDA4-3D4B-4A3B954BB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C5A61E-58B8-6963-8535-A548381BDD74}"/>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250344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81A5-0CA6-BC8A-3964-77744E471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13B4E-8D44-606C-FAAD-134227530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B5C189-F3F5-0CEA-485B-45DF8556A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E767C-1EBA-C2D1-AD8E-5BF0ECBD9F77}"/>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6" name="Footer Placeholder 5">
            <a:extLst>
              <a:ext uri="{FF2B5EF4-FFF2-40B4-BE49-F238E27FC236}">
                <a16:creationId xmlns:a16="http://schemas.microsoft.com/office/drawing/2014/main" id="{5C3DDE16-E0D4-409C-185B-3DDB77A77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10798-5692-6664-709D-2CC5044F9FC0}"/>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97044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ABA-5D2F-1463-D342-FAD74F6B0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2C7A2E-276D-3E25-EE8F-39A0E5D3D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273F4-E870-7408-23DA-D3AFFF2C6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CDB52-3112-C783-B28A-A224714EFE0E}"/>
              </a:ext>
            </a:extLst>
          </p:cNvPr>
          <p:cNvSpPr>
            <a:spLocks noGrp="1"/>
          </p:cNvSpPr>
          <p:nvPr>
            <p:ph type="dt" sz="half" idx="10"/>
          </p:nvPr>
        </p:nvSpPr>
        <p:spPr/>
        <p:txBody>
          <a:bodyPr/>
          <a:lstStyle/>
          <a:p>
            <a:fld id="{87DDC093-107A-45B0-BB56-EE716FD536B1}" type="datetimeFigureOut">
              <a:rPr lang="en-US" smtClean="0"/>
              <a:t>4/24/2024</a:t>
            </a:fld>
            <a:endParaRPr lang="en-US"/>
          </a:p>
        </p:txBody>
      </p:sp>
      <p:sp>
        <p:nvSpPr>
          <p:cNvPr id="6" name="Footer Placeholder 5">
            <a:extLst>
              <a:ext uri="{FF2B5EF4-FFF2-40B4-BE49-F238E27FC236}">
                <a16:creationId xmlns:a16="http://schemas.microsoft.com/office/drawing/2014/main" id="{2E0FF8C5-25F5-07A1-AF48-68228B4C0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0571E-685A-270D-4674-F81EBB91A4F4}"/>
              </a:ext>
            </a:extLst>
          </p:cNvPr>
          <p:cNvSpPr>
            <a:spLocks noGrp="1"/>
          </p:cNvSpPr>
          <p:nvPr>
            <p:ph type="sldNum" sz="quarter" idx="12"/>
          </p:nvPr>
        </p:nvSpPr>
        <p:spPr/>
        <p:txBody>
          <a:bodyPr/>
          <a:lstStyle/>
          <a:p>
            <a:fld id="{6F9C5F05-E493-4C5F-982B-4484CD080D56}" type="slidenum">
              <a:rPr lang="en-US" smtClean="0"/>
              <a:t>‹#›</a:t>
            </a:fld>
            <a:endParaRPr lang="en-US"/>
          </a:p>
        </p:txBody>
      </p:sp>
    </p:spTree>
    <p:extLst>
      <p:ext uri="{BB962C8B-B14F-4D97-AF65-F5344CB8AC3E}">
        <p14:creationId xmlns:p14="http://schemas.microsoft.com/office/powerpoint/2010/main" val="36930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CDAB2-F1DF-AC57-39D7-386982FA6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782387-4278-3A6E-D22F-6F73191DB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3FEC8-59B7-8661-77E1-6FBA564B3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DC093-107A-45B0-BB56-EE716FD536B1}" type="datetimeFigureOut">
              <a:rPr lang="en-US" smtClean="0"/>
              <a:t>4/24/2024</a:t>
            </a:fld>
            <a:endParaRPr lang="en-US"/>
          </a:p>
        </p:txBody>
      </p:sp>
      <p:sp>
        <p:nvSpPr>
          <p:cNvPr id="5" name="Footer Placeholder 4">
            <a:extLst>
              <a:ext uri="{FF2B5EF4-FFF2-40B4-BE49-F238E27FC236}">
                <a16:creationId xmlns:a16="http://schemas.microsoft.com/office/drawing/2014/main" id="{53DB0C40-A3CE-E1C8-9B68-696B9E304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C1012-FE1A-27DA-56B8-4F8E7613D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C5F05-E493-4C5F-982B-4484CD080D56}" type="slidenum">
              <a:rPr lang="en-US" smtClean="0"/>
              <a:t>‹#›</a:t>
            </a:fld>
            <a:endParaRPr lang="en-US"/>
          </a:p>
        </p:txBody>
      </p:sp>
    </p:spTree>
    <p:extLst>
      <p:ext uri="{BB962C8B-B14F-4D97-AF65-F5344CB8AC3E}">
        <p14:creationId xmlns:p14="http://schemas.microsoft.com/office/powerpoint/2010/main" val="3622086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analyticsvidhya.com/blog/2019/10/detailed-guide-powerful-sift-technique-image-matching-pyth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nalyticsvidhya.com/blog/2019/10/detailed-guide-powerful-sift-technique-image-matching-python/"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lyticsvidhya.com/blog/2019/10/detailed-guide-powerful-sift-technique-image-matching-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19/10/detailed-guide-powerful-sift-technique-image-matching-python/"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people.eecs.berkeley.edu/~malik/cs294/lowe-ijcv04.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2.mathworks.cn/help/visionhdl/ug/stereoscopic-disparit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2.mathworks.cn/help/visionhdl/ug/stereoscopic-disparity.html" TargetMode="External"/><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s://www.jmlr.org/papers/volume17/15-535/15-535.pdf" TargetMode="External"/><Relationship Id="rId3" Type="http://schemas.openxmlformats.org/officeDocument/2006/relationships/diagramLayout" Target="../diagrams/layout1.xm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20.png"/><Relationship Id="rId5" Type="http://schemas.openxmlformats.org/officeDocument/2006/relationships/diagramColors" Target="../diagrams/colors1.xml"/><Relationship Id="rId10" Type="http://schemas.openxmlformats.org/officeDocument/2006/relationships/image" Target="../media/image19.svg"/><Relationship Id="rId4" Type="http://schemas.openxmlformats.org/officeDocument/2006/relationships/diagramQuickStyle" Target="../diagrams/quickStyle1.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2" name="Picture 2">
            <a:extLst>
              <a:ext uri="{FF2B5EF4-FFF2-40B4-BE49-F238E27FC236}">
                <a16:creationId xmlns:a16="http://schemas.microsoft.com/office/drawing/2014/main" id="{8676E621-C8BC-74D4-C072-3458210D8D80}"/>
              </a:ext>
            </a:extLst>
          </p:cNvPr>
          <p:cNvPicPr>
            <a:picLocks noChangeAspect="1"/>
          </p:cNvPicPr>
          <p:nvPr/>
        </p:nvPicPr>
        <p:blipFill>
          <a:blip r:embed="rId3"/>
          <a:stretch>
            <a:fillRect/>
          </a:stretch>
        </p:blipFill>
        <p:spPr>
          <a:xfrm>
            <a:off x="3960" y="-1987"/>
            <a:ext cx="12243458" cy="6861974"/>
          </a:xfrm>
          <a:prstGeom prst="rect">
            <a:avLst/>
          </a:prstGeom>
        </p:spPr>
      </p:pic>
      <p:sp>
        <p:nvSpPr>
          <p:cNvPr id="105" name="Google Shape;105;p25"/>
          <p:cNvSpPr txBox="1">
            <a:spLocks noGrp="1"/>
          </p:cNvSpPr>
          <p:nvPr>
            <p:ph type="ctrTitle"/>
          </p:nvPr>
        </p:nvSpPr>
        <p:spPr>
          <a:xfrm>
            <a:off x="680600" y="1676400"/>
            <a:ext cx="10830800" cy="2118000"/>
          </a:xfrm>
          <a:prstGeom prst="rect">
            <a:avLst/>
          </a:prstGeom>
        </p:spPr>
        <p:txBody>
          <a:bodyPr spcFirstLastPara="1" vert="horz" wrap="square" lIns="121900" tIns="121900" rIns="121900" bIns="121900" rtlCol="0" anchor="b" anchorCtr="0">
            <a:noAutofit/>
          </a:bodyPr>
          <a:lstStyle/>
          <a:p>
            <a:pPr algn="l">
              <a:spcBef>
                <a:spcPts val="0"/>
              </a:spcBef>
            </a:pPr>
            <a:r>
              <a:rPr lang="en-US" sz="8000" dirty="0">
                <a:latin typeface="Proxima Nova"/>
              </a:rPr>
              <a:t>Visual Odometry</a:t>
            </a:r>
          </a:p>
        </p:txBody>
      </p:sp>
      <p:sp>
        <p:nvSpPr>
          <p:cNvPr id="106" name="Google Shape;106;p25"/>
          <p:cNvSpPr txBox="1">
            <a:spLocks noGrp="1"/>
          </p:cNvSpPr>
          <p:nvPr>
            <p:ph type="subTitle" idx="1"/>
          </p:nvPr>
        </p:nvSpPr>
        <p:spPr>
          <a:xfrm>
            <a:off x="680600" y="4243084"/>
            <a:ext cx="10830800" cy="840000"/>
          </a:xfrm>
          <a:prstGeom prst="rect">
            <a:avLst/>
          </a:prstGeom>
        </p:spPr>
        <p:txBody>
          <a:bodyPr spcFirstLastPara="1" vert="horz" wrap="square" lIns="121900" tIns="121900" rIns="121900" bIns="121900" rtlCol="0" anchor="t" anchorCtr="0">
            <a:noAutofit/>
          </a:bodyPr>
          <a:lstStyle/>
          <a:p>
            <a:pPr algn="l">
              <a:spcBef>
                <a:spcPts val="0"/>
              </a:spcBef>
            </a:pPr>
            <a:r>
              <a:rPr lang="en-US" sz="4000" dirty="0">
                <a:latin typeface="Proxima Nova"/>
              </a:rPr>
              <a:t>USING KITTI DATASET</a:t>
            </a:r>
          </a:p>
          <a:p>
            <a:pPr algn="l">
              <a:spcBef>
                <a:spcPts val="0"/>
              </a:spcBef>
            </a:pPr>
            <a:endParaRPr lang="en-US" dirty="0">
              <a:latin typeface="Proxima Nova"/>
            </a:endParaRPr>
          </a:p>
          <a:p>
            <a:pPr algn="l">
              <a:spcBef>
                <a:spcPts val="0"/>
              </a:spcBef>
            </a:pPr>
            <a:r>
              <a:rPr lang="en-US" dirty="0">
                <a:latin typeface="Proxima Nova"/>
              </a:rPr>
              <a:t>BASIL REJI &amp; KEVIN SANI</a:t>
            </a:r>
          </a:p>
        </p:txBody>
      </p:sp>
      <p:cxnSp>
        <p:nvCxnSpPr>
          <p:cNvPr id="107" name="Google Shape;107;p25"/>
          <p:cNvCxnSpPr/>
          <p:nvPr/>
        </p:nvCxnSpPr>
        <p:spPr>
          <a:xfrm>
            <a:off x="820200" y="3997367"/>
            <a:ext cx="6672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BDDD-D0E8-DFC5-9AA2-6EA7554BF1EB}"/>
              </a:ext>
            </a:extLst>
          </p:cNvPr>
          <p:cNvSpPr>
            <a:spLocks noGrp="1"/>
          </p:cNvSpPr>
          <p:nvPr>
            <p:ph type="title"/>
          </p:nvPr>
        </p:nvSpPr>
        <p:spPr>
          <a:xfrm>
            <a:off x="643467" y="321734"/>
            <a:ext cx="10905066" cy="1135737"/>
          </a:xfrm>
        </p:spPr>
        <p:txBody>
          <a:bodyPr>
            <a:normAutofit/>
          </a:bodyPr>
          <a:lstStyle/>
          <a:p>
            <a:r>
              <a:rPr lang="en-US" sz="6000">
                <a:latin typeface="Proxima Nova" panose="020B0604020202020204"/>
                <a:cs typeface="Calibri Light"/>
              </a:rPr>
              <a:t>Feature Detection?</a:t>
            </a:r>
            <a:endParaRPr lang="en-US" sz="6000">
              <a:latin typeface="Proxima Nova" panose="020B0604020202020204"/>
            </a:endParaRPr>
          </a:p>
        </p:txBody>
      </p:sp>
      <p:sp>
        <p:nvSpPr>
          <p:cNvPr id="3" name="Content Placeholder 2">
            <a:extLst>
              <a:ext uri="{FF2B5EF4-FFF2-40B4-BE49-F238E27FC236}">
                <a16:creationId xmlns:a16="http://schemas.microsoft.com/office/drawing/2014/main" id="{56FD2D2E-3F80-C57E-6505-C90FD1E0B86F}"/>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1700">
                <a:cs typeface="Calibri" panose="020F0502020204030204"/>
              </a:rPr>
              <a:t>The feature detection is done using Perspective n-Point Algorithm (PnP).</a:t>
            </a:r>
          </a:p>
          <a:p>
            <a:r>
              <a:rPr lang="en-US" sz="1700">
                <a:cs typeface="Calibri" panose="020F0502020204030204"/>
              </a:rPr>
              <a:t>PnP is a pose estimation process of a calibrated Camera with given n number of 3D points in the world and their corresponding 2D projections. </a:t>
            </a:r>
          </a:p>
          <a:p>
            <a:r>
              <a:rPr lang="en-US" sz="1700">
                <a:cs typeface="Calibri" panose="020F0502020204030204"/>
              </a:rPr>
              <a:t>P2P and P3P are the commonly used algorithms for Lidar Data. </a:t>
            </a:r>
          </a:p>
          <a:p>
            <a:r>
              <a:rPr lang="en-US" sz="1700">
                <a:cs typeface="Calibri" panose="020F0502020204030204"/>
              </a:rPr>
              <a:t>In python, we implement this with the SIFT (Scale Invariant Feature Transform) function in OpenCV</a:t>
            </a:r>
          </a:p>
          <a:p>
            <a:r>
              <a:rPr lang="en-US" sz="1700">
                <a:ea typeface="+mn-lt"/>
                <a:cs typeface="+mn-lt"/>
              </a:rPr>
              <a:t>SIFT is a scale invariant transformation, ie: increasing or decreasing the scale of the image does not change the corner points</a:t>
            </a:r>
            <a:endParaRPr lang="en-US" sz="1700">
              <a:cs typeface="Calibri"/>
            </a:endParaRPr>
          </a:p>
        </p:txBody>
      </p:sp>
      <p:pic>
        <p:nvPicPr>
          <p:cNvPr id="7" name="Picture 7" descr="A picture containing text, highway&#10;&#10;Description automatically generated">
            <a:extLst>
              <a:ext uri="{FF2B5EF4-FFF2-40B4-BE49-F238E27FC236}">
                <a16:creationId xmlns:a16="http://schemas.microsoft.com/office/drawing/2014/main" id="{E72E5D09-B385-DAD0-F362-C8C4A5510FD1}"/>
              </a:ext>
            </a:extLst>
          </p:cNvPr>
          <p:cNvPicPr>
            <a:picLocks noChangeAspect="1"/>
          </p:cNvPicPr>
          <p:nvPr/>
        </p:nvPicPr>
        <p:blipFill>
          <a:blip r:embed="rId2"/>
          <a:stretch>
            <a:fillRect/>
          </a:stretch>
        </p:blipFill>
        <p:spPr>
          <a:xfrm>
            <a:off x="4694304" y="3976222"/>
            <a:ext cx="7358646" cy="1366589"/>
          </a:xfrm>
          <a:prstGeom prst="rect">
            <a:avLst/>
          </a:prstGeom>
        </p:spPr>
      </p:pic>
      <p:pic>
        <p:nvPicPr>
          <p:cNvPr id="6" name="Picture 6" descr="A picture containing text, stationary&#10;&#10;Description automatically generated">
            <a:extLst>
              <a:ext uri="{FF2B5EF4-FFF2-40B4-BE49-F238E27FC236}">
                <a16:creationId xmlns:a16="http://schemas.microsoft.com/office/drawing/2014/main" id="{086202E2-F290-017A-BF9D-EA4FF9B8EFA3}"/>
              </a:ext>
            </a:extLst>
          </p:cNvPr>
          <p:cNvPicPr>
            <a:picLocks noChangeAspect="1"/>
          </p:cNvPicPr>
          <p:nvPr/>
        </p:nvPicPr>
        <p:blipFill>
          <a:blip r:embed="rId3"/>
          <a:stretch>
            <a:fillRect/>
          </a:stretch>
        </p:blipFill>
        <p:spPr>
          <a:xfrm>
            <a:off x="4586729" y="2066235"/>
            <a:ext cx="7423042" cy="1355858"/>
          </a:xfrm>
          <a:prstGeom prst="rect">
            <a:avLst/>
          </a:prstGeom>
        </p:spPr>
      </p:pic>
      <p:sp>
        <p:nvSpPr>
          <p:cNvPr id="4" name="TextBox 3">
            <a:extLst>
              <a:ext uri="{FF2B5EF4-FFF2-40B4-BE49-F238E27FC236}">
                <a16:creationId xmlns:a16="http://schemas.microsoft.com/office/drawing/2014/main" id="{F747E679-B6B8-9C37-D4AF-DF0ABF253E9A}"/>
              </a:ext>
            </a:extLst>
          </p:cNvPr>
          <p:cNvSpPr txBox="1"/>
          <p:nvPr/>
        </p:nvSpPr>
        <p:spPr>
          <a:xfrm>
            <a:off x="7289800" y="6612467"/>
            <a:ext cx="5359400" cy="338554"/>
          </a:xfrm>
          <a:prstGeom prst="rect">
            <a:avLst/>
          </a:prstGeom>
          <a:noFill/>
        </p:spPr>
        <p:txBody>
          <a:bodyPr wrap="square" rtlCol="0">
            <a:spAutoFit/>
          </a:bodyPr>
          <a:lstStyle/>
          <a:p>
            <a:r>
              <a:rPr lang="en-US" sz="800">
                <a:cs typeface="Calibri"/>
                <a:hlinkClick r:id="rId4"/>
              </a:rPr>
              <a:t>https://www.analyticsvidhya.com/blog/2019/10/detailed-guide-powerful-sift-technique-image-matching-python/</a:t>
            </a:r>
            <a:endParaRPr lang="en-US" sz="800">
              <a:cs typeface="Calibri"/>
            </a:endParaRPr>
          </a:p>
          <a:p>
            <a:endParaRPr lang="en-US" sz="800"/>
          </a:p>
        </p:txBody>
      </p:sp>
    </p:spTree>
    <p:extLst>
      <p:ext uri="{BB962C8B-B14F-4D97-AF65-F5344CB8AC3E}">
        <p14:creationId xmlns:p14="http://schemas.microsoft.com/office/powerpoint/2010/main" val="341308349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3E1-4951-4B8B-0EFB-7003ACAE6DFD}"/>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  </a:t>
            </a:r>
          </a:p>
        </p:txBody>
      </p:sp>
      <p:sp>
        <p:nvSpPr>
          <p:cNvPr id="3" name="Content Placeholder 2">
            <a:extLst>
              <a:ext uri="{FF2B5EF4-FFF2-40B4-BE49-F238E27FC236}">
                <a16:creationId xmlns:a16="http://schemas.microsoft.com/office/drawing/2014/main" id="{1DBDC3CF-352D-2565-EAF8-534779CDC791}"/>
              </a:ext>
            </a:extLst>
          </p:cNvPr>
          <p:cNvSpPr>
            <a:spLocks noGrp="1"/>
          </p:cNvSpPr>
          <p:nvPr>
            <p:ph idx="1"/>
          </p:nvPr>
        </p:nvSpPr>
        <p:spPr>
          <a:xfrm>
            <a:off x="1265947" y="441432"/>
            <a:ext cx="9438976" cy="1013279"/>
          </a:xfrm>
        </p:spPr>
        <p:txBody>
          <a:bodyPr vert="horz" lIns="91440" tIns="45720" rIns="91440" bIns="45720" rtlCol="0" anchor="t">
            <a:noAutofit/>
          </a:bodyPr>
          <a:lstStyle/>
          <a:p>
            <a:r>
              <a:rPr lang="en-US" sz="4000">
                <a:latin typeface="Calibri"/>
              </a:rPr>
              <a:t>SIFT uses difference of Gaussian values of images to find the common features and end points</a:t>
            </a:r>
            <a:endParaRPr lang="en-US" sz="4000">
              <a:ea typeface="+mn-ea"/>
              <a:cs typeface="+mn-cs"/>
            </a:endParaRPr>
          </a:p>
        </p:txBody>
      </p:sp>
      <p:pic>
        <p:nvPicPr>
          <p:cNvPr id="7" name="Picture 7" descr="Shape&#10;&#10;Description automatically generated">
            <a:extLst>
              <a:ext uri="{FF2B5EF4-FFF2-40B4-BE49-F238E27FC236}">
                <a16:creationId xmlns:a16="http://schemas.microsoft.com/office/drawing/2014/main" id="{DCF0DBA3-277D-8925-4A98-717037D65E4C}"/>
              </a:ext>
            </a:extLst>
          </p:cNvPr>
          <p:cNvPicPr>
            <a:picLocks noChangeAspect="1"/>
          </p:cNvPicPr>
          <p:nvPr/>
        </p:nvPicPr>
        <p:blipFill>
          <a:blip r:embed="rId2"/>
          <a:stretch>
            <a:fillRect/>
          </a:stretch>
        </p:blipFill>
        <p:spPr>
          <a:xfrm>
            <a:off x="4220390" y="2054676"/>
            <a:ext cx="6037220" cy="4361892"/>
          </a:xfrm>
          <a:prstGeom prst="rect">
            <a:avLst/>
          </a:prstGeom>
        </p:spPr>
      </p:pic>
      <p:sp>
        <p:nvSpPr>
          <p:cNvPr id="4" name="TextBox 3">
            <a:extLst>
              <a:ext uri="{FF2B5EF4-FFF2-40B4-BE49-F238E27FC236}">
                <a16:creationId xmlns:a16="http://schemas.microsoft.com/office/drawing/2014/main" id="{674AA787-C45D-E9FF-E977-208253B4DADE}"/>
              </a:ext>
            </a:extLst>
          </p:cNvPr>
          <p:cNvSpPr txBox="1"/>
          <p:nvPr/>
        </p:nvSpPr>
        <p:spPr>
          <a:xfrm>
            <a:off x="7289800" y="6612467"/>
            <a:ext cx="5359400" cy="338554"/>
          </a:xfrm>
          <a:prstGeom prst="rect">
            <a:avLst/>
          </a:prstGeom>
          <a:noFill/>
        </p:spPr>
        <p:txBody>
          <a:bodyPr wrap="square" rtlCol="0">
            <a:spAutoFit/>
          </a:bodyPr>
          <a:lstStyle/>
          <a:p>
            <a:r>
              <a:rPr lang="en-US" sz="800">
                <a:cs typeface="Calibri"/>
                <a:hlinkClick r:id="rId3"/>
              </a:rPr>
              <a:t>https://www.analyticsvidhya.com/blog/2019/10/detailed-guide-powerful-sift-technique-image-matching-python/</a:t>
            </a:r>
            <a:endParaRPr lang="en-US" sz="800">
              <a:cs typeface="Calibri"/>
            </a:endParaRPr>
          </a:p>
          <a:p>
            <a:endParaRPr lang="en-US" sz="800"/>
          </a:p>
        </p:txBody>
      </p:sp>
    </p:spTree>
    <p:extLst>
      <p:ext uri="{BB962C8B-B14F-4D97-AF65-F5344CB8AC3E}">
        <p14:creationId xmlns:p14="http://schemas.microsoft.com/office/powerpoint/2010/main" val="29514466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FB66-6E32-90A3-F6EC-4D28F63AF2DF}"/>
              </a:ext>
            </a:extLst>
          </p:cNvPr>
          <p:cNvSpPr>
            <a:spLocks noGrp="1"/>
          </p:cNvSpPr>
          <p:nvPr>
            <p:ph type="title"/>
          </p:nvPr>
        </p:nvSpPr>
        <p:spPr>
          <a:xfrm>
            <a:off x="643467" y="533400"/>
            <a:ext cx="10905066" cy="1135737"/>
          </a:xfrm>
        </p:spPr>
        <p:txBody>
          <a:bodyPr>
            <a:noAutofit/>
          </a:bodyPr>
          <a:lstStyle/>
          <a:p>
            <a:r>
              <a:rPr lang="en-US" sz="6000">
                <a:latin typeface="Proxima Nova" panose="020B0604020202020204"/>
                <a:cs typeface="Calibri Light"/>
              </a:rPr>
              <a:t>What is SIFT(</a:t>
            </a:r>
            <a:r>
              <a:rPr lang="en-US" sz="6000">
                <a:latin typeface="Proxima Nova" panose="020B0604020202020204"/>
                <a:ea typeface="+mj-lt"/>
                <a:cs typeface="+mj-lt"/>
              </a:rPr>
              <a:t>Scale Invariant Feature Transform)?</a:t>
            </a:r>
            <a:endParaRPr lang="en-US" sz="6000">
              <a:latin typeface="Proxima Nova" panose="020B0604020202020204"/>
              <a:cs typeface="Calibri Light"/>
            </a:endParaRPr>
          </a:p>
        </p:txBody>
      </p:sp>
      <p:sp>
        <p:nvSpPr>
          <p:cNvPr id="3" name="Content Placeholder 2">
            <a:extLst>
              <a:ext uri="{FF2B5EF4-FFF2-40B4-BE49-F238E27FC236}">
                <a16:creationId xmlns:a16="http://schemas.microsoft.com/office/drawing/2014/main" id="{D4647CA7-16B7-D7AE-AA0A-34A1D230EAA6}"/>
              </a:ext>
            </a:extLst>
          </p:cNvPr>
          <p:cNvSpPr>
            <a:spLocks noGrp="1"/>
          </p:cNvSpPr>
          <p:nvPr>
            <p:ph idx="1"/>
          </p:nvPr>
        </p:nvSpPr>
        <p:spPr>
          <a:xfrm>
            <a:off x="643467" y="2286217"/>
            <a:ext cx="10905066" cy="3564250"/>
          </a:xfrm>
        </p:spPr>
        <p:txBody>
          <a:bodyPr vert="horz" lIns="91440" tIns="45720" rIns="91440" bIns="45720" rtlCol="0" anchor="t">
            <a:normAutofit/>
          </a:bodyPr>
          <a:lstStyle/>
          <a:p>
            <a:r>
              <a:rPr lang="en-US" sz="2000">
                <a:ea typeface="+mn-lt"/>
                <a:cs typeface="+mn-lt"/>
              </a:rPr>
              <a:t>Sift is used in the detection of interest points on an input image.</a:t>
            </a:r>
          </a:p>
          <a:p>
            <a:r>
              <a:rPr lang="en-US" sz="2000">
                <a:ea typeface="+mn-lt"/>
                <a:cs typeface="+mn-lt"/>
              </a:rPr>
              <a:t> It allows identification of localized features in images which is essential in applications such as: Object Recognition, Image Matching, etc.</a:t>
            </a:r>
          </a:p>
          <a:p>
            <a:r>
              <a:rPr lang="en-US" sz="2000">
                <a:ea typeface="+mn-lt"/>
                <a:cs typeface="+mn-lt"/>
              </a:rPr>
              <a:t>Find features in the image and match it with corresponding features in the second image using the pixel depth and reconstruct the 3D position of the object in the first camera frame.</a:t>
            </a:r>
          </a:p>
          <a:p>
            <a:r>
              <a:rPr lang="en-US" sz="2000" b="1">
                <a:ea typeface="+mn-lt"/>
                <a:cs typeface="+mn-lt"/>
              </a:rPr>
              <a:t>Constructing a Scale Space</a:t>
            </a:r>
            <a:r>
              <a:rPr lang="en-US" sz="2000">
                <a:ea typeface="+mn-lt"/>
                <a:cs typeface="+mn-lt"/>
              </a:rPr>
              <a:t> To make sure that features are scale-independent</a:t>
            </a:r>
            <a:endParaRPr lang="en-US" sz="2000">
              <a:cs typeface="Calibri"/>
            </a:endParaRPr>
          </a:p>
          <a:p>
            <a:r>
              <a:rPr lang="en-US" sz="2000" b="1" err="1">
                <a:ea typeface="+mn-lt"/>
                <a:cs typeface="+mn-lt"/>
              </a:rPr>
              <a:t>Keypoint</a:t>
            </a:r>
            <a:r>
              <a:rPr lang="en-US" sz="2000" b="1">
                <a:ea typeface="+mn-lt"/>
                <a:cs typeface="+mn-lt"/>
              </a:rPr>
              <a:t> </a:t>
            </a:r>
            <a:r>
              <a:rPr lang="en-US" sz="2000" b="1" err="1">
                <a:ea typeface="+mn-lt"/>
                <a:cs typeface="+mn-lt"/>
              </a:rPr>
              <a:t>Localisation</a:t>
            </a:r>
            <a:r>
              <a:rPr lang="en-US" sz="2000" b="1">
                <a:ea typeface="+mn-lt"/>
                <a:cs typeface="+mn-lt"/>
              </a:rPr>
              <a:t>:</a:t>
            </a:r>
            <a:r>
              <a:rPr lang="en-US" sz="2000">
                <a:ea typeface="+mn-lt"/>
                <a:cs typeface="+mn-lt"/>
              </a:rPr>
              <a:t> Identifying the suitable features or </a:t>
            </a:r>
            <a:r>
              <a:rPr lang="en-US" sz="2000" err="1">
                <a:ea typeface="+mn-lt"/>
                <a:cs typeface="+mn-lt"/>
              </a:rPr>
              <a:t>keypoints</a:t>
            </a:r>
            <a:endParaRPr lang="en-US" sz="2000">
              <a:cs typeface="Calibri"/>
            </a:endParaRPr>
          </a:p>
          <a:p>
            <a:r>
              <a:rPr lang="en-US" sz="2000" b="1">
                <a:ea typeface="+mn-lt"/>
                <a:cs typeface="+mn-lt"/>
              </a:rPr>
              <a:t>Orientation Assignment:</a:t>
            </a:r>
            <a:r>
              <a:rPr lang="en-US" sz="2000">
                <a:ea typeface="+mn-lt"/>
                <a:cs typeface="+mn-lt"/>
              </a:rPr>
              <a:t> Ensure the </a:t>
            </a:r>
            <a:r>
              <a:rPr lang="en-US" sz="2000" err="1">
                <a:ea typeface="+mn-lt"/>
                <a:cs typeface="+mn-lt"/>
              </a:rPr>
              <a:t>keypoints</a:t>
            </a:r>
            <a:r>
              <a:rPr lang="en-US" sz="2000">
                <a:ea typeface="+mn-lt"/>
                <a:cs typeface="+mn-lt"/>
              </a:rPr>
              <a:t> are rotation invariant</a:t>
            </a:r>
            <a:endParaRPr lang="en-US"/>
          </a:p>
          <a:p>
            <a:r>
              <a:rPr lang="en-US" sz="2000" b="1" err="1">
                <a:ea typeface="+mn-lt"/>
                <a:cs typeface="+mn-lt"/>
              </a:rPr>
              <a:t>Keypoint</a:t>
            </a:r>
            <a:r>
              <a:rPr lang="en-US" sz="2000" b="1">
                <a:ea typeface="+mn-lt"/>
                <a:cs typeface="+mn-lt"/>
              </a:rPr>
              <a:t> Descriptor:</a:t>
            </a:r>
            <a:r>
              <a:rPr lang="en-US" sz="2000">
                <a:ea typeface="+mn-lt"/>
                <a:cs typeface="+mn-lt"/>
              </a:rPr>
              <a:t> Assign a unique fingerprint to each </a:t>
            </a:r>
            <a:r>
              <a:rPr lang="en-US" sz="2000" err="1">
                <a:ea typeface="+mn-lt"/>
                <a:cs typeface="+mn-lt"/>
              </a:rPr>
              <a:t>keypoint</a:t>
            </a:r>
            <a:endParaRPr lang="en-US"/>
          </a:p>
          <a:p>
            <a:endParaRPr lang="en-US" sz="2000">
              <a:cs typeface="Calibri"/>
            </a:endParaRPr>
          </a:p>
          <a:p>
            <a:pPr marL="0" indent="0">
              <a:buNone/>
            </a:pPr>
            <a:endParaRPr lang="en-US" sz="1000">
              <a:cs typeface="Calibri"/>
            </a:endParaRPr>
          </a:p>
          <a:p>
            <a:endParaRPr lang="en-US" sz="2000">
              <a:cs typeface="Calibri"/>
            </a:endParaRPr>
          </a:p>
          <a:p>
            <a:endParaRPr lang="en-US" sz="2000">
              <a:cs typeface="Calibri"/>
            </a:endParaRPr>
          </a:p>
        </p:txBody>
      </p:sp>
      <p:sp>
        <p:nvSpPr>
          <p:cNvPr id="4" name="TextBox 3">
            <a:extLst>
              <a:ext uri="{FF2B5EF4-FFF2-40B4-BE49-F238E27FC236}">
                <a16:creationId xmlns:a16="http://schemas.microsoft.com/office/drawing/2014/main" id="{3A86AF19-F45C-1AA0-7518-9861214A0581}"/>
              </a:ext>
            </a:extLst>
          </p:cNvPr>
          <p:cNvSpPr txBox="1"/>
          <p:nvPr/>
        </p:nvSpPr>
        <p:spPr>
          <a:xfrm>
            <a:off x="7289800" y="6612467"/>
            <a:ext cx="5359400" cy="338554"/>
          </a:xfrm>
          <a:prstGeom prst="rect">
            <a:avLst/>
          </a:prstGeom>
          <a:noFill/>
        </p:spPr>
        <p:txBody>
          <a:bodyPr wrap="square" rtlCol="0">
            <a:spAutoFit/>
          </a:bodyPr>
          <a:lstStyle/>
          <a:p>
            <a:r>
              <a:rPr lang="en-US" sz="800">
                <a:cs typeface="Calibri"/>
                <a:hlinkClick r:id="rId2"/>
              </a:rPr>
              <a:t>https://www.analyticsvidhya.com/blog/2019/10/detailed-guide-powerful-sift-technique-image-matching-python/</a:t>
            </a:r>
            <a:endParaRPr lang="en-US" sz="800">
              <a:cs typeface="Calibri"/>
            </a:endParaRPr>
          </a:p>
          <a:p>
            <a:endParaRPr lang="en-US" sz="800"/>
          </a:p>
        </p:txBody>
      </p:sp>
    </p:spTree>
    <p:extLst>
      <p:ext uri="{BB962C8B-B14F-4D97-AF65-F5344CB8AC3E}">
        <p14:creationId xmlns:p14="http://schemas.microsoft.com/office/powerpoint/2010/main" val="139616580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3747-F39E-8158-ED24-08EBA0E6FA69}"/>
              </a:ext>
            </a:extLst>
          </p:cNvPr>
          <p:cNvSpPr>
            <a:spLocks noGrp="1"/>
          </p:cNvSpPr>
          <p:nvPr>
            <p:ph type="title"/>
          </p:nvPr>
        </p:nvSpPr>
        <p:spPr>
          <a:xfrm>
            <a:off x="643467" y="321734"/>
            <a:ext cx="10905066" cy="1135737"/>
          </a:xfrm>
        </p:spPr>
        <p:txBody>
          <a:bodyPr>
            <a:normAutofit/>
          </a:bodyPr>
          <a:lstStyle/>
          <a:p>
            <a:r>
              <a:rPr lang="en-US" sz="6000">
                <a:latin typeface="Proxima Nova" panose="020B0604020202020204"/>
                <a:cs typeface="Calibri Light"/>
              </a:rPr>
              <a:t>How does SIFT work?</a:t>
            </a:r>
            <a:endParaRPr lang="en-US" sz="6000">
              <a:latin typeface="Proxima Nova" panose="020B0604020202020204"/>
            </a:endParaRPr>
          </a:p>
        </p:txBody>
      </p:sp>
      <p:sp>
        <p:nvSpPr>
          <p:cNvPr id="3" name="Content Placeholder 2">
            <a:extLst>
              <a:ext uri="{FF2B5EF4-FFF2-40B4-BE49-F238E27FC236}">
                <a16:creationId xmlns:a16="http://schemas.microsoft.com/office/drawing/2014/main" id="{748EC012-A758-676D-606A-AFE62E246BCB}"/>
              </a:ext>
            </a:extLst>
          </p:cNvPr>
          <p:cNvSpPr>
            <a:spLocks noGrp="1"/>
          </p:cNvSpPr>
          <p:nvPr>
            <p:ph idx="1"/>
          </p:nvPr>
        </p:nvSpPr>
        <p:spPr>
          <a:xfrm>
            <a:off x="643469" y="1782981"/>
            <a:ext cx="4008384" cy="4393982"/>
          </a:xfrm>
        </p:spPr>
        <p:txBody>
          <a:bodyPr vert="horz" lIns="91440" tIns="45720" rIns="91440" bIns="45720" rtlCol="0" anchor="t">
            <a:normAutofit/>
          </a:bodyPr>
          <a:lstStyle/>
          <a:p>
            <a:r>
              <a:rPr lang="en-US" sz="2000" b="1" err="1">
                <a:ea typeface="+mn-lt"/>
                <a:cs typeface="+mn-lt"/>
              </a:rPr>
              <a:t>sift.detect</a:t>
            </a:r>
            <a:r>
              <a:rPr lang="en-US" sz="2000" b="1">
                <a:ea typeface="+mn-lt"/>
                <a:cs typeface="+mn-lt"/>
              </a:rPr>
              <a:t>()</a:t>
            </a:r>
            <a:r>
              <a:rPr lang="en-US" sz="2000">
                <a:ea typeface="+mn-lt"/>
                <a:cs typeface="+mn-lt"/>
              </a:rPr>
              <a:t> function finds the </a:t>
            </a:r>
            <a:r>
              <a:rPr lang="en-US" sz="2000" err="1">
                <a:ea typeface="+mn-lt"/>
                <a:cs typeface="+mn-lt"/>
              </a:rPr>
              <a:t>keypoint</a:t>
            </a:r>
            <a:r>
              <a:rPr lang="en-US" sz="2000">
                <a:ea typeface="+mn-lt"/>
                <a:cs typeface="+mn-lt"/>
              </a:rPr>
              <a:t> in the images. </a:t>
            </a:r>
          </a:p>
          <a:p>
            <a:r>
              <a:rPr lang="en-US" sz="2000">
                <a:ea typeface="+mn-lt"/>
                <a:cs typeface="+mn-lt"/>
              </a:rPr>
              <a:t> Each </a:t>
            </a:r>
            <a:r>
              <a:rPr lang="en-US" sz="2000" err="1">
                <a:ea typeface="+mn-lt"/>
                <a:cs typeface="+mn-lt"/>
              </a:rPr>
              <a:t>keypoint</a:t>
            </a:r>
            <a:r>
              <a:rPr lang="en-US" sz="2000">
                <a:ea typeface="+mn-lt"/>
                <a:cs typeface="+mn-lt"/>
              </a:rPr>
              <a:t> is a special structure which has many attributes like its (</a:t>
            </a:r>
            <a:r>
              <a:rPr lang="en-US" sz="2000" err="1">
                <a:ea typeface="+mn-lt"/>
                <a:cs typeface="+mn-lt"/>
              </a:rPr>
              <a:t>x,y</a:t>
            </a:r>
            <a:r>
              <a:rPr lang="en-US" sz="2000">
                <a:ea typeface="+mn-lt"/>
                <a:cs typeface="+mn-lt"/>
              </a:rPr>
              <a:t>) coordinates, size of the meaningful </a:t>
            </a:r>
            <a:r>
              <a:rPr lang="en-US" sz="2000" err="1">
                <a:ea typeface="+mn-lt"/>
                <a:cs typeface="+mn-lt"/>
              </a:rPr>
              <a:t>neighbourhood</a:t>
            </a:r>
            <a:r>
              <a:rPr lang="en-US" sz="2000">
                <a:ea typeface="+mn-lt"/>
                <a:cs typeface="+mn-lt"/>
              </a:rPr>
              <a:t>, angle which specifies its </a:t>
            </a:r>
            <a:r>
              <a:rPr lang="en-US" sz="2000" err="1">
                <a:ea typeface="+mn-lt"/>
                <a:cs typeface="+mn-lt"/>
              </a:rPr>
              <a:t>orientation,etc</a:t>
            </a:r>
            <a:r>
              <a:rPr lang="en-US" sz="2000">
                <a:ea typeface="+mn-lt"/>
                <a:cs typeface="+mn-lt"/>
              </a:rPr>
              <a:t>.</a:t>
            </a:r>
          </a:p>
          <a:p>
            <a:r>
              <a:rPr lang="en-US" sz="2000">
                <a:cs typeface="Calibri"/>
              </a:rPr>
              <a:t>The </a:t>
            </a:r>
            <a:r>
              <a:rPr lang="en-US" sz="2000" err="1">
                <a:cs typeface="Calibri"/>
              </a:rPr>
              <a:t>keypoints</a:t>
            </a:r>
            <a:r>
              <a:rPr lang="en-US" sz="2000">
                <a:cs typeface="Calibri"/>
              </a:rPr>
              <a:t> and descriptors can be found by the function </a:t>
            </a:r>
            <a:r>
              <a:rPr lang="en-US" sz="2000" b="1" err="1">
                <a:ea typeface="+mn-lt"/>
                <a:cs typeface="+mn-lt"/>
              </a:rPr>
              <a:t>sift.detectAndCompute</a:t>
            </a:r>
            <a:r>
              <a:rPr lang="en-US" sz="2000" b="1">
                <a:ea typeface="+mn-lt"/>
                <a:cs typeface="+mn-lt"/>
              </a:rPr>
              <a:t>() </a:t>
            </a:r>
            <a:r>
              <a:rPr lang="en-US" sz="2000">
                <a:ea typeface="+mn-lt"/>
                <a:cs typeface="+mn-lt"/>
              </a:rPr>
              <a:t>it is then stored in a </a:t>
            </a:r>
            <a:r>
              <a:rPr lang="en-US" sz="2000" err="1">
                <a:ea typeface="+mn-lt"/>
                <a:cs typeface="+mn-lt"/>
              </a:rPr>
              <a:t>numpy</a:t>
            </a:r>
            <a:r>
              <a:rPr lang="en-US" sz="2000">
                <a:ea typeface="+mn-lt"/>
                <a:cs typeface="+mn-lt"/>
              </a:rPr>
              <a:t> array.</a:t>
            </a:r>
            <a:endParaRPr lang="en-US" sz="2000" b="1">
              <a:cs typeface="Calibri"/>
            </a:endParaRPr>
          </a:p>
          <a:p>
            <a:endParaRPr lang="en-US" sz="2000">
              <a:cs typeface="Calibri"/>
            </a:endParaRPr>
          </a:p>
        </p:txBody>
      </p:sp>
      <p:pic>
        <p:nvPicPr>
          <p:cNvPr id="4" name="Picture 4" descr="A picture containing indoor&#10;&#10;Description automatically generated">
            <a:extLst>
              <a:ext uri="{FF2B5EF4-FFF2-40B4-BE49-F238E27FC236}">
                <a16:creationId xmlns:a16="http://schemas.microsoft.com/office/drawing/2014/main" id="{E62CD55B-4D93-2F52-B75D-FDD355EB9C9D}"/>
              </a:ext>
            </a:extLst>
          </p:cNvPr>
          <p:cNvPicPr>
            <a:picLocks noChangeAspect="1"/>
          </p:cNvPicPr>
          <p:nvPr/>
        </p:nvPicPr>
        <p:blipFill>
          <a:blip r:embed="rId2"/>
          <a:stretch>
            <a:fillRect/>
          </a:stretch>
        </p:blipFill>
        <p:spPr>
          <a:xfrm>
            <a:off x="5513998" y="1782981"/>
            <a:ext cx="5815856" cy="4361892"/>
          </a:xfrm>
          <a:prstGeom prst="rect">
            <a:avLst/>
          </a:prstGeom>
        </p:spPr>
      </p:pic>
      <p:sp>
        <p:nvSpPr>
          <p:cNvPr id="5" name="TextBox 4">
            <a:extLst>
              <a:ext uri="{FF2B5EF4-FFF2-40B4-BE49-F238E27FC236}">
                <a16:creationId xmlns:a16="http://schemas.microsoft.com/office/drawing/2014/main" id="{A57B32BF-A6C1-4D69-CF6C-E7E9DC2AAC09}"/>
              </a:ext>
            </a:extLst>
          </p:cNvPr>
          <p:cNvSpPr txBox="1"/>
          <p:nvPr/>
        </p:nvSpPr>
        <p:spPr>
          <a:xfrm>
            <a:off x="7289800" y="6612467"/>
            <a:ext cx="5359400" cy="338554"/>
          </a:xfrm>
          <a:prstGeom prst="rect">
            <a:avLst/>
          </a:prstGeom>
          <a:noFill/>
        </p:spPr>
        <p:txBody>
          <a:bodyPr wrap="square" rtlCol="0">
            <a:spAutoFit/>
          </a:bodyPr>
          <a:lstStyle/>
          <a:p>
            <a:r>
              <a:rPr lang="en-US" sz="800">
                <a:cs typeface="Calibri"/>
                <a:hlinkClick r:id="rId3"/>
              </a:rPr>
              <a:t>https://www.analyticsvidhya.com/blog/2019/10/detailed-guide-powerful-sift-technique-image-matching-python/</a:t>
            </a:r>
            <a:endParaRPr lang="en-US" sz="800">
              <a:cs typeface="Calibri"/>
            </a:endParaRPr>
          </a:p>
          <a:p>
            <a:endParaRPr lang="en-US" sz="800"/>
          </a:p>
        </p:txBody>
      </p:sp>
    </p:spTree>
    <p:extLst>
      <p:ext uri="{BB962C8B-B14F-4D97-AF65-F5344CB8AC3E}">
        <p14:creationId xmlns:p14="http://schemas.microsoft.com/office/powerpoint/2010/main" val="6064150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7DA5-7FB2-8D66-7714-3A02099F7039}"/>
              </a:ext>
            </a:extLst>
          </p:cNvPr>
          <p:cNvSpPr>
            <a:spLocks noGrp="1"/>
          </p:cNvSpPr>
          <p:nvPr>
            <p:ph type="title"/>
          </p:nvPr>
        </p:nvSpPr>
        <p:spPr>
          <a:xfrm>
            <a:off x="838200" y="269118"/>
            <a:ext cx="10515600" cy="1325563"/>
          </a:xfrm>
        </p:spPr>
        <p:txBody>
          <a:bodyPr>
            <a:normAutofit/>
          </a:bodyPr>
          <a:lstStyle/>
          <a:p>
            <a:r>
              <a:rPr lang="en-US" sz="6000">
                <a:latin typeface="Proxima Nova" panose="020B0604020202020204"/>
              </a:rPr>
              <a:t>What is the progress?</a:t>
            </a:r>
          </a:p>
        </p:txBody>
      </p:sp>
      <p:sp>
        <p:nvSpPr>
          <p:cNvPr id="3" name="Content Placeholder 2">
            <a:extLst>
              <a:ext uri="{FF2B5EF4-FFF2-40B4-BE49-F238E27FC236}">
                <a16:creationId xmlns:a16="http://schemas.microsoft.com/office/drawing/2014/main" id="{279EFA5A-C3C5-2C72-55C6-D07CD0E83B1B}"/>
              </a:ext>
            </a:extLst>
          </p:cNvPr>
          <p:cNvSpPr>
            <a:spLocks noGrp="1"/>
          </p:cNvSpPr>
          <p:nvPr>
            <p:ph idx="1"/>
          </p:nvPr>
        </p:nvSpPr>
        <p:spPr>
          <a:xfrm>
            <a:off x="838200" y="1690688"/>
            <a:ext cx="10515600" cy="4238833"/>
          </a:xfrm>
        </p:spPr>
        <p:txBody>
          <a:bodyPr/>
          <a:lstStyle/>
          <a:p>
            <a:r>
              <a:rPr lang="en-US"/>
              <a:t>Disparity matching between first two images using SGBM algorithm</a:t>
            </a:r>
          </a:p>
          <a:p>
            <a:r>
              <a:rPr lang="en-US" sz="1200"/>
              <a:t>Size – 1241 X 376</a:t>
            </a:r>
          </a:p>
          <a:p>
            <a:endParaRPr lang="en-US"/>
          </a:p>
        </p:txBody>
      </p:sp>
      <p:sp>
        <p:nvSpPr>
          <p:cNvPr id="15" name="TextBox 14">
            <a:extLst>
              <a:ext uri="{FF2B5EF4-FFF2-40B4-BE49-F238E27FC236}">
                <a16:creationId xmlns:a16="http://schemas.microsoft.com/office/drawing/2014/main" id="{A56B8114-B5CF-70DF-9833-90D71613C1E2}"/>
              </a:ext>
            </a:extLst>
          </p:cNvPr>
          <p:cNvSpPr txBox="1"/>
          <p:nvPr/>
        </p:nvSpPr>
        <p:spPr>
          <a:xfrm>
            <a:off x="3106918" y="4109661"/>
            <a:ext cx="1016368" cy="323165"/>
          </a:xfrm>
          <a:prstGeom prst="rect">
            <a:avLst/>
          </a:prstGeom>
          <a:noFill/>
        </p:spPr>
        <p:txBody>
          <a:bodyPr wrap="none" rtlCol="0">
            <a:spAutoFit/>
          </a:bodyPr>
          <a:lstStyle/>
          <a:p>
            <a:r>
              <a:rPr lang="en-US" sz="1500" b="1"/>
              <a:t>Left image</a:t>
            </a:r>
          </a:p>
        </p:txBody>
      </p:sp>
      <p:sp>
        <p:nvSpPr>
          <p:cNvPr id="16" name="TextBox 15">
            <a:extLst>
              <a:ext uri="{FF2B5EF4-FFF2-40B4-BE49-F238E27FC236}">
                <a16:creationId xmlns:a16="http://schemas.microsoft.com/office/drawing/2014/main" id="{F88CD530-A158-A69D-306E-69F9C9450922}"/>
              </a:ext>
            </a:extLst>
          </p:cNvPr>
          <p:cNvSpPr txBox="1"/>
          <p:nvPr/>
        </p:nvSpPr>
        <p:spPr>
          <a:xfrm>
            <a:off x="8014309" y="4133802"/>
            <a:ext cx="1126590" cy="323165"/>
          </a:xfrm>
          <a:prstGeom prst="rect">
            <a:avLst/>
          </a:prstGeom>
          <a:noFill/>
        </p:spPr>
        <p:txBody>
          <a:bodyPr wrap="none" rtlCol="0">
            <a:spAutoFit/>
          </a:bodyPr>
          <a:lstStyle/>
          <a:p>
            <a:r>
              <a:rPr lang="en-US" sz="1500" b="1"/>
              <a:t>Right image</a:t>
            </a:r>
          </a:p>
        </p:txBody>
      </p:sp>
      <p:sp>
        <p:nvSpPr>
          <p:cNvPr id="17" name="TextBox 16">
            <a:extLst>
              <a:ext uri="{FF2B5EF4-FFF2-40B4-BE49-F238E27FC236}">
                <a16:creationId xmlns:a16="http://schemas.microsoft.com/office/drawing/2014/main" id="{D3020375-BF31-8CEC-90A9-7368B60A622B}"/>
              </a:ext>
            </a:extLst>
          </p:cNvPr>
          <p:cNvSpPr txBox="1"/>
          <p:nvPr/>
        </p:nvSpPr>
        <p:spPr>
          <a:xfrm>
            <a:off x="5321223" y="6248318"/>
            <a:ext cx="1549553" cy="323165"/>
          </a:xfrm>
          <a:prstGeom prst="rect">
            <a:avLst/>
          </a:prstGeom>
          <a:noFill/>
        </p:spPr>
        <p:txBody>
          <a:bodyPr wrap="square" rtlCol="0">
            <a:spAutoFit/>
          </a:bodyPr>
          <a:lstStyle/>
          <a:p>
            <a:r>
              <a:rPr lang="en-US" sz="1500" b="1"/>
              <a:t>Disparity Image</a:t>
            </a:r>
          </a:p>
        </p:txBody>
      </p:sp>
      <p:pic>
        <p:nvPicPr>
          <p:cNvPr id="19" name="Picture 18">
            <a:extLst>
              <a:ext uri="{FF2B5EF4-FFF2-40B4-BE49-F238E27FC236}">
                <a16:creationId xmlns:a16="http://schemas.microsoft.com/office/drawing/2014/main" id="{E06CFDDA-6ACA-05A7-168F-B50E1BA279C7}"/>
              </a:ext>
            </a:extLst>
          </p:cNvPr>
          <p:cNvPicPr>
            <a:picLocks noChangeAspect="1"/>
          </p:cNvPicPr>
          <p:nvPr/>
        </p:nvPicPr>
        <p:blipFill>
          <a:blip r:embed="rId2"/>
          <a:stretch>
            <a:fillRect/>
          </a:stretch>
        </p:blipFill>
        <p:spPr>
          <a:xfrm>
            <a:off x="3367360" y="4526417"/>
            <a:ext cx="5457278" cy="1809493"/>
          </a:xfrm>
          <a:prstGeom prst="rect">
            <a:avLst/>
          </a:prstGeom>
        </p:spPr>
      </p:pic>
      <p:pic>
        <p:nvPicPr>
          <p:cNvPr id="21" name="Picture 20" descr="A picture containing tree, outdoor, sky, scene&#10;&#10;Description automatically generated">
            <a:extLst>
              <a:ext uri="{FF2B5EF4-FFF2-40B4-BE49-F238E27FC236}">
                <a16:creationId xmlns:a16="http://schemas.microsoft.com/office/drawing/2014/main" id="{2BE3A6FE-A61E-1982-F774-83A61EBCF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16" y="2612966"/>
            <a:ext cx="4547971" cy="1377951"/>
          </a:xfrm>
          <a:prstGeom prst="rect">
            <a:avLst/>
          </a:prstGeom>
        </p:spPr>
      </p:pic>
      <p:pic>
        <p:nvPicPr>
          <p:cNvPr id="23" name="Picture 22" descr="A picture containing tree, outdoor, sky, scene&#10;&#10;Description automatically generated">
            <a:extLst>
              <a:ext uri="{FF2B5EF4-FFF2-40B4-BE49-F238E27FC236}">
                <a16:creationId xmlns:a16="http://schemas.microsoft.com/office/drawing/2014/main" id="{F7D502A3-DBF4-1DFC-83E3-FD065EC83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003" y="2525212"/>
            <a:ext cx="4837603" cy="1465705"/>
          </a:xfrm>
          <a:prstGeom prst="rect">
            <a:avLst/>
          </a:prstGeom>
        </p:spPr>
      </p:pic>
    </p:spTree>
    <p:extLst>
      <p:ext uri="{BB962C8B-B14F-4D97-AF65-F5344CB8AC3E}">
        <p14:creationId xmlns:p14="http://schemas.microsoft.com/office/powerpoint/2010/main" val="60886409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F409-862C-36B9-EA26-1C79B06E0AC1}"/>
              </a:ext>
            </a:extLst>
          </p:cNvPr>
          <p:cNvSpPr>
            <a:spLocks noGrp="1"/>
          </p:cNvSpPr>
          <p:nvPr>
            <p:ph type="title"/>
          </p:nvPr>
        </p:nvSpPr>
        <p:spPr>
          <a:xfrm>
            <a:off x="838199" y="379423"/>
            <a:ext cx="10515600" cy="1027522"/>
          </a:xfrm>
        </p:spPr>
        <p:txBody>
          <a:bodyPr>
            <a:normAutofit/>
          </a:bodyPr>
          <a:lstStyle/>
          <a:p>
            <a:r>
              <a:rPr lang="en-US" sz="6000">
                <a:latin typeface="Proxima Nova" panose="020B0604020202020204"/>
              </a:rPr>
              <a:t>Feature Mapping using SIFT?</a:t>
            </a:r>
          </a:p>
        </p:txBody>
      </p:sp>
      <p:pic>
        <p:nvPicPr>
          <p:cNvPr id="11" name="Picture 10">
            <a:extLst>
              <a:ext uri="{FF2B5EF4-FFF2-40B4-BE49-F238E27FC236}">
                <a16:creationId xmlns:a16="http://schemas.microsoft.com/office/drawing/2014/main" id="{7B7E2890-B20B-8B6F-B036-57484FDF0394}"/>
              </a:ext>
            </a:extLst>
          </p:cNvPr>
          <p:cNvPicPr>
            <a:picLocks noChangeAspect="1"/>
          </p:cNvPicPr>
          <p:nvPr/>
        </p:nvPicPr>
        <p:blipFill>
          <a:blip r:embed="rId2"/>
          <a:stretch>
            <a:fillRect/>
          </a:stretch>
        </p:blipFill>
        <p:spPr>
          <a:xfrm>
            <a:off x="1633864" y="4012027"/>
            <a:ext cx="4462135" cy="2757953"/>
          </a:xfrm>
          <a:prstGeom prst="rect">
            <a:avLst/>
          </a:prstGeom>
        </p:spPr>
      </p:pic>
      <p:sp>
        <p:nvSpPr>
          <p:cNvPr id="14" name="TextBox 13">
            <a:extLst>
              <a:ext uri="{FF2B5EF4-FFF2-40B4-BE49-F238E27FC236}">
                <a16:creationId xmlns:a16="http://schemas.microsoft.com/office/drawing/2014/main" id="{2796E062-4FEE-E652-B14E-FC40CBF80AEE}"/>
              </a:ext>
            </a:extLst>
          </p:cNvPr>
          <p:cNvSpPr txBox="1"/>
          <p:nvPr/>
        </p:nvSpPr>
        <p:spPr>
          <a:xfrm>
            <a:off x="6400627" y="4071760"/>
            <a:ext cx="5575244" cy="1477328"/>
          </a:xfrm>
          <a:prstGeom prst="rect">
            <a:avLst/>
          </a:prstGeom>
          <a:noFill/>
        </p:spPr>
        <p:txBody>
          <a:bodyPr wrap="none" lIns="91440" tIns="45720" rIns="91440" bIns="45720" rtlCol="0" anchor="t">
            <a:spAutoFit/>
          </a:bodyPr>
          <a:lstStyle/>
          <a:p>
            <a:r>
              <a:rPr lang="en-US" b="1">
                <a:cs typeface="Calibri"/>
              </a:rPr>
              <a:t>David Lowe</a:t>
            </a:r>
            <a:endParaRPr lang="en-US" b="1"/>
          </a:p>
          <a:p>
            <a:r>
              <a:rPr lang="en-US"/>
              <a:t>For distinctive feature mapping  we use ratio of </a:t>
            </a:r>
            <a:endParaRPr lang="en-US">
              <a:cs typeface="Calibri"/>
            </a:endParaRPr>
          </a:p>
          <a:p>
            <a:r>
              <a:rPr lang="en-US"/>
              <a:t>Euclidean distances between two key descriptors.</a:t>
            </a:r>
            <a:endParaRPr lang="en-US">
              <a:cs typeface="Calibri"/>
            </a:endParaRPr>
          </a:p>
          <a:p>
            <a:r>
              <a:rPr lang="en-US"/>
              <a:t>If the ratio is smaller, that means the descriptors a</a:t>
            </a:r>
            <a:endParaRPr lang="en-US">
              <a:cs typeface="Calibri"/>
            </a:endParaRPr>
          </a:p>
          <a:p>
            <a:r>
              <a:rPr lang="en-US"/>
              <a:t>vary a lot, then only they are different distinctive features</a:t>
            </a:r>
            <a:endParaRPr lang="en-US">
              <a:cs typeface="Calibri"/>
            </a:endParaRPr>
          </a:p>
        </p:txBody>
      </p:sp>
      <p:pic>
        <p:nvPicPr>
          <p:cNvPr id="18" name="Content Placeholder 17">
            <a:extLst>
              <a:ext uri="{FF2B5EF4-FFF2-40B4-BE49-F238E27FC236}">
                <a16:creationId xmlns:a16="http://schemas.microsoft.com/office/drawing/2014/main" id="{2343FDAE-1DA2-00C0-AA4C-B1EB63BA6924}"/>
              </a:ext>
            </a:extLst>
          </p:cNvPr>
          <p:cNvPicPr>
            <a:picLocks noGrp="1" noChangeAspect="1"/>
          </p:cNvPicPr>
          <p:nvPr>
            <p:ph idx="1"/>
          </p:nvPr>
        </p:nvPicPr>
        <p:blipFill>
          <a:blip r:embed="rId3"/>
          <a:stretch>
            <a:fillRect/>
          </a:stretch>
        </p:blipFill>
        <p:spPr>
          <a:xfrm>
            <a:off x="758110" y="1622112"/>
            <a:ext cx="10405081" cy="2019270"/>
          </a:xfrm>
        </p:spPr>
      </p:pic>
      <p:sp>
        <p:nvSpPr>
          <p:cNvPr id="19" name="TextBox 18">
            <a:extLst>
              <a:ext uri="{FF2B5EF4-FFF2-40B4-BE49-F238E27FC236}">
                <a16:creationId xmlns:a16="http://schemas.microsoft.com/office/drawing/2014/main" id="{F21217BD-1754-C10C-EB3D-33221C77D9CC}"/>
              </a:ext>
            </a:extLst>
          </p:cNvPr>
          <p:cNvSpPr txBox="1"/>
          <p:nvPr/>
        </p:nvSpPr>
        <p:spPr>
          <a:xfrm>
            <a:off x="2830033" y="3573649"/>
            <a:ext cx="1106137" cy="323165"/>
          </a:xfrm>
          <a:prstGeom prst="rect">
            <a:avLst/>
          </a:prstGeom>
          <a:noFill/>
        </p:spPr>
        <p:txBody>
          <a:bodyPr wrap="none" rtlCol="0">
            <a:spAutoFit/>
          </a:bodyPr>
          <a:lstStyle/>
          <a:p>
            <a:r>
              <a:rPr lang="en-US" sz="1500" b="1"/>
              <a:t>Left image </a:t>
            </a:r>
            <a:r>
              <a:rPr lang="en-US" sz="1500" b="1" err="1"/>
              <a:t>i</a:t>
            </a:r>
            <a:endParaRPr lang="en-US" sz="1500" b="1"/>
          </a:p>
        </p:txBody>
      </p:sp>
      <p:sp>
        <p:nvSpPr>
          <p:cNvPr id="20" name="TextBox 19">
            <a:extLst>
              <a:ext uri="{FF2B5EF4-FFF2-40B4-BE49-F238E27FC236}">
                <a16:creationId xmlns:a16="http://schemas.microsoft.com/office/drawing/2014/main" id="{5531DE2C-847B-4425-6C55-791D6BD8230E}"/>
              </a:ext>
            </a:extLst>
          </p:cNvPr>
          <p:cNvSpPr txBox="1"/>
          <p:nvPr/>
        </p:nvSpPr>
        <p:spPr>
          <a:xfrm>
            <a:off x="8255832" y="3573648"/>
            <a:ext cx="1386662" cy="323165"/>
          </a:xfrm>
          <a:prstGeom prst="rect">
            <a:avLst/>
          </a:prstGeom>
          <a:noFill/>
        </p:spPr>
        <p:txBody>
          <a:bodyPr wrap="none" rtlCol="0">
            <a:spAutoFit/>
          </a:bodyPr>
          <a:lstStyle/>
          <a:p>
            <a:r>
              <a:rPr lang="en-US" sz="1500" b="1"/>
              <a:t>Left image </a:t>
            </a:r>
            <a:r>
              <a:rPr lang="en-US" sz="1500" b="1" err="1"/>
              <a:t>i</a:t>
            </a:r>
            <a:r>
              <a:rPr lang="en-US" sz="1500" b="1"/>
              <a:t> + 1</a:t>
            </a:r>
          </a:p>
        </p:txBody>
      </p:sp>
      <p:sp>
        <p:nvSpPr>
          <p:cNvPr id="3" name="TextBox 2">
            <a:extLst>
              <a:ext uri="{FF2B5EF4-FFF2-40B4-BE49-F238E27FC236}">
                <a16:creationId xmlns:a16="http://schemas.microsoft.com/office/drawing/2014/main" id="{6A455ED3-20E2-4456-8055-B207D28E106F}"/>
              </a:ext>
            </a:extLst>
          </p:cNvPr>
          <p:cNvSpPr txBox="1"/>
          <p:nvPr/>
        </p:nvSpPr>
        <p:spPr>
          <a:xfrm>
            <a:off x="9380517" y="6642556"/>
            <a:ext cx="562296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hlinkClick r:id="rId4"/>
              </a:rPr>
              <a:t>https://people.eecs.berkeley.edu/~malik/cs294/lowe-ijcv04.pdf</a:t>
            </a:r>
            <a:endParaRPr lang="en-US" sz="800"/>
          </a:p>
        </p:txBody>
      </p:sp>
    </p:spTree>
    <p:extLst>
      <p:ext uri="{BB962C8B-B14F-4D97-AF65-F5344CB8AC3E}">
        <p14:creationId xmlns:p14="http://schemas.microsoft.com/office/powerpoint/2010/main" val="137198943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5161-6BFA-9D70-BC4D-D8340A89F3EB}"/>
              </a:ext>
            </a:extLst>
          </p:cNvPr>
          <p:cNvSpPr>
            <a:spLocks noGrp="1"/>
          </p:cNvSpPr>
          <p:nvPr>
            <p:ph type="title"/>
          </p:nvPr>
        </p:nvSpPr>
        <p:spPr>
          <a:xfrm>
            <a:off x="838200" y="210278"/>
            <a:ext cx="10515600" cy="1325563"/>
          </a:xfrm>
        </p:spPr>
        <p:txBody>
          <a:bodyPr>
            <a:normAutofit/>
          </a:bodyPr>
          <a:lstStyle/>
          <a:p>
            <a:r>
              <a:rPr lang="en-US" sz="6000">
                <a:latin typeface="Proxima Nova" panose="020B0604020202020204"/>
              </a:rPr>
              <a:t>LIDAR depth comparison?</a:t>
            </a:r>
          </a:p>
        </p:txBody>
      </p:sp>
      <p:pic>
        <p:nvPicPr>
          <p:cNvPr id="12" name="Picture 11">
            <a:extLst>
              <a:ext uri="{FF2B5EF4-FFF2-40B4-BE49-F238E27FC236}">
                <a16:creationId xmlns:a16="http://schemas.microsoft.com/office/drawing/2014/main" id="{5D36FC2C-049D-2023-EDC1-FD63FEF8F092}"/>
              </a:ext>
            </a:extLst>
          </p:cNvPr>
          <p:cNvPicPr>
            <a:picLocks noChangeAspect="1"/>
          </p:cNvPicPr>
          <p:nvPr/>
        </p:nvPicPr>
        <p:blipFill>
          <a:blip r:embed="rId2"/>
          <a:stretch>
            <a:fillRect/>
          </a:stretch>
        </p:blipFill>
        <p:spPr>
          <a:xfrm>
            <a:off x="838200" y="1584830"/>
            <a:ext cx="5044877" cy="4892464"/>
          </a:xfrm>
          <a:prstGeom prst="rect">
            <a:avLst/>
          </a:prstGeom>
        </p:spPr>
      </p:pic>
      <p:pic>
        <p:nvPicPr>
          <p:cNvPr id="14" name="Picture 13">
            <a:extLst>
              <a:ext uri="{FF2B5EF4-FFF2-40B4-BE49-F238E27FC236}">
                <a16:creationId xmlns:a16="http://schemas.microsoft.com/office/drawing/2014/main" id="{3FA5B2C9-DBC8-50B5-45FC-3AEC17AED81D}"/>
              </a:ext>
            </a:extLst>
          </p:cNvPr>
          <p:cNvPicPr>
            <a:picLocks noChangeAspect="1"/>
          </p:cNvPicPr>
          <p:nvPr/>
        </p:nvPicPr>
        <p:blipFill>
          <a:blip r:embed="rId3"/>
          <a:stretch>
            <a:fillRect/>
          </a:stretch>
        </p:blipFill>
        <p:spPr>
          <a:xfrm>
            <a:off x="6728059" y="1870096"/>
            <a:ext cx="4709568" cy="1691787"/>
          </a:xfrm>
          <a:prstGeom prst="rect">
            <a:avLst/>
          </a:prstGeom>
        </p:spPr>
      </p:pic>
      <p:pic>
        <p:nvPicPr>
          <p:cNvPr id="16" name="Picture 15">
            <a:extLst>
              <a:ext uri="{FF2B5EF4-FFF2-40B4-BE49-F238E27FC236}">
                <a16:creationId xmlns:a16="http://schemas.microsoft.com/office/drawing/2014/main" id="{368B2927-CCDB-9CB8-9AF7-1662447B3D0A}"/>
              </a:ext>
            </a:extLst>
          </p:cNvPr>
          <p:cNvPicPr>
            <a:picLocks noChangeAspect="1"/>
          </p:cNvPicPr>
          <p:nvPr/>
        </p:nvPicPr>
        <p:blipFill>
          <a:blip r:embed="rId4"/>
          <a:stretch>
            <a:fillRect/>
          </a:stretch>
        </p:blipFill>
        <p:spPr>
          <a:xfrm>
            <a:off x="6728059" y="3896139"/>
            <a:ext cx="4625741" cy="1676545"/>
          </a:xfrm>
          <a:prstGeom prst="rect">
            <a:avLst/>
          </a:prstGeom>
        </p:spPr>
      </p:pic>
      <p:sp>
        <p:nvSpPr>
          <p:cNvPr id="17" name="TextBox 16">
            <a:extLst>
              <a:ext uri="{FF2B5EF4-FFF2-40B4-BE49-F238E27FC236}">
                <a16:creationId xmlns:a16="http://schemas.microsoft.com/office/drawing/2014/main" id="{73BF881B-9AB4-ADA9-C592-232013457AE9}"/>
              </a:ext>
            </a:extLst>
          </p:cNvPr>
          <p:cNvSpPr txBox="1"/>
          <p:nvPr/>
        </p:nvSpPr>
        <p:spPr>
          <a:xfrm>
            <a:off x="8089776" y="5615608"/>
            <a:ext cx="2215286" cy="369332"/>
          </a:xfrm>
          <a:prstGeom prst="rect">
            <a:avLst/>
          </a:prstGeom>
          <a:noFill/>
        </p:spPr>
        <p:txBody>
          <a:bodyPr wrap="none" rtlCol="0">
            <a:spAutoFit/>
          </a:bodyPr>
          <a:lstStyle/>
          <a:p>
            <a:r>
              <a:rPr lang="en-US"/>
              <a:t>LIDAR depth estimate</a:t>
            </a:r>
          </a:p>
        </p:txBody>
      </p:sp>
      <p:sp>
        <p:nvSpPr>
          <p:cNvPr id="18" name="TextBox 17">
            <a:extLst>
              <a:ext uri="{FF2B5EF4-FFF2-40B4-BE49-F238E27FC236}">
                <a16:creationId xmlns:a16="http://schemas.microsoft.com/office/drawing/2014/main" id="{180FB074-5A79-779C-0501-9AC984B3415B}"/>
              </a:ext>
            </a:extLst>
          </p:cNvPr>
          <p:cNvSpPr txBox="1"/>
          <p:nvPr/>
        </p:nvSpPr>
        <p:spPr>
          <a:xfrm>
            <a:off x="8089776" y="3385108"/>
            <a:ext cx="2272482" cy="369332"/>
          </a:xfrm>
          <a:prstGeom prst="rect">
            <a:avLst/>
          </a:prstGeom>
          <a:noFill/>
        </p:spPr>
        <p:txBody>
          <a:bodyPr wrap="none" rtlCol="0">
            <a:spAutoFit/>
          </a:bodyPr>
          <a:lstStyle/>
          <a:p>
            <a:r>
              <a:rPr lang="en-US"/>
              <a:t>Stereo depth estimate</a:t>
            </a:r>
          </a:p>
        </p:txBody>
      </p:sp>
    </p:spTree>
    <p:extLst>
      <p:ext uri="{BB962C8B-B14F-4D97-AF65-F5344CB8AC3E}">
        <p14:creationId xmlns:p14="http://schemas.microsoft.com/office/powerpoint/2010/main" val="267629694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4B16-4CE5-EF1C-4E2B-6543C4136CF0}"/>
              </a:ext>
            </a:extLst>
          </p:cNvPr>
          <p:cNvSpPr>
            <a:spLocks noGrp="1"/>
          </p:cNvSpPr>
          <p:nvPr>
            <p:ph type="title"/>
          </p:nvPr>
        </p:nvSpPr>
        <p:spPr>
          <a:xfrm>
            <a:off x="838200" y="443306"/>
            <a:ext cx="10515600" cy="880239"/>
          </a:xfrm>
        </p:spPr>
        <p:txBody>
          <a:bodyPr>
            <a:noAutofit/>
          </a:bodyPr>
          <a:lstStyle/>
          <a:p>
            <a:r>
              <a:rPr lang="en-US" sz="6000">
                <a:latin typeface="Proxima Nova" panose="020B0604020202020204"/>
              </a:rPr>
              <a:t>What were the challenges?</a:t>
            </a:r>
          </a:p>
        </p:txBody>
      </p:sp>
      <p:sp>
        <p:nvSpPr>
          <p:cNvPr id="3" name="Content Placeholder 2">
            <a:extLst>
              <a:ext uri="{FF2B5EF4-FFF2-40B4-BE49-F238E27FC236}">
                <a16:creationId xmlns:a16="http://schemas.microsoft.com/office/drawing/2014/main" id="{55A05C49-97B7-1A98-64C0-D1DD69BBEC8C}"/>
              </a:ext>
            </a:extLst>
          </p:cNvPr>
          <p:cNvSpPr>
            <a:spLocks noGrp="1"/>
          </p:cNvSpPr>
          <p:nvPr>
            <p:ph idx="1"/>
          </p:nvPr>
        </p:nvSpPr>
        <p:spPr>
          <a:xfrm>
            <a:off x="838200" y="1403764"/>
            <a:ext cx="10515600" cy="5222195"/>
          </a:xfrm>
        </p:spPr>
        <p:txBody>
          <a:bodyPr vert="horz" lIns="91440" tIns="45720" rIns="91440" bIns="45720" rtlCol="0" anchor="t">
            <a:normAutofit lnSpcReduction="10000"/>
          </a:bodyPr>
          <a:lstStyle/>
          <a:p>
            <a:r>
              <a:rPr lang="en-US">
                <a:cs typeface="Calibri"/>
              </a:rPr>
              <a:t>LIDAR projection transformation matrix information was not in calibration files</a:t>
            </a:r>
          </a:p>
          <a:p>
            <a:r>
              <a:rPr lang="en-US">
                <a:cs typeface="Calibri"/>
              </a:rPr>
              <a:t>Projection transformations were rectified.</a:t>
            </a:r>
          </a:p>
          <a:p>
            <a:r>
              <a:rPr lang="en-US">
                <a:cs typeface="Calibri"/>
              </a:rPr>
              <a:t>Algorithm parameter selection</a:t>
            </a:r>
          </a:p>
          <a:p>
            <a:r>
              <a:rPr lang="en-US">
                <a:cs typeface="Calibri"/>
              </a:rPr>
              <a:t>Mismatches between features</a:t>
            </a:r>
          </a:p>
          <a:p>
            <a:pPr marL="0" indent="0">
              <a:buNone/>
            </a:pPr>
            <a:endParaRPr lang="en-US">
              <a:cs typeface="Calibri"/>
            </a:endParaRPr>
          </a:p>
          <a:p>
            <a:pPr marL="0" indent="0">
              <a:buNone/>
            </a:pPr>
            <a:r>
              <a:rPr lang="en-US" sz="6000">
                <a:cs typeface="Calibri"/>
              </a:rPr>
              <a:t>Future work</a:t>
            </a:r>
            <a:endParaRPr lang="en-US"/>
          </a:p>
          <a:p>
            <a:r>
              <a:rPr lang="en-US"/>
              <a:t>How to run everything simultaneously</a:t>
            </a:r>
            <a:endParaRPr lang="en-US">
              <a:cs typeface="Calibri"/>
            </a:endParaRPr>
          </a:p>
          <a:p>
            <a:r>
              <a:rPr lang="en-US"/>
              <a:t>Error estimates</a:t>
            </a:r>
            <a:endParaRPr lang="en-US">
              <a:cs typeface="Calibri"/>
            </a:endParaRPr>
          </a:p>
          <a:p>
            <a:r>
              <a:rPr lang="en-US"/>
              <a:t>Pose estimation with respect to ground truth</a:t>
            </a:r>
            <a:endParaRPr lang="en-US">
              <a:cs typeface="Calibri"/>
            </a:endParaRPr>
          </a:p>
          <a:p>
            <a:endParaRPr lang="en-US"/>
          </a:p>
        </p:txBody>
      </p:sp>
      <p:pic>
        <p:nvPicPr>
          <p:cNvPr id="6" name="Picture 5">
            <a:extLst>
              <a:ext uri="{FF2B5EF4-FFF2-40B4-BE49-F238E27FC236}">
                <a16:creationId xmlns:a16="http://schemas.microsoft.com/office/drawing/2014/main" id="{FE73C930-D29A-5678-770C-A7331042AECF}"/>
              </a:ext>
            </a:extLst>
          </p:cNvPr>
          <p:cNvPicPr>
            <a:picLocks noChangeAspect="1"/>
          </p:cNvPicPr>
          <p:nvPr/>
        </p:nvPicPr>
        <p:blipFill>
          <a:blip r:embed="rId2"/>
          <a:stretch>
            <a:fillRect/>
          </a:stretch>
        </p:blipFill>
        <p:spPr>
          <a:xfrm>
            <a:off x="7702434" y="2588680"/>
            <a:ext cx="4206605" cy="3723220"/>
          </a:xfrm>
          <a:prstGeom prst="rect">
            <a:avLst/>
          </a:prstGeom>
        </p:spPr>
      </p:pic>
    </p:spTree>
    <p:extLst>
      <p:ext uri="{BB962C8B-B14F-4D97-AF65-F5344CB8AC3E}">
        <p14:creationId xmlns:p14="http://schemas.microsoft.com/office/powerpoint/2010/main" val="279854564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5" name="Rectangle 107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78">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48298AB-AE7C-A8C2-8EAA-2F6F9253647E}"/>
              </a:ext>
            </a:extLst>
          </p:cNvPr>
          <p:cNvSpPr>
            <a:spLocks noGrp="1"/>
          </p:cNvSpPr>
          <p:nvPr>
            <p:ph type="title"/>
          </p:nvPr>
        </p:nvSpPr>
        <p:spPr>
          <a:xfrm>
            <a:off x="1255059" y="5516594"/>
            <a:ext cx="9681882" cy="739880"/>
          </a:xfrm>
        </p:spPr>
        <p:txBody>
          <a:bodyPr vert="horz" lIns="91440" tIns="45720" rIns="91440" bIns="45720" rtlCol="0" anchor="b">
            <a:noAutofit/>
          </a:bodyPr>
          <a:lstStyle/>
          <a:p>
            <a:pPr algn="ctr"/>
            <a:r>
              <a:rPr lang="en-US" sz="6000">
                <a:solidFill>
                  <a:schemeClr val="tx1">
                    <a:lumMod val="85000"/>
                    <a:lumOff val="15000"/>
                  </a:schemeClr>
                </a:solidFill>
              </a:rPr>
              <a:t>Thank You!</a:t>
            </a:r>
          </a:p>
        </p:txBody>
      </p:sp>
      <p:pic>
        <p:nvPicPr>
          <p:cNvPr id="1028" name="Picture 4" descr="The KITTI Vision Benchmark Suite">
            <a:extLst>
              <a:ext uri="{FF2B5EF4-FFF2-40B4-BE49-F238E27FC236}">
                <a16:creationId xmlns:a16="http://schemas.microsoft.com/office/drawing/2014/main" id="{C02D0272-4EBD-E062-C424-E994B30B8D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166"/>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473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212401" y="2422600"/>
            <a:ext cx="5393600" cy="2012800"/>
          </a:xfrm>
          <a:prstGeom prst="rect">
            <a:avLst/>
          </a:prstGeom>
        </p:spPr>
        <p:txBody>
          <a:bodyPr spcFirstLastPara="1" vert="horz" wrap="square" lIns="121900" tIns="121900" rIns="121900" bIns="121900" rtlCol="0" anchor="b" anchorCtr="0">
            <a:noAutofit/>
          </a:bodyPr>
          <a:lstStyle/>
          <a:p>
            <a:r>
              <a:rPr lang="en">
                <a:latin typeface="Proxima Nova" panose="020B0604020202020204" charset="0"/>
              </a:rPr>
              <a:t>What can we do with this data?</a:t>
            </a:r>
            <a:endParaRPr>
              <a:latin typeface="Proxima Nova" panose="020B0604020202020204" charset="0"/>
            </a:endParaRPr>
          </a:p>
        </p:txBody>
      </p:sp>
      <p:sp>
        <p:nvSpPr>
          <p:cNvPr id="157" name="Google Shape;157;p32"/>
          <p:cNvSpPr txBox="1">
            <a:spLocks noGrp="1"/>
          </p:cNvSpPr>
          <p:nvPr>
            <p:ph type="body" idx="2"/>
          </p:nvPr>
        </p:nvSpPr>
        <p:spPr>
          <a:xfrm>
            <a:off x="6586001" y="3051979"/>
            <a:ext cx="5116000" cy="2236947"/>
          </a:xfrm>
          <a:prstGeom prst="rect">
            <a:avLst/>
          </a:prstGeom>
        </p:spPr>
        <p:txBody>
          <a:bodyPr spcFirstLastPara="1" vert="horz" wrap="square" lIns="121900" tIns="121900" rIns="121900" bIns="121900" rtlCol="0" anchor="ctr" anchorCtr="0">
            <a:noAutofit/>
          </a:bodyPr>
          <a:lstStyle/>
          <a:p>
            <a:pPr marL="0" indent="0">
              <a:lnSpc>
                <a:spcPct val="100000"/>
              </a:lnSpc>
              <a:buNone/>
            </a:pPr>
            <a:r>
              <a:rPr lang="en-US"/>
              <a:t>We can perform</a:t>
            </a:r>
          </a:p>
          <a:p>
            <a:pPr>
              <a:lnSpc>
                <a:spcPct val="100000"/>
              </a:lnSpc>
              <a:spcBef>
                <a:spcPts val="2133"/>
              </a:spcBef>
            </a:pPr>
            <a:r>
              <a:rPr lang="en-US"/>
              <a:t>Stereo Odometry</a:t>
            </a:r>
          </a:p>
          <a:p>
            <a:pPr>
              <a:lnSpc>
                <a:spcPct val="100000"/>
              </a:lnSpc>
              <a:spcBef>
                <a:spcPts val="2133"/>
              </a:spcBef>
            </a:pPr>
            <a:r>
              <a:rPr lang="en-US"/>
              <a:t>Optical Flow</a:t>
            </a:r>
          </a:p>
          <a:p>
            <a:pPr>
              <a:lnSpc>
                <a:spcPct val="100000"/>
              </a:lnSpc>
              <a:spcBef>
                <a:spcPts val="2133"/>
              </a:spcBef>
            </a:pPr>
            <a:r>
              <a:rPr lang="en"/>
              <a:t>Visual Odometry</a:t>
            </a:r>
          </a:p>
          <a:p>
            <a:pPr>
              <a:lnSpc>
                <a:spcPct val="100000"/>
              </a:lnSpc>
              <a:spcBef>
                <a:spcPts val="2133"/>
              </a:spcBef>
            </a:pPr>
            <a:r>
              <a:rPr lang="en-US"/>
              <a:t>3D Object Detection</a:t>
            </a:r>
          </a:p>
          <a:p>
            <a:pPr>
              <a:lnSpc>
                <a:spcPct val="100000"/>
              </a:lnSpc>
              <a:spcBef>
                <a:spcPts val="2133"/>
              </a:spcBef>
              <a:spcAft>
                <a:spcPts val="2133"/>
              </a:spcAft>
            </a:pPr>
            <a:r>
              <a:rPr lang="en"/>
              <a:t>3D Tracking</a:t>
            </a:r>
          </a:p>
          <a:p>
            <a:pPr marL="152396" indent="0">
              <a:lnSpc>
                <a:spcPct val="100000"/>
              </a:lnSpc>
              <a:spcBef>
                <a:spcPts val="2133"/>
              </a:spcBef>
              <a:spcAft>
                <a:spcPts val="2133"/>
              </a:spcAft>
              <a:buNone/>
            </a:pPr>
            <a:endParaRPr lang="en"/>
          </a:p>
          <a:p>
            <a:pPr marL="152396" indent="0">
              <a:lnSpc>
                <a:spcPct val="100000"/>
              </a:lnSpc>
              <a:spcBef>
                <a:spcPts val="2133"/>
              </a:spcBef>
              <a:spcAft>
                <a:spcPts val="2133"/>
              </a:spcAft>
              <a:buNone/>
            </a:pPr>
            <a:endParaRPr lang="en"/>
          </a:p>
        </p:txBody>
      </p:sp>
    </p:spTree>
    <p:extLst>
      <p:ext uri="{BB962C8B-B14F-4D97-AF65-F5344CB8AC3E}">
        <p14:creationId xmlns:p14="http://schemas.microsoft.com/office/powerpoint/2010/main" val="20166480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txBox="1">
            <a:spLocks noGrp="1"/>
          </p:cNvSpPr>
          <p:nvPr>
            <p:ph type="body" idx="1"/>
          </p:nvPr>
        </p:nvSpPr>
        <p:spPr>
          <a:xfrm>
            <a:off x="2553967" y="5273167"/>
            <a:ext cx="1415600" cy="419200"/>
          </a:xfrm>
          <a:prstGeom prst="rect">
            <a:avLst/>
          </a:prstGeom>
        </p:spPr>
        <p:txBody>
          <a:bodyPr spcFirstLastPara="1" vert="horz" wrap="square" lIns="121900" tIns="121900" rIns="121900" bIns="121900" rtlCol="0" anchor="ctr" anchorCtr="0">
            <a:noAutofit/>
          </a:bodyPr>
          <a:lstStyle/>
          <a:p>
            <a:pPr marL="0" indent="0" algn="ctr">
              <a:lnSpc>
                <a:spcPct val="100000"/>
              </a:lnSpc>
              <a:buNone/>
            </a:pPr>
            <a:r>
              <a:rPr lang="en" sz="1733" b="1"/>
              <a:t>Stereo Odometry </a:t>
            </a:r>
            <a:endParaRPr sz="1733"/>
          </a:p>
        </p:txBody>
      </p:sp>
      <p:sp>
        <p:nvSpPr>
          <p:cNvPr id="135" name="Google Shape;135;p30"/>
          <p:cNvSpPr/>
          <p:nvPr/>
        </p:nvSpPr>
        <p:spPr>
          <a:xfrm>
            <a:off x="2801967" y="2798767"/>
            <a:ext cx="919600" cy="2474400"/>
          </a:xfrm>
          <a:prstGeom prst="rect">
            <a:avLst/>
          </a:prstGeom>
          <a:solidFill>
            <a:srgbClr val="C00000"/>
          </a:solidFill>
          <a:ln>
            <a:noFill/>
          </a:ln>
        </p:spPr>
        <p:txBody>
          <a:bodyPr spcFirstLastPara="1" wrap="square" lIns="121900" tIns="121900" rIns="121900" bIns="121900" anchor="ctr" anchorCtr="0">
            <a:noAutofit/>
          </a:bodyPr>
          <a:lstStyle/>
          <a:p>
            <a:endParaRPr sz="2400"/>
          </a:p>
        </p:txBody>
      </p:sp>
      <p:sp>
        <p:nvSpPr>
          <p:cNvPr id="136" name="Google Shape;136;p30"/>
          <p:cNvSpPr txBox="1">
            <a:spLocks noGrp="1"/>
          </p:cNvSpPr>
          <p:nvPr>
            <p:ph type="body" idx="1"/>
          </p:nvPr>
        </p:nvSpPr>
        <p:spPr>
          <a:xfrm>
            <a:off x="3788705" y="5273167"/>
            <a:ext cx="1202000" cy="419200"/>
          </a:xfrm>
          <a:prstGeom prst="rect">
            <a:avLst/>
          </a:prstGeom>
        </p:spPr>
        <p:txBody>
          <a:bodyPr spcFirstLastPara="1" vert="horz" wrap="square" lIns="121900" tIns="121900" rIns="121900" bIns="121900" rtlCol="0" anchor="ctr" anchorCtr="0">
            <a:noAutofit/>
          </a:bodyPr>
          <a:lstStyle/>
          <a:p>
            <a:pPr marL="0" indent="0" algn="ctr">
              <a:lnSpc>
                <a:spcPct val="100000"/>
              </a:lnSpc>
              <a:buNone/>
            </a:pPr>
            <a:r>
              <a:rPr lang="en" sz="1733" b="1"/>
              <a:t>Optical Flow</a:t>
            </a:r>
            <a:endParaRPr sz="1733"/>
          </a:p>
        </p:txBody>
      </p:sp>
      <p:sp>
        <p:nvSpPr>
          <p:cNvPr id="137" name="Google Shape;137;p30"/>
          <p:cNvSpPr/>
          <p:nvPr/>
        </p:nvSpPr>
        <p:spPr>
          <a:xfrm>
            <a:off x="3930100" y="2799967"/>
            <a:ext cx="919200" cy="2474400"/>
          </a:xfrm>
          <a:prstGeom prst="rect">
            <a:avLst/>
          </a:prstGeom>
          <a:solidFill>
            <a:srgbClr val="00B0F0"/>
          </a:solidFill>
          <a:ln>
            <a:noFill/>
          </a:ln>
        </p:spPr>
        <p:txBody>
          <a:bodyPr spcFirstLastPara="1" wrap="square" lIns="121900" tIns="121900" rIns="121900" bIns="121900" anchor="ctr" anchorCtr="0">
            <a:noAutofit/>
          </a:bodyPr>
          <a:lstStyle/>
          <a:p>
            <a:endParaRPr lang="en-US" sz="2400"/>
          </a:p>
        </p:txBody>
      </p:sp>
      <p:sp>
        <p:nvSpPr>
          <p:cNvPr id="138" name="Google Shape;138;p30"/>
          <p:cNvSpPr txBox="1">
            <a:spLocks noGrp="1"/>
          </p:cNvSpPr>
          <p:nvPr>
            <p:ph type="body" idx="1"/>
          </p:nvPr>
        </p:nvSpPr>
        <p:spPr>
          <a:xfrm>
            <a:off x="4905084" y="5273167"/>
            <a:ext cx="1354400" cy="419200"/>
          </a:xfrm>
          <a:prstGeom prst="rect">
            <a:avLst/>
          </a:prstGeom>
        </p:spPr>
        <p:txBody>
          <a:bodyPr spcFirstLastPara="1" vert="horz" wrap="square" lIns="121900" tIns="121900" rIns="121900" bIns="121900" rtlCol="0" anchor="ctr" anchorCtr="0">
            <a:noAutofit/>
          </a:bodyPr>
          <a:lstStyle/>
          <a:p>
            <a:pPr marL="0" indent="0" algn="ctr">
              <a:lnSpc>
                <a:spcPct val="100000"/>
              </a:lnSpc>
              <a:buNone/>
            </a:pPr>
            <a:r>
              <a:rPr lang="en" sz="1733" b="1"/>
              <a:t>Visual Odometry</a:t>
            </a:r>
            <a:endParaRPr sz="1733"/>
          </a:p>
        </p:txBody>
      </p:sp>
      <p:sp>
        <p:nvSpPr>
          <p:cNvPr id="139" name="Google Shape;139;p30"/>
          <p:cNvSpPr/>
          <p:nvPr/>
        </p:nvSpPr>
        <p:spPr>
          <a:xfrm>
            <a:off x="5057867" y="2799567"/>
            <a:ext cx="919200" cy="2474400"/>
          </a:xfrm>
          <a:prstGeom prst="rect">
            <a:avLst/>
          </a:prstGeom>
          <a:solidFill>
            <a:srgbClr val="92D050"/>
          </a:solidFill>
          <a:ln>
            <a:noFill/>
          </a:ln>
        </p:spPr>
        <p:txBody>
          <a:bodyPr spcFirstLastPara="1" wrap="square" lIns="121900" tIns="121900" rIns="121900" bIns="121900" anchor="ctr" anchorCtr="0">
            <a:noAutofit/>
          </a:bodyPr>
          <a:lstStyle/>
          <a:p>
            <a:pPr algn="ctr"/>
            <a:endParaRPr sz="2400"/>
          </a:p>
        </p:txBody>
      </p:sp>
      <p:sp>
        <p:nvSpPr>
          <p:cNvPr id="140" name="Google Shape;140;p30"/>
          <p:cNvSpPr txBox="1">
            <a:spLocks noGrp="1"/>
          </p:cNvSpPr>
          <p:nvPr>
            <p:ph type="body" idx="1"/>
          </p:nvPr>
        </p:nvSpPr>
        <p:spPr>
          <a:xfrm>
            <a:off x="7195000" y="5273167"/>
            <a:ext cx="1156000" cy="419200"/>
          </a:xfrm>
          <a:prstGeom prst="rect">
            <a:avLst/>
          </a:prstGeom>
        </p:spPr>
        <p:txBody>
          <a:bodyPr spcFirstLastPara="1" vert="horz" wrap="square" lIns="121900" tIns="121900" rIns="121900" bIns="121900" rtlCol="0" anchor="ctr" anchorCtr="0">
            <a:noAutofit/>
          </a:bodyPr>
          <a:lstStyle/>
          <a:p>
            <a:pPr marL="0" indent="0" algn="ctr">
              <a:lnSpc>
                <a:spcPct val="100000"/>
              </a:lnSpc>
              <a:buNone/>
            </a:pPr>
            <a:r>
              <a:rPr lang="en" sz="1733" b="1"/>
              <a:t>3D Tracking</a:t>
            </a:r>
            <a:endParaRPr sz="1733"/>
          </a:p>
        </p:txBody>
      </p:sp>
      <p:sp>
        <p:nvSpPr>
          <p:cNvPr id="141" name="Google Shape;141;p30"/>
          <p:cNvSpPr/>
          <p:nvPr/>
        </p:nvSpPr>
        <p:spPr>
          <a:xfrm>
            <a:off x="7313400" y="2798767"/>
            <a:ext cx="919200" cy="2474400"/>
          </a:xfrm>
          <a:prstGeom prst="rect">
            <a:avLst/>
          </a:prstGeom>
          <a:solidFill>
            <a:srgbClr val="7030A0"/>
          </a:solidFill>
          <a:ln>
            <a:noFill/>
          </a:ln>
        </p:spPr>
        <p:txBody>
          <a:bodyPr spcFirstLastPara="1" wrap="square" lIns="121900" tIns="121900" rIns="121900" bIns="121900" anchor="ctr" anchorCtr="0">
            <a:noAutofit/>
          </a:bodyPr>
          <a:lstStyle/>
          <a:p>
            <a:endParaRPr sz="2400"/>
          </a:p>
        </p:txBody>
      </p:sp>
      <p:sp>
        <p:nvSpPr>
          <p:cNvPr id="142" name="Google Shape;142;p30"/>
          <p:cNvSpPr/>
          <p:nvPr/>
        </p:nvSpPr>
        <p:spPr>
          <a:xfrm>
            <a:off x="6185633" y="2799967"/>
            <a:ext cx="919200" cy="2474400"/>
          </a:xfrm>
          <a:prstGeom prst="rect">
            <a:avLst/>
          </a:prstGeom>
          <a:solidFill>
            <a:srgbClr val="FFC000"/>
          </a:solidFill>
          <a:ln>
            <a:noFill/>
          </a:ln>
        </p:spPr>
        <p:txBody>
          <a:bodyPr spcFirstLastPara="1" wrap="square" lIns="121900" tIns="121900" rIns="121900" bIns="121900" anchor="ctr" anchorCtr="0">
            <a:noAutofit/>
          </a:bodyPr>
          <a:lstStyle/>
          <a:p>
            <a:endParaRPr sz="2400"/>
          </a:p>
        </p:txBody>
      </p:sp>
      <p:sp>
        <p:nvSpPr>
          <p:cNvPr id="143" name="Google Shape;143;p30"/>
          <p:cNvSpPr txBox="1">
            <a:spLocks noGrp="1"/>
          </p:cNvSpPr>
          <p:nvPr>
            <p:ph type="body" idx="1"/>
          </p:nvPr>
        </p:nvSpPr>
        <p:spPr>
          <a:xfrm>
            <a:off x="6043194" y="5337014"/>
            <a:ext cx="1202000" cy="419200"/>
          </a:xfrm>
          <a:prstGeom prst="rect">
            <a:avLst/>
          </a:prstGeom>
        </p:spPr>
        <p:txBody>
          <a:bodyPr spcFirstLastPara="1" vert="horz" wrap="square" lIns="121900" tIns="121900" rIns="121900" bIns="121900" rtlCol="0" anchor="ctr" anchorCtr="0">
            <a:noAutofit/>
          </a:bodyPr>
          <a:lstStyle/>
          <a:p>
            <a:pPr marL="0" indent="0" algn="ctr">
              <a:lnSpc>
                <a:spcPct val="100000"/>
              </a:lnSpc>
              <a:buNone/>
            </a:pPr>
            <a:r>
              <a:rPr lang="en" sz="1733" b="1"/>
              <a:t>3D object detection</a:t>
            </a:r>
            <a:endParaRPr sz="1733"/>
          </a:p>
        </p:txBody>
      </p:sp>
      <p:sp>
        <p:nvSpPr>
          <p:cNvPr id="2" name="TextBox 1">
            <a:extLst>
              <a:ext uri="{FF2B5EF4-FFF2-40B4-BE49-F238E27FC236}">
                <a16:creationId xmlns:a16="http://schemas.microsoft.com/office/drawing/2014/main" id="{A8959DCC-B54C-FEF1-05FC-C0B0804E6EC2}"/>
              </a:ext>
            </a:extLst>
          </p:cNvPr>
          <p:cNvSpPr txBox="1"/>
          <p:nvPr/>
        </p:nvSpPr>
        <p:spPr>
          <a:xfrm rot="16200000">
            <a:off x="2602366" y="3825684"/>
            <a:ext cx="1319137" cy="420564"/>
          </a:xfrm>
          <a:prstGeom prst="rect">
            <a:avLst/>
          </a:prstGeom>
          <a:noFill/>
        </p:spPr>
        <p:txBody>
          <a:bodyPr wrap="square" rtlCol="0">
            <a:spAutoFit/>
          </a:bodyPr>
          <a:lstStyle/>
          <a:p>
            <a:r>
              <a:rPr lang="en-US" sz="2133">
                <a:latin typeface="Proxima Nova" panose="020B0604020202020204" charset="0"/>
              </a:rPr>
              <a:t>STEREO</a:t>
            </a:r>
          </a:p>
        </p:txBody>
      </p:sp>
      <p:sp>
        <p:nvSpPr>
          <p:cNvPr id="3" name="TextBox 2">
            <a:extLst>
              <a:ext uri="{FF2B5EF4-FFF2-40B4-BE49-F238E27FC236}">
                <a16:creationId xmlns:a16="http://schemas.microsoft.com/office/drawing/2014/main" id="{949C8242-D7ED-E4E7-4FA5-DA20B78B67C2}"/>
              </a:ext>
            </a:extLst>
          </p:cNvPr>
          <p:cNvSpPr txBox="1"/>
          <p:nvPr/>
        </p:nvSpPr>
        <p:spPr>
          <a:xfrm rot="16200000">
            <a:off x="3607187" y="3708707"/>
            <a:ext cx="1553088" cy="420564"/>
          </a:xfrm>
          <a:prstGeom prst="rect">
            <a:avLst/>
          </a:prstGeom>
          <a:noFill/>
        </p:spPr>
        <p:txBody>
          <a:bodyPr wrap="square" rtlCol="0">
            <a:spAutoFit/>
          </a:bodyPr>
          <a:lstStyle/>
          <a:p>
            <a:r>
              <a:rPr lang="en-US" sz="2133">
                <a:latin typeface="Proxima Nova" panose="020B0604020202020204" charset="0"/>
              </a:rPr>
              <a:t>OPTICAL</a:t>
            </a:r>
          </a:p>
        </p:txBody>
      </p:sp>
      <p:sp>
        <p:nvSpPr>
          <p:cNvPr id="5" name="TextBox 4">
            <a:extLst>
              <a:ext uri="{FF2B5EF4-FFF2-40B4-BE49-F238E27FC236}">
                <a16:creationId xmlns:a16="http://schemas.microsoft.com/office/drawing/2014/main" id="{F15D5CC7-B47F-62DB-5E45-9C34713F5578}"/>
              </a:ext>
            </a:extLst>
          </p:cNvPr>
          <p:cNvSpPr txBox="1"/>
          <p:nvPr/>
        </p:nvSpPr>
        <p:spPr>
          <a:xfrm rot="16200000">
            <a:off x="4857900" y="3708702"/>
            <a:ext cx="1319137" cy="420564"/>
          </a:xfrm>
          <a:prstGeom prst="rect">
            <a:avLst/>
          </a:prstGeom>
          <a:noFill/>
        </p:spPr>
        <p:txBody>
          <a:bodyPr wrap="square" rtlCol="0">
            <a:spAutoFit/>
          </a:bodyPr>
          <a:lstStyle/>
          <a:p>
            <a:r>
              <a:rPr lang="en-US" sz="2133">
                <a:latin typeface="Proxima Nova" panose="020B0604020202020204" charset="0"/>
              </a:rPr>
              <a:t>VISUAL</a:t>
            </a:r>
          </a:p>
        </p:txBody>
      </p:sp>
      <p:sp>
        <p:nvSpPr>
          <p:cNvPr id="6" name="TextBox 5">
            <a:extLst>
              <a:ext uri="{FF2B5EF4-FFF2-40B4-BE49-F238E27FC236}">
                <a16:creationId xmlns:a16="http://schemas.microsoft.com/office/drawing/2014/main" id="{18CCFD85-F890-C237-F0C0-9F04E74F7B50}"/>
              </a:ext>
            </a:extLst>
          </p:cNvPr>
          <p:cNvSpPr txBox="1"/>
          <p:nvPr/>
        </p:nvSpPr>
        <p:spPr>
          <a:xfrm rot="16200000">
            <a:off x="5756069" y="3686777"/>
            <a:ext cx="1778331" cy="420564"/>
          </a:xfrm>
          <a:prstGeom prst="rect">
            <a:avLst/>
          </a:prstGeom>
          <a:noFill/>
        </p:spPr>
        <p:txBody>
          <a:bodyPr wrap="square" rtlCol="0">
            <a:spAutoFit/>
          </a:bodyPr>
          <a:lstStyle/>
          <a:p>
            <a:r>
              <a:rPr lang="en-US" sz="2133">
                <a:latin typeface="Proxima Nova" panose="020B0604020202020204" charset="0"/>
              </a:rPr>
              <a:t>DETECTION</a:t>
            </a:r>
          </a:p>
        </p:txBody>
      </p:sp>
      <p:sp>
        <p:nvSpPr>
          <p:cNvPr id="7" name="TextBox 6">
            <a:extLst>
              <a:ext uri="{FF2B5EF4-FFF2-40B4-BE49-F238E27FC236}">
                <a16:creationId xmlns:a16="http://schemas.microsoft.com/office/drawing/2014/main" id="{53391B95-2296-2308-5C5F-879200DBBDEC}"/>
              </a:ext>
            </a:extLst>
          </p:cNvPr>
          <p:cNvSpPr txBox="1"/>
          <p:nvPr/>
        </p:nvSpPr>
        <p:spPr>
          <a:xfrm rot="16200000">
            <a:off x="6970154" y="3709248"/>
            <a:ext cx="1605695" cy="420564"/>
          </a:xfrm>
          <a:prstGeom prst="rect">
            <a:avLst/>
          </a:prstGeom>
          <a:noFill/>
        </p:spPr>
        <p:txBody>
          <a:bodyPr wrap="square" rtlCol="0">
            <a:spAutoFit/>
          </a:bodyPr>
          <a:lstStyle/>
          <a:p>
            <a:r>
              <a:rPr lang="en-US" sz="2133">
                <a:latin typeface="Proxima Nova" panose="020B0604020202020204" charset="0"/>
              </a:rPr>
              <a:t>TRACKING</a:t>
            </a:r>
          </a:p>
        </p:txBody>
      </p:sp>
      <p:sp>
        <p:nvSpPr>
          <p:cNvPr id="4" name="Google Shape;155;p32">
            <a:extLst>
              <a:ext uri="{FF2B5EF4-FFF2-40B4-BE49-F238E27FC236}">
                <a16:creationId xmlns:a16="http://schemas.microsoft.com/office/drawing/2014/main" id="{B42C177B-EDBB-7A0E-A1ED-57BEB1FF0B06}"/>
              </a:ext>
            </a:extLst>
          </p:cNvPr>
          <p:cNvSpPr txBox="1">
            <a:spLocks noGrp="1"/>
          </p:cNvSpPr>
          <p:nvPr>
            <p:ph type="title"/>
          </p:nvPr>
        </p:nvSpPr>
        <p:spPr>
          <a:xfrm>
            <a:off x="515348" y="541578"/>
            <a:ext cx="9583675" cy="1120416"/>
          </a:xfrm>
          <a:prstGeom prst="rect">
            <a:avLst/>
          </a:prstGeom>
        </p:spPr>
        <p:txBody>
          <a:bodyPr spcFirstLastPara="1" vert="horz" wrap="square" lIns="121900" tIns="121900" rIns="121900" bIns="121900" rtlCol="0" anchor="b" anchorCtr="0">
            <a:noAutofit/>
          </a:bodyPr>
          <a:lstStyle/>
          <a:p>
            <a:r>
              <a:rPr lang="en" sz="6000">
                <a:latin typeface="Proxima Nova" panose="020B0604020202020204" charset="0"/>
              </a:rPr>
              <a:t>What are the Applications?</a:t>
            </a:r>
            <a:endParaRPr sz="6000">
              <a:latin typeface="Proxima Nova" panose="020B0604020202020204"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354000" y="1607767"/>
            <a:ext cx="5393600" cy="2012800"/>
          </a:xfrm>
          <a:prstGeom prst="rect">
            <a:avLst/>
          </a:prstGeom>
        </p:spPr>
        <p:txBody>
          <a:bodyPr spcFirstLastPara="1" vert="horz" wrap="square" lIns="121900" tIns="121900" rIns="121900" bIns="121900" rtlCol="0" anchor="b" anchorCtr="0">
            <a:noAutofit/>
          </a:bodyPr>
          <a:lstStyle/>
          <a:p>
            <a:r>
              <a:rPr lang="en">
                <a:latin typeface="Proxima Nova" panose="020B0604020202020204" charset="0"/>
              </a:rPr>
              <a:t>What data was used?</a:t>
            </a:r>
            <a:endParaRPr>
              <a:latin typeface="Proxima Nova" panose="020B0604020202020204" charset="0"/>
            </a:endParaRPr>
          </a:p>
        </p:txBody>
      </p:sp>
      <p:sp>
        <p:nvSpPr>
          <p:cNvPr id="156" name="Google Shape;156;p32"/>
          <p:cNvSpPr txBox="1">
            <a:spLocks noGrp="1"/>
          </p:cNvSpPr>
          <p:nvPr>
            <p:ph type="subTitle" idx="1"/>
          </p:nvPr>
        </p:nvSpPr>
        <p:spPr>
          <a:xfrm>
            <a:off x="354000" y="3692001"/>
            <a:ext cx="5393600" cy="1794000"/>
          </a:xfrm>
          <a:prstGeom prst="rect">
            <a:avLst/>
          </a:prstGeom>
        </p:spPr>
        <p:txBody>
          <a:bodyPr spcFirstLastPara="1" vert="horz" wrap="square" lIns="121900" tIns="121900" rIns="121900" bIns="121900" rtlCol="0" anchor="t" anchorCtr="0">
            <a:noAutofit/>
          </a:bodyPr>
          <a:lstStyle/>
          <a:p>
            <a:pPr marL="0" indent="0"/>
            <a:r>
              <a:rPr lang="en"/>
              <a:t>From the Kitti vision </a:t>
            </a:r>
          </a:p>
          <a:p>
            <a:pPr marL="0" indent="0"/>
            <a:r>
              <a:rPr lang="en"/>
              <a:t>benchmark suite.</a:t>
            </a:r>
            <a:endParaRPr/>
          </a:p>
        </p:txBody>
      </p:sp>
      <p:sp>
        <p:nvSpPr>
          <p:cNvPr id="157" name="Google Shape;157;p32"/>
          <p:cNvSpPr txBox="1">
            <a:spLocks noGrp="1"/>
          </p:cNvSpPr>
          <p:nvPr>
            <p:ph type="body" idx="2"/>
          </p:nvPr>
        </p:nvSpPr>
        <p:spPr>
          <a:xfrm>
            <a:off x="6586000" y="965600"/>
            <a:ext cx="5116000" cy="4926800"/>
          </a:xfrm>
          <a:prstGeom prst="rect">
            <a:avLst/>
          </a:prstGeom>
        </p:spPr>
        <p:txBody>
          <a:bodyPr spcFirstLastPara="1" vert="horz" wrap="square" lIns="121900" tIns="121900" rIns="121900" bIns="121900" rtlCol="0" anchor="ctr" anchorCtr="0">
            <a:noAutofit/>
          </a:bodyPr>
          <a:lstStyle/>
          <a:p>
            <a:pPr marL="0" indent="0">
              <a:buNone/>
            </a:pPr>
            <a:r>
              <a:rPr lang="en-US"/>
              <a:t>We made use of</a:t>
            </a:r>
            <a:endParaRPr/>
          </a:p>
          <a:p>
            <a:pPr>
              <a:spcBef>
                <a:spcPts val="2133"/>
              </a:spcBef>
            </a:pPr>
            <a:r>
              <a:rPr lang="en-US"/>
              <a:t>Lidar Dataset (</a:t>
            </a:r>
            <a:r>
              <a:rPr lang="en-US" err="1"/>
              <a:t>velodyne</a:t>
            </a:r>
            <a:r>
              <a:rPr lang="en-US"/>
              <a:t>)</a:t>
            </a:r>
            <a:endParaRPr/>
          </a:p>
          <a:p>
            <a:pPr>
              <a:spcBef>
                <a:spcPts val="2133"/>
              </a:spcBef>
            </a:pPr>
            <a:r>
              <a:rPr lang="en-US"/>
              <a:t>Calibration Files</a:t>
            </a:r>
          </a:p>
          <a:p>
            <a:pPr>
              <a:spcBef>
                <a:spcPts val="2133"/>
              </a:spcBef>
            </a:pPr>
            <a:r>
              <a:rPr lang="en-US"/>
              <a:t>Grayscale images data</a:t>
            </a:r>
            <a:endParaRPr/>
          </a:p>
          <a:p>
            <a:pPr>
              <a:spcBef>
                <a:spcPts val="2133"/>
              </a:spcBef>
              <a:spcAft>
                <a:spcPts val="2133"/>
              </a:spcAft>
            </a:pPr>
            <a:r>
              <a:rPr lang="en"/>
              <a:t>Ground truth poses</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193-AB06-F750-5952-91964EDD7BA4}"/>
              </a:ext>
            </a:extLst>
          </p:cNvPr>
          <p:cNvSpPr>
            <a:spLocks noGrp="1"/>
          </p:cNvSpPr>
          <p:nvPr>
            <p:ph type="title"/>
          </p:nvPr>
        </p:nvSpPr>
        <p:spPr/>
        <p:txBody>
          <a:bodyPr>
            <a:normAutofit/>
          </a:bodyPr>
          <a:lstStyle/>
          <a:p>
            <a:r>
              <a:rPr lang="en-US" sz="6000">
                <a:latin typeface="Proxima Nova" panose="020B0604020202020204"/>
                <a:cs typeface="Calibri Light"/>
              </a:rPr>
              <a:t>What is Disparity?</a:t>
            </a:r>
            <a:endParaRPr lang="en-US" sz="6000">
              <a:latin typeface="Proxima Nova" panose="020B0604020202020204"/>
            </a:endParaRPr>
          </a:p>
        </p:txBody>
      </p:sp>
      <p:sp>
        <p:nvSpPr>
          <p:cNvPr id="3" name="Content Placeholder 2">
            <a:extLst>
              <a:ext uri="{FF2B5EF4-FFF2-40B4-BE49-F238E27FC236}">
                <a16:creationId xmlns:a16="http://schemas.microsoft.com/office/drawing/2014/main" id="{B9D82220-C153-2109-A738-E81824AA67CF}"/>
              </a:ext>
            </a:extLst>
          </p:cNvPr>
          <p:cNvSpPr>
            <a:spLocks noGrp="1"/>
          </p:cNvSpPr>
          <p:nvPr>
            <p:ph idx="1"/>
          </p:nvPr>
        </p:nvSpPr>
        <p:spPr/>
        <p:txBody>
          <a:bodyPr vert="horz" lIns="91440" tIns="45720" rIns="91440" bIns="45720" rtlCol="0" anchor="t">
            <a:normAutofit fontScale="92500"/>
          </a:bodyPr>
          <a:lstStyle/>
          <a:p>
            <a:r>
              <a:rPr lang="en-US">
                <a:ea typeface="+mn-lt"/>
                <a:cs typeface="+mn-lt"/>
              </a:rPr>
              <a:t>Disparity measures the displacement of a point between two images. The higher the disparity, the closer the object. This example computes disparity using the Semi-Global Block Matching (SGBM) </a:t>
            </a:r>
            <a:r>
              <a:rPr lang="en-US" err="1">
                <a:ea typeface="+mn-lt"/>
                <a:cs typeface="+mn-lt"/>
              </a:rPr>
              <a:t>method,which</a:t>
            </a:r>
            <a:r>
              <a:rPr lang="en-US">
                <a:ea typeface="+mn-lt"/>
                <a:cs typeface="+mn-lt"/>
              </a:rPr>
              <a:t> is similar to the disparity (Computer Vision Toolbox) function.</a:t>
            </a:r>
          </a:p>
          <a:p>
            <a:r>
              <a:rPr lang="en-US">
                <a:ea typeface="+mn-lt"/>
                <a:cs typeface="+mn-lt"/>
              </a:rPr>
              <a:t>Try closing one eye, opening it quickly while closing the other to experience this. You'll observe that objects that are closest to you move more than those that are farther away. This condition is known as discrepancy.</a:t>
            </a:r>
            <a:endParaRPr lang="en-US"/>
          </a:p>
          <a:p>
            <a:pPr marL="0" indent="0">
              <a:buNone/>
            </a:pPr>
            <a:r>
              <a:rPr lang="en-US">
                <a:ea typeface="+mn-lt"/>
                <a:cs typeface="+mn-lt"/>
              </a:rPr>
              <a:t>   </a:t>
            </a:r>
            <a:r>
              <a:rPr lang="en-US" b="1">
                <a:ea typeface="+mn-lt"/>
                <a:cs typeface="+mn-lt"/>
              </a:rPr>
              <a:t>Measure :</a:t>
            </a:r>
            <a:r>
              <a:rPr lang="en-US">
                <a:ea typeface="+mn-lt"/>
                <a:cs typeface="+mn-lt"/>
              </a:rPr>
              <a:t> Pixels</a:t>
            </a:r>
          </a:p>
          <a:p>
            <a:r>
              <a:rPr lang="en-US">
                <a:cs typeface="Calibri"/>
              </a:rPr>
              <a:t>First we are going to define a disparity map to check for grayscale image.</a:t>
            </a:r>
          </a:p>
          <a:p>
            <a:r>
              <a:rPr lang="en-US">
                <a:cs typeface="Calibri"/>
              </a:rPr>
              <a:t>We are </a:t>
            </a:r>
            <a:r>
              <a:rPr lang="en-US" err="1">
                <a:cs typeface="Calibri"/>
              </a:rPr>
              <a:t>inputing</a:t>
            </a:r>
            <a:r>
              <a:rPr lang="en-US">
                <a:cs typeface="Calibri"/>
              </a:rPr>
              <a:t> camera images from both sides as arguments.</a:t>
            </a: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8AF1762F-9FD8-11EE-C12B-783B63EB7B09}"/>
              </a:ext>
            </a:extLst>
          </p:cNvPr>
          <p:cNvSpPr txBox="1"/>
          <p:nvPr/>
        </p:nvSpPr>
        <p:spPr>
          <a:xfrm>
            <a:off x="7372709" y="6483315"/>
            <a:ext cx="49141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hlinkClick r:id="rId2"/>
              </a:rPr>
              <a:t>https://ww2.mathworks.cn/help/visionhdl/ug/stereoscopic-disparity.html</a:t>
            </a:r>
            <a:r>
              <a:rPr lang="en-US" sz="1200"/>
              <a:t> </a:t>
            </a:r>
            <a:endParaRPr lang="en-US" sz="1200">
              <a:cs typeface="Calibri"/>
            </a:endParaRPr>
          </a:p>
        </p:txBody>
      </p:sp>
    </p:spTree>
    <p:extLst>
      <p:ext uri="{BB962C8B-B14F-4D97-AF65-F5344CB8AC3E}">
        <p14:creationId xmlns:p14="http://schemas.microsoft.com/office/powerpoint/2010/main" val="364109143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9E4A-996F-01FD-9A84-50FFC2F48AAD}"/>
              </a:ext>
            </a:extLst>
          </p:cNvPr>
          <p:cNvSpPr>
            <a:spLocks noGrp="1"/>
          </p:cNvSpPr>
          <p:nvPr>
            <p:ph type="title"/>
          </p:nvPr>
        </p:nvSpPr>
        <p:spPr/>
        <p:txBody>
          <a:bodyPr vert="horz" lIns="91440" tIns="45720" rIns="91440" bIns="45720" rtlCol="0" anchor="ctr">
            <a:noAutofit/>
          </a:bodyPr>
          <a:lstStyle/>
          <a:p>
            <a:r>
              <a:rPr lang="en-US" sz="4800">
                <a:latin typeface="Proxima Nova" panose="020B0604020202020204"/>
                <a:cs typeface="Calibri Light"/>
              </a:rPr>
              <a:t>What are we doing with Block Matching?</a:t>
            </a:r>
            <a:endParaRPr lang="en-US" sz="4800">
              <a:latin typeface="Proxima Nova" panose="020B0604020202020204"/>
            </a:endParaRPr>
          </a:p>
        </p:txBody>
      </p:sp>
      <p:sp>
        <p:nvSpPr>
          <p:cNvPr id="3" name="Content Placeholder 2">
            <a:extLst>
              <a:ext uri="{FF2B5EF4-FFF2-40B4-BE49-F238E27FC236}">
                <a16:creationId xmlns:a16="http://schemas.microsoft.com/office/drawing/2014/main" id="{0E937198-A653-65CB-9BFC-D7A858B59588}"/>
              </a:ext>
            </a:extLst>
          </p:cNvPr>
          <p:cNvSpPr>
            <a:spLocks noGrp="1"/>
          </p:cNvSpPr>
          <p:nvPr>
            <p:ph idx="1"/>
          </p:nvPr>
        </p:nvSpPr>
        <p:spPr/>
        <p:txBody>
          <a:bodyPr vert="horz" lIns="91440" tIns="45720" rIns="91440" bIns="45720" rtlCol="0" anchor="t">
            <a:normAutofit/>
          </a:bodyPr>
          <a:lstStyle/>
          <a:p>
            <a:r>
              <a:rPr lang="en-US">
                <a:cs typeface="Calibri"/>
              </a:rPr>
              <a:t>By comparing blocks of pixels, the Block Matching block calculates the amount of motion between two pictures or two video frames. By shifting the block of pixels over a search zone, the block matches the block of pixels between frames.</a:t>
            </a:r>
            <a:endParaRPr lang="en-US">
              <a:ea typeface="+mn-lt"/>
              <a:cs typeface="+mn-lt"/>
            </a:endParaRPr>
          </a:p>
          <a:p>
            <a:r>
              <a:rPr lang="en-US">
                <a:ea typeface="+mn-lt"/>
                <a:cs typeface="+mn-lt"/>
              </a:rPr>
              <a:t>Stereo BM stands for block matching algorithm. Stereo SGBM stands for S</a:t>
            </a:r>
            <a:r>
              <a:rPr lang="en-US" b="1">
                <a:ea typeface="+mn-lt"/>
                <a:cs typeface="+mn-lt"/>
              </a:rPr>
              <a:t>emi Global Block Matching algorithm</a:t>
            </a:r>
            <a:r>
              <a:rPr lang="en-US">
                <a:ea typeface="+mn-lt"/>
                <a:cs typeface="+mn-lt"/>
              </a:rPr>
              <a:t>. We are using OpenCV2 library in python for its execution.</a:t>
            </a:r>
            <a:endParaRPr lang="en-US">
              <a:cs typeface="Calibri"/>
            </a:endParaRPr>
          </a:p>
          <a:p>
            <a:r>
              <a:rPr lang="en-US">
                <a:cs typeface="Calibri"/>
              </a:rPr>
              <a:t>We modified SAD window (Sum of Absolute Differences window) size and block size </a:t>
            </a:r>
            <a:r>
              <a:rPr lang="en-US">
                <a:ea typeface="+mn-lt"/>
                <a:cs typeface="+mn-lt"/>
              </a:rPr>
              <a:t>to compare pixels</a:t>
            </a:r>
            <a:endParaRPr lang="en-US">
              <a:cs typeface="Calibri"/>
            </a:endParaRPr>
          </a:p>
          <a:p>
            <a:endParaRPr lang="en-US">
              <a:cs typeface="Calibri"/>
            </a:endParaRPr>
          </a:p>
        </p:txBody>
      </p:sp>
    </p:spTree>
    <p:extLst>
      <p:ext uri="{BB962C8B-B14F-4D97-AF65-F5344CB8AC3E}">
        <p14:creationId xmlns:p14="http://schemas.microsoft.com/office/powerpoint/2010/main" val="20807840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91AA2-0022-0F41-CA64-4A595579F1B7}"/>
              </a:ext>
            </a:extLst>
          </p:cNvPr>
          <p:cNvSpPr>
            <a:spLocks noGrp="1"/>
          </p:cNvSpPr>
          <p:nvPr>
            <p:ph idx="1"/>
          </p:nvPr>
        </p:nvSpPr>
        <p:spPr/>
        <p:txBody>
          <a:bodyPr vert="horz" lIns="91440" tIns="45720" rIns="91440" bIns="45720" rtlCol="0" anchor="t">
            <a:normAutofit/>
          </a:bodyPr>
          <a:lstStyle/>
          <a:p>
            <a:r>
              <a:rPr lang="en-US">
                <a:ea typeface="+mn-lt"/>
                <a:cs typeface="+mn-lt"/>
              </a:rPr>
              <a:t>There is chance that there can be a gap of one side of the image where another side camera will not have matching information. This means that we should apply a mask when looking for features to match from one frame to the next so that we can use features which fall in the area of the picture for which we have depth information.</a:t>
            </a:r>
            <a:endParaRPr lang="en-US">
              <a:cs typeface="Calibri"/>
            </a:endParaRPr>
          </a:p>
          <a:p>
            <a:r>
              <a:rPr lang="en-US">
                <a:cs typeface="Calibri"/>
              </a:rPr>
              <a:t>So for this kind of situation we are defining a depth map where projection mapping comes into picture.</a:t>
            </a:r>
          </a:p>
        </p:txBody>
      </p:sp>
      <p:pic>
        <p:nvPicPr>
          <p:cNvPr id="5" name="Picture 5">
            <a:extLst>
              <a:ext uri="{FF2B5EF4-FFF2-40B4-BE49-F238E27FC236}">
                <a16:creationId xmlns:a16="http://schemas.microsoft.com/office/drawing/2014/main" id="{D4D6E7F5-0142-AAAB-A3E0-EE3DA424283B}"/>
              </a:ext>
            </a:extLst>
          </p:cNvPr>
          <p:cNvPicPr>
            <a:picLocks noChangeAspect="1"/>
          </p:cNvPicPr>
          <p:nvPr/>
        </p:nvPicPr>
        <p:blipFill>
          <a:blip r:embed="rId2"/>
          <a:stretch>
            <a:fillRect/>
          </a:stretch>
        </p:blipFill>
        <p:spPr>
          <a:xfrm>
            <a:off x="1216325" y="4868116"/>
            <a:ext cx="9673086" cy="773618"/>
          </a:xfrm>
          <a:prstGeom prst="rect">
            <a:avLst/>
          </a:prstGeom>
        </p:spPr>
      </p:pic>
    </p:spTree>
    <p:extLst>
      <p:ext uri="{BB962C8B-B14F-4D97-AF65-F5344CB8AC3E}">
        <p14:creationId xmlns:p14="http://schemas.microsoft.com/office/powerpoint/2010/main" val="13836944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402CDAF-8378-B27B-E677-AC614389B112}"/>
              </a:ext>
            </a:extLst>
          </p:cNvPr>
          <p:cNvSpPr txBox="1"/>
          <p:nvPr/>
        </p:nvSpPr>
        <p:spPr>
          <a:xfrm>
            <a:off x="106023" y="78932"/>
            <a:ext cx="5999565" cy="167660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000" b="1">
                <a:latin typeface="+mj-lt"/>
                <a:ea typeface="+mj-ea"/>
                <a:cs typeface="+mj-cs"/>
              </a:rPr>
              <a:t>Semi-Global Block Matching (SGBM) Disparity algorithm?</a:t>
            </a:r>
            <a:endParaRPr lang="en-US" sz="4000">
              <a:latin typeface="+mj-lt"/>
              <a:ea typeface="+mj-ea"/>
              <a:cs typeface="+mj-cs"/>
            </a:endParaRPr>
          </a:p>
        </p:txBody>
      </p:sp>
      <p:sp>
        <p:nvSpPr>
          <p:cNvPr id="17" name="TextBox 16">
            <a:extLst>
              <a:ext uri="{FF2B5EF4-FFF2-40B4-BE49-F238E27FC236}">
                <a16:creationId xmlns:a16="http://schemas.microsoft.com/office/drawing/2014/main" id="{9E587258-F69D-E176-B296-B1AFD7ACC075}"/>
              </a:ext>
            </a:extLst>
          </p:cNvPr>
          <p:cNvSpPr txBox="1"/>
          <p:nvPr/>
        </p:nvSpPr>
        <p:spPr>
          <a:xfrm>
            <a:off x="197236" y="1856745"/>
            <a:ext cx="5817141" cy="4474310"/>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1600"/>
              <a:t>DISPARITY: The difference in horizontal location of an object in the left and right image.</a:t>
            </a:r>
            <a:endParaRPr lang="en-US" sz="1600">
              <a:cs typeface="Calibri"/>
            </a:endParaRPr>
          </a:p>
          <a:p>
            <a:pPr indent="-228600">
              <a:lnSpc>
                <a:spcPct val="90000"/>
              </a:lnSpc>
              <a:spcAft>
                <a:spcPts val="600"/>
              </a:spcAft>
              <a:buFont typeface="Arial" panose="020B0604020202020204" pitchFamily="34" charset="0"/>
              <a:buChar char="•"/>
            </a:pPr>
            <a:r>
              <a:rPr lang="en-US" sz="1600"/>
              <a:t>Categories of disparity estimation algorithms: local methods and global methods.</a:t>
            </a:r>
            <a:endParaRPr lang="en-US" sz="1600">
              <a:cs typeface="Calibri"/>
            </a:endParaRPr>
          </a:p>
          <a:p>
            <a:pPr indent="-228600">
              <a:lnSpc>
                <a:spcPct val="90000"/>
              </a:lnSpc>
              <a:spcAft>
                <a:spcPts val="600"/>
              </a:spcAft>
              <a:buFont typeface="Arial" panose="020B0604020202020204" pitchFamily="34" charset="0"/>
              <a:buChar char="•"/>
            </a:pPr>
            <a:r>
              <a:rPr lang="en-US" sz="1600"/>
              <a:t>Local methods evaluate one pixel at a time.</a:t>
            </a:r>
            <a:endParaRPr lang="en-US" sz="1600">
              <a:cs typeface="Calibri"/>
            </a:endParaRPr>
          </a:p>
          <a:p>
            <a:pPr indent="-228600">
              <a:lnSpc>
                <a:spcPct val="90000"/>
              </a:lnSpc>
              <a:spcAft>
                <a:spcPts val="600"/>
              </a:spcAft>
              <a:buFont typeface="Arial" panose="020B0604020202020204" pitchFamily="34" charset="0"/>
              <a:buChar char="•"/>
            </a:pPr>
            <a:r>
              <a:rPr lang="en-US" sz="1600"/>
              <a:t>Global methods consider information that is available in the whole image. Local methods are poor at detecting sudden depth variation and occlusions, and hence global methods are preferred. </a:t>
            </a:r>
            <a:endParaRPr lang="en-US" sz="1600">
              <a:cs typeface="Calibri"/>
            </a:endParaRPr>
          </a:p>
          <a:p>
            <a:pPr indent="-228600">
              <a:lnSpc>
                <a:spcPct val="90000"/>
              </a:lnSpc>
              <a:spcAft>
                <a:spcPts val="600"/>
              </a:spcAft>
              <a:buFont typeface="Arial" panose="020B0604020202020204" pitchFamily="34" charset="0"/>
              <a:buChar char="•"/>
            </a:pPr>
            <a:r>
              <a:rPr lang="en-US" sz="1600"/>
              <a:t>Semi-global matching uses information from neighboring pixels in multiple directions to calculate the disparity of a pixel.</a:t>
            </a:r>
          </a:p>
          <a:p>
            <a:pPr indent="-228600">
              <a:lnSpc>
                <a:spcPct val="90000"/>
              </a:lnSpc>
              <a:spcAft>
                <a:spcPts val="600"/>
              </a:spcAft>
              <a:buFont typeface="Arial" panose="020B0604020202020204" pitchFamily="34" charset="0"/>
              <a:buChar char="•"/>
            </a:pPr>
            <a:r>
              <a:rPr lang="en-US" sz="1600">
                <a:cs typeface="Calibri"/>
              </a:rPr>
              <a:t>SGBM is more efficient</a:t>
            </a:r>
          </a:p>
          <a:p>
            <a:pPr indent="-228600">
              <a:lnSpc>
                <a:spcPct val="90000"/>
              </a:lnSpc>
              <a:spcAft>
                <a:spcPts val="600"/>
              </a:spcAft>
              <a:buFont typeface="Arial" panose="020B0604020202020204" pitchFamily="34" charset="0"/>
              <a:buChar char="•"/>
            </a:pPr>
            <a:r>
              <a:rPr lang="en-US" sz="1600"/>
              <a:t>Instead of using the whole image, the disparity of a pixel can be calculated by considering a smaller block of pixels for ease of computation</a:t>
            </a:r>
            <a:endParaRPr lang="en-US" sz="1600">
              <a:cs typeface="Calibri"/>
            </a:endParaRPr>
          </a:p>
          <a:p>
            <a:pPr indent="-228600">
              <a:lnSpc>
                <a:spcPct val="90000"/>
              </a:lnSpc>
              <a:spcAft>
                <a:spcPts val="600"/>
              </a:spcAft>
              <a:buFont typeface="Arial" panose="020B0604020202020204" pitchFamily="34" charset="0"/>
              <a:buChar char="•"/>
            </a:pPr>
            <a:r>
              <a:rPr lang="en-US" sz="1600"/>
              <a:t>As shown in figure, the algorithm searches for each pixel in the Left Image from among D pixels in the Right Image.</a:t>
            </a:r>
            <a:endParaRPr lang="en-US" sz="1600">
              <a:cs typeface="Calibri"/>
            </a:endParaRPr>
          </a:p>
          <a:p>
            <a:pPr indent="-228600">
              <a:lnSpc>
                <a:spcPct val="90000"/>
              </a:lnSpc>
              <a:spcAft>
                <a:spcPts val="600"/>
              </a:spcAft>
              <a:buFont typeface="Arial" panose="020B0604020202020204" pitchFamily="34" charset="0"/>
              <a:buChar char="•"/>
            </a:pPr>
            <a:r>
              <a:rPr lang="en-US" sz="1600"/>
              <a:t>The first </a:t>
            </a:r>
            <a:r>
              <a:rPr lang="en-US" sz="1600" i="1"/>
              <a:t>D</a:t>
            </a:r>
            <a:r>
              <a:rPr lang="en-US" sz="1600"/>
              <a:t> columns of Left Image are unused because the corresponding pixels in Right Image are not available for comparison</a:t>
            </a:r>
            <a:endParaRPr lang="en-US" sz="1600">
              <a:cs typeface="Calibri"/>
            </a:endParaRPr>
          </a:p>
          <a:p>
            <a:pPr indent="-228600">
              <a:lnSpc>
                <a:spcPct val="90000"/>
              </a:lnSpc>
              <a:spcAft>
                <a:spcPts val="600"/>
              </a:spcAft>
              <a:buFont typeface="Arial" panose="020B0604020202020204" pitchFamily="34" charset="0"/>
              <a:buChar char="•"/>
            </a:pPr>
            <a:endParaRPr lang="en-US" sz="1600"/>
          </a:p>
        </p:txBody>
      </p:sp>
      <p:sp>
        <p:nvSpPr>
          <p:cNvPr id="35" name="Rectangle 34">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Diagram, schematic&#10;&#10;Description automatically generated">
            <a:extLst>
              <a:ext uri="{FF2B5EF4-FFF2-40B4-BE49-F238E27FC236}">
                <a16:creationId xmlns:a16="http://schemas.microsoft.com/office/drawing/2014/main" id="{4204796D-BBFD-E667-E553-C801C5728FFA}"/>
              </a:ext>
            </a:extLst>
          </p:cNvPr>
          <p:cNvPicPr>
            <a:picLocks noChangeAspect="1"/>
          </p:cNvPicPr>
          <p:nvPr/>
        </p:nvPicPr>
        <p:blipFill rotWithShape="1">
          <a:blip r:embed="rId2"/>
          <a:srcRect l="15803" r="16641" b="2"/>
          <a:stretch/>
        </p:blipFill>
        <p:spPr>
          <a:xfrm>
            <a:off x="6721233" y="180007"/>
            <a:ext cx="4831104" cy="5577837"/>
          </a:xfrm>
          <a:prstGeom prst="rect">
            <a:avLst/>
          </a:prstGeom>
          <a:effectLst/>
        </p:spPr>
      </p:pic>
      <p:sp>
        <p:nvSpPr>
          <p:cNvPr id="2" name="TextBox 1">
            <a:extLst>
              <a:ext uri="{FF2B5EF4-FFF2-40B4-BE49-F238E27FC236}">
                <a16:creationId xmlns:a16="http://schemas.microsoft.com/office/drawing/2014/main" id="{DBC05E6C-25CD-0BDD-E6FC-5D73C1C048AD}"/>
              </a:ext>
            </a:extLst>
          </p:cNvPr>
          <p:cNvSpPr txBox="1"/>
          <p:nvPr/>
        </p:nvSpPr>
        <p:spPr>
          <a:xfrm>
            <a:off x="7761824" y="6541913"/>
            <a:ext cx="55079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hlinkClick r:id="rId3"/>
              </a:rPr>
              <a:t>https://ww2.mathworks.cn/help/visionhdl/ug/stereoscopic-disparity.html</a:t>
            </a:r>
            <a:r>
              <a:rPr lang="en-US" sz="1100">
                <a:ea typeface="+mn-lt"/>
                <a:cs typeface="+mn-lt"/>
              </a:rPr>
              <a:t> </a:t>
            </a:r>
            <a:endParaRPr lang="en-US" sz="1100">
              <a:cs typeface="Calibri"/>
            </a:endParaRPr>
          </a:p>
        </p:txBody>
      </p:sp>
    </p:spTree>
    <p:extLst>
      <p:ext uri="{BB962C8B-B14F-4D97-AF65-F5344CB8AC3E}">
        <p14:creationId xmlns:p14="http://schemas.microsoft.com/office/powerpoint/2010/main" val="60557878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3E4C482-B8AA-472B-EE79-E1E2BCC169A8}"/>
              </a:ext>
            </a:extLst>
          </p:cNvPr>
          <p:cNvGraphicFramePr>
            <a:graphicFrameLocks noGrp="1"/>
          </p:cNvGraphicFramePr>
          <p:nvPr>
            <p:ph idx="1"/>
            <p:extLst>
              <p:ext uri="{D42A27DB-BD31-4B8C-83A1-F6EECF244321}">
                <p14:modId xmlns:p14="http://schemas.microsoft.com/office/powerpoint/2010/main" val="1492240744"/>
              </p:ext>
            </p:extLst>
          </p:nvPr>
        </p:nvGraphicFramePr>
        <p:xfrm>
          <a:off x="0" y="339460"/>
          <a:ext cx="780032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a:extLst>
              <a:ext uri="{FF2B5EF4-FFF2-40B4-BE49-F238E27FC236}">
                <a16:creationId xmlns:a16="http://schemas.microsoft.com/office/drawing/2014/main" id="{C0841926-B23A-6C06-69E7-3F0549A01A14}"/>
              </a:ext>
            </a:extLst>
          </p:cNvPr>
          <p:cNvPicPr>
            <a:picLocks noChangeAspect="1"/>
          </p:cNvPicPr>
          <p:nvPr/>
        </p:nvPicPr>
        <p:blipFill rotWithShape="1">
          <a:blip r:embed="rId7"/>
          <a:srcRect t="3549" r="1019" b="6564"/>
          <a:stretch/>
        </p:blipFill>
        <p:spPr>
          <a:xfrm>
            <a:off x="291992" y="4836695"/>
            <a:ext cx="4079482" cy="1907019"/>
          </a:xfrm>
          <a:prstGeom prst="rect">
            <a:avLst/>
          </a:prstGeom>
        </p:spPr>
      </p:pic>
      <p:pic>
        <p:nvPicPr>
          <p:cNvPr id="5" name="Picture 5">
            <a:extLst>
              <a:ext uri="{FF2B5EF4-FFF2-40B4-BE49-F238E27FC236}">
                <a16:creationId xmlns:a16="http://schemas.microsoft.com/office/drawing/2014/main" id="{91B3BD5A-6A1E-5E79-9186-2CA1E39D65D3}"/>
              </a:ext>
            </a:extLst>
          </p:cNvPr>
          <p:cNvPicPr>
            <a:picLocks noChangeAspect="1"/>
          </p:cNvPicPr>
          <p:nvPr/>
        </p:nvPicPr>
        <p:blipFill rotWithShape="1">
          <a:blip r:embed="rId8"/>
          <a:srcRect l="2725" t="5368" r="1607" b="6477"/>
          <a:stretch/>
        </p:blipFill>
        <p:spPr>
          <a:xfrm>
            <a:off x="7700210" y="3304011"/>
            <a:ext cx="4299285" cy="3070073"/>
          </a:xfrm>
          <a:prstGeom prst="rect">
            <a:avLst/>
          </a:prstGeom>
        </p:spPr>
      </p:pic>
      <p:sp>
        <p:nvSpPr>
          <p:cNvPr id="6" name="Oval 5">
            <a:extLst>
              <a:ext uri="{FF2B5EF4-FFF2-40B4-BE49-F238E27FC236}">
                <a16:creationId xmlns:a16="http://schemas.microsoft.com/office/drawing/2014/main" id="{6437D4EE-5F73-3CD9-0B5C-A9E6CCF28FD1}"/>
              </a:ext>
            </a:extLst>
          </p:cNvPr>
          <p:cNvSpPr/>
          <p:nvPr/>
        </p:nvSpPr>
        <p:spPr>
          <a:xfrm>
            <a:off x="7800322" y="265461"/>
            <a:ext cx="1015844" cy="110333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ectangle 7" descr="Mathematics">
            <a:extLst>
              <a:ext uri="{FF2B5EF4-FFF2-40B4-BE49-F238E27FC236}">
                <a16:creationId xmlns:a16="http://schemas.microsoft.com/office/drawing/2014/main" id="{6C7BBC9A-CFF0-8D65-1B27-2E6E0325E137}"/>
              </a:ext>
            </a:extLst>
          </p:cNvPr>
          <p:cNvSpPr/>
          <p:nvPr/>
        </p:nvSpPr>
        <p:spPr>
          <a:xfrm>
            <a:off x="8013650" y="497161"/>
            <a:ext cx="589190" cy="63993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9" name="Group 8">
            <a:extLst>
              <a:ext uri="{FF2B5EF4-FFF2-40B4-BE49-F238E27FC236}">
                <a16:creationId xmlns:a16="http://schemas.microsoft.com/office/drawing/2014/main" id="{A4ECB956-C098-D8C4-DC49-B9A7B12C07CC}"/>
              </a:ext>
            </a:extLst>
          </p:cNvPr>
          <p:cNvGrpSpPr/>
          <p:nvPr/>
        </p:nvGrpSpPr>
        <p:grpSpPr>
          <a:xfrm>
            <a:off x="8349216" y="215132"/>
            <a:ext cx="3248592" cy="1153656"/>
            <a:chOff x="921429" y="3212634"/>
            <a:chExt cx="2091926" cy="683990"/>
          </a:xfrm>
        </p:grpSpPr>
        <p:sp>
          <p:nvSpPr>
            <p:cNvPr id="11" name="Rectangle 10">
              <a:extLst>
                <a:ext uri="{FF2B5EF4-FFF2-40B4-BE49-F238E27FC236}">
                  <a16:creationId xmlns:a16="http://schemas.microsoft.com/office/drawing/2014/main" id="{6260DD75-AE81-03F4-7BF5-E4B91373400E}"/>
                </a:ext>
              </a:extLst>
            </p:cNvPr>
            <p:cNvSpPr/>
            <p:nvPr/>
          </p:nvSpPr>
          <p:spPr>
            <a:xfrm>
              <a:off x="921429" y="3242472"/>
              <a:ext cx="1541931" cy="6541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TextBox 14">
              <a:extLst>
                <a:ext uri="{FF2B5EF4-FFF2-40B4-BE49-F238E27FC236}">
                  <a16:creationId xmlns:a16="http://schemas.microsoft.com/office/drawing/2014/main" id="{2E01B5E7-68FE-1B27-2D72-D15167CAE893}"/>
                </a:ext>
              </a:extLst>
            </p:cNvPr>
            <p:cNvSpPr txBox="1"/>
            <p:nvPr/>
          </p:nvSpPr>
          <p:spPr>
            <a:xfrm>
              <a:off x="1359492" y="3212634"/>
              <a:ext cx="1653863" cy="6541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300" kern="1200"/>
                <a:t>If we know the disparity of an object, we can compute its depth z using the following relation: z = </a:t>
              </a:r>
              <a:r>
                <a:rPr lang="en-US" sz="1300" kern="1200" err="1"/>
                <a:t>fB</a:t>
              </a:r>
              <a:r>
                <a:rPr lang="en-US" sz="1300" kern="1200"/>
                <a:t>/ d.</a:t>
              </a:r>
            </a:p>
          </p:txBody>
        </p:sp>
      </p:grpSp>
      <p:sp>
        <p:nvSpPr>
          <p:cNvPr id="19" name="Oval 18">
            <a:extLst>
              <a:ext uri="{FF2B5EF4-FFF2-40B4-BE49-F238E27FC236}">
                <a16:creationId xmlns:a16="http://schemas.microsoft.com/office/drawing/2014/main" id="{DE18C3B2-07CA-FB38-0708-70C0E8CA6F39}"/>
              </a:ext>
            </a:extLst>
          </p:cNvPr>
          <p:cNvSpPr/>
          <p:nvPr/>
        </p:nvSpPr>
        <p:spPr>
          <a:xfrm>
            <a:off x="7800322" y="2055761"/>
            <a:ext cx="1015844" cy="110333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6" name="Rectangle 25" descr="Camera">
            <a:extLst>
              <a:ext uri="{FF2B5EF4-FFF2-40B4-BE49-F238E27FC236}">
                <a16:creationId xmlns:a16="http://schemas.microsoft.com/office/drawing/2014/main" id="{DAE2E945-3BC3-17CC-B1FD-F8EB50F849BF}"/>
              </a:ext>
            </a:extLst>
          </p:cNvPr>
          <p:cNvSpPr/>
          <p:nvPr/>
        </p:nvSpPr>
        <p:spPr>
          <a:xfrm>
            <a:off x="7986072" y="2297100"/>
            <a:ext cx="589189" cy="639931"/>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28" name="Group 27">
            <a:extLst>
              <a:ext uri="{FF2B5EF4-FFF2-40B4-BE49-F238E27FC236}">
                <a16:creationId xmlns:a16="http://schemas.microsoft.com/office/drawing/2014/main" id="{011736FB-A9D4-9CF3-EBF2-06A2E1A374F5}"/>
              </a:ext>
            </a:extLst>
          </p:cNvPr>
          <p:cNvGrpSpPr/>
          <p:nvPr/>
        </p:nvGrpSpPr>
        <p:grpSpPr>
          <a:xfrm>
            <a:off x="9001917" y="2232205"/>
            <a:ext cx="2394491" cy="1103330"/>
            <a:chOff x="921429" y="3242472"/>
            <a:chExt cx="1541931" cy="654152"/>
          </a:xfrm>
        </p:grpSpPr>
        <p:sp>
          <p:nvSpPr>
            <p:cNvPr id="29" name="Rectangle 28">
              <a:extLst>
                <a:ext uri="{FF2B5EF4-FFF2-40B4-BE49-F238E27FC236}">
                  <a16:creationId xmlns:a16="http://schemas.microsoft.com/office/drawing/2014/main" id="{FAC3B0A7-EFB0-F4C0-3BAF-9B1386FEA0D8}"/>
                </a:ext>
              </a:extLst>
            </p:cNvPr>
            <p:cNvSpPr/>
            <p:nvPr/>
          </p:nvSpPr>
          <p:spPr>
            <a:xfrm>
              <a:off x="921429" y="3242472"/>
              <a:ext cx="1541931" cy="6541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0" name="TextBox 29">
              <a:extLst>
                <a:ext uri="{FF2B5EF4-FFF2-40B4-BE49-F238E27FC236}">
                  <a16:creationId xmlns:a16="http://schemas.microsoft.com/office/drawing/2014/main" id="{066B2766-863A-CEC6-B6FE-0D80CDFD1063}"/>
                </a:ext>
              </a:extLst>
            </p:cNvPr>
            <p:cNvSpPr txBox="1"/>
            <p:nvPr/>
          </p:nvSpPr>
          <p:spPr>
            <a:xfrm>
              <a:off x="921429" y="3242472"/>
              <a:ext cx="1541931" cy="6541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300" kern="1200"/>
                <a:t>Where f is the focal length of the camera and B is the distance between the camera centers</a:t>
              </a:r>
              <a:br>
                <a:rPr lang="en-US" sz="1300" kern="1200"/>
              </a:br>
              <a:r>
                <a:rPr lang="en-US" sz="1300" kern="1200"/>
                <a:t> </a:t>
              </a:r>
              <a:br>
                <a:rPr lang="en-US" sz="1300" kern="1200"/>
              </a:br>
              <a:r>
                <a:rPr lang="en-US" sz="1300" kern="1200"/>
                <a:t> </a:t>
              </a:r>
              <a:br>
                <a:rPr lang="en-US" sz="1300" kern="1200"/>
              </a:br>
              <a:endParaRPr lang="en-US" sz="1300" kern="1200"/>
            </a:p>
          </p:txBody>
        </p:sp>
      </p:grpSp>
      <p:sp>
        <p:nvSpPr>
          <p:cNvPr id="34" name="TextBox 33">
            <a:extLst>
              <a:ext uri="{FF2B5EF4-FFF2-40B4-BE49-F238E27FC236}">
                <a16:creationId xmlns:a16="http://schemas.microsoft.com/office/drawing/2014/main" id="{17A2DE06-225E-690E-1570-E7E7E1D9777C}"/>
              </a:ext>
            </a:extLst>
          </p:cNvPr>
          <p:cNvSpPr txBox="1"/>
          <p:nvPr/>
        </p:nvSpPr>
        <p:spPr>
          <a:xfrm>
            <a:off x="9454072" y="6592542"/>
            <a:ext cx="52132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ea typeface="+mn-lt"/>
                <a:cs typeface="+mn-lt"/>
                <a:hlinkClick r:id="rId13"/>
              </a:rPr>
              <a:t>https://www.jmlr.org/papers/volume17/15-535/15-535.pdf</a:t>
            </a:r>
            <a:endParaRPr lang="en-US" sz="800">
              <a:ea typeface="+mn-lt"/>
              <a:cs typeface="+mn-lt"/>
            </a:endParaRPr>
          </a:p>
          <a:p>
            <a:endParaRPr lang="en-US" sz="1600">
              <a:cs typeface="Calibri"/>
            </a:endParaRPr>
          </a:p>
        </p:txBody>
      </p:sp>
    </p:spTree>
    <p:extLst>
      <p:ext uri="{BB962C8B-B14F-4D97-AF65-F5344CB8AC3E}">
        <p14:creationId xmlns:p14="http://schemas.microsoft.com/office/powerpoint/2010/main" val="1784184203"/>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5CDB228CE62B4F8BAF5013A4A11728" ma:contentTypeVersion="12" ma:contentTypeDescription="Create a new document." ma:contentTypeScope="" ma:versionID="7cf5497999c354d229412b49a51c56b0">
  <xsd:schema xmlns:xsd="http://www.w3.org/2001/XMLSchema" xmlns:xs="http://www.w3.org/2001/XMLSchema" xmlns:p="http://schemas.microsoft.com/office/2006/metadata/properties" xmlns:ns3="62cd6d3a-22c3-4b41-9960-bb9ae70ca97e" xmlns:ns4="891bcced-4c3f-4ac7-a9b5-5777d65c0159" targetNamespace="http://schemas.microsoft.com/office/2006/metadata/properties" ma:root="true" ma:fieldsID="c2cd7f980dea3eb7387911709a4b27ea" ns3:_="" ns4:_="">
    <xsd:import namespace="62cd6d3a-22c3-4b41-9960-bb9ae70ca97e"/>
    <xsd:import namespace="891bcced-4c3f-4ac7-a9b5-5777d65c01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d6d3a-22c3-4b41-9960-bb9ae70ca9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1bcced-4c3f-4ac7-a9b5-5777d65c015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F5463E-A77C-419C-A836-BB63B2F612F6}">
  <ds:schemaRefs>
    <ds:schemaRef ds:uri="62cd6d3a-22c3-4b41-9960-bb9ae70ca97e"/>
    <ds:schemaRef ds:uri="891bcced-4c3f-4ac7-a9b5-5777d65c01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E8F1DE-0CE6-4BBA-8023-642CF7C1D237}">
  <ds:schemaRefs>
    <ds:schemaRef ds:uri="62cd6d3a-22c3-4b41-9960-bb9ae70ca97e"/>
    <ds:schemaRef ds:uri="891bcced-4c3f-4ac7-a9b5-5777d65c01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783C05A-3E9A-4F58-81DF-5A05588850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1247</Words>
  <Application>Microsoft Office PowerPoint</Application>
  <PresentationFormat>Widescreen</PresentationFormat>
  <Paragraphs>118</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Proxima Nova</vt:lpstr>
      <vt:lpstr>Office Theme</vt:lpstr>
      <vt:lpstr>Visual Odometry</vt:lpstr>
      <vt:lpstr>What can we do with this data?</vt:lpstr>
      <vt:lpstr>What are the Applications?</vt:lpstr>
      <vt:lpstr>What data was used?</vt:lpstr>
      <vt:lpstr>What is Disparity?</vt:lpstr>
      <vt:lpstr>What are we doing with Block Matching?</vt:lpstr>
      <vt:lpstr>PowerPoint Presentation</vt:lpstr>
      <vt:lpstr>PowerPoint Presentation</vt:lpstr>
      <vt:lpstr>PowerPoint Presentation</vt:lpstr>
      <vt:lpstr>Feature Detection?</vt:lpstr>
      <vt:lpstr>  </vt:lpstr>
      <vt:lpstr>What is SIFT(Scale Invariant Feature Transform)?</vt:lpstr>
      <vt:lpstr>How does SIFT work?</vt:lpstr>
      <vt:lpstr>What is the progress?</vt:lpstr>
      <vt:lpstr>Feature Mapping using SIFT?</vt:lpstr>
      <vt:lpstr>LIDAR depth comparison?</vt:lpstr>
      <vt:lpstr>What were the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Shreejit Deshmukh</dc:creator>
  <cp:lastModifiedBy>Basil Reji</cp:lastModifiedBy>
  <cp:revision>34</cp:revision>
  <dcterms:created xsi:type="dcterms:W3CDTF">2022-12-07T18:07:11Z</dcterms:created>
  <dcterms:modified xsi:type="dcterms:W3CDTF">2024-04-25T01:01:30Z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0x010100705CDB228CE62B4F8BAF5013A4A11728</vt:lpwstr>
  </property>
</Properties>
</file>