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421" r:id="rId3"/>
    <p:sldId id="403" r:id="rId4"/>
    <p:sldId id="414" r:id="rId5"/>
    <p:sldId id="415" r:id="rId6"/>
    <p:sldId id="342" r:id="rId7"/>
    <p:sldId id="416" r:id="rId8"/>
    <p:sldId id="418" r:id="rId9"/>
    <p:sldId id="343" r:id="rId10"/>
    <p:sldId id="423" r:id="rId11"/>
    <p:sldId id="424" r:id="rId12"/>
    <p:sldId id="399" r:id="rId13"/>
    <p:sldId id="419" r:id="rId14"/>
    <p:sldId id="321" r:id="rId15"/>
    <p:sldId id="357" r:id="rId16"/>
    <p:sldId id="385" r:id="rId17"/>
    <p:sldId id="376" r:id="rId18"/>
    <p:sldId id="377" r:id="rId19"/>
    <p:sldId id="389" r:id="rId20"/>
    <p:sldId id="390" r:id="rId21"/>
    <p:sldId id="391" r:id="rId22"/>
    <p:sldId id="420" r:id="rId23"/>
    <p:sldId id="408" r:id="rId24"/>
    <p:sldId id="409" r:id="rId25"/>
    <p:sldId id="345" r:id="rId26"/>
    <p:sldId id="411" r:id="rId27"/>
    <p:sldId id="346" r:id="rId28"/>
    <p:sldId id="347" r:id="rId29"/>
    <p:sldId id="425" r:id="rId30"/>
    <p:sldId id="396" r:id="rId31"/>
    <p:sldId id="412" r:id="rId32"/>
    <p:sldId id="413" r:id="rId33"/>
    <p:sldId id="405" r:id="rId34"/>
    <p:sldId id="387" r:id="rId35"/>
    <p:sldId id="388" r:id="rId36"/>
    <p:sldId id="351" r:id="rId37"/>
    <p:sldId id="352" r:id="rId38"/>
    <p:sldId id="406" r:id="rId39"/>
    <p:sldId id="407" r:id="rId40"/>
    <p:sldId id="341" r:id="rId41"/>
    <p:sldId id="422" r:id="rId42"/>
  </p:sldIdLst>
  <p:sldSz cx="13004800" cy="9753600"/>
  <p:notesSz cx="6858000" cy="9144000"/>
  <p:defaultTextStyle>
    <a:defPPr>
      <a:defRPr lang="zh-TW"/>
    </a:defPPr>
    <a:lvl1pPr marL="0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界宇 陳" initials="界宇" lastIdx="5" clrIdx="0">
    <p:extLst/>
  </p:cmAuthor>
  <p:cmAuthor id="2" name="Daniel Chou" initials="DC" lastIdx="9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03D1B"/>
    <a:srgbClr val="406387"/>
    <a:srgbClr val="C9702A"/>
    <a:srgbClr val="EDB558"/>
    <a:srgbClr val="E0A23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5" autoAdjust="0"/>
    <p:restoredTop sz="93510" autoAdjust="0"/>
  </p:normalViewPr>
  <p:slideViewPr>
    <p:cSldViewPr snapToGrid="0">
      <p:cViewPr varScale="1">
        <p:scale>
          <a:sx n="42" d="100"/>
          <a:sy n="42" d="100"/>
        </p:scale>
        <p:origin x="641" y="21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-89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34081-F1E0-4113-A6BC-1A1E1E009D56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BE223-9D18-4F92-A9FC-A34D0CC29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62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ds.ruten.com.tw/item/show?21907841167972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botsheet.com/cht/shop/bluetooth-2-0-module-hc-06/" TargetMode="External"/><Relationship Id="rId5" Type="http://schemas.openxmlformats.org/officeDocument/2006/relationships/hyperlink" Target="https://shop.cpu.com.tw/product/46920/info/" TargetMode="External"/><Relationship Id="rId4" Type="http://schemas.openxmlformats.org/officeDocument/2006/relationships/hyperlink" Target="https://www.taiwaniot.com.tw/product/5a-%E5%A4%A7%E5%8A%9F%E7%8E%8775w-dc-dc-%E9%9B%BB%E5%A3%93%E5%8F%AF%E8%AA%BF%E9%99%8D%E5%A3%93%E6%A8%A1%E7%B5%84%E5%B8%B6%E9%9B%BB%E5%A3%93%E8%A1%A8%E9%A1%AF%E7%A4%BA%E6%A8%A1%E7%B5%84/?fbclid=IwAR0J7MRJm_SGAFy46ai_1owYSJFNbgaM690Zi1xKNa1l6PDUolF8Xj0zzR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video: related interesting movie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714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引出問題：大型地圖，存得進</a:t>
            </a:r>
            <a:r>
              <a:rPr lang="en-US" altLang="zh-TW" dirty="0"/>
              <a:t>Arduino</a:t>
            </a:r>
            <a:r>
              <a:rPr lang="zh-TW" altLang="en-US" dirty="0"/>
              <a:t>內嗎？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334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目的：讓學生體會到要考慮「</a:t>
            </a:r>
            <a:r>
              <a:rPr lang="en-US" altLang="zh-TW" dirty="0"/>
              <a:t>Arduino</a:t>
            </a:r>
            <a:r>
              <a:rPr lang="zh-TW" altLang="en-US" dirty="0"/>
              <a:t>記憶體容量限制」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7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71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引出問題：大型地圖，存得進</a:t>
            </a:r>
            <a:r>
              <a:rPr lang="en-US" altLang="zh-TW" dirty="0"/>
              <a:t>Arduino</a:t>
            </a:r>
            <a:r>
              <a:rPr lang="zh-TW" altLang="en-US" dirty="0"/>
              <a:t>內嗎？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276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目的：讓學生體會到要考慮「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藍牙鮑率限制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720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919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597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估計一組費時</a:t>
            </a:r>
            <a:r>
              <a:rPr lang="en-US" altLang="zh-TW" dirty="0"/>
              <a:t>20</a:t>
            </a:r>
            <a:r>
              <a:rPr lang="zh-TW" altLang="en-US" dirty="0"/>
              <a:t>分鐘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705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估計一組費時</a:t>
            </a:r>
            <a:r>
              <a:rPr lang="en-US" altLang="zh-TW" dirty="0"/>
              <a:t>20</a:t>
            </a:r>
            <a:r>
              <a:rPr lang="zh-TW" altLang="en-US" dirty="0"/>
              <a:t>分鐘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087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投影幕上秀出各組自己的得分狀況。</a:t>
            </a:r>
            <a:endParaRPr lang="en-US" altLang="zh-TW" dirty="0"/>
          </a:p>
          <a:p>
            <a:r>
              <a:rPr lang="zh-TW" altLang="en-US" dirty="0"/>
              <a:t>關於</a:t>
            </a:r>
            <a:r>
              <a:rPr lang="en-US" altLang="zh-TW" dirty="0"/>
              <a:t>Game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，因為有人為輔助加時懲罰，因此使用時間可能超過</a:t>
            </a:r>
            <a:r>
              <a:rPr lang="en-US" altLang="zh-TW" dirty="0"/>
              <a:t>3</a:t>
            </a:r>
            <a:r>
              <a:rPr lang="zh-TW" altLang="en-US" dirty="0"/>
              <a:t>分鐘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16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引出問題</a:t>
            </a:r>
            <a:r>
              <a:rPr lang="en-US" altLang="zh-TW" dirty="0"/>
              <a:t>: </a:t>
            </a:r>
            <a:r>
              <a:rPr lang="zh-TW" altLang="en-US" dirty="0"/>
              <a:t>自走車的元件限制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125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40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828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video: related interesting movie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37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紅字皆為功率</a:t>
            </a:r>
            <a:r>
              <a:rPr lang="en-US" altLang="zh-TW" dirty="0"/>
              <a:t>"</a:t>
            </a:r>
            <a:r>
              <a:rPr lang="zh-TW" altLang="en-US" dirty="0"/>
              <a:t>消耗</a:t>
            </a:r>
            <a:r>
              <a:rPr lang="en-US" altLang="zh-TW" dirty="0"/>
              <a:t>"</a:t>
            </a:r>
          </a:p>
          <a:p>
            <a:r>
              <a:rPr lang="zh-TW" altLang="en-US" dirty="0"/>
              <a:t>紅字皆為單一元件的功率消耗</a:t>
            </a:r>
            <a:r>
              <a:rPr lang="en-US" altLang="zh-TW" dirty="0"/>
              <a:t>(</a:t>
            </a:r>
            <a:r>
              <a:rPr lang="zh-TW" altLang="en-US" dirty="0"/>
              <a:t>例：</a:t>
            </a:r>
            <a:r>
              <a:rPr lang="en-US" altLang="zh-TW" dirty="0"/>
              <a:t>1</a:t>
            </a:r>
            <a:r>
              <a:rPr lang="zh-TW" altLang="en-US" dirty="0"/>
              <a:t>個馬達最大功耗即可達</a:t>
            </a:r>
            <a:r>
              <a:rPr lang="en-US" altLang="zh-TW" dirty="0"/>
              <a:t>1.32W)</a:t>
            </a:r>
          </a:p>
          <a:p>
            <a:r>
              <a:rPr lang="zh-TW" altLang="en-US" dirty="0"/>
              <a:t>由周武堂統整</a:t>
            </a:r>
            <a:endParaRPr lang="en-US" altLang="zh-TW" dirty="0"/>
          </a:p>
          <a:p>
            <a:r>
              <a:rPr lang="zh-TW" altLang="en-US" dirty="0"/>
              <a:t>目的：讓學生體會到要考慮「全車功率限制」；「用</a:t>
            </a:r>
            <a:r>
              <a:rPr lang="en-US" altLang="zh-TW" dirty="0"/>
              <a:t>1</a:t>
            </a:r>
            <a:r>
              <a:rPr lang="zh-TW" altLang="en-US" dirty="0"/>
              <a:t>小時後，電池要記得充電」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340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由周武堂統</a:t>
            </a:r>
            <a:r>
              <a:rPr lang="zh-TW" altLang="en-US" dirty="0" smtClean="0"/>
              <a:t>整</a:t>
            </a:r>
            <a:endParaRPr lang="en-US" altLang="zh-TW" dirty="0" smtClean="0"/>
          </a:p>
          <a:p>
            <a:r>
              <a:rPr lang="zh-TW" altLang="en-US" dirty="0" smtClean="0"/>
              <a:t>電池資料來源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3"/>
              </a:rPr>
              <a:t>https://goods.ruten.com.tw/item/show?21907841167972</a:t>
            </a:r>
            <a:endParaRPr lang="en-US" altLang="zh-TW" dirty="0" smtClean="0"/>
          </a:p>
          <a:p>
            <a:r>
              <a:rPr lang="zh-TW" altLang="en-US" dirty="0" smtClean="0"/>
              <a:t>降壓板資料來源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4"/>
              </a:rPr>
              <a:t>https://www.taiwaniot.com.tw/product/5a-%E5%A4%A7%E5%8A%9F%E7%8E%8775w-dc-dc-%E9%9B%BB%E5%A3%93%E5%8F%AF%E8%AA%BF%E9%99%8D%E5%A3%93%E6%A8%A1%E7%B5%84%E5%B8%B6%E9%9B%BB%E5%A3%93%E8%A1%A8%E9%A1%AF%E7%A4%BA%E6%A8%A1%E7%B5%84/?fbclid=IwAR0J7MRJm_SGAFy46ai_1owYSJFNbgaM690Zi1xKNa1l6PDUolF8Xj0zzRE</a:t>
            </a:r>
            <a:endParaRPr lang="en-US" altLang="zh-TW" dirty="0" smtClean="0"/>
          </a:p>
          <a:p>
            <a:r>
              <a:rPr lang="en-US" altLang="zh-TW" dirty="0" smtClean="0"/>
              <a:t>L298N</a:t>
            </a:r>
            <a:r>
              <a:rPr lang="zh-TW" altLang="en-US" dirty="0" smtClean="0"/>
              <a:t>資料來源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5"/>
              </a:rPr>
              <a:t>https://shop.cpu.com.tw/product/46920/info/</a:t>
            </a:r>
            <a:endParaRPr lang="en-US" altLang="zh-TW" dirty="0" smtClean="0"/>
          </a:p>
          <a:p>
            <a:r>
              <a:rPr lang="zh-TW" altLang="en-US" dirty="0" smtClean="0"/>
              <a:t>藍牙資料來源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6"/>
              </a:rPr>
              <a:t>https://www.botsheet.com/cht/shop/bluetooth-2-0-module-hc-06/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67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紅字皆為功率</a:t>
            </a:r>
            <a:r>
              <a:rPr lang="en-US" altLang="zh-TW" dirty="0"/>
              <a:t>"</a:t>
            </a:r>
            <a:r>
              <a:rPr lang="zh-TW" altLang="en-US" dirty="0"/>
              <a:t>消耗</a:t>
            </a:r>
            <a:r>
              <a:rPr lang="en-US" altLang="zh-TW" dirty="0"/>
              <a:t>"</a:t>
            </a:r>
          </a:p>
          <a:p>
            <a:r>
              <a:rPr lang="zh-TW" altLang="en-US" dirty="0"/>
              <a:t>紅字皆為單一元件的功率消耗</a:t>
            </a:r>
            <a:r>
              <a:rPr lang="en-US" altLang="zh-TW" dirty="0"/>
              <a:t>(</a:t>
            </a:r>
            <a:r>
              <a:rPr lang="zh-TW" altLang="en-US" dirty="0"/>
              <a:t>例：</a:t>
            </a:r>
            <a:r>
              <a:rPr lang="en-US" altLang="zh-TW" dirty="0"/>
              <a:t>1</a:t>
            </a:r>
            <a:r>
              <a:rPr lang="zh-TW" altLang="en-US" dirty="0"/>
              <a:t>個馬達最大功耗即可達</a:t>
            </a:r>
            <a:r>
              <a:rPr lang="en-US" altLang="zh-TW" dirty="0"/>
              <a:t>1.32W)</a:t>
            </a:r>
          </a:p>
          <a:p>
            <a:r>
              <a:rPr lang="zh-TW" altLang="en-US" dirty="0"/>
              <a:t>由周武堂統整</a:t>
            </a:r>
            <a:endParaRPr lang="en-US" altLang="zh-TW" dirty="0"/>
          </a:p>
          <a:p>
            <a:r>
              <a:rPr lang="zh-TW" altLang="en-US" dirty="0"/>
              <a:t>目的：讓學生體會到要考慮「全車功率限制」；「用</a:t>
            </a:r>
            <a:r>
              <a:rPr lang="en-US" altLang="zh-TW" dirty="0"/>
              <a:t>1</a:t>
            </a:r>
            <a:r>
              <a:rPr lang="zh-TW" altLang="en-US" dirty="0"/>
              <a:t>小時後，電池要記得充電」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20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引出問題</a:t>
            </a:r>
            <a:r>
              <a:rPr lang="en-US" altLang="zh-TW" dirty="0" smtClean="0"/>
              <a:t>: what is system power?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2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紅字皆為功率</a:t>
            </a:r>
            <a:r>
              <a:rPr lang="en-US" altLang="zh-TW" dirty="0"/>
              <a:t>"</a:t>
            </a:r>
            <a:r>
              <a:rPr lang="zh-TW" altLang="en-US" dirty="0"/>
              <a:t>消耗</a:t>
            </a:r>
            <a:r>
              <a:rPr lang="en-US" altLang="zh-TW" dirty="0"/>
              <a:t>"</a:t>
            </a:r>
          </a:p>
          <a:p>
            <a:r>
              <a:rPr lang="zh-TW" altLang="en-US" dirty="0"/>
              <a:t>紅字皆為單一元件的功率消耗</a:t>
            </a:r>
            <a:r>
              <a:rPr lang="en-US" altLang="zh-TW" dirty="0"/>
              <a:t>(</a:t>
            </a:r>
            <a:r>
              <a:rPr lang="zh-TW" altLang="en-US" dirty="0"/>
              <a:t>例：</a:t>
            </a:r>
            <a:r>
              <a:rPr lang="en-US" altLang="zh-TW" dirty="0"/>
              <a:t>1</a:t>
            </a:r>
            <a:r>
              <a:rPr lang="zh-TW" altLang="en-US" dirty="0"/>
              <a:t>個馬達最大功耗即可達</a:t>
            </a:r>
            <a:r>
              <a:rPr lang="en-US" altLang="zh-TW" dirty="0"/>
              <a:t>1.32W)</a:t>
            </a:r>
          </a:p>
          <a:p>
            <a:r>
              <a:rPr lang="zh-TW" altLang="en-US" dirty="0"/>
              <a:t>由周武堂統整</a:t>
            </a:r>
            <a:endParaRPr lang="en-US" altLang="zh-TW" dirty="0"/>
          </a:p>
          <a:p>
            <a:r>
              <a:rPr lang="zh-TW" altLang="en-US" dirty="0"/>
              <a:t>目的：讓學生體會到要考慮「全車功率限制」；「</a:t>
            </a:r>
            <a:r>
              <a:rPr lang="zh-TW" altLang="en-US" dirty="0" smtClean="0"/>
              <a:t>用約數小時</a:t>
            </a:r>
            <a:r>
              <a:rPr lang="zh-TW" altLang="en-US" dirty="0"/>
              <a:t>後，電池要記得充電」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676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可以發現地圖是這樣由單位格拼成的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928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跟給學生的地圖「必須相同」</a:t>
            </a:r>
            <a:endParaRPr lang="en-US" altLang="zh-TW" dirty="0"/>
          </a:p>
          <a:p>
            <a:r>
              <a:rPr lang="zh-TW" altLang="en-US" dirty="0">
                <a:solidFill>
                  <a:schemeClr val="tx1"/>
                </a:solidFill>
              </a:rPr>
              <a:t>關於車屁股的限制：</a:t>
            </a:r>
            <a:r>
              <a:rPr lang="zh-TW" altLang="en-US" dirty="0">
                <a:solidFill>
                  <a:srgbClr val="FF0000"/>
                </a:solidFill>
              </a:rPr>
              <a:t>放在競賽規則是否更好</a:t>
            </a:r>
            <a:r>
              <a:rPr lang="zh-TW" altLang="en-US" dirty="0"/>
              <a:t>？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BE223-9D18-4F92-A9FC-A34D0CC29AF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61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5360" y="1596249"/>
            <a:ext cx="11054080" cy="3395698"/>
          </a:xfrm>
          <a:effectLst>
            <a:outerShdw blurRad="685800" algn="ctr" rotWithShape="0">
              <a:srgbClr val="000000">
                <a:alpha val="96000"/>
              </a:srgbClr>
            </a:outerShdw>
          </a:effectLst>
        </p:spPr>
        <p:txBody>
          <a:bodyPr anchor="b">
            <a:noAutofit/>
          </a:bodyPr>
          <a:lstStyle>
            <a:lvl1pPr marL="0" marR="0" indent="0" algn="ctr" defTabSz="13004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>
                <a:solidFill>
                  <a:srgbClr val="406387"/>
                </a:solidFill>
              </a:defRPr>
            </a:lvl1pPr>
          </a:lstStyle>
          <a:p>
            <a:pPr>
              <a:defRPr sz="10000">
                <a:solidFill>
                  <a:srgbClr val="406387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rPr lang="en-US" altLang="zh-TW" sz="10000" kern="0" dirty="0">
                <a:solidFill>
                  <a:srgbClr val="406387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蘋果儷中黑"/>
                <a:sym typeface="蘋果儷中黑"/>
              </a:rPr>
              <a:t>Main Title</a:t>
            </a:r>
          </a:p>
        </p:txBody>
      </p:sp>
      <p:pic>
        <p:nvPicPr>
          <p:cNvPr id="7" name="Screen Shot 2018-12-19 at 8.48.16 PM.png" descr="Screen Shot 2018-12-19 at 8.48.16 PM.png"/>
          <p:cNvPicPr>
            <a:picLocks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401730"/>
            <a:ext cx="13004801" cy="380958"/>
          </a:xfrm>
          <a:prstGeom prst="rect">
            <a:avLst/>
          </a:prstGeom>
          <a:ln w="12700">
            <a:miter lim="400000"/>
          </a:ln>
          <a:effectLst>
            <a:outerShdw blurRad="165100" dist="57016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7" name="Title 1"/>
          <p:cNvSpPr txBox="1">
            <a:spLocks/>
          </p:cNvSpPr>
          <p:nvPr userDrawn="1"/>
        </p:nvSpPr>
        <p:spPr>
          <a:xfrm>
            <a:off x="1625600" y="5246124"/>
            <a:ext cx="9753600" cy="2231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8000" kern="1200">
                <a:solidFill>
                  <a:srgbClr val="40638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smtClean="0">
                <a:solidFill>
                  <a:srgbClr val="E0A239"/>
                </a:solidFill>
              </a:rPr>
              <a:t>108-2 </a:t>
            </a:r>
            <a:r>
              <a:rPr lang="zh-TW" altLang="en-US" sz="4000" dirty="0">
                <a:solidFill>
                  <a:srgbClr val="E0A239"/>
                </a:solidFill>
              </a:rPr>
              <a:t>電資工程入門設計與實作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9280432" y="9064268"/>
            <a:ext cx="3554549" cy="488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8000" kern="1200">
                <a:solidFill>
                  <a:srgbClr val="40638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1600" b="1" dirty="0">
                <a:solidFill>
                  <a:srgbClr val="C9702A"/>
                </a:solidFill>
                <a:latin typeface="+mn-ea"/>
                <a:ea typeface="+mn-ea"/>
              </a:rPr>
              <a:t>NTUEE</a:t>
            </a:r>
            <a:r>
              <a:rPr lang="zh-TW" altLang="en-US" sz="1600" b="1" dirty="0">
                <a:solidFill>
                  <a:srgbClr val="B03D1B"/>
                </a:solidFill>
                <a:latin typeface="+mn-ea"/>
                <a:ea typeface="+mn-ea"/>
              </a:rPr>
              <a:t>電資工程入門設計與實作</a:t>
            </a:r>
            <a:r>
              <a:rPr lang="en-US" altLang="zh-TW" sz="1600" b="1" dirty="0">
                <a:solidFill>
                  <a:srgbClr val="B03D1B"/>
                </a:solidFill>
                <a:latin typeface="+mn-ea"/>
                <a:ea typeface="+mn-ea"/>
              </a:rPr>
              <a:t>©</a:t>
            </a:r>
            <a:endParaRPr lang="zh-TW" altLang="en-US" sz="1600" b="1" dirty="0">
              <a:solidFill>
                <a:srgbClr val="B03D1B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641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rgbClr val="4063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3075094"/>
            <a:ext cx="11216640" cy="4057226"/>
          </a:xfrm>
        </p:spPr>
        <p:txBody>
          <a:bodyPr anchor="b">
            <a:normAutofit/>
          </a:bodyPr>
          <a:lstStyle>
            <a:lvl1pPr marL="0" algn="l" defTabSz="130046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8400" b="1" kern="1200" dirty="0">
                <a:solidFill>
                  <a:srgbClr val="C9702A"/>
                </a:solidFill>
                <a:latin typeface="+mj-ea"/>
                <a:ea typeface="+mj-ea"/>
                <a:cs typeface="蘋果儷中黑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7132320"/>
            <a:ext cx="11216640" cy="1528518"/>
          </a:xfrm>
        </p:spPr>
        <p:txBody>
          <a:bodyPr anchor="ctr">
            <a:normAutofit/>
          </a:bodyPr>
          <a:lstStyle>
            <a:lvl1pPr marL="0" indent="0" algn="l">
              <a:buNone/>
              <a:defRPr lang="zh-TW" altLang="en-US" sz="8000" kern="1200" dirty="0" smtClean="0">
                <a:solidFill>
                  <a:srgbClr val="E0A239"/>
                </a:solidFill>
                <a:latin typeface="+mj-ea"/>
                <a:ea typeface="+mj-ea"/>
                <a:cs typeface="蘋果儷中黑"/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12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500">
                <a:solidFill>
                  <a:srgbClr val="406387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000">
                <a:solidFill>
                  <a:srgbClr val="406387"/>
                </a:solidFill>
              </a:defRPr>
            </a:lvl1pPr>
            <a:lvl2pPr>
              <a:defRPr sz="2800">
                <a:solidFill>
                  <a:srgbClr val="406387"/>
                </a:solidFill>
              </a:defRPr>
            </a:lvl2pPr>
            <a:lvl3pPr>
              <a:defRPr sz="2600">
                <a:solidFill>
                  <a:srgbClr val="406387"/>
                </a:solidFill>
              </a:defRPr>
            </a:lvl3pPr>
            <a:lvl4pPr>
              <a:defRPr sz="2400">
                <a:solidFill>
                  <a:srgbClr val="406387"/>
                </a:solidFill>
              </a:defRPr>
            </a:lvl4pPr>
            <a:lvl5pPr>
              <a:defRPr sz="2400">
                <a:solidFill>
                  <a:srgbClr val="406387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7" name="Screen Shot 2018-12-19 at 8.48.16 PM.png" descr="Screen Shot 2018-12-19 at 8.48.16 PM.png"/>
          <p:cNvPicPr>
            <a:picLocks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401730"/>
            <a:ext cx="13004801" cy="380958"/>
          </a:xfrm>
          <a:prstGeom prst="rect">
            <a:avLst/>
          </a:prstGeom>
          <a:ln w="12700">
            <a:miter lim="400000"/>
          </a:ln>
          <a:effectLst>
            <a:outerShdw blurRad="165100" dist="57016" dir="5400000" rotWithShape="0">
              <a:srgbClr val="000000">
                <a:alpha val="50000"/>
              </a:srgbClr>
            </a:outerShdw>
          </a:effectLst>
        </p:spPr>
      </p:pic>
      <p:sp>
        <p:nvSpPr>
          <p:cNvPr id="25" name="投影片編號版面配置區 24"/>
          <p:cNvSpPr>
            <a:spLocks noGrp="1"/>
          </p:cNvSpPr>
          <p:nvPr>
            <p:ph type="sldNum" sz="quarter" idx="10"/>
          </p:nvPr>
        </p:nvSpPr>
        <p:spPr>
          <a:xfrm>
            <a:off x="12132000" y="72000"/>
            <a:ext cx="720000" cy="720435"/>
          </a:xfrm>
        </p:spPr>
        <p:txBody>
          <a:bodyPr/>
          <a:lstStyle>
            <a:lvl1pPr>
              <a:defRPr>
                <a:solidFill>
                  <a:schemeClr val="accent3"/>
                </a:solidFill>
                <a:latin typeface="+mn-ea"/>
                <a:ea typeface="+mn-ea"/>
              </a:defRPr>
            </a:lvl1pPr>
          </a:lstStyle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26" name="Title 1"/>
          <p:cNvSpPr txBox="1">
            <a:spLocks/>
          </p:cNvSpPr>
          <p:nvPr userDrawn="1"/>
        </p:nvSpPr>
        <p:spPr>
          <a:xfrm>
            <a:off x="9280432" y="9064268"/>
            <a:ext cx="3554549" cy="488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8000" kern="1200">
                <a:solidFill>
                  <a:srgbClr val="40638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1600" b="1" dirty="0">
                <a:solidFill>
                  <a:srgbClr val="C9702A"/>
                </a:solidFill>
                <a:latin typeface="+mn-ea"/>
                <a:ea typeface="+mn-ea"/>
              </a:rPr>
              <a:t>NTUEE</a:t>
            </a:r>
            <a:r>
              <a:rPr lang="zh-TW" altLang="en-US" sz="1600" b="1" dirty="0">
                <a:solidFill>
                  <a:srgbClr val="B03D1B"/>
                </a:solidFill>
                <a:latin typeface="+mn-ea"/>
                <a:ea typeface="+mn-ea"/>
              </a:rPr>
              <a:t>電資工程入門設計與實作</a:t>
            </a:r>
            <a:r>
              <a:rPr lang="en-US" altLang="zh-TW" sz="1600" b="1" dirty="0">
                <a:solidFill>
                  <a:srgbClr val="B03D1B"/>
                </a:solidFill>
                <a:latin typeface="+mn-ea"/>
                <a:ea typeface="+mn-ea"/>
              </a:rPr>
              <a:t>©</a:t>
            </a:r>
            <a:endParaRPr lang="zh-TW" altLang="en-US" sz="1600" b="1" dirty="0">
              <a:solidFill>
                <a:srgbClr val="B03D1B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425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creen Shot 2018-12-19 at 8.48.16 PM.png" descr="Screen Shot 2018-12-19 at 8.48.16 PM.png"/>
          <p:cNvPicPr>
            <a:picLocks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401730"/>
            <a:ext cx="13004801" cy="380958"/>
          </a:xfrm>
          <a:prstGeom prst="rect">
            <a:avLst/>
          </a:prstGeom>
          <a:ln w="12700">
            <a:miter lim="400000"/>
          </a:ln>
          <a:effectLst>
            <a:outerShdw blurRad="165100" dist="57016" dir="5400000" rotWithShape="0">
              <a:srgbClr val="000000">
                <a:alpha val="50000"/>
              </a:srgbClr>
            </a:outerShdw>
          </a:effec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9280432" y="9064268"/>
            <a:ext cx="3554549" cy="488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8000" kern="1200">
                <a:solidFill>
                  <a:srgbClr val="40638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1600" b="1" dirty="0">
                <a:solidFill>
                  <a:srgbClr val="C9702A"/>
                </a:solidFill>
                <a:latin typeface="+mn-ea"/>
                <a:ea typeface="+mn-ea"/>
              </a:rPr>
              <a:t>NTUEE</a:t>
            </a:r>
            <a:r>
              <a:rPr lang="zh-TW" altLang="en-US" sz="1600" b="1" dirty="0">
                <a:solidFill>
                  <a:srgbClr val="B03D1B"/>
                </a:solidFill>
                <a:latin typeface="+mn-ea"/>
                <a:ea typeface="+mn-ea"/>
              </a:rPr>
              <a:t>電資工程入門設計與實作</a:t>
            </a:r>
            <a:r>
              <a:rPr lang="en-US" altLang="zh-TW" sz="1600" b="1" dirty="0">
                <a:solidFill>
                  <a:srgbClr val="B03D1B"/>
                </a:solidFill>
                <a:latin typeface="+mn-ea"/>
                <a:ea typeface="+mn-ea"/>
              </a:rPr>
              <a:t>©</a:t>
            </a:r>
            <a:endParaRPr lang="zh-TW" altLang="en-US" sz="1600" b="1" dirty="0">
              <a:solidFill>
                <a:srgbClr val="B03D1B"/>
              </a:solidFill>
              <a:latin typeface="+mn-ea"/>
              <a:ea typeface="+mn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747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題強調">
    <p:bg>
      <p:bgPr>
        <a:solidFill>
          <a:srgbClr val="ED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 hasCustomPrompt="1"/>
          </p:nvPr>
        </p:nvSpPr>
        <p:spPr>
          <a:xfrm>
            <a:off x="894080" y="3934178"/>
            <a:ext cx="11216640" cy="1885245"/>
          </a:xfrm>
        </p:spPr>
        <p:txBody>
          <a:bodyPr>
            <a:noAutofit/>
          </a:bodyPr>
          <a:lstStyle>
            <a:lvl1pPr algn="ctr"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IMPORTANT POINT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187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DD8B-3CB2-43B8-A472-B462F6CC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FF37-C839-4F23-B9A5-BBA3A319901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94080" y="2596444"/>
            <a:ext cx="5527040" cy="5834948"/>
          </a:xfrm>
        </p:spPr>
        <p:txBody>
          <a:bodyPr>
            <a:normAutofit/>
          </a:bodyPr>
          <a:lstStyle>
            <a:lvl1pPr>
              <a:defRPr sz="4400"/>
            </a:lvl1pPr>
            <a:lvl2pPr marL="1059195" indent="-571500">
              <a:buFont typeface="Wingdings" panose="05000000000000000000" pitchFamily="2" charset="2"/>
              <a:buChar char="Ø"/>
              <a:defRPr sz="4000"/>
            </a:lvl2pPr>
            <a:lvl3pPr marL="1546890" indent="-571500">
              <a:buFont typeface="Wingdings" panose="05000000000000000000" pitchFamily="2" charset="2"/>
              <a:buChar char="ü"/>
              <a:defRPr sz="3600"/>
            </a:lvl3pPr>
            <a:lvl4pPr marL="1920285" indent="-457200">
              <a:buFont typeface="Wingdings" panose="05000000000000000000" pitchFamily="2" charset="2"/>
              <a:buChar char="p"/>
              <a:defRPr sz="3200"/>
            </a:lvl4pPr>
            <a:lvl5pPr marL="2407981" indent="-457200">
              <a:buFont typeface="Wingdings" panose="05000000000000000000" pitchFamily="2" charset="2"/>
              <a:buChar char="u"/>
              <a:defRPr sz="2800"/>
            </a:lvl5pPr>
          </a:lstStyle>
          <a:p>
            <a:pPr lvl="0"/>
            <a:r>
              <a:rPr lang="en-US" altLang="zh-TW" dirty="0"/>
              <a:t>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5CF73-6F5A-40F1-9B44-8F115A0D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4080" y="8623301"/>
            <a:ext cx="2926080" cy="519289"/>
          </a:xfrm>
          <a:prstGeom prst="rect">
            <a:avLst/>
          </a:prstGeom>
        </p:spPr>
        <p:txBody>
          <a:bodyPr/>
          <a:lstStyle/>
          <a:p>
            <a:fld id="{CDEEE130-B391-4F67-801A-F2E535546C88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29FD8-0810-4B5F-9801-CB29B4A0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43950" y="8623301"/>
            <a:ext cx="4389120" cy="519289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0620D-2F71-44A4-9BDD-22BCA5E7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525A-82B9-4563-8BAF-F868E2D0CB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57FF37-C839-4F23-B9A5-BBA3A319901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583680" y="2596444"/>
            <a:ext cx="5527040" cy="5834948"/>
          </a:xfrm>
        </p:spPr>
        <p:txBody>
          <a:bodyPr>
            <a:normAutofit/>
          </a:bodyPr>
          <a:lstStyle>
            <a:lvl1pPr>
              <a:defRPr sz="4400"/>
            </a:lvl1pPr>
            <a:lvl2pPr marL="1059195" indent="-571500">
              <a:buFont typeface="Wingdings" panose="05000000000000000000" pitchFamily="2" charset="2"/>
              <a:buChar char="Ø"/>
              <a:defRPr sz="4000"/>
            </a:lvl2pPr>
            <a:lvl3pPr marL="1546890" indent="-571500">
              <a:buFont typeface="Wingdings" panose="05000000000000000000" pitchFamily="2" charset="2"/>
              <a:buChar char="ü"/>
              <a:defRPr sz="3600"/>
            </a:lvl3pPr>
            <a:lvl4pPr marL="1920285" indent="-457200">
              <a:buFont typeface="Wingdings" panose="05000000000000000000" pitchFamily="2" charset="2"/>
              <a:buChar char="p"/>
              <a:defRPr sz="3200"/>
            </a:lvl4pPr>
            <a:lvl5pPr marL="2407981" indent="-457200">
              <a:buFont typeface="Wingdings" panose="05000000000000000000" pitchFamily="2" charset="2"/>
              <a:buChar char="u"/>
              <a:defRPr sz="2800"/>
            </a:lvl5pPr>
          </a:lstStyle>
          <a:p>
            <a:pPr lvl="0"/>
            <a:r>
              <a:rPr lang="en-US" altLang="zh-TW" dirty="0"/>
              <a:t>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28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12131999" y="72000"/>
            <a:ext cx="720000" cy="720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accent3"/>
                </a:solidFill>
              </a:defRPr>
            </a:lvl1pPr>
          </a:lstStyle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77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80" r:id="rId4"/>
    <p:sldLayoutId id="2147483679" r:id="rId5"/>
    <p:sldLayoutId id="2147483681" r:id="rId6"/>
  </p:sldLayoutIdLst>
  <p:hf hdr="0" ftr="0" dt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lang="en-US" altLang="en-US" sz="6500" kern="1200" dirty="0">
          <a:solidFill>
            <a:srgbClr val="406387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00000"/>
        </a:lnSpc>
        <a:spcBef>
          <a:spcPts val="1422"/>
        </a:spcBef>
        <a:buFont typeface="Arial" panose="020B0604020202020204" pitchFamily="34" charset="0"/>
        <a:buChar char="•"/>
        <a:defRPr lang="zh-TW" altLang="en-US" sz="3000" kern="1200" dirty="0" smtClean="0">
          <a:solidFill>
            <a:srgbClr val="406387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100000"/>
        </a:lnSpc>
        <a:spcBef>
          <a:spcPts val="711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rgbClr val="406387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100000"/>
        </a:lnSpc>
        <a:spcBef>
          <a:spcPts val="711"/>
        </a:spcBef>
        <a:buFont typeface="Arial" panose="020B0604020202020204" pitchFamily="34" charset="0"/>
        <a:buChar char="•"/>
        <a:defRPr lang="zh-TW" altLang="en-US" sz="2600" kern="1200" dirty="0" smtClean="0">
          <a:solidFill>
            <a:srgbClr val="406387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100000"/>
        </a:lnSpc>
        <a:spcBef>
          <a:spcPts val="711"/>
        </a:spcBef>
        <a:buFont typeface="Arial" panose="020B0604020202020204" pitchFamily="34" charset="0"/>
        <a:buChar char="•"/>
        <a:defRPr lang="zh-TW" altLang="en-US" sz="2400" kern="1200" dirty="0" smtClean="0">
          <a:solidFill>
            <a:srgbClr val="406387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100000"/>
        </a:lnSpc>
        <a:spcBef>
          <a:spcPts val="711"/>
        </a:spcBef>
        <a:buFont typeface="Arial" panose="020B0604020202020204" pitchFamily="34" charset="0"/>
        <a:buChar char="•"/>
        <a:defRPr lang="en-US" altLang="zh-TW" sz="2400" kern="1200" dirty="0">
          <a:solidFill>
            <a:srgbClr val="406387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variables/data-types/in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j2mI1Ceqhw&amp;feature=youtu.be&amp;fbclid=IwAR3prGytBIWkzzx3_irZO6scicckOe5_g9fC-h2ovvpSIWM3sxnR9WGFR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rismoskills.appspot.com/lessons/2D_and_3D_Puzzles/imgs/Manhattan_and_Euclidean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1GgAApwqWwbGdyzbkxHeX-uZOLZFoQKk/view?fbclid=IwAR2rVlfMet3FNkgWUjiCVICEyt2Y_EWK4YEeFT-mG32sG5QMLvVW8r-nIt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5360" y="793056"/>
            <a:ext cx="11054080" cy="3395698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專題說明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智慧迷宮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尋寶車</a:t>
            </a:r>
          </a:p>
        </p:txBody>
      </p:sp>
      <p:sp>
        <p:nvSpPr>
          <p:cNvPr id="3" name="副標題 2"/>
          <p:cNvSpPr txBox="1">
            <a:spLocks/>
          </p:cNvSpPr>
          <p:nvPr/>
        </p:nvSpPr>
        <p:spPr>
          <a:xfrm>
            <a:off x="2089471" y="6048043"/>
            <a:ext cx="8825858" cy="2257373"/>
          </a:xfrm>
          <a:prstGeom prst="rect">
            <a:avLst/>
          </a:prstGeom>
        </p:spPr>
        <p:txBody>
          <a:bodyPr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lang="zh-TW" altLang="en-US" sz="28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6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en-US" altLang="zh-TW" sz="2400" kern="1200" dirty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授課教師：李建模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、蘇柏青教授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課程助教：陳界宇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、林聖亞、陳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昱行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Erik </a:t>
            </a:r>
            <a:r>
              <a:rPr lang="en-US" altLang="zh-TW" sz="3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Kuo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2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1680" y="519291"/>
            <a:ext cx="11709732" cy="1885245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6720" y="2581204"/>
            <a:ext cx="12425680" cy="6188570"/>
          </a:xfrm>
        </p:spPr>
        <p:txBody>
          <a:bodyPr>
            <a:no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電池必須提供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200mW+33mW+75m*6+86mW+1.08W*2=2.929 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(W)</a:t>
            </a:r>
          </a:p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兩顆電池共同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.929W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，且兩顆電池為串聯，因此有相同的輸出電流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2.929/11.1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263.87 (mA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一顆電池充滿電為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2250mAh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因此可使用時間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2250/263.87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8.53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hr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Q1-1: 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2.929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(W)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Q1-2: 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263.87 (mA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Q1-3: 8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.5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hr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05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1680" y="519291"/>
            <a:ext cx="11709732" cy="1885245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延伸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素養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思考題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6720" y="2581204"/>
            <a:ext cx="12425680" cy="6188570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人的運動功率為多少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A)</a:t>
            </a:r>
            <a:r>
              <a:rPr lang="zh-TW" altLang="en-US" sz="3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30W  B) 300W  C)3KW   D)  30KW</a:t>
            </a:r>
            <a:endParaRPr lang="en-US" altLang="zh-TW" sz="3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一般轎車的功率為多少</a:t>
            </a: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lvl="1"/>
            <a:r>
              <a:rPr lang="en-US" altLang="zh-TW" sz="3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A)</a:t>
            </a:r>
            <a:r>
              <a:rPr lang="zh-TW" altLang="en-US" sz="3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1KW  B) 10KW  C) 100KW  D) 1MW </a:t>
            </a:r>
            <a:endParaRPr lang="en-US" altLang="zh-TW" sz="3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78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55" y="1925783"/>
            <a:ext cx="4186792" cy="74274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地圖實際樣貌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7057834" y="6620332"/>
            <a:ext cx="1557031" cy="14291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213549" y="6620332"/>
            <a:ext cx="1444741" cy="13549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165435" y="2804368"/>
            <a:ext cx="1091116" cy="10205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406287" y="678998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轉彎塊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146803" y="631531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死巷塊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576104" y="240453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直行塊</a:t>
            </a:r>
          </a:p>
        </p:txBody>
      </p:sp>
    </p:spTree>
    <p:extLst>
      <p:ext uri="{BB962C8B-B14F-4D97-AF65-F5344CB8AC3E}">
        <p14:creationId xmlns:p14="http://schemas.microsoft.com/office/powerpoint/2010/main" val="35448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地圖單位格種類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9110" y="2066511"/>
            <a:ext cx="7887737" cy="4390045"/>
          </a:xfrm>
        </p:spPr>
        <p:txBody>
          <a:bodyPr>
            <a:noAutofit/>
          </a:bodyPr>
          <a:lstStyle/>
          <a:p>
            <a:r>
              <a:rPr lang="zh-TW" altLang="en-US" sz="3200" b="1" dirty="0">
                <a:solidFill>
                  <a:srgbClr val="B03D1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轉彎塊</a:t>
            </a:r>
            <a:endParaRPr lang="en-US" altLang="zh-TW" sz="3200" b="1" dirty="0">
              <a:solidFill>
                <a:srgbClr val="B03D1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十字路口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黑色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15.0cm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15.0cm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solidFill>
                  <a:srgbClr val="B03D1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直行塊</a:t>
            </a:r>
            <a:endParaRPr lang="en-US" altLang="zh-TW" sz="3200" b="1" dirty="0">
              <a:solidFill>
                <a:srgbClr val="B03D1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路寬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黑色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3.0cm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solidFill>
                  <a:srgbClr val="B03D1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死巷塊</a:t>
            </a:r>
            <a:endParaRPr lang="en-US" altLang="zh-TW" sz="3200" b="1" dirty="0">
              <a:solidFill>
                <a:srgbClr val="B03D1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牆壁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黑色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15.0cm x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5.0cm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路寬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黑色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3.0cm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66260" y="6553076"/>
            <a:ext cx="2160000" cy="216000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9232155" y="1241074"/>
            <a:ext cx="2160000" cy="2165998"/>
            <a:chOff x="12265009" y="3256062"/>
            <a:chExt cx="5040000" cy="5082222"/>
          </a:xfrm>
        </p:grpSpPr>
        <p:sp>
          <p:nvSpPr>
            <p:cNvPr id="8" name="矩形 7"/>
            <p:cNvSpPr/>
            <p:nvPr/>
          </p:nvSpPr>
          <p:spPr>
            <a:xfrm>
              <a:off x="12265009" y="3270135"/>
              <a:ext cx="5040000" cy="50681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281009" y="3270135"/>
              <a:ext cx="1008000" cy="5068149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13940317" y="1580754"/>
              <a:ext cx="1689383" cy="5040000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左大括弧 14"/>
          <p:cNvSpPr/>
          <p:nvPr/>
        </p:nvSpPr>
        <p:spPr>
          <a:xfrm>
            <a:off x="3331364" y="6553076"/>
            <a:ext cx="256478" cy="2160000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554424" y="744841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7030A0"/>
                </a:solidFill>
              </a:rPr>
              <a:t>15cm</a:t>
            </a:r>
            <a:endParaRPr lang="zh-TW" altLang="en-US" sz="1800" dirty="0">
              <a:solidFill>
                <a:srgbClr val="7030A0"/>
              </a:solidFill>
            </a:endParaRPr>
          </a:p>
        </p:txBody>
      </p:sp>
      <p:sp>
        <p:nvSpPr>
          <p:cNvPr id="17" name="左大括弧 16"/>
          <p:cNvSpPr/>
          <p:nvPr/>
        </p:nvSpPr>
        <p:spPr>
          <a:xfrm>
            <a:off x="8854065" y="6098245"/>
            <a:ext cx="256478" cy="2160000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060401" y="69935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7030A0"/>
                </a:solidFill>
              </a:rPr>
              <a:t>15cm</a:t>
            </a:r>
            <a:endParaRPr lang="zh-TW" altLang="en-US" sz="1800" dirty="0">
              <a:solidFill>
                <a:srgbClr val="7030A0"/>
              </a:solidFill>
            </a:endParaRPr>
          </a:p>
        </p:txBody>
      </p:sp>
      <p:sp>
        <p:nvSpPr>
          <p:cNvPr id="19" name="左大括弧 18"/>
          <p:cNvSpPr/>
          <p:nvPr/>
        </p:nvSpPr>
        <p:spPr>
          <a:xfrm>
            <a:off x="8720430" y="1245171"/>
            <a:ext cx="256478" cy="2160000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7949065" y="213973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7030A0"/>
                </a:solidFill>
              </a:rPr>
              <a:t>15cm</a:t>
            </a:r>
            <a:endParaRPr lang="zh-TW" altLang="en-US" sz="1800" dirty="0">
              <a:solidFill>
                <a:srgbClr val="7030A0"/>
              </a:solidFill>
            </a:endParaRPr>
          </a:p>
        </p:txBody>
      </p:sp>
      <p:sp>
        <p:nvSpPr>
          <p:cNvPr id="23" name="左大括弧 22"/>
          <p:cNvSpPr/>
          <p:nvPr/>
        </p:nvSpPr>
        <p:spPr>
          <a:xfrm rot="16200000">
            <a:off x="4718021" y="7871690"/>
            <a:ext cx="256478" cy="2160000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460576" y="907992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7030A0"/>
                </a:solidFill>
              </a:rPr>
              <a:t>15cm</a:t>
            </a:r>
            <a:endParaRPr lang="zh-TW" altLang="en-US" sz="1800" dirty="0">
              <a:solidFill>
                <a:srgbClr val="7030A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71642" y="8226788"/>
            <a:ext cx="117051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B03D1B"/>
                </a:solidFill>
              </a:rPr>
              <a:t>轉彎塊</a:t>
            </a:r>
            <a:endParaRPr lang="zh-TW" altLang="en-US" dirty="0">
              <a:solidFill>
                <a:srgbClr val="B03D1B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014" y="7771957"/>
            <a:ext cx="117051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B03D1B"/>
                </a:solidFill>
              </a:rPr>
              <a:t>直</a:t>
            </a:r>
            <a:r>
              <a:rPr lang="zh-TW" altLang="en-US" dirty="0" smtClean="0">
                <a:solidFill>
                  <a:srgbClr val="B03D1B"/>
                </a:solidFill>
              </a:rPr>
              <a:t>行塊</a:t>
            </a:r>
            <a:endParaRPr lang="zh-TW" altLang="en-US" dirty="0">
              <a:solidFill>
                <a:srgbClr val="B03D1B"/>
              </a:solidFill>
            </a:endParaRPr>
          </a:p>
        </p:txBody>
      </p:sp>
      <p:sp>
        <p:nvSpPr>
          <p:cNvPr id="27" name="左大括弧 26"/>
          <p:cNvSpPr/>
          <p:nvPr/>
        </p:nvSpPr>
        <p:spPr>
          <a:xfrm rot="5400000">
            <a:off x="10831170" y="5408211"/>
            <a:ext cx="256478" cy="792000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0668303" y="530664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7030A0"/>
                </a:solidFill>
              </a:rPr>
              <a:t>6cm</a:t>
            </a:r>
            <a:endParaRPr lang="zh-TW" altLang="en-US" sz="1800" dirty="0">
              <a:solidFill>
                <a:srgbClr val="7030A0"/>
              </a:solidFill>
            </a:endParaRPr>
          </a:p>
        </p:txBody>
      </p:sp>
      <p:sp>
        <p:nvSpPr>
          <p:cNvPr id="29" name="左大括弧 28"/>
          <p:cNvSpPr/>
          <p:nvPr/>
        </p:nvSpPr>
        <p:spPr>
          <a:xfrm rot="5400000">
            <a:off x="9528182" y="5408211"/>
            <a:ext cx="256478" cy="792000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9365315" y="529271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7030A0"/>
                </a:solidFill>
              </a:rPr>
              <a:t>6cm</a:t>
            </a:r>
            <a:endParaRPr lang="zh-TW" altLang="en-US" sz="1800" dirty="0">
              <a:solidFill>
                <a:srgbClr val="7030A0"/>
              </a:solidFill>
            </a:endParaRPr>
          </a:p>
        </p:txBody>
      </p:sp>
      <p:sp>
        <p:nvSpPr>
          <p:cNvPr id="31" name="左大括弧 30"/>
          <p:cNvSpPr/>
          <p:nvPr/>
        </p:nvSpPr>
        <p:spPr>
          <a:xfrm rot="16200000">
            <a:off x="10157932" y="8229967"/>
            <a:ext cx="256478" cy="468000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9998676" y="86066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7030A0"/>
                </a:solidFill>
              </a:rPr>
              <a:t>3cm</a:t>
            </a:r>
            <a:endParaRPr lang="zh-TW" altLang="en-US" sz="1800" dirty="0">
              <a:solidFill>
                <a:srgbClr val="7030A0"/>
              </a:solidFill>
            </a:endParaRPr>
          </a:p>
        </p:txBody>
      </p:sp>
      <p:sp>
        <p:nvSpPr>
          <p:cNvPr id="33" name="左大括弧 32"/>
          <p:cNvSpPr/>
          <p:nvPr/>
        </p:nvSpPr>
        <p:spPr>
          <a:xfrm rot="5400000">
            <a:off x="10183917" y="-58955"/>
            <a:ext cx="256478" cy="2160000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9952155" y="51251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7030A0"/>
                </a:solidFill>
              </a:rPr>
              <a:t>15cm</a:t>
            </a:r>
            <a:endParaRPr lang="zh-TW" altLang="en-US" sz="1800" dirty="0">
              <a:solidFill>
                <a:srgbClr val="7030A0"/>
              </a:solidFill>
            </a:endParaRPr>
          </a:p>
        </p:txBody>
      </p:sp>
      <p:sp>
        <p:nvSpPr>
          <p:cNvPr id="35" name="左大括弧 34"/>
          <p:cNvSpPr/>
          <p:nvPr/>
        </p:nvSpPr>
        <p:spPr>
          <a:xfrm rot="16200000">
            <a:off x="10186504" y="3460023"/>
            <a:ext cx="256478" cy="468000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10041278" y="38858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7030A0"/>
                </a:solidFill>
              </a:rPr>
              <a:t>3cm</a:t>
            </a:r>
            <a:endParaRPr lang="zh-TW" altLang="en-US" sz="1800" dirty="0">
              <a:solidFill>
                <a:srgbClr val="7030A0"/>
              </a:solidFill>
            </a:endParaRPr>
          </a:p>
        </p:txBody>
      </p:sp>
      <p:sp>
        <p:nvSpPr>
          <p:cNvPr id="37" name="左大括弧 36"/>
          <p:cNvSpPr/>
          <p:nvPr/>
        </p:nvSpPr>
        <p:spPr>
          <a:xfrm rot="16200000">
            <a:off x="10873065" y="3298023"/>
            <a:ext cx="256478" cy="792000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0717241" y="38858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7030A0"/>
                </a:solidFill>
              </a:rPr>
              <a:t>6cm</a:t>
            </a:r>
            <a:endParaRPr lang="zh-TW" altLang="en-US" sz="1800" dirty="0">
              <a:solidFill>
                <a:srgbClr val="7030A0"/>
              </a:solidFill>
            </a:endParaRPr>
          </a:p>
        </p:txBody>
      </p:sp>
      <p:sp>
        <p:nvSpPr>
          <p:cNvPr id="39" name="左大括弧 38"/>
          <p:cNvSpPr/>
          <p:nvPr/>
        </p:nvSpPr>
        <p:spPr>
          <a:xfrm rot="16200000">
            <a:off x="9499039" y="3280023"/>
            <a:ext cx="256478" cy="828000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9365315" y="388205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7030A0"/>
                </a:solidFill>
              </a:rPr>
              <a:t>6cm</a:t>
            </a:r>
            <a:endParaRPr lang="zh-TW" altLang="en-US" sz="1800" dirty="0">
              <a:solidFill>
                <a:srgbClr val="7030A0"/>
              </a:solidFill>
            </a:endParaRPr>
          </a:p>
        </p:txBody>
      </p:sp>
      <p:sp>
        <p:nvSpPr>
          <p:cNvPr id="41" name="左大括弧 40"/>
          <p:cNvSpPr/>
          <p:nvPr/>
        </p:nvSpPr>
        <p:spPr>
          <a:xfrm rot="10800000">
            <a:off x="11498490" y="1244405"/>
            <a:ext cx="256478" cy="720000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11754968" y="141973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7030A0"/>
                </a:solidFill>
              </a:rPr>
              <a:t>5cm</a:t>
            </a:r>
            <a:endParaRPr lang="zh-TW" altLang="en-US" sz="1800" dirty="0">
              <a:solidFill>
                <a:srgbClr val="7030A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606218" y="3461680"/>
            <a:ext cx="117051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B03D1B"/>
                </a:solidFill>
              </a:rPr>
              <a:t>死巷塊</a:t>
            </a:r>
            <a:endParaRPr lang="zh-TW" altLang="en-US" dirty="0">
              <a:solidFill>
                <a:srgbClr val="B03D1B"/>
              </a:solidFill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9213398" y="6062755"/>
            <a:ext cx="2160000" cy="2160000"/>
            <a:chOff x="12265011" y="3270136"/>
            <a:chExt cx="5040000" cy="5068148"/>
          </a:xfrm>
        </p:grpSpPr>
        <p:sp>
          <p:nvSpPr>
            <p:cNvPr id="46" name="矩形 45"/>
            <p:cNvSpPr/>
            <p:nvPr/>
          </p:nvSpPr>
          <p:spPr>
            <a:xfrm>
              <a:off x="12265011" y="3270136"/>
              <a:ext cx="5040000" cy="50681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4281011" y="3270136"/>
              <a:ext cx="1008000" cy="5068148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31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地圖的限制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080" y="2596444"/>
            <a:ext cx="11216640" cy="171317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兩轉彎塊之間必定有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個以上的直行塊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路口距離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30cm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1148046" y="5902349"/>
            <a:ext cx="720000" cy="72000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>
            <a:spLocks noChangeAspect="1"/>
          </p:cNvSpPr>
          <p:nvPr/>
        </p:nvSpPr>
        <p:spPr>
          <a:xfrm>
            <a:off x="3292099" y="5902349"/>
            <a:ext cx="720000" cy="72000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>
            <a:spLocks noChangeAspect="1"/>
          </p:cNvSpPr>
          <p:nvPr/>
        </p:nvSpPr>
        <p:spPr>
          <a:xfrm>
            <a:off x="5245905" y="5902349"/>
            <a:ext cx="720000" cy="72000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6685905" y="5902349"/>
            <a:ext cx="720000" cy="72000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>
            <a:spLocks noChangeAspect="1"/>
          </p:cNvSpPr>
          <p:nvPr/>
        </p:nvSpPr>
        <p:spPr>
          <a:xfrm>
            <a:off x="8637948" y="5902349"/>
            <a:ext cx="720000" cy="72000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>
            <a:spLocks noChangeAspect="1"/>
          </p:cNvSpPr>
          <p:nvPr/>
        </p:nvSpPr>
        <p:spPr>
          <a:xfrm>
            <a:off x="11491368" y="5902349"/>
            <a:ext cx="720000" cy="72000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1956386" y="6862701"/>
            <a:ext cx="123142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15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✓</a:t>
            </a:r>
          </a:p>
        </p:txBody>
      </p:sp>
      <p:sp>
        <p:nvSpPr>
          <p:cNvPr id="34" name="矩形 33"/>
          <p:cNvSpPr/>
          <p:nvPr/>
        </p:nvSpPr>
        <p:spPr>
          <a:xfrm>
            <a:off x="10062001" y="6862701"/>
            <a:ext cx="123142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15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✓</a:t>
            </a:r>
          </a:p>
        </p:txBody>
      </p:sp>
      <p:sp>
        <p:nvSpPr>
          <p:cNvPr id="35" name="矩形 34"/>
          <p:cNvSpPr/>
          <p:nvPr/>
        </p:nvSpPr>
        <p:spPr>
          <a:xfrm>
            <a:off x="5846447" y="6862701"/>
            <a:ext cx="95891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15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</a:t>
            </a:r>
            <a:endParaRPr lang="zh-TW" altLang="en-US" sz="11500" b="1" dirty="0">
              <a:ln w="1270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32" name="群組 31"/>
          <p:cNvGrpSpPr/>
          <p:nvPr/>
        </p:nvGrpSpPr>
        <p:grpSpPr>
          <a:xfrm rot="16200000">
            <a:off x="5965905" y="5902349"/>
            <a:ext cx="720000" cy="720000"/>
            <a:chOff x="12265011" y="3256063"/>
            <a:chExt cx="5040000" cy="5068148"/>
          </a:xfrm>
        </p:grpSpPr>
        <p:sp>
          <p:nvSpPr>
            <p:cNvPr id="36" name="矩形 35"/>
            <p:cNvSpPr/>
            <p:nvPr/>
          </p:nvSpPr>
          <p:spPr>
            <a:xfrm>
              <a:off x="12265011" y="3256063"/>
              <a:ext cx="5040000" cy="504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245536" y="3284211"/>
              <a:ext cx="1078951" cy="5040000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 rot="16200000">
            <a:off x="9355713" y="5902349"/>
            <a:ext cx="720000" cy="720000"/>
            <a:chOff x="12265011" y="3256063"/>
            <a:chExt cx="5040000" cy="5068148"/>
          </a:xfrm>
        </p:grpSpPr>
        <p:sp>
          <p:nvSpPr>
            <p:cNvPr id="39" name="矩形 38"/>
            <p:cNvSpPr/>
            <p:nvPr/>
          </p:nvSpPr>
          <p:spPr>
            <a:xfrm>
              <a:off x="12265011" y="3256063"/>
              <a:ext cx="5040000" cy="504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4245536" y="3284211"/>
              <a:ext cx="1078951" cy="5040000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/>
          <p:cNvGrpSpPr/>
          <p:nvPr/>
        </p:nvGrpSpPr>
        <p:grpSpPr>
          <a:xfrm rot="16200000">
            <a:off x="10061514" y="5902349"/>
            <a:ext cx="720000" cy="720000"/>
            <a:chOff x="12265011" y="3256063"/>
            <a:chExt cx="5040000" cy="5068148"/>
          </a:xfrm>
        </p:grpSpPr>
        <p:sp>
          <p:nvSpPr>
            <p:cNvPr id="42" name="矩形 41"/>
            <p:cNvSpPr/>
            <p:nvPr/>
          </p:nvSpPr>
          <p:spPr>
            <a:xfrm>
              <a:off x="12265011" y="3256063"/>
              <a:ext cx="5040000" cy="504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4245536" y="3284211"/>
              <a:ext cx="1078951" cy="5040000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/>
          <p:cNvGrpSpPr/>
          <p:nvPr/>
        </p:nvGrpSpPr>
        <p:grpSpPr>
          <a:xfrm rot="16200000">
            <a:off x="10774162" y="5902349"/>
            <a:ext cx="720000" cy="720000"/>
            <a:chOff x="12265011" y="3256063"/>
            <a:chExt cx="5040000" cy="5068148"/>
          </a:xfrm>
        </p:grpSpPr>
        <p:sp>
          <p:nvSpPr>
            <p:cNvPr id="45" name="矩形 44"/>
            <p:cNvSpPr/>
            <p:nvPr/>
          </p:nvSpPr>
          <p:spPr>
            <a:xfrm>
              <a:off x="12265011" y="3256063"/>
              <a:ext cx="5040000" cy="504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4245536" y="3284211"/>
              <a:ext cx="1078951" cy="5040000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/>
          <p:cNvGrpSpPr/>
          <p:nvPr/>
        </p:nvGrpSpPr>
        <p:grpSpPr>
          <a:xfrm rot="16200000">
            <a:off x="1863934" y="5902348"/>
            <a:ext cx="720000" cy="720000"/>
            <a:chOff x="12265011" y="3256063"/>
            <a:chExt cx="5040000" cy="5068148"/>
          </a:xfrm>
        </p:grpSpPr>
        <p:sp>
          <p:nvSpPr>
            <p:cNvPr id="48" name="矩形 47"/>
            <p:cNvSpPr/>
            <p:nvPr/>
          </p:nvSpPr>
          <p:spPr>
            <a:xfrm>
              <a:off x="12265011" y="3256063"/>
              <a:ext cx="5040000" cy="504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4245536" y="3284211"/>
              <a:ext cx="1078951" cy="5040000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/>
          <p:cNvGrpSpPr/>
          <p:nvPr/>
        </p:nvGrpSpPr>
        <p:grpSpPr>
          <a:xfrm rot="16200000">
            <a:off x="2577937" y="5902348"/>
            <a:ext cx="720000" cy="720000"/>
            <a:chOff x="12265011" y="3256063"/>
            <a:chExt cx="5040000" cy="5068148"/>
          </a:xfrm>
        </p:grpSpPr>
        <p:sp>
          <p:nvSpPr>
            <p:cNvPr id="51" name="矩形 50"/>
            <p:cNvSpPr/>
            <p:nvPr/>
          </p:nvSpPr>
          <p:spPr>
            <a:xfrm>
              <a:off x="12265011" y="3256063"/>
              <a:ext cx="5040000" cy="504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14245536" y="3284211"/>
              <a:ext cx="1078951" cy="5040000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23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地圖檔案的表示法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94080" y="2596444"/>
            <a:ext cx="11216640" cy="2951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1300460" rtl="0" eaLnBrk="1" latinLnBrk="0" hangingPunct="1">
              <a:lnSpc>
                <a:spcPct val="10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lang="zh-TW" altLang="en-US" sz="3000" kern="120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10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800" kern="120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10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600" kern="120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10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10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en-US" altLang="zh-TW" sz="2400" kern="120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於電腦中，地圖用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.csv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檔表示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車子起始時：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必位於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車屁股對準死巷塊的底線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必朝向南方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7796969" y="2294369"/>
            <a:ext cx="4999376" cy="2870376"/>
            <a:chOff x="476611" y="5534256"/>
            <a:chExt cx="4999376" cy="2870376"/>
          </a:xfrm>
        </p:grpSpPr>
        <p:sp>
          <p:nvSpPr>
            <p:cNvPr id="71" name="文字方塊 70"/>
            <p:cNvSpPr txBox="1"/>
            <p:nvPr/>
          </p:nvSpPr>
          <p:spPr>
            <a:xfrm>
              <a:off x="4543131" y="7230928"/>
              <a:ext cx="367408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B03D1B"/>
                  </a:solidFill>
                </a:rPr>
                <a:t>2</a:t>
              </a:r>
              <a:endParaRPr lang="zh-TW" altLang="en-US" dirty="0">
                <a:solidFill>
                  <a:srgbClr val="B03D1B"/>
                </a:solidFill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3091419" y="7184279"/>
              <a:ext cx="367408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B03D1B"/>
                  </a:solidFill>
                </a:rPr>
                <a:t>3</a:t>
              </a:r>
              <a:endParaRPr lang="zh-TW" altLang="en-US" dirty="0">
                <a:solidFill>
                  <a:srgbClr val="B03D1B"/>
                </a:solidFill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1168681" y="7105693"/>
              <a:ext cx="367408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B03D1B"/>
                  </a:solidFill>
                </a:rPr>
                <a:t>5</a:t>
              </a:r>
              <a:endParaRPr lang="zh-TW" altLang="en-US" dirty="0">
                <a:solidFill>
                  <a:srgbClr val="B03D1B"/>
                </a:solidFill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1177520" y="5786238"/>
              <a:ext cx="367408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B03D1B"/>
                  </a:solidFill>
                </a:rPr>
                <a:t>6</a:t>
              </a:r>
              <a:endParaRPr lang="zh-TW" altLang="en-US" dirty="0">
                <a:solidFill>
                  <a:srgbClr val="B03D1B"/>
                </a:solidFill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4269716" y="5534256"/>
              <a:ext cx="367408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B03D1B"/>
                  </a:solidFill>
                </a:rPr>
                <a:t>1</a:t>
              </a:r>
              <a:endParaRPr lang="zh-TW" altLang="en-US" dirty="0">
                <a:solidFill>
                  <a:srgbClr val="B03D1B"/>
                </a:solidFill>
              </a:endParaRPr>
            </a:p>
          </p:txBody>
        </p:sp>
        <p:sp>
          <p:nvSpPr>
            <p:cNvPr id="83" name="矩形 82"/>
            <p:cNvSpPr>
              <a:spLocks noChangeAspect="1"/>
            </p:cNvSpPr>
            <p:nvPr/>
          </p:nvSpPr>
          <p:spPr>
            <a:xfrm rot="16200000">
              <a:off x="476611" y="7677780"/>
              <a:ext cx="720000" cy="720000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>
              <a:spLocks noChangeAspect="1"/>
            </p:cNvSpPr>
            <p:nvPr/>
          </p:nvSpPr>
          <p:spPr>
            <a:xfrm>
              <a:off x="2609623" y="7677780"/>
              <a:ext cx="720000" cy="720000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>
              <a:spLocks noChangeAspect="1"/>
            </p:cNvSpPr>
            <p:nvPr/>
          </p:nvSpPr>
          <p:spPr>
            <a:xfrm>
              <a:off x="4755987" y="7677779"/>
              <a:ext cx="720000" cy="720000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9" name="群組 88"/>
            <p:cNvGrpSpPr/>
            <p:nvPr/>
          </p:nvGrpSpPr>
          <p:grpSpPr>
            <a:xfrm>
              <a:off x="485191" y="6957314"/>
              <a:ext cx="720000" cy="720000"/>
              <a:chOff x="12265011" y="3256063"/>
              <a:chExt cx="5040000" cy="5068148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0" name="群組 89"/>
            <p:cNvGrpSpPr/>
            <p:nvPr/>
          </p:nvGrpSpPr>
          <p:grpSpPr>
            <a:xfrm>
              <a:off x="485074" y="6251602"/>
              <a:ext cx="720000" cy="720000"/>
              <a:chOff x="12265011" y="3256063"/>
              <a:chExt cx="5040000" cy="5068148"/>
            </a:xfrm>
          </p:grpSpPr>
          <p:sp>
            <p:nvSpPr>
              <p:cNvPr id="137" name="矩形 136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3" name="群組 92"/>
            <p:cNvGrpSpPr/>
            <p:nvPr/>
          </p:nvGrpSpPr>
          <p:grpSpPr>
            <a:xfrm>
              <a:off x="4741411" y="6971364"/>
              <a:ext cx="720000" cy="720000"/>
              <a:chOff x="12265011" y="3256063"/>
              <a:chExt cx="5040000" cy="5068148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>
              <a:off x="4741411" y="6257714"/>
              <a:ext cx="720000" cy="720000"/>
              <a:chOff x="12265011" y="3256063"/>
              <a:chExt cx="5040000" cy="5068148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5" name="群組 94"/>
            <p:cNvGrpSpPr/>
            <p:nvPr/>
          </p:nvGrpSpPr>
          <p:grpSpPr>
            <a:xfrm>
              <a:off x="4742399" y="5542961"/>
              <a:ext cx="720000" cy="720000"/>
              <a:chOff x="12265011" y="3256063"/>
              <a:chExt cx="5040000" cy="5068148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矩形 127"/>
              <p:cNvSpPr/>
              <p:nvPr/>
            </p:nvSpPr>
            <p:spPr>
              <a:xfrm rot="5400000">
                <a:off x="13945011" y="1576063"/>
                <a:ext cx="1680000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7" name="群組 96"/>
            <p:cNvGrpSpPr/>
            <p:nvPr/>
          </p:nvGrpSpPr>
          <p:grpSpPr>
            <a:xfrm rot="16200000">
              <a:off x="1893153" y="7670227"/>
              <a:ext cx="720000" cy="720000"/>
              <a:chOff x="12265011" y="3256063"/>
              <a:chExt cx="5040000" cy="5068148"/>
            </a:xfrm>
          </p:grpSpPr>
          <p:sp>
            <p:nvSpPr>
              <p:cNvPr id="121" name="矩形 120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8" name="群組 97"/>
            <p:cNvGrpSpPr/>
            <p:nvPr/>
          </p:nvGrpSpPr>
          <p:grpSpPr>
            <a:xfrm rot="16200000">
              <a:off x="1187441" y="7670344"/>
              <a:ext cx="720000" cy="720000"/>
              <a:chOff x="12265011" y="3256063"/>
              <a:chExt cx="5040000" cy="5068148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9" name="群組 98"/>
            <p:cNvGrpSpPr/>
            <p:nvPr/>
          </p:nvGrpSpPr>
          <p:grpSpPr>
            <a:xfrm rot="16200000">
              <a:off x="4034867" y="7684515"/>
              <a:ext cx="720000" cy="720000"/>
              <a:chOff x="12265011" y="3256063"/>
              <a:chExt cx="5040000" cy="5068148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0" name="群組 99"/>
            <p:cNvGrpSpPr/>
            <p:nvPr/>
          </p:nvGrpSpPr>
          <p:grpSpPr>
            <a:xfrm rot="16200000">
              <a:off x="3329155" y="7684632"/>
              <a:ext cx="720000" cy="720000"/>
              <a:chOff x="12265011" y="3256063"/>
              <a:chExt cx="5040000" cy="5068148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4" name="群組 103"/>
            <p:cNvGrpSpPr/>
            <p:nvPr/>
          </p:nvGrpSpPr>
          <p:grpSpPr>
            <a:xfrm>
              <a:off x="485074" y="5536461"/>
              <a:ext cx="720000" cy="720000"/>
              <a:chOff x="12265011" y="3256063"/>
              <a:chExt cx="5040000" cy="506814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5400000">
                <a:off x="13945011" y="1576063"/>
                <a:ext cx="1680000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9" name="群組 78"/>
            <p:cNvGrpSpPr/>
            <p:nvPr/>
          </p:nvGrpSpPr>
          <p:grpSpPr>
            <a:xfrm>
              <a:off x="2597940" y="6963579"/>
              <a:ext cx="720000" cy="720000"/>
              <a:chOff x="12265011" y="3256063"/>
              <a:chExt cx="5040000" cy="5068148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5" name="群組 144"/>
            <p:cNvGrpSpPr/>
            <p:nvPr/>
          </p:nvGrpSpPr>
          <p:grpSpPr>
            <a:xfrm>
              <a:off x="2597940" y="6249929"/>
              <a:ext cx="720000" cy="720000"/>
              <a:chOff x="12265011" y="3256063"/>
              <a:chExt cx="5040000" cy="5068148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8" name="群組 147"/>
            <p:cNvGrpSpPr/>
            <p:nvPr/>
          </p:nvGrpSpPr>
          <p:grpSpPr>
            <a:xfrm>
              <a:off x="2598928" y="5535176"/>
              <a:ext cx="720000" cy="720000"/>
              <a:chOff x="12265011" y="3256063"/>
              <a:chExt cx="5040000" cy="5068148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" name="矩形 150"/>
              <p:cNvSpPr/>
              <p:nvPr/>
            </p:nvSpPr>
            <p:spPr>
              <a:xfrm rot="5400000">
                <a:off x="13945011" y="1576063"/>
                <a:ext cx="1680000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2" name="文字方塊 151"/>
            <p:cNvSpPr txBox="1"/>
            <p:nvPr/>
          </p:nvSpPr>
          <p:spPr>
            <a:xfrm>
              <a:off x="3100873" y="5770174"/>
              <a:ext cx="367408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B03D1B"/>
                  </a:solidFill>
                </a:rPr>
                <a:t>4</a:t>
              </a:r>
              <a:endParaRPr lang="zh-TW" altLang="en-US" dirty="0">
                <a:solidFill>
                  <a:srgbClr val="B03D1B"/>
                </a:solidFill>
              </a:endParaRPr>
            </a:p>
          </p:txBody>
        </p:sp>
      </p:grpSp>
      <p:pic>
        <p:nvPicPr>
          <p:cNvPr id="11" name="圖片 10" descr="Compass Map Direction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000" y="236359"/>
            <a:ext cx="1815892" cy="183597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3278163" y="8893988"/>
            <a:ext cx="2560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B03D1B"/>
                </a:solidFill>
              </a:rPr>
              <a:t>Adjacency List</a:t>
            </a:r>
            <a:endParaRPr lang="zh-TW" altLang="en-US" sz="2800" dirty="0">
              <a:solidFill>
                <a:srgbClr val="B03D1B"/>
              </a:solidFill>
            </a:endParaRPr>
          </a:p>
        </p:txBody>
      </p:sp>
      <p:pic>
        <p:nvPicPr>
          <p:cNvPr id="18" name="內容版面配置區 17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8" r="75878" b="47124"/>
          <a:stretch/>
        </p:blipFill>
        <p:spPr>
          <a:xfrm>
            <a:off x="1245652" y="5433917"/>
            <a:ext cx="10396015" cy="3243497"/>
          </a:xfrm>
        </p:spPr>
      </p:pic>
      <p:sp>
        <p:nvSpPr>
          <p:cNvPr id="154" name="文字方塊 153"/>
          <p:cNvSpPr txBox="1"/>
          <p:nvPr/>
        </p:nvSpPr>
        <p:spPr>
          <a:xfrm>
            <a:off x="8242500" y="8805685"/>
            <a:ext cx="1780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B03D1B"/>
                </a:solidFill>
              </a:rPr>
              <a:t>Distances</a:t>
            </a:r>
          </a:p>
        </p:txBody>
      </p:sp>
      <p:sp>
        <p:nvSpPr>
          <p:cNvPr id="3" name="左大括弧 2"/>
          <p:cNvSpPr/>
          <p:nvPr/>
        </p:nvSpPr>
        <p:spPr>
          <a:xfrm rot="16200000">
            <a:off x="4356521" y="6098795"/>
            <a:ext cx="196382" cy="52174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左大括弧 62"/>
          <p:cNvSpPr/>
          <p:nvPr/>
        </p:nvSpPr>
        <p:spPr>
          <a:xfrm rot="16200000">
            <a:off x="9155528" y="6595698"/>
            <a:ext cx="181760" cy="423821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4" name="Content Placeholder 3">
            <a:extLst>
              <a:ext uri="{FF2B5EF4-FFF2-40B4-BE49-F238E27FC236}">
                <a16:creationId xmlns:a16="http://schemas.microsoft.com/office/drawing/2014/main" id="{E2F59E58-842C-42C9-A83F-2EBC92276E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350" b="91483" l="11352" r="96178">
                        <a14:foregroundMark x1="35254" y1="30266" x2="35254" y2="30266"/>
                        <a14:foregroundMark x1="36110" y1="31179" x2="36110" y2="31179"/>
                        <a14:backgroundMark x1="62921" y1="23498" x2="62921" y2="23498"/>
                        <a14:backgroundMark x1="60867" y1="17110" x2="60867" y2="17110"/>
                        <a14:backgroundMark x1="69025" y1="25019" x2="69025" y2="250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9351">
            <a:off x="11697537" y="2647182"/>
            <a:ext cx="1602600" cy="1201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907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各組發放小型地圖測資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(4×7 = 28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單位格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明達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402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 lab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公用大型地圖測資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7×10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單位格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隱藏地圖測資於比賽當天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公布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7×14?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單位格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實體地圖和其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.csv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檔會同時釋出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5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：迷宮儲存空間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7680" y="2216015"/>
            <a:ext cx="11948160" cy="6836545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迷宮有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</a:p>
          <a:p>
            <a:pPr lvl="1"/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所有node都用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來儲存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在Arduino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Uno中佔2B)</a:t>
            </a:r>
          </a:p>
          <a:p>
            <a:pPr lvl="1"/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使用adjacency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list+distance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整張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 Uno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SRAM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容量為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2KB</a:t>
            </a:r>
          </a:p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 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請在筆記本回答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Q2-1: 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地圖本身所需記憶體容量？</a:t>
            </a:r>
            <a:endParaRPr lang="en-US" altLang="zh-TW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Q2-2: 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BFS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演算法時，所需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最大額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暫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存容量？</a:t>
            </a:r>
            <a:endParaRPr lang="en-US" altLang="zh-TW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Q2-3: 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地圖跟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BFS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演算法，可否放入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中？</a:t>
            </a:r>
            <a:endParaRPr lang="en-US" altLang="zh-TW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08947" y="2404536"/>
            <a:ext cx="426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參考：</a:t>
            </a:r>
            <a:r>
              <a:rPr lang="en-US" altLang="zh-TW" sz="1800" dirty="0">
                <a:hlinkClick r:id="rId3"/>
              </a:rPr>
              <a:t>https://www.arduino.cc/reference/en/language/variables/data-types/int/</a:t>
            </a:r>
            <a:endParaRPr lang="zh-TW" altLang="en-US" sz="1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928" r="56740" b="69835"/>
          <a:stretch/>
        </p:blipFill>
        <p:spPr>
          <a:xfrm>
            <a:off x="487680" y="7483337"/>
            <a:ext cx="11157236" cy="1630183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8717280" y="8406667"/>
            <a:ext cx="3215640" cy="6458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7482840" y="4751446"/>
            <a:ext cx="3616914" cy="3600074"/>
          </a:xfrm>
          <a:custGeom>
            <a:avLst/>
            <a:gdLst>
              <a:gd name="connsiteX0" fmla="*/ 0 w 3616914"/>
              <a:gd name="connsiteY0" fmla="*/ 0 h 3505200"/>
              <a:gd name="connsiteX1" fmla="*/ 3352800 w 3616914"/>
              <a:gd name="connsiteY1" fmla="*/ 960120 h 3505200"/>
              <a:gd name="connsiteX2" fmla="*/ 3154680 w 3616914"/>
              <a:gd name="connsiteY2" fmla="*/ 350520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6914" h="3505200">
                <a:moveTo>
                  <a:pt x="0" y="0"/>
                </a:moveTo>
                <a:cubicBezTo>
                  <a:pt x="1413510" y="187960"/>
                  <a:pt x="2827020" y="375920"/>
                  <a:pt x="3352800" y="960120"/>
                </a:cubicBezTo>
                <a:cubicBezTo>
                  <a:pt x="3878580" y="1544320"/>
                  <a:pt x="3516630" y="2524760"/>
                  <a:pt x="3154680" y="350520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6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4980" y="2626924"/>
            <a:ext cx="12054840" cy="6188570"/>
          </a:xfrm>
        </p:spPr>
        <p:txBody>
          <a:bodyPr>
            <a:normAutofit lnSpcReduction="10000"/>
          </a:bodyPr>
          <a:lstStyle/>
          <a:p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每個節點只會和最多另外四個相</a:t>
            </a: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鄰：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adjacency list</a:t>
            </a: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內有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本身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+600</a:t>
            </a: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個相鄰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node+600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1350</a:t>
            </a: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個整數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2700B</a:t>
            </a: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BFS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需要一個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最多會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存放到所有的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需要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300B</a:t>
            </a:r>
          </a:p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BFS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需要一個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，存放所有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需要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300B</a:t>
            </a:r>
          </a:p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BFS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需要一個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predecessor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存放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祖先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需要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300B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地圖本身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BFS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共需要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3600B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KB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Q2-1: 2700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(Byte)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Q2-2: 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900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(Byte)</a:t>
            </a:r>
            <a:endParaRPr lang="zh-TW" altLang="en-US" sz="3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Q2-3: 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55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放不下迷宮怎麼辦？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電腦充當</a:t>
            </a:r>
            <a:r>
              <a:rPr lang="zh-TW" altLang="en-US" sz="4000" b="1" dirty="0">
                <a:solidFill>
                  <a:srgbClr val="B03D1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電腦要怎麼知道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走到哪？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Arduino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要怎麼知道往哪走？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用藍牙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溝通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25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392291"/>
            <a:ext cx="12517120" cy="1885245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迷宮尋寶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97330" y="8042121"/>
            <a:ext cx="10794669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影片來源：</a:t>
            </a:r>
            <a:r>
              <a:rPr lang="en-US" altLang="zh-TW" dirty="0">
                <a:hlinkClick r:id="rId3"/>
              </a:rPr>
              <a:t>https://www.youtube.com/watch?v=Nj2mI1Ceqhw&amp;feature=youtu.be&amp;fbclid=IwAR3prGytBIWkzzx3_irZO6scicckOe5_g9fC-h2ovvpSIWM3sxnR9WGFRvI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31" y="1952148"/>
            <a:ext cx="10306989" cy="579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2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：藍牙通訊頻寬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080" y="2404536"/>
            <a:ext cx="11216640" cy="6855578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0.1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秒內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通知看到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轉彎塊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告知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RFID UID 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FD02AA21)</a:t>
            </a:r>
          </a:p>
          <a:p>
            <a:pPr lvl="2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</a:t>
            </a:r>
            <a:r>
              <a:rPr lang="zh-TW" altLang="en-US" sz="3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後續</a:t>
            </a:r>
            <a:r>
              <a:rPr lang="zh-TW" altLang="en-US" sz="36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endParaRPr lang="en-US" altLang="zh-TW" sz="3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zh-TW" altLang="en-US" sz="3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藍牙位元速率為</a:t>
            </a:r>
            <a:r>
              <a:rPr lang="en-US" altLang="zh-TW" sz="3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9600bits/sec</a:t>
            </a:r>
          </a:p>
          <a:p>
            <a:pPr lvl="1"/>
            <a:r>
              <a:rPr lang="zh-TW" altLang="en-US" sz="3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假設藍</a:t>
            </a:r>
            <a:r>
              <a:rPr lang="zh-TW" altLang="en-US" sz="3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牙</a:t>
            </a:r>
            <a:r>
              <a:rPr lang="zh-TW" altLang="en-US" sz="3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傳輸</a:t>
            </a:r>
            <a:r>
              <a:rPr lang="zh-TW" altLang="en-US" sz="3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3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Byte</a:t>
            </a:r>
            <a:r>
              <a:rPr lang="zh-TW" altLang="en-US" sz="3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為單位</a:t>
            </a:r>
            <a:endParaRPr lang="en-US" altLang="zh-TW" sz="3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請在筆記本回答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Q3-1: 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多少通訊速率</a:t>
            </a:r>
            <a:r>
              <a:rPr lang="en-US" altLang="zh-TW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(bits/sec)</a:t>
            </a:r>
            <a:r>
              <a:rPr lang="zh-TW" altLang="en-US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Q3-2: 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藍牙是否可以支持此通訊</a:t>
            </a:r>
            <a:r>
              <a:rPr lang="zh-TW" altLang="en-US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速率？</a:t>
            </a:r>
            <a:endParaRPr lang="en-US" altLang="zh-TW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29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7235" y="2611684"/>
            <a:ext cx="12330330" cy="6188570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次遇到轉彎塊</a:t>
            </a:r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通知看到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轉彎塊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上傳1B</a:t>
            </a:r>
          </a:p>
          <a:p>
            <a:pPr lvl="1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告知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RFID UID: 上傳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4B (2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進位數字需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1B)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接收後續指令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下載1B</a:t>
            </a: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6 Byte / 0.1sec =480 bits/sec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藍牙位元速率為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9600bits/sec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故可容納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Q3-1: </a:t>
            </a:r>
            <a:r>
              <a:rPr lang="en-US" altLang="zh-TW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480  (bits/sec)</a:t>
            </a:r>
            <a:endParaRPr lang="en-US" altLang="zh-TW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Q3-2: 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endParaRPr lang="en-US" altLang="zh-TW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905812" y="7459841"/>
            <a:ext cx="5707529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注意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9600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鮑率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9600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symbol/sec</a:t>
            </a:r>
          </a:p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不一定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=9600 bits/sec</a:t>
            </a:r>
          </a:p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詳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見通訊原理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6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卡片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距離死巷牆壁之前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cm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起點除外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卡片代碼需回傳電腦才能計分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97" y="4334248"/>
            <a:ext cx="7086389" cy="472425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306993" y="7886163"/>
            <a:ext cx="156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RFID</a:t>
            </a:r>
            <a:r>
              <a:rPr lang="zh-TW" altLang="en-US" sz="2400" dirty="0"/>
              <a:t>模組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466451" y="4731272"/>
            <a:ext cx="175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鑰匙型線圈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0954546" y="8271132"/>
            <a:ext cx="175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卡片型線圈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2387552" y="6601609"/>
            <a:ext cx="1119612" cy="6815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RFID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275345" y="6629225"/>
            <a:ext cx="1119612" cy="68157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RFID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113185" y="5744942"/>
            <a:ext cx="5361212" cy="3040072"/>
            <a:chOff x="114775" y="5364560"/>
            <a:chExt cx="5361212" cy="3040072"/>
          </a:xfrm>
        </p:grpSpPr>
        <p:sp>
          <p:nvSpPr>
            <p:cNvPr id="66" name="文字方塊 65"/>
            <p:cNvSpPr txBox="1"/>
            <p:nvPr/>
          </p:nvSpPr>
          <p:spPr>
            <a:xfrm>
              <a:off x="4479342" y="7417681"/>
              <a:ext cx="367408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B03D1B"/>
                  </a:solidFill>
                </a:rPr>
                <a:t>2</a:t>
              </a:r>
              <a:endParaRPr lang="zh-TW" altLang="en-US" dirty="0">
                <a:solidFill>
                  <a:srgbClr val="B03D1B"/>
                </a:solidFill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2296751" y="7423306"/>
              <a:ext cx="367408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B03D1B"/>
                  </a:solidFill>
                </a:rPr>
                <a:t>3</a:t>
              </a:r>
              <a:endParaRPr lang="zh-TW" altLang="en-US" dirty="0">
                <a:solidFill>
                  <a:srgbClr val="B03D1B"/>
                </a:solidFill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149686" y="7584749"/>
              <a:ext cx="367408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B03D1B"/>
                  </a:solidFill>
                </a:rPr>
                <a:t>5</a:t>
              </a:r>
              <a:endParaRPr lang="zh-TW" altLang="en-US" dirty="0">
                <a:solidFill>
                  <a:srgbClr val="B03D1B"/>
                </a:solidFill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114775" y="5388872"/>
              <a:ext cx="367408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B03D1B"/>
                  </a:solidFill>
                </a:rPr>
                <a:t>6</a:t>
              </a:r>
              <a:endParaRPr lang="zh-TW" altLang="en-US" dirty="0">
                <a:solidFill>
                  <a:srgbClr val="B03D1B"/>
                </a:solidFill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403110" y="5414674"/>
              <a:ext cx="367408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B03D1B"/>
                  </a:solidFill>
                </a:rPr>
                <a:t>1</a:t>
              </a:r>
              <a:endParaRPr lang="zh-TW" altLang="en-US" dirty="0">
                <a:solidFill>
                  <a:srgbClr val="B03D1B"/>
                </a:solidFill>
              </a:endParaRPr>
            </a:p>
          </p:txBody>
        </p:sp>
        <p:sp>
          <p:nvSpPr>
            <p:cNvPr id="71" name="矩形 70"/>
            <p:cNvSpPr>
              <a:spLocks noChangeAspect="1"/>
            </p:cNvSpPr>
            <p:nvPr/>
          </p:nvSpPr>
          <p:spPr>
            <a:xfrm rot="16200000">
              <a:off x="476611" y="7677780"/>
              <a:ext cx="720000" cy="720000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>
              <a:spLocks noChangeAspect="1"/>
            </p:cNvSpPr>
            <p:nvPr/>
          </p:nvSpPr>
          <p:spPr>
            <a:xfrm>
              <a:off x="2609623" y="7677780"/>
              <a:ext cx="720000" cy="720000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>
              <a:spLocks noChangeAspect="1"/>
            </p:cNvSpPr>
            <p:nvPr/>
          </p:nvSpPr>
          <p:spPr>
            <a:xfrm>
              <a:off x="4755987" y="7677779"/>
              <a:ext cx="720000" cy="720000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4" name="群組 73"/>
            <p:cNvGrpSpPr/>
            <p:nvPr/>
          </p:nvGrpSpPr>
          <p:grpSpPr>
            <a:xfrm>
              <a:off x="485191" y="6957314"/>
              <a:ext cx="720000" cy="720000"/>
              <a:chOff x="12265011" y="3256063"/>
              <a:chExt cx="5040000" cy="5068148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5" name="群組 74"/>
            <p:cNvGrpSpPr/>
            <p:nvPr/>
          </p:nvGrpSpPr>
          <p:grpSpPr>
            <a:xfrm>
              <a:off x="485074" y="6251602"/>
              <a:ext cx="720000" cy="720000"/>
              <a:chOff x="12265011" y="3256063"/>
              <a:chExt cx="5040000" cy="5068148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4741411" y="6971364"/>
              <a:ext cx="720000" cy="720000"/>
              <a:chOff x="12265011" y="3256063"/>
              <a:chExt cx="5040000" cy="5068148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4741411" y="6257714"/>
              <a:ext cx="720000" cy="720000"/>
              <a:chOff x="12265011" y="3256063"/>
              <a:chExt cx="5040000" cy="5068148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>
              <a:off x="4742399" y="5542961"/>
              <a:ext cx="720000" cy="720000"/>
              <a:chOff x="12265011" y="3256063"/>
              <a:chExt cx="5040000" cy="5068148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5400000">
                <a:off x="13945011" y="1576063"/>
                <a:ext cx="1680000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9" name="群組 78"/>
            <p:cNvGrpSpPr/>
            <p:nvPr/>
          </p:nvGrpSpPr>
          <p:grpSpPr>
            <a:xfrm rot="16200000">
              <a:off x="1893153" y="7670227"/>
              <a:ext cx="720000" cy="720000"/>
              <a:chOff x="12265011" y="3256063"/>
              <a:chExt cx="5040000" cy="5068148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0" name="群組 79"/>
            <p:cNvGrpSpPr/>
            <p:nvPr/>
          </p:nvGrpSpPr>
          <p:grpSpPr>
            <a:xfrm rot="16200000">
              <a:off x="1187441" y="7670344"/>
              <a:ext cx="720000" cy="720000"/>
              <a:chOff x="12265011" y="3256063"/>
              <a:chExt cx="5040000" cy="5068148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 rot="16200000">
              <a:off x="4034867" y="7684515"/>
              <a:ext cx="720000" cy="720000"/>
              <a:chOff x="12265011" y="3256063"/>
              <a:chExt cx="5040000" cy="5068148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 rot="16200000">
              <a:off x="3329155" y="7684632"/>
              <a:ext cx="720000" cy="720000"/>
              <a:chOff x="12265011" y="3256063"/>
              <a:chExt cx="5040000" cy="5068148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3" name="群組 82"/>
            <p:cNvGrpSpPr/>
            <p:nvPr/>
          </p:nvGrpSpPr>
          <p:grpSpPr>
            <a:xfrm>
              <a:off x="485074" y="5536461"/>
              <a:ext cx="720000" cy="720000"/>
              <a:chOff x="12265011" y="3256063"/>
              <a:chExt cx="5040000" cy="5068148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 rot="5400000">
                <a:off x="13945011" y="1576063"/>
                <a:ext cx="1680000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4" name="群組 83"/>
            <p:cNvGrpSpPr/>
            <p:nvPr/>
          </p:nvGrpSpPr>
          <p:grpSpPr>
            <a:xfrm>
              <a:off x="2597940" y="6963579"/>
              <a:ext cx="720000" cy="720000"/>
              <a:chOff x="12265011" y="3256063"/>
              <a:chExt cx="5040000" cy="506814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2597940" y="6249929"/>
              <a:ext cx="720000" cy="720000"/>
              <a:chOff x="12265011" y="3256063"/>
              <a:chExt cx="5040000" cy="5068148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6" name="群組 85"/>
            <p:cNvGrpSpPr/>
            <p:nvPr/>
          </p:nvGrpSpPr>
          <p:grpSpPr>
            <a:xfrm>
              <a:off x="2598928" y="5535176"/>
              <a:ext cx="720000" cy="720000"/>
              <a:chOff x="12265011" y="3256063"/>
              <a:chExt cx="5040000" cy="506814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2265011" y="3256063"/>
                <a:ext cx="5040000" cy="504000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4245536" y="3284211"/>
                <a:ext cx="1078951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 rot="5400000">
                <a:off x="13945011" y="1576063"/>
                <a:ext cx="1680000" cy="5040000"/>
              </a:xfrm>
              <a:prstGeom prst="rect">
                <a:avLst/>
              </a:prstGeom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7" name="文字方塊 86"/>
            <p:cNvSpPr txBox="1"/>
            <p:nvPr/>
          </p:nvSpPr>
          <p:spPr>
            <a:xfrm>
              <a:off x="2252373" y="5364560"/>
              <a:ext cx="367408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B03D1B"/>
                  </a:solidFill>
                </a:rPr>
                <a:t>4</a:t>
              </a:r>
              <a:endParaRPr lang="zh-TW" altLang="en-US" dirty="0">
                <a:solidFill>
                  <a:srgbClr val="B03D1B"/>
                </a:solidFill>
              </a:endParaRPr>
            </a:p>
          </p:txBody>
        </p:sp>
      </p:grpSp>
      <p:sp>
        <p:nvSpPr>
          <p:cNvPr id="10" name="橢圓 9"/>
          <p:cNvSpPr/>
          <p:nvPr/>
        </p:nvSpPr>
        <p:spPr>
          <a:xfrm>
            <a:off x="9894795" y="4892040"/>
            <a:ext cx="2863185" cy="3313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3002280" y="4020824"/>
            <a:ext cx="8016240" cy="1115056"/>
          </a:xfrm>
          <a:custGeom>
            <a:avLst/>
            <a:gdLst>
              <a:gd name="connsiteX0" fmla="*/ 8016240 w 8016240"/>
              <a:gd name="connsiteY0" fmla="*/ 871216 h 1115056"/>
              <a:gd name="connsiteX1" fmla="*/ 3185160 w 8016240"/>
              <a:gd name="connsiteY1" fmla="*/ 2536 h 1115056"/>
              <a:gd name="connsiteX2" fmla="*/ 0 w 8016240"/>
              <a:gd name="connsiteY2" fmla="*/ 1115056 h 111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16240" h="1115056">
                <a:moveTo>
                  <a:pt x="8016240" y="871216"/>
                </a:moveTo>
                <a:cubicBezTo>
                  <a:pt x="6268720" y="416556"/>
                  <a:pt x="4521200" y="-38104"/>
                  <a:pt x="3185160" y="2536"/>
                </a:cubicBezTo>
                <a:cubicBezTo>
                  <a:pt x="1849120" y="43176"/>
                  <a:pt x="924560" y="579116"/>
                  <a:pt x="0" y="111505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左大括弧 117"/>
          <p:cNvSpPr/>
          <p:nvPr/>
        </p:nvSpPr>
        <p:spPr>
          <a:xfrm flipH="1">
            <a:off x="1292223" y="6154989"/>
            <a:ext cx="207195" cy="451014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/>
          <p:cNvSpPr txBox="1"/>
          <p:nvPr/>
        </p:nvSpPr>
        <p:spPr>
          <a:xfrm>
            <a:off x="1433536" y="616754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7030A0"/>
                </a:solidFill>
              </a:rPr>
              <a:t>1</a:t>
            </a:r>
            <a:r>
              <a:rPr lang="en-US" altLang="zh-TW" sz="1800" dirty="0">
                <a:solidFill>
                  <a:srgbClr val="7030A0"/>
                </a:solidFill>
              </a:rPr>
              <a:t>3</a:t>
            </a:r>
            <a:r>
              <a:rPr lang="en-US" altLang="zh-TW" sz="1800" dirty="0" smtClean="0">
                <a:solidFill>
                  <a:srgbClr val="7030A0"/>
                </a:solidFill>
              </a:rPr>
              <a:t>cm</a:t>
            </a:r>
            <a:endParaRPr lang="zh-TW" altLang="en-US" sz="1800" dirty="0">
              <a:solidFill>
                <a:srgbClr val="7030A0"/>
              </a:solidFill>
            </a:endParaRPr>
          </a:p>
        </p:txBody>
      </p:sp>
      <p:sp>
        <p:nvSpPr>
          <p:cNvPr id="120" name="左大括弧 119"/>
          <p:cNvSpPr/>
          <p:nvPr/>
        </p:nvSpPr>
        <p:spPr>
          <a:xfrm flipH="1">
            <a:off x="3401392" y="6139851"/>
            <a:ext cx="207195" cy="451014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文字方塊 120"/>
          <p:cNvSpPr txBox="1"/>
          <p:nvPr/>
        </p:nvSpPr>
        <p:spPr>
          <a:xfrm>
            <a:off x="3542705" y="615241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7030A0"/>
                </a:solidFill>
              </a:rPr>
              <a:t>1</a:t>
            </a:r>
            <a:r>
              <a:rPr lang="en-US" altLang="zh-TW" sz="1800" dirty="0">
                <a:solidFill>
                  <a:srgbClr val="7030A0"/>
                </a:solidFill>
              </a:rPr>
              <a:t>3</a:t>
            </a:r>
            <a:r>
              <a:rPr lang="en-US" altLang="zh-TW" sz="1800" dirty="0" smtClean="0">
                <a:solidFill>
                  <a:srgbClr val="7030A0"/>
                </a:solidFill>
              </a:rPr>
              <a:t>cm</a:t>
            </a:r>
            <a:endParaRPr lang="zh-TW" altLang="en-US" sz="1800" dirty="0">
              <a:solidFill>
                <a:srgbClr val="7030A0"/>
              </a:solidFill>
            </a:endParaRPr>
          </a:p>
        </p:txBody>
      </p:sp>
      <p:pic>
        <p:nvPicPr>
          <p:cNvPr id="122" name="Content Placeholder 3">
            <a:extLst>
              <a:ext uri="{FF2B5EF4-FFF2-40B4-BE49-F238E27FC236}">
                <a16:creationId xmlns:a16="http://schemas.microsoft.com/office/drawing/2014/main" id="{E2F59E58-842C-42C9-A83F-2EBC92276E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350" b="91483" l="11352" r="96178">
                        <a14:foregroundMark x1="35254" y1="30266" x2="35254" y2="30266"/>
                        <a14:foregroundMark x1="36110" y1="31179" x2="36110" y2="31179"/>
                        <a14:backgroundMark x1="62921" y1="23498" x2="62921" y2="23498"/>
                        <a14:backgroundMark x1="60867" y1="17110" x2="60867" y2="17110"/>
                        <a14:backgroundMark x1="69025" y1="25019" x2="69025" y2="250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9351">
            <a:off x="4332001" y="6353838"/>
            <a:ext cx="1602600" cy="1201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67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Schedule  </a:t>
            </a:r>
            <a:endParaRPr lang="en-NZ" sz="512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622570"/>
              </p:ext>
            </p:extLst>
          </p:nvPr>
        </p:nvGraphicFramePr>
        <p:xfrm>
          <a:off x="572573" y="2404536"/>
          <a:ext cx="11859654" cy="56205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53507">
                  <a:extLst>
                    <a:ext uri="{9D8B030D-6E8A-4147-A177-3AD203B41FA5}">
                      <a16:colId xmlns:a16="http://schemas.microsoft.com/office/drawing/2014/main" val="1358572322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3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n-ea"/>
                          <a:ea typeface="+mn-ea"/>
                        </a:rPr>
                        <a:t>WEEK</a:t>
                      </a:r>
                      <a:endParaRPr lang="zh-TW" altLang="en-US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n-ea"/>
                          <a:ea typeface="+mn-ea"/>
                        </a:rPr>
                        <a:t>DATE</a:t>
                      </a:r>
                      <a:endParaRPr lang="zh-TW" altLang="en-US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n-ea"/>
                          <a:ea typeface="+mn-ea"/>
                        </a:rPr>
                        <a:t>TODO</a:t>
                      </a:r>
                      <a:endParaRPr lang="zh-TW" altLang="en-US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W7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altLang="zh-TW" sz="2400" dirty="0" smtClean="0">
                          <a:latin typeface="+mn-ea"/>
                          <a:ea typeface="+mn-ea"/>
                        </a:rPr>
                        <a:t>4/15 16</a:t>
                      </a:r>
                      <a:r>
                        <a:rPr lang="en-US" altLang="zh-TW" sz="2400" baseline="0" dirty="0" smtClean="0">
                          <a:latin typeface="+mn-ea"/>
                          <a:ea typeface="+mn-ea"/>
                        </a:rPr>
                        <a:t> 1</a:t>
                      </a:r>
                      <a:r>
                        <a:rPr lang="en-US" altLang="zh-TW" sz="2400" dirty="0" smtClean="0">
                          <a:latin typeface="+mn-ea"/>
                          <a:ea typeface="+mn-ea"/>
                        </a:rPr>
                        <a:t>7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 </a:t>
                      </a:r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介紹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4/22</a:t>
                      </a:r>
                      <a:r>
                        <a:rPr lang="en-US" altLang="zh-TW" sz="2400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23 24</a:t>
                      </a:r>
                      <a:endParaRPr lang="zh-TW" altLang="en-US" sz="24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+mn-ea"/>
                          <a:ea typeface="+mn-ea"/>
                        </a:rPr>
                        <a:t>期中考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4/29</a:t>
                      </a:r>
                      <a:r>
                        <a:rPr lang="en-US" altLang="zh-TW" sz="2400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30 5/1</a:t>
                      </a:r>
                      <a:endParaRPr lang="zh-TW" altLang="en-US" sz="24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+mn-ea"/>
                          <a:ea typeface="+mn-ea"/>
                        </a:rPr>
                        <a:t>進度報告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5/6</a:t>
                      </a:r>
                      <a:r>
                        <a:rPr lang="en-US" altLang="zh-TW" sz="2400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7 8</a:t>
                      </a:r>
                      <a:endParaRPr lang="zh-TW" altLang="en-US" sz="24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進度報告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5/13</a:t>
                      </a:r>
                      <a:r>
                        <a:rPr lang="en-US" altLang="zh-TW" sz="2400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14 15</a:t>
                      </a:r>
                      <a:endParaRPr lang="zh-TW" altLang="en-US" sz="24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Checkpoint (</a:t>
                      </a:r>
                      <a:r>
                        <a:rPr lang="zh-TW" altLang="en-US" sz="2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小迷宮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補救教學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5/20</a:t>
                      </a:r>
                      <a:r>
                        <a:rPr lang="en-US" altLang="zh-TW" sz="2400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21 22</a:t>
                      </a:r>
                      <a:endParaRPr lang="zh-TW" altLang="en-US" sz="24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自選題</a:t>
                      </a:r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ANNOUNCE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5/27</a:t>
                      </a:r>
                      <a:r>
                        <a:rPr lang="en-US" altLang="zh-TW" sz="2400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28 29</a:t>
                      </a:r>
                      <a:endParaRPr lang="zh-TW" altLang="en-US" sz="24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marL="0" marR="0" indent="0" algn="ctr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Final contest (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大迷宮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TW" altLang="en-US" sz="24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6/3</a:t>
                      </a:r>
                      <a:r>
                        <a:rPr lang="en-US" altLang="zh-TW" sz="2400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4 5 </a:t>
                      </a:r>
                      <a:endParaRPr lang="zh-TW" altLang="en-US" sz="24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補考、自選題 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proposal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285186357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6/10</a:t>
                      </a:r>
                      <a:r>
                        <a:rPr lang="en-US" altLang="zh-TW" sz="2400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11 12</a:t>
                      </a:r>
                      <a:endParaRPr lang="zh-TW" altLang="en-US" sz="24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自選題製作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44815152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6/17</a:t>
                      </a:r>
                      <a:r>
                        <a:rPr lang="en-US" altLang="zh-TW" sz="2400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18 19</a:t>
                      </a:r>
                      <a:endParaRPr lang="zh-TW" altLang="en-US" sz="24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+mn-ea"/>
                          <a:ea typeface="+mn-ea"/>
                        </a:rPr>
                        <a:t>期末考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940801889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7/1</a:t>
                      </a:r>
                      <a:endParaRPr lang="zh-TW" altLang="en-US" sz="24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三班  自選題 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demo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16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W11   Checkpoint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5360" y="2582997"/>
            <a:ext cx="11216640" cy="6188570"/>
          </a:xfrm>
        </p:spPr>
        <p:txBody>
          <a:bodyPr>
            <a:normAutofit/>
          </a:bodyPr>
          <a:lstStyle/>
          <a:p>
            <a:r>
              <a:rPr lang="zh-TW" altLang="en-US" sz="3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3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在迷宮走</a:t>
            </a:r>
            <a:endParaRPr lang="en-US" altLang="zh-TW" sz="3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3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藍牙遙控</a:t>
            </a:r>
            <a:endParaRPr lang="en-US" altLang="zh-TW" sz="3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可以吃到</a:t>
            </a:r>
            <a:r>
              <a:rPr lang="en-US" altLang="zh-TW" sz="3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sz="3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分數並顯示出來</a:t>
            </a:r>
            <a:endParaRPr lang="en-US" altLang="zh-TW" sz="3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無法達成以上</a:t>
            </a:r>
            <a:r>
              <a:rPr lang="en-US" altLang="zh-TW" sz="3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項者，要趕快加油！</a:t>
            </a:r>
            <a:endParaRPr lang="en-US" altLang="zh-TW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52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規則說明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時間限制內得到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最高分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固定比賽時間限制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比如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每組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次機會，取較佳的一次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感測死巷下的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們</a:t>
            </a:r>
          </a:p>
          <a:p>
            <a:pPr lvl="1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越遠的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得分越高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離起點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Manhattan distance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X+Y)x10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扣分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人為輔助必須回脫軌地點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每次扣分數，如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50)</a:t>
            </a: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迷宮當天宣布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15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Manhattan Distance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pic>
        <p:nvPicPr>
          <p:cNvPr id="5" name="Picture 2" descr="ãmanhattan distance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960445"/>
            <a:ext cx="7985760" cy="727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7253440" y="1960445"/>
            <a:ext cx="5598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dirty="0"/>
              <a:t>圖片來源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zh-TW" altLang="en-US" sz="1800" dirty="0">
                <a:hlinkClick r:id="rId3"/>
              </a:rPr>
              <a:t>https://prismoskills.appspot.com/lessons/2D_and_3D_Puzzles/imgs/Manhattan_and_Euclidean.png</a:t>
            </a:r>
            <a:endParaRPr lang="zh-TW" altLang="en-US" sz="1800" dirty="0"/>
          </a:p>
        </p:txBody>
      </p:sp>
      <p:sp>
        <p:nvSpPr>
          <p:cNvPr id="7" name="橢圓 6"/>
          <p:cNvSpPr/>
          <p:nvPr/>
        </p:nvSpPr>
        <p:spPr>
          <a:xfrm>
            <a:off x="1173480" y="7970520"/>
            <a:ext cx="8046720" cy="12693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302598" y="3630732"/>
            <a:ext cx="1067696" cy="10219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0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2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080" y="2124635"/>
            <a:ext cx="11216640" cy="6660379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目標：時間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限制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zh-TW" altLang="en-US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依序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造訪最多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指定點</a:t>
            </a: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固定比賽時間限制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2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每組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次機會，取較佳的一次</a:t>
            </a: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點，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每走到一個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+100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若未依照順序，則視為未吃到</a:t>
            </a:r>
            <a:endParaRPr lang="en-US" altLang="zh-TW" sz="3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例：給定順序</a:t>
            </a:r>
            <a:r>
              <a:rPr lang="en-US" altLang="zh-TW" sz="3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3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BC</a:t>
            </a:r>
            <a:endParaRPr lang="en-US" altLang="zh-TW" sz="34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2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起點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BA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：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100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分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2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起點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CB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：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200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分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2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起點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ABC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：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300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分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扣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人為輔助必須回脫軌地點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每次扣分數，如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50)</a:t>
            </a:r>
          </a:p>
          <a:p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861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4080" y="392291"/>
            <a:ext cx="11216640" cy="1885245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W15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期末競賽規則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080" y="2057400"/>
            <a:ext cx="11729720" cy="361295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8~9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每組事前測試</a:t>
            </a:r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GAME#1:</a:t>
            </a:r>
            <a:r>
              <a:rPr lang="zh-TW" altLang="en-US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每組 </a:t>
            </a:r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+ 2</a:t>
            </a:r>
            <a:r>
              <a:rPr lang="zh-TW" altLang="en-US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 </a:t>
            </a:r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兩次機會取較高分</a:t>
            </a:r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全部組輪完，排名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GAME#1</a:t>
            </a:r>
          </a:p>
          <a:p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GAME#2:</a:t>
            </a:r>
            <a:r>
              <a:rPr lang="zh-TW" altLang="en-US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每組 </a:t>
            </a:r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r>
              <a:rPr lang="en-US" alt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+ 2</a:t>
            </a:r>
            <a:r>
              <a:rPr lang="zh-TW" altLang="en-US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全部組輪完，排名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GAME#2</a:t>
            </a: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各班自己排名，兩個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獨立排名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83004"/>
              </p:ext>
            </p:extLst>
          </p:nvPr>
        </p:nvGraphicFramePr>
        <p:xfrm>
          <a:off x="897967" y="6474062"/>
          <a:ext cx="4036890" cy="2682240"/>
        </p:xfrm>
        <a:graphic>
          <a:graphicData uri="http://schemas.openxmlformats.org/drawingml/2006/table">
            <a:tbl>
              <a:tblPr firstRow="1">
                <a:tableStyleId>{AF606853-7671-496A-8E4F-DF71F8EC918B}</a:tableStyleId>
              </a:tblPr>
              <a:tblGrid>
                <a:gridCol w="2018445">
                  <a:extLst>
                    <a:ext uri="{9D8B030D-6E8A-4147-A177-3AD203B41FA5}">
                      <a16:colId xmlns:a16="http://schemas.microsoft.com/office/drawing/2014/main" val="2852257155"/>
                    </a:ext>
                  </a:extLst>
                </a:gridCol>
                <a:gridCol w="2018445">
                  <a:extLst>
                    <a:ext uri="{9D8B030D-6E8A-4147-A177-3AD203B41FA5}">
                      <a16:colId xmlns:a16="http://schemas.microsoft.com/office/drawing/2014/main" val="3441874539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組別</a:t>
                      </a:r>
                      <a:endParaRPr lang="en-NZ" sz="3200" dirty="0">
                        <a:latin typeface="+mj-ea"/>
                        <a:ea typeface="+mj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得分</a:t>
                      </a:r>
                      <a:endParaRPr lang="en-NZ" sz="3200" dirty="0">
                        <a:latin typeface="+mj-ea"/>
                        <a:ea typeface="+mj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63133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800" dirty="0" smtClean="0">
                          <a:latin typeface="+mn-ea"/>
                          <a:ea typeface="+mn-ea"/>
                        </a:rPr>
                        <a:t>400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9733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250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24196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200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43138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88623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81069" y="5789745"/>
            <a:ext cx="372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75390">
              <a:buClr>
                <a:srgbClr val="000000"/>
              </a:buClr>
              <a:defRPr/>
            </a:pPr>
            <a:r>
              <a:rPr lang="en-US" sz="280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Game 1</a:t>
            </a:r>
            <a:endParaRPr lang="en-NZ" sz="2800" b="1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92808" y="5789744"/>
            <a:ext cx="4777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75390">
              <a:buClr>
                <a:srgbClr val="000000"/>
              </a:buClr>
              <a:defRPr/>
            </a:pPr>
            <a:r>
              <a:rPr lang="en-US" sz="280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Game 2</a:t>
            </a:r>
            <a:endParaRPr lang="en-NZ" sz="2800" b="1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28751"/>
              </p:ext>
            </p:extLst>
          </p:nvPr>
        </p:nvGraphicFramePr>
        <p:xfrm>
          <a:off x="7363282" y="6312965"/>
          <a:ext cx="4036890" cy="2682240"/>
        </p:xfrm>
        <a:graphic>
          <a:graphicData uri="http://schemas.openxmlformats.org/drawingml/2006/table">
            <a:tbl>
              <a:tblPr firstRow="1">
                <a:tableStyleId>{AF606853-7671-496A-8E4F-DF71F8EC918B}</a:tableStyleId>
              </a:tblPr>
              <a:tblGrid>
                <a:gridCol w="2018445">
                  <a:extLst>
                    <a:ext uri="{9D8B030D-6E8A-4147-A177-3AD203B41FA5}">
                      <a16:colId xmlns:a16="http://schemas.microsoft.com/office/drawing/2014/main" val="2852257155"/>
                    </a:ext>
                  </a:extLst>
                </a:gridCol>
                <a:gridCol w="2018445">
                  <a:extLst>
                    <a:ext uri="{9D8B030D-6E8A-4147-A177-3AD203B41FA5}">
                      <a16:colId xmlns:a16="http://schemas.microsoft.com/office/drawing/2014/main" val="3441874539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組別</a:t>
                      </a:r>
                      <a:endParaRPr lang="en-NZ" sz="3200" dirty="0">
                        <a:latin typeface="+mj-ea"/>
                        <a:ea typeface="+mj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得分</a:t>
                      </a:r>
                      <a:endParaRPr lang="en-NZ" sz="3200" dirty="0">
                        <a:latin typeface="+mj-ea"/>
                        <a:ea typeface="+mj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63133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NZ" sz="280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ea typeface="+mn-ea"/>
                        </a:rPr>
                        <a:t>300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9733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ea typeface="+mn-ea"/>
                        </a:rPr>
                        <a:t>8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250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24196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200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43138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886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0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評分檔案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score.py 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不可更動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local_score.py</a:t>
            </a:r>
          </a:p>
          <a:p>
            <a:pPr lvl="1"/>
            <a:r>
              <a:rPr lang="zh-TW" altLang="en-US" sz="3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自己測試用</a:t>
            </a:r>
            <a:endParaRPr lang="en-US" altLang="zh-TW" sz="3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</a:t>
            </a:r>
            <a:r>
              <a:rPr lang="zh-TW" altLang="en-US" sz="3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要準備 </a:t>
            </a:r>
            <a:r>
              <a:rPr lang="en-US" altLang="zh-TW" sz="3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UID.csv</a:t>
            </a:r>
          </a:p>
          <a:p>
            <a:pPr lvl="1"/>
            <a:r>
              <a:rPr lang="zh-TW" altLang="en-US" sz="3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無計時功能</a:t>
            </a:r>
            <a:endParaRPr lang="en-US" altLang="zh-TW" sz="3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remote_score.py</a:t>
            </a:r>
          </a:p>
          <a:p>
            <a:pPr lvl="1"/>
            <a:r>
              <a:rPr lang="zh-TW" altLang="en-US" sz="3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連線上伺服器</a:t>
            </a:r>
            <a:endParaRPr lang="en-US" altLang="zh-TW" sz="3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一次只有一組能用</a:t>
            </a:r>
            <a:endParaRPr lang="en-US" altLang="zh-TW" sz="3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有計時功能</a:t>
            </a:r>
            <a:endParaRPr lang="en-US" altLang="zh-TW" sz="3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9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迷宮尋寶車專題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自走車</a:t>
            </a:r>
            <a:endParaRPr lang="en-US" altLang="zh-TW" sz="4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走地圖 </a:t>
            </a:r>
            <a:r>
              <a:rPr lang="en-US" altLang="zh-TW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迷宮</a:t>
            </a:r>
            <a:r>
              <a:rPr lang="en-US" altLang="zh-TW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找寶藏 </a:t>
            </a:r>
            <a:r>
              <a:rPr lang="en-US" altLang="zh-TW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(RFID</a:t>
            </a:r>
            <a:r>
              <a:rPr lang="zh-TW" altLang="en-US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</a:t>
            </a:r>
            <a:r>
              <a:rPr lang="en-US" altLang="zh-TW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給定地圖、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片，</a:t>
            </a:r>
            <a:r>
              <a:rPr lang="zh-TW" altLang="en-US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設計自走車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以最短路徑找到最多寶藏！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自走車辦得到嗎？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35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評分檔案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score.py 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不可更動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4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en-US" altLang="zh-TW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Scoreboard</a:t>
            </a:r>
          </a:p>
          <a:p>
            <a:pPr lvl="1"/>
            <a:r>
              <a:rPr lang="en-US" altLang="zh-TW" sz="4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__</a:t>
            </a:r>
            <a:r>
              <a:rPr lang="en-US" altLang="zh-TW" sz="4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__(self, </a:t>
            </a:r>
            <a:r>
              <a:rPr lang="en-US" altLang="zh-TW" sz="40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filepath</a:t>
            </a:r>
            <a:r>
              <a:rPr lang="en-US" altLang="zh-TW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40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team_name</a:t>
            </a:r>
            <a:r>
              <a:rPr lang="en-US" altLang="zh-TW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40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game_number</a:t>
            </a:r>
            <a:r>
              <a:rPr lang="en-US" altLang="zh-TW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4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4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filepath</a:t>
            </a:r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指向</a:t>
            </a:r>
            <a:r>
              <a:rPr lang="en-US" altLang="zh-TW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UID.csv</a:t>
            </a:r>
            <a:r>
              <a:rPr lang="zh-TW" altLang="en-US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測試用</a:t>
            </a:r>
            <a:r>
              <a:rPr lang="zh-TW" altLang="en-US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寶藏</a:t>
            </a:r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r>
              <a:rPr lang="zh-TW" altLang="en-US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endParaRPr lang="en-US" altLang="zh-TW" sz="40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</a:t>
            </a:r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始</a:t>
            </a:r>
            <a:r>
              <a:rPr lang="zh-TW" altLang="en-US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計時</a:t>
            </a:r>
            <a:endParaRPr lang="en-US" altLang="zh-TW" sz="40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en-US" altLang="zh-TW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</a:t>
            </a:r>
            <a:r>
              <a:rPr lang="zh-TW" altLang="en-US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</a:p>
          <a:p>
            <a:pPr lvl="2"/>
            <a:r>
              <a:rPr lang="en-US" altLang="zh-TW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 number (1/2)</a:t>
            </a:r>
            <a:endParaRPr lang="en-US" altLang="zh-TW" sz="4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4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add_UID</a:t>
            </a:r>
            <a:r>
              <a:rPr lang="en-US" altLang="zh-TW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(self, </a:t>
            </a:r>
            <a:r>
              <a:rPr lang="en-US" altLang="zh-TW" sz="4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UID_str</a:t>
            </a:r>
            <a:r>
              <a:rPr lang="en-US" altLang="zh-TW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/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4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UID_str</a:t>
            </a:r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，由</a:t>
            </a:r>
            <a:r>
              <a:rPr lang="en-US" altLang="zh-TW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Scoreboard</a:t>
            </a:r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來評分</a:t>
            </a:r>
            <a:endParaRPr lang="en-US" altLang="zh-TW" sz="4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4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getCurrentScore</a:t>
            </a:r>
            <a:r>
              <a:rPr lang="en-US" altLang="zh-TW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(self)</a:t>
            </a:r>
          </a:p>
          <a:p>
            <a:pPr lvl="2"/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得知目前總得分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9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55C5B4-2C20-0241-B795-749BE752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如何使用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score.py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D80C7B-BE5A-7B4F-89A5-52CC0FEA5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CN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Scoreboard </a:t>
            </a:r>
            <a:r>
              <a:rPr lang="en-US" altLang="zh-TW" sz="4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instance</a:t>
            </a:r>
            <a:endParaRPr lang="en-US" altLang="zh-TW" sz="4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CN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當吃到</a:t>
            </a:r>
            <a:r>
              <a:rPr lang="en-US" altLang="zh-CN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UID </a:t>
            </a:r>
            <a:r>
              <a:rPr lang="zh-CN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時，呼叫</a:t>
            </a:r>
            <a:r>
              <a:rPr lang="zh-TW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add_UID</a:t>
            </a:r>
            <a:r>
              <a:rPr lang="en-US" altLang="zh-TW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4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UID_str</a:t>
            </a:r>
            <a:r>
              <a:rPr lang="en-US" altLang="zh-TW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CN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zh-TW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getCurrentScore</a:t>
            </a:r>
            <a:r>
              <a:rPr lang="en-US" altLang="zh-TW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來得到現在的分數</a:t>
            </a:r>
            <a:endParaRPr lang="en-US" altLang="zh-TW" sz="4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E41A9-B826-304E-BE25-4BAB1BC84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4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指定題評分 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#1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成績 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 #2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成績 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進度報告              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團隊合作等          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自選題 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20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63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：進度規劃－</a:t>
            </a:r>
            <a:r>
              <a:rPr lang="zh-TW" altLang="en-US" b="1" dirty="0">
                <a:solidFill>
                  <a:srgbClr val="B03D1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甘特圖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40F5554E-D648-D244-A83E-F4E9C7391D54}"/>
              </a:ext>
            </a:extLst>
          </p:cNvPr>
          <p:cNvSpPr/>
          <p:nvPr/>
        </p:nvSpPr>
        <p:spPr>
          <a:xfrm>
            <a:off x="587463" y="2571448"/>
            <a:ext cx="2086185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硬體</a:t>
            </a:r>
            <a:endParaRPr kumimoji="1" lang="zh-TW" altLang="en-US" dirty="0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B2B2954E-BCBF-ED4C-86B1-1A55618861C6}"/>
              </a:ext>
            </a:extLst>
          </p:cNvPr>
          <p:cNvSpPr/>
          <p:nvPr/>
        </p:nvSpPr>
        <p:spPr>
          <a:xfrm>
            <a:off x="587463" y="3697515"/>
            <a:ext cx="2086187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Arduino</a:t>
            </a:r>
            <a:r>
              <a:rPr kumimoji="1" lang="zh-TW" altLang="en-US" dirty="0"/>
              <a:t> 軟體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FD4454FF-5EE9-1348-9C24-E96629307E97}"/>
              </a:ext>
            </a:extLst>
          </p:cNvPr>
          <p:cNvSpPr/>
          <p:nvPr/>
        </p:nvSpPr>
        <p:spPr>
          <a:xfrm>
            <a:off x="587463" y="4823582"/>
            <a:ext cx="2086186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Python </a:t>
            </a:r>
            <a:r>
              <a:rPr kumimoji="1" lang="zh-TW" altLang="en-US" dirty="0"/>
              <a:t>軟體</a:t>
            </a:r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5B8F156A-C500-0D4F-81D6-69F21371F7D4}"/>
              </a:ext>
            </a:extLst>
          </p:cNvPr>
          <p:cNvSpPr/>
          <p:nvPr/>
        </p:nvSpPr>
        <p:spPr>
          <a:xfrm>
            <a:off x="2318051" y="8193314"/>
            <a:ext cx="9418319" cy="474133"/>
          </a:xfrm>
          <a:prstGeom prst="rightArrow">
            <a:avLst>
              <a:gd name="adj1" fmla="val 428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B33B9C8-1C8C-3F41-8A2C-18231582AE30}"/>
              </a:ext>
            </a:extLst>
          </p:cNvPr>
          <p:cNvSpPr txBox="1"/>
          <p:nvPr/>
        </p:nvSpPr>
        <p:spPr>
          <a:xfrm>
            <a:off x="2572051" y="8667452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四月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FE203A-5A11-5544-89C5-33B2490808B7}"/>
              </a:ext>
            </a:extLst>
          </p:cNvPr>
          <p:cNvSpPr txBox="1"/>
          <p:nvPr/>
        </p:nvSpPr>
        <p:spPr>
          <a:xfrm>
            <a:off x="6314317" y="8667452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五月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DFF74A3-7A26-9C4C-B743-38395643C740}"/>
              </a:ext>
            </a:extLst>
          </p:cNvPr>
          <p:cNvSpPr txBox="1"/>
          <p:nvPr/>
        </p:nvSpPr>
        <p:spPr>
          <a:xfrm>
            <a:off x="10242848" y="8667451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六月</a:t>
            </a: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3BD9CCE3-277C-0245-97D5-D8C7A093155A}"/>
              </a:ext>
            </a:extLst>
          </p:cNvPr>
          <p:cNvSpPr/>
          <p:nvPr/>
        </p:nvSpPr>
        <p:spPr>
          <a:xfrm>
            <a:off x="587463" y="5949649"/>
            <a:ext cx="2086186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參數調整</a:t>
            </a: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1FF6040D-649B-314F-AAD6-A38EA60C8E0E}"/>
              </a:ext>
            </a:extLst>
          </p:cNvPr>
          <p:cNvSpPr/>
          <p:nvPr/>
        </p:nvSpPr>
        <p:spPr>
          <a:xfrm>
            <a:off x="587462" y="7067250"/>
            <a:ext cx="2086186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報告</a:t>
            </a:r>
          </a:p>
        </p:txBody>
      </p:sp>
      <p:sp>
        <p:nvSpPr>
          <p:cNvPr id="18" name="向右箭號 17">
            <a:extLst>
              <a:ext uri="{FF2B5EF4-FFF2-40B4-BE49-F238E27FC236}">
                <a16:creationId xmlns:a16="http://schemas.microsoft.com/office/drawing/2014/main" id="{4A2B6B31-4E32-9F41-87A2-6693320D1756}"/>
              </a:ext>
            </a:extLst>
          </p:cNvPr>
          <p:cNvSpPr/>
          <p:nvPr/>
        </p:nvSpPr>
        <p:spPr>
          <a:xfrm>
            <a:off x="2874466" y="3003250"/>
            <a:ext cx="2085186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向右箭號 18">
            <a:extLst>
              <a:ext uri="{FF2B5EF4-FFF2-40B4-BE49-F238E27FC236}">
                <a16:creationId xmlns:a16="http://schemas.microsoft.com/office/drawing/2014/main" id="{DCC1C149-14D1-9344-93DB-587F527CF841}"/>
              </a:ext>
            </a:extLst>
          </p:cNvPr>
          <p:cNvSpPr/>
          <p:nvPr/>
        </p:nvSpPr>
        <p:spPr>
          <a:xfrm>
            <a:off x="3413947" y="3991732"/>
            <a:ext cx="6236237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向右箭號 19">
            <a:extLst>
              <a:ext uri="{FF2B5EF4-FFF2-40B4-BE49-F238E27FC236}">
                <a16:creationId xmlns:a16="http://schemas.microsoft.com/office/drawing/2014/main" id="{51DF98F3-D071-F54F-BE4C-0281900B47C6}"/>
              </a:ext>
            </a:extLst>
          </p:cNvPr>
          <p:cNvSpPr/>
          <p:nvPr/>
        </p:nvSpPr>
        <p:spPr>
          <a:xfrm>
            <a:off x="3634080" y="5105098"/>
            <a:ext cx="6016104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向右箭號 20">
            <a:extLst>
              <a:ext uri="{FF2B5EF4-FFF2-40B4-BE49-F238E27FC236}">
                <a16:creationId xmlns:a16="http://schemas.microsoft.com/office/drawing/2014/main" id="{51210A5C-2E66-9E4A-9CF5-6707D339003B}"/>
              </a:ext>
            </a:extLst>
          </p:cNvPr>
          <p:cNvSpPr/>
          <p:nvPr/>
        </p:nvSpPr>
        <p:spPr>
          <a:xfrm>
            <a:off x="9650184" y="6235398"/>
            <a:ext cx="2086186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向右箭號 21">
            <a:extLst>
              <a:ext uri="{FF2B5EF4-FFF2-40B4-BE49-F238E27FC236}">
                <a16:creationId xmlns:a16="http://schemas.microsoft.com/office/drawing/2014/main" id="{C754AAF6-8683-3D4B-AF0C-A840A2EC463D}"/>
              </a:ext>
            </a:extLst>
          </p:cNvPr>
          <p:cNvSpPr/>
          <p:nvPr/>
        </p:nvSpPr>
        <p:spPr>
          <a:xfrm>
            <a:off x="8156662" y="7348766"/>
            <a:ext cx="3579708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9A5DBDF-C23C-B440-A193-FB1DA1E8C65F}"/>
              </a:ext>
            </a:extLst>
          </p:cNvPr>
          <p:cNvSpPr txBox="1"/>
          <p:nvPr/>
        </p:nvSpPr>
        <p:spPr>
          <a:xfrm>
            <a:off x="3917059" y="4779130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豪哥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71AB2A7-2354-C546-BE26-4180CD6F6E96}"/>
              </a:ext>
            </a:extLst>
          </p:cNvPr>
          <p:cNvSpPr txBox="1"/>
          <p:nvPr/>
        </p:nvSpPr>
        <p:spPr>
          <a:xfrm>
            <a:off x="4538703" y="3623193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阿界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90A3678-3A20-124B-A3D0-F7468E0DC320}"/>
              </a:ext>
            </a:extLst>
          </p:cNvPr>
          <p:cNvSpPr txBox="1"/>
          <p:nvPr/>
        </p:nvSpPr>
        <p:spPr>
          <a:xfrm>
            <a:off x="3213131" y="2597090"/>
            <a:ext cx="117051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丹尼爾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910F16F-5C4F-FF4C-9E58-278CD28214B7}"/>
              </a:ext>
            </a:extLst>
          </p:cNvPr>
          <p:cNvSpPr txBox="1"/>
          <p:nvPr/>
        </p:nvSpPr>
        <p:spPr>
          <a:xfrm>
            <a:off x="7419875" y="3627700"/>
            <a:ext cx="117051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丹尼爾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2904465-9B2E-C749-AE5E-4CD08A5F4248}"/>
              </a:ext>
            </a:extLst>
          </p:cNvPr>
          <p:cNvSpPr txBox="1"/>
          <p:nvPr/>
        </p:nvSpPr>
        <p:spPr>
          <a:xfrm>
            <a:off x="9497073" y="6980736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阿界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6887561-5C65-9944-9D6F-D35B30601308}"/>
              </a:ext>
            </a:extLst>
          </p:cNvPr>
          <p:cNvSpPr txBox="1"/>
          <p:nvPr/>
        </p:nvSpPr>
        <p:spPr>
          <a:xfrm>
            <a:off x="9821899" y="5744366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阿界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2D9CE71-FE8C-0C48-8001-689A9D5EB0F0}"/>
              </a:ext>
            </a:extLst>
          </p:cNvPr>
          <p:cNvSpPr txBox="1"/>
          <p:nvPr/>
        </p:nvSpPr>
        <p:spPr>
          <a:xfrm>
            <a:off x="10393746" y="6980735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豪哥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9563B5E-0B0F-7545-9686-73FE64CB63D1}"/>
              </a:ext>
            </a:extLst>
          </p:cNvPr>
          <p:cNvSpPr txBox="1"/>
          <p:nvPr/>
        </p:nvSpPr>
        <p:spPr>
          <a:xfrm>
            <a:off x="8272772" y="6963801"/>
            <a:ext cx="117051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丹尼爾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45A3BAE-D474-5441-B54D-D42458C71DB0}"/>
              </a:ext>
            </a:extLst>
          </p:cNvPr>
          <p:cNvSpPr txBox="1"/>
          <p:nvPr/>
        </p:nvSpPr>
        <p:spPr>
          <a:xfrm>
            <a:off x="794028" y="210918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越細越好！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414941D-A576-2B4E-8669-609458FAFC39}"/>
              </a:ext>
            </a:extLst>
          </p:cNvPr>
          <p:cNvSpPr txBox="1"/>
          <p:nvPr/>
        </p:nvSpPr>
        <p:spPr>
          <a:xfrm>
            <a:off x="28908" y="4587025"/>
            <a:ext cx="417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事項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38D7F45-C27A-F648-84A6-19071D3D20C0}"/>
              </a:ext>
            </a:extLst>
          </p:cNvPr>
          <p:cNvSpPr txBox="1"/>
          <p:nvPr/>
        </p:nvSpPr>
        <p:spPr>
          <a:xfrm>
            <a:off x="11831286" y="8066316"/>
            <a:ext cx="417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時間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4234B55-1152-A749-AD39-ED8DA19BF7B0}"/>
              </a:ext>
            </a:extLst>
          </p:cNvPr>
          <p:cNvSpPr txBox="1"/>
          <p:nvPr/>
        </p:nvSpPr>
        <p:spPr>
          <a:xfrm>
            <a:off x="6410967" y="4720983"/>
            <a:ext cx="117051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丹尼爾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097E731-191F-B847-BAAC-0AAD22A1630F}"/>
              </a:ext>
            </a:extLst>
          </p:cNvPr>
          <p:cNvSpPr txBox="1"/>
          <p:nvPr/>
        </p:nvSpPr>
        <p:spPr>
          <a:xfrm>
            <a:off x="10083661" y="2193818"/>
            <a:ext cx="2556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400" b="1" dirty="0">
                <a:solidFill>
                  <a:srgbClr val="C9702A"/>
                </a:solidFill>
                <a:latin typeface="+mn-ea"/>
              </a:rPr>
              <a:t>目的：</a:t>
            </a:r>
            <a:endParaRPr kumimoji="1" lang="en-US" altLang="zh-TW" sz="4400" b="1" dirty="0">
              <a:solidFill>
                <a:srgbClr val="C9702A"/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srgbClr val="406387"/>
                </a:solidFill>
                <a:latin typeface="+mn-ea"/>
              </a:rPr>
              <a:t>分工</a:t>
            </a:r>
            <a:endParaRPr kumimoji="1" lang="en-US" altLang="zh-TW" sz="3200" dirty="0">
              <a:solidFill>
                <a:srgbClr val="406387"/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srgbClr val="406387"/>
                </a:solidFill>
                <a:latin typeface="+mn-ea"/>
              </a:rPr>
              <a:t>進度掌控</a:t>
            </a:r>
            <a:endParaRPr kumimoji="1" lang="en-US" altLang="zh-TW" sz="3200" dirty="0">
              <a:solidFill>
                <a:srgbClr val="406387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43831" y="6245678"/>
            <a:ext cx="502894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2800" dirty="0">
                <a:solidFill>
                  <a:srgbClr val="FF0000"/>
                </a:solidFill>
                <a:latin typeface="+mn-ea"/>
              </a:rPr>
              <a:t>請各組完成後</a:t>
            </a:r>
            <a:endParaRPr kumimoji="1" lang="en-US" altLang="zh-TW" sz="2800" dirty="0">
              <a:solidFill>
                <a:srgbClr val="FF0000"/>
              </a:solidFill>
              <a:latin typeface="+mn-ea"/>
            </a:endParaRPr>
          </a:p>
          <a:p>
            <a:r>
              <a:rPr kumimoji="1" lang="zh-TW" altLang="en-US" sz="2800" dirty="0">
                <a:solidFill>
                  <a:srgbClr val="FF0000"/>
                </a:solidFill>
                <a:latin typeface="+mn-ea"/>
              </a:rPr>
              <a:t>上傳圖片檔至</a:t>
            </a:r>
            <a:r>
              <a:rPr kumimoji="1" lang="en-US" altLang="zh-TW" sz="2800" dirty="0" err="1">
                <a:solidFill>
                  <a:srgbClr val="FF0000"/>
                </a:solidFill>
                <a:latin typeface="+mn-ea"/>
              </a:rPr>
              <a:t>HackMD</a:t>
            </a:r>
            <a:r>
              <a:rPr kumimoji="1" lang="zh-TW" altLang="en-US" sz="2800" dirty="0">
                <a:solidFill>
                  <a:srgbClr val="FF0000"/>
                </a:solidFill>
                <a:latin typeface="+mn-ea"/>
              </a:rPr>
              <a:t>筆記本！</a:t>
            </a:r>
            <a:endParaRPr kumimoji="1" lang="en-US" altLang="zh-TW" sz="2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5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：系統流程方塊圖</a:t>
            </a:r>
            <a:endParaRPr lang="zh-TW" altLang="en-US" b="1" dirty="0">
              <a:solidFill>
                <a:srgbClr val="B03D1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45E82AE1-5BE4-CA48-B998-F8C29D56061D}"/>
              </a:ext>
            </a:extLst>
          </p:cNvPr>
          <p:cNvSpPr/>
          <p:nvPr/>
        </p:nvSpPr>
        <p:spPr>
          <a:xfrm>
            <a:off x="894080" y="3875109"/>
            <a:ext cx="1842347" cy="131402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000" b="1" dirty="0">
                <a:latin typeface="+mn-ea"/>
              </a:rPr>
              <a:t>Python</a:t>
            </a:r>
            <a:endParaRPr kumimoji="1" lang="zh-TW" altLang="en-US" sz="3000" b="1" dirty="0">
              <a:latin typeface="+mn-ea"/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B9B9A1EA-840A-0443-8C0F-8EBC0C42B5F1}"/>
              </a:ext>
            </a:extLst>
          </p:cNvPr>
          <p:cNvSpPr/>
          <p:nvPr/>
        </p:nvSpPr>
        <p:spPr>
          <a:xfrm>
            <a:off x="894080" y="6167022"/>
            <a:ext cx="1842347" cy="131402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000" b="1" dirty="0">
                <a:latin typeface="+mn-ea"/>
              </a:rPr>
              <a:t>Arduino</a:t>
            </a:r>
            <a:endParaRPr kumimoji="1" lang="zh-TW" altLang="en-US" sz="3000" b="1" dirty="0">
              <a:latin typeface="+mn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4777958" y="4700377"/>
            <a:ext cx="6335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>
                <a:solidFill>
                  <a:srgbClr val="B03D1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如何協力完成</a:t>
            </a:r>
            <a:r>
              <a:rPr kumimoji="1" lang="zh-TW" altLang="en-US" sz="7200" b="1" dirty="0">
                <a:solidFill>
                  <a:srgbClr val="B03D1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自走尋寶？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30CA81C4-6B83-694B-8ED0-C0D80EEFD4D3}"/>
              </a:ext>
            </a:extLst>
          </p:cNvPr>
          <p:cNvSpPr/>
          <p:nvPr/>
        </p:nvSpPr>
        <p:spPr>
          <a:xfrm>
            <a:off x="894080" y="5390692"/>
            <a:ext cx="1842347" cy="6237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000" b="1" dirty="0">
                <a:latin typeface="+mn-ea"/>
              </a:rPr>
              <a:t>資料溝通</a:t>
            </a:r>
            <a:endParaRPr kumimoji="1" lang="zh-TW" altLang="en-US" sz="3000" b="1" dirty="0">
              <a:latin typeface="+mn-ea"/>
            </a:endParaRPr>
          </a:p>
        </p:txBody>
      </p:sp>
      <p:cxnSp>
        <p:nvCxnSpPr>
          <p:cNvPr id="12" name="直線箭頭接點 9">
            <a:extLst>
              <a:ext uri="{FF2B5EF4-FFF2-40B4-BE49-F238E27FC236}">
                <a16:creationId xmlns:a16="http://schemas.microsoft.com/office/drawing/2014/main" id="{90E59AE8-76DA-5140-B59A-BDE72BCC45E0}"/>
              </a:ext>
            </a:extLst>
          </p:cNvPr>
          <p:cNvCxnSpPr/>
          <p:nvPr/>
        </p:nvCxnSpPr>
        <p:spPr>
          <a:xfrm>
            <a:off x="1688034" y="3510318"/>
            <a:ext cx="100123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E36B8BB-B4AA-274B-8CDD-2354479A612B}"/>
              </a:ext>
            </a:extLst>
          </p:cNvPr>
          <p:cNvSpPr txBox="1"/>
          <p:nvPr/>
        </p:nvSpPr>
        <p:spPr>
          <a:xfrm>
            <a:off x="10990673" y="3613354"/>
            <a:ext cx="1362874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chemeClr val="accent1"/>
                </a:solidFill>
                <a:latin typeface="+mn-ea"/>
              </a:rPr>
              <a:t>時間</a:t>
            </a:r>
            <a:r>
              <a:rPr kumimoji="1" lang="zh-CN" altLang="en-US" sz="3000" b="1" dirty="0">
                <a:solidFill>
                  <a:schemeClr val="accent1"/>
                </a:solidFill>
                <a:latin typeface="+mn-ea"/>
              </a:rPr>
              <a:t>軸</a:t>
            </a:r>
            <a:endParaRPr kumimoji="1" lang="zh-TW" altLang="en-US" sz="3000" b="1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14" name="直線單箭頭接點 13"/>
          <p:cNvCxnSpPr>
            <a:stCxn id="7" idx="3"/>
          </p:cNvCxnSpPr>
          <p:nvPr/>
        </p:nvCxnSpPr>
        <p:spPr>
          <a:xfrm>
            <a:off x="2736427" y="4532123"/>
            <a:ext cx="876999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9" idx="3"/>
          </p:cNvCxnSpPr>
          <p:nvPr/>
        </p:nvCxnSpPr>
        <p:spPr>
          <a:xfrm>
            <a:off x="2736427" y="6824035"/>
            <a:ext cx="876999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243831" y="7998278"/>
            <a:ext cx="502894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2800" dirty="0">
                <a:solidFill>
                  <a:srgbClr val="FF0000"/>
                </a:solidFill>
                <a:latin typeface="+mn-ea"/>
              </a:rPr>
              <a:t>請各組完成後</a:t>
            </a:r>
            <a:endParaRPr kumimoji="1" lang="en-US" altLang="zh-TW" sz="2800" dirty="0">
              <a:solidFill>
                <a:srgbClr val="FF0000"/>
              </a:solidFill>
              <a:latin typeface="+mn-ea"/>
            </a:endParaRPr>
          </a:p>
          <a:p>
            <a:r>
              <a:rPr kumimoji="1" lang="zh-TW" altLang="en-US" sz="2800" dirty="0">
                <a:solidFill>
                  <a:srgbClr val="FF0000"/>
                </a:solidFill>
                <a:latin typeface="+mn-ea"/>
              </a:rPr>
              <a:t>上傳圖片檔至</a:t>
            </a:r>
            <a:r>
              <a:rPr kumimoji="1" lang="en-US" altLang="zh-TW" sz="2800" dirty="0" err="1">
                <a:solidFill>
                  <a:srgbClr val="FF0000"/>
                </a:solidFill>
                <a:latin typeface="+mn-ea"/>
              </a:rPr>
              <a:t>HackMD</a:t>
            </a:r>
            <a:r>
              <a:rPr kumimoji="1" lang="zh-TW" altLang="en-US" sz="2800" dirty="0">
                <a:solidFill>
                  <a:srgbClr val="FF0000"/>
                </a:solidFill>
                <a:latin typeface="+mn-ea"/>
              </a:rPr>
              <a:t>筆記本！</a:t>
            </a:r>
            <a:endParaRPr kumimoji="1" lang="en-US" altLang="zh-TW" sz="2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46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程式設計的好習慣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不要太有自信，一次寫一點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</a:t>
            </a:r>
          </a:p>
          <a:p>
            <a:pPr lvl="1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太多行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助教也難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幫忙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不要太有自信，大家一起</a:t>
            </a: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硬體真的會照著我的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在動嗎？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常常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是好習慣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36</a:t>
            </a:fld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830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 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Bug 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cout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大法</a:t>
            </a: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測試硬體小程式</a:t>
            </a: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硬體有缺陷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lvl="1"/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接觸不良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sensor motor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</a:t>
            </a:r>
          </a:p>
          <a:p>
            <a:pPr lvl="1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換車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37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0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5A6B7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期末專題要學什麼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079" y="2596444"/>
            <a:ext cx="11746155" cy="6188570"/>
          </a:xfrm>
        </p:spPr>
        <p:txBody>
          <a:bodyPr>
            <a:normAutofit/>
          </a:bodyPr>
          <a:lstStyle/>
          <a:p>
            <a:pPr marL="0">
              <a:lnSpc>
                <a:spcPct val="110000"/>
              </a:lnSpc>
            </a:pPr>
            <a:r>
              <a:rPr lang="zh-TW" altLang="en-US" sz="4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團隊合作</a:t>
            </a:r>
            <a:r>
              <a:rPr lang="en-US" altLang="zh-TW" sz="4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zh-TW" altLang="en-US" sz="43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不要</a:t>
            </a:r>
            <a:r>
              <a:rPr lang="zh-TW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超級</a:t>
            </a:r>
            <a:r>
              <a:rPr lang="zh-TW" altLang="en-US" sz="43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英雄，不要搭便車</a:t>
            </a:r>
            <a:endParaRPr lang="en-US" altLang="zh-TW" sz="43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>
              <a:lnSpc>
                <a:spcPct val="110000"/>
              </a:lnSpc>
            </a:pPr>
            <a:r>
              <a:rPr lang="zh-TW" altLang="en-US" sz="4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專案管理</a:t>
            </a:r>
            <a:r>
              <a:rPr lang="en-US" altLang="zh-TW" sz="4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時程，分工，大家都有</a:t>
            </a:r>
            <a:r>
              <a:rPr lang="zh-TW" altLang="en-US" sz="43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參與</a:t>
            </a:r>
            <a:endParaRPr lang="en-US" altLang="zh-TW" sz="43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>
              <a:lnSpc>
                <a:spcPct val="110000"/>
              </a:lnSpc>
            </a:pPr>
            <a:r>
              <a:rPr lang="zh-TW" altLang="en-US" sz="4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情緒</a:t>
            </a:r>
            <a:r>
              <a:rPr lang="zh-TW" altLang="en-US" sz="43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管理</a:t>
            </a:r>
            <a:r>
              <a:rPr lang="en-US" altLang="zh-TW" sz="43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43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不要</a:t>
            </a:r>
            <a:r>
              <a:rPr lang="zh-TW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吵架</a:t>
            </a:r>
            <a:r>
              <a:rPr lang="en-US" altLang="zh-TW" sz="43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zh-TW" altLang="en-US" sz="43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endParaRPr lang="en-US" altLang="zh-TW" sz="43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>
              <a:lnSpc>
                <a:spcPct val="110000"/>
              </a:lnSpc>
            </a:pPr>
            <a:r>
              <a:rPr lang="zh-TW" altLang="en-US" sz="4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系統規劃</a:t>
            </a:r>
            <a:r>
              <a:rPr lang="en-US" altLang="zh-TW" sz="4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軟體硬體都要一起配合</a:t>
            </a:r>
            <a:endParaRPr lang="en-US" altLang="zh-TW" sz="43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>
              <a:lnSpc>
                <a:spcPct val="110000"/>
              </a:lnSpc>
            </a:pPr>
            <a:r>
              <a:rPr lang="zh-TW" altLang="en-US" sz="4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系統</a:t>
            </a:r>
            <a:r>
              <a:rPr lang="en-US" altLang="zh-TW" sz="4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DEBUG</a:t>
            </a:r>
            <a:r>
              <a:rPr lang="en-US" altLang="zh-TW" sz="4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:</a:t>
            </a:r>
            <a:r>
              <a:rPr lang="zh-TW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大挑戰</a:t>
            </a:r>
            <a:r>
              <a:rPr lang="en-US" altLang="zh-TW" sz="4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r>
              <a:rPr lang="zh-TW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比軟體</a:t>
            </a:r>
            <a:r>
              <a:rPr lang="en-US" altLang="zh-TW" sz="4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DEBUG</a:t>
            </a:r>
            <a:r>
              <a:rPr lang="zh-TW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難的多</a:t>
            </a:r>
            <a:endParaRPr lang="en-US" altLang="zh-TW" sz="43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>
              <a:lnSpc>
                <a:spcPct val="110000"/>
              </a:lnSpc>
            </a:pPr>
            <a:r>
              <a:rPr lang="zh-TW" altLang="en-US" sz="43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創意解決問題</a:t>
            </a:r>
            <a:endParaRPr lang="zh-TW" altLang="zh-TW" sz="43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>
              <a:lnSpc>
                <a:spcPct val="110000"/>
              </a:lnSpc>
            </a:pPr>
            <a:endParaRPr lang="en-US" altLang="zh-TW" sz="43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2132000" y="72000"/>
            <a:ext cx="720000" cy="720435"/>
          </a:xfrm>
        </p:spPr>
        <p:txBody>
          <a:bodyPr/>
          <a:lstStyle/>
          <a:p>
            <a:fld id="{3DC8462A-F212-4BF9-A318-B4511B1F5B2F}" type="slidenum">
              <a:rPr lang="zh-TW" altLang="en-US" smtClean="0"/>
              <a:pPr/>
              <a:t>38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80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7520" tIns="97520" rIns="97520" bIns="97520" rtlCol="0" anchor="ctr" anchorCtr="0">
            <a:noAutofit/>
          </a:bodyPr>
          <a:lstStyle/>
          <a:p>
            <a:r>
              <a:rPr lang="zh-TW" altLang="en-US" sz="6500" b="1" dirty="0">
                <a:solidFill>
                  <a:srgbClr val="5A6B7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想知道更多</a:t>
            </a:r>
            <a:r>
              <a:rPr lang="en-US" altLang="zh-TW" sz="6500" b="1" dirty="0">
                <a:solidFill>
                  <a:srgbClr val="5A6B7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?</a:t>
            </a:r>
            <a:r>
              <a:rPr lang="zh-TW" altLang="en-US" sz="6500" b="1" dirty="0">
                <a:solidFill>
                  <a:srgbClr val="5A6B7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我可以修甚麼課</a:t>
            </a:r>
            <a:endParaRPr sz="6500" b="1" dirty="0">
              <a:solidFill>
                <a:srgbClr val="5A6B7D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idx="1"/>
          </p:nvPr>
        </p:nvSpPr>
        <p:spPr>
          <a:xfrm>
            <a:off x="894080" y="2342444"/>
            <a:ext cx="11216640" cy="618857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7520" tIns="97520" rIns="97520" bIns="9752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/>
              </a:rPr>
              <a:t>信號：</a:t>
            </a:r>
            <a:r>
              <a:rPr lang="zh-TW" altLang="en-US" sz="4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/>
              </a:rPr>
              <a:t>信號與系統</a:t>
            </a:r>
            <a:endParaRPr lang="en-US" altLang="zh-TW" sz="4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/>
              </a:rPr>
              <a:t>馬達：</a:t>
            </a:r>
            <a:r>
              <a:rPr lang="zh-TW" altLang="en-US" sz="4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/>
              </a:rPr>
              <a:t>電機機械</a:t>
            </a:r>
            <a:endParaRPr lang="en-US" altLang="zh-TW" sz="4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/>
              </a:rPr>
              <a:t>循跡：</a:t>
            </a:r>
            <a:r>
              <a:rPr lang="zh-TW" altLang="en-US" sz="4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/>
              </a:rPr>
              <a:t>控制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/>
              </a:rPr>
              <a:t>電磁波傳遞：</a:t>
            </a:r>
            <a:r>
              <a:rPr lang="zh-TW" altLang="en-US" sz="4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/>
              </a:rPr>
              <a:t>電磁學</a:t>
            </a:r>
            <a:endParaRPr lang="en-US" altLang="zh-TW" sz="4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/>
              </a:rPr>
              <a:t>訊息傳遞：</a:t>
            </a:r>
            <a:r>
              <a:rPr lang="zh-TW" altLang="en-US" sz="4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/>
              </a:rPr>
              <a:t>通訊原理</a:t>
            </a:r>
            <a:endParaRPr lang="en-US" altLang="zh-TW" sz="4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/>
              </a:rPr>
              <a:t>路徑最佳化：</a:t>
            </a:r>
            <a:r>
              <a:rPr lang="zh-TW" altLang="en-US" sz="4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/>
              </a:rPr>
              <a:t>演算法</a:t>
            </a:r>
            <a:endParaRPr lang="en-US" altLang="zh-TW" sz="4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/>
              </a:rPr>
              <a:t>圖： </a:t>
            </a:r>
            <a:r>
              <a:rPr lang="zh-TW" altLang="en-US" sz="4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Arial"/>
              </a:rPr>
              <a:t>資料結構</a:t>
            </a:r>
            <a:endParaRPr lang="en-US" altLang="zh-TW" sz="4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4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4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4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2132000" y="72000"/>
            <a:ext cx="720000" cy="720435"/>
          </a:xfrm>
        </p:spPr>
        <p:txBody>
          <a:bodyPr/>
          <a:lstStyle/>
          <a:p>
            <a:fld id="{3DC8462A-F212-4BF9-A318-B4511B1F5B2F}" type="slidenum">
              <a:rPr lang="zh-TW" altLang="en-US" smtClean="0"/>
              <a:pPr/>
              <a:t>39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649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系統設計是甚麼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080" y="1982492"/>
            <a:ext cx="11216640" cy="618857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Systems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design is the process of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defining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elements 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like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modules, architecture, components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their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interfaces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for a system 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based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 the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specified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requirements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獨立</a:t>
            </a:r>
            <a:r>
              <a:rPr lang="zh-TW" altLang="en-US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完成要求規格</a:t>
            </a:r>
            <a:r>
              <a:rPr lang="en-US" altLang="zh-TW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尋寶車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Architecture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模組連結成系統的方式</a:t>
            </a:r>
            <a:endParaRPr lang="en-US" altLang="zh-TW" b="1" dirty="0" smtClean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Module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元件組成的功能單位</a:t>
            </a:r>
            <a:r>
              <a:rPr lang="en-US" altLang="zh-TW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 UNO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單一</a:t>
            </a:r>
            <a:r>
              <a:rPr lang="zh-TW" altLang="en-US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功能單位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  IC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Interface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 </a:t>
            </a:r>
            <a:r>
              <a:rPr lang="zh-TW" altLang="en-US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交換資料的規約</a:t>
            </a:r>
            <a:endParaRPr lang="en-US" altLang="zh-TW" b="1" dirty="0" smtClean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Data:  </a:t>
            </a:r>
            <a:r>
              <a:rPr lang="zh-TW" altLang="en-US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類比</a:t>
            </a:r>
            <a:r>
              <a:rPr lang="zh-TW" altLang="en-US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數位</a:t>
            </a:r>
            <a:r>
              <a:rPr lang="zh-TW" altLang="en-US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endParaRPr lang="en-US" altLang="zh-TW" b="1" dirty="0" smtClean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Specified Requirement :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功能規格需求</a:t>
            </a:r>
            <a:endParaRPr lang="en-US" altLang="zh-TW" b="1" dirty="0" smtClean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413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祝大家專題實作順利！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40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4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392291"/>
            <a:ext cx="12517120" cy="1885245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迷宮尋寶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2130" y="4225975"/>
            <a:ext cx="529590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影片來源</a:t>
            </a:r>
            <a:r>
              <a:rPr lang="zh-TW" altLang="en-US" dirty="0" smtClean="0"/>
              <a:t>：</a:t>
            </a:r>
            <a:r>
              <a:rPr lang="en-US" altLang="zh-TW" dirty="0">
                <a:hlinkClick r:id="rId3"/>
              </a:rPr>
              <a:t>https://drive.google.com/file/d/11GgAApwqWwbGdyzbkxHeX-uZOLZFoQKk/view?fbclid=IwAR2rVlfMet3FNkgWUjiCVICEyt2Y_EWK4YEeFT-mG32sG5QMLvVW8r-nItA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910" y="217713"/>
            <a:ext cx="5034670" cy="893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8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en-NZ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7641" y="3884612"/>
            <a:ext cx="2537030" cy="225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電池 </a:t>
            </a:r>
            <a:endParaRPr lang="en-US" altLang="zh-TW" sz="3600" b="1" dirty="0"/>
          </a:p>
        </p:txBody>
      </p:sp>
      <p:sp>
        <p:nvSpPr>
          <p:cNvPr id="6" name="圓角矩形 5"/>
          <p:cNvSpPr/>
          <p:nvPr/>
        </p:nvSpPr>
        <p:spPr>
          <a:xfrm>
            <a:off x="4159762" y="3916892"/>
            <a:ext cx="2606601" cy="219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Arduino UNO </a:t>
            </a:r>
            <a:r>
              <a:rPr lang="en-US" altLang="zh-TW" sz="2800" b="1" dirty="0" smtClean="0"/>
              <a:t>R3</a:t>
            </a:r>
          </a:p>
          <a:p>
            <a:pPr algn="ctr"/>
            <a:r>
              <a:rPr lang="zh-TW" altLang="en-US" sz="2800" b="1" dirty="0" smtClean="0"/>
              <a:t>模組</a:t>
            </a:r>
            <a:endParaRPr lang="en-US" altLang="zh-TW" sz="2800" b="1" dirty="0"/>
          </a:p>
          <a:p>
            <a:pPr algn="ctr"/>
            <a:endParaRPr lang="en-NZ" altLang="zh-TW" sz="2800" b="1" dirty="0">
              <a:solidFill>
                <a:srgbClr val="C0000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492311" y="1819249"/>
            <a:ext cx="3047597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藍</a:t>
            </a:r>
            <a:r>
              <a:rPr lang="zh-TW" altLang="en-US" sz="2800" b="1" dirty="0" smtClean="0"/>
              <a:t>牙模組</a:t>
            </a:r>
            <a:endParaRPr lang="en-US" altLang="zh-TW" sz="2800" b="1" dirty="0"/>
          </a:p>
        </p:txBody>
      </p:sp>
      <p:sp>
        <p:nvSpPr>
          <p:cNvPr id="8" name="圓角矩形 7"/>
          <p:cNvSpPr/>
          <p:nvPr/>
        </p:nvSpPr>
        <p:spPr>
          <a:xfrm>
            <a:off x="8675588" y="6715791"/>
            <a:ext cx="812800" cy="189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2800" b="1" dirty="0" smtClean="0"/>
              <a:t>L298N</a:t>
            </a:r>
          </a:p>
          <a:p>
            <a:pPr algn="ctr"/>
            <a:r>
              <a:rPr lang="zh-TW" altLang="en-US" sz="2800" b="1" dirty="0" smtClean="0"/>
              <a:t>驅動</a:t>
            </a:r>
            <a:r>
              <a:rPr lang="zh-TW" altLang="en-US" sz="2800" b="1" dirty="0"/>
              <a:t>模組</a:t>
            </a:r>
            <a:endParaRPr lang="en-NZ" sz="2800" b="1" dirty="0"/>
          </a:p>
        </p:txBody>
      </p:sp>
      <p:sp>
        <p:nvSpPr>
          <p:cNvPr id="9" name="圓角矩形 8"/>
          <p:cNvSpPr/>
          <p:nvPr/>
        </p:nvSpPr>
        <p:spPr>
          <a:xfrm>
            <a:off x="9492311" y="3497791"/>
            <a:ext cx="3047597" cy="1047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循跡感測器 </a:t>
            </a:r>
            <a:r>
              <a:rPr lang="zh-TW" altLang="en-US" sz="2800" b="1" dirty="0" smtClean="0"/>
              <a:t>*</a:t>
            </a:r>
            <a:r>
              <a:rPr lang="en-US" altLang="zh-TW" sz="2800" b="1" dirty="0" smtClean="0"/>
              <a:t>6</a:t>
            </a:r>
            <a:endParaRPr lang="en-US" altLang="zh-TW" sz="2800" b="1" dirty="0"/>
          </a:p>
          <a:p>
            <a:pPr algn="ctr"/>
            <a:endParaRPr lang="en-NZ" sz="2000" b="1" dirty="0">
              <a:solidFill>
                <a:srgbClr val="C00000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492312" y="5091533"/>
            <a:ext cx="3047596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RFID</a:t>
            </a:r>
            <a:r>
              <a:rPr lang="zh-TW" altLang="en-US" sz="2800" b="1" dirty="0" smtClean="0"/>
              <a:t>模組</a:t>
            </a:r>
            <a:endParaRPr lang="en-US" altLang="zh-TW" sz="2800" b="1" dirty="0"/>
          </a:p>
          <a:p>
            <a:pPr algn="ctr"/>
            <a:endParaRPr lang="en-NZ" sz="2400" b="1" dirty="0">
              <a:solidFill>
                <a:srgbClr val="C0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899220" y="7137938"/>
            <a:ext cx="2930248" cy="1053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馬達 *</a:t>
            </a:r>
            <a:r>
              <a:rPr lang="en-US" altLang="zh-TW" sz="2800" b="1" dirty="0"/>
              <a:t>2</a:t>
            </a:r>
          </a:p>
          <a:p>
            <a:pPr algn="ctr"/>
            <a:endParaRPr lang="en-NZ" sz="2400" b="1" dirty="0">
              <a:solidFill>
                <a:srgbClr val="C0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864949" y="3497791"/>
            <a:ext cx="1000125" cy="3028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2800" b="1" dirty="0" smtClean="0"/>
              <a:t>降壓模組</a:t>
            </a:r>
            <a:endParaRPr lang="en-NZ" sz="2800" b="1" dirty="0"/>
          </a:p>
        </p:txBody>
      </p:sp>
      <p:sp>
        <p:nvSpPr>
          <p:cNvPr id="13" name="圓角矩形 12"/>
          <p:cNvSpPr/>
          <p:nvPr/>
        </p:nvSpPr>
        <p:spPr>
          <a:xfrm>
            <a:off x="7718362" y="3675791"/>
            <a:ext cx="1041400" cy="2672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2800" b="1" dirty="0"/>
              <a:t>擴充板</a:t>
            </a:r>
            <a:endParaRPr lang="en-NZ" sz="2800" b="1" dirty="0"/>
          </a:p>
        </p:txBody>
      </p:sp>
      <p:cxnSp>
        <p:nvCxnSpPr>
          <p:cNvPr id="15" name="直線接點 14"/>
          <p:cNvCxnSpPr>
            <a:stCxn id="5" idx="3"/>
            <a:endCxn id="12" idx="1"/>
          </p:cNvCxnSpPr>
          <p:nvPr/>
        </p:nvCxnSpPr>
        <p:spPr>
          <a:xfrm>
            <a:off x="2704671" y="5012266"/>
            <a:ext cx="160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2" idx="3"/>
            <a:endCxn id="6" idx="1"/>
          </p:cNvCxnSpPr>
          <p:nvPr/>
        </p:nvCxnSpPr>
        <p:spPr>
          <a:xfrm>
            <a:off x="3865074" y="5012266"/>
            <a:ext cx="2946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3"/>
            <a:endCxn id="13" idx="1"/>
          </p:cNvCxnSpPr>
          <p:nvPr/>
        </p:nvCxnSpPr>
        <p:spPr>
          <a:xfrm>
            <a:off x="6766363" y="5012267"/>
            <a:ext cx="95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13" idx="0"/>
            <a:endCxn id="7" idx="1"/>
          </p:cNvCxnSpPr>
          <p:nvPr/>
        </p:nvCxnSpPr>
        <p:spPr>
          <a:xfrm rot="5400000" flipH="1" flipV="1">
            <a:off x="8218403" y="2401884"/>
            <a:ext cx="1294567" cy="1253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3" idx="3"/>
            <a:endCxn id="9" idx="1"/>
          </p:cNvCxnSpPr>
          <p:nvPr/>
        </p:nvCxnSpPr>
        <p:spPr>
          <a:xfrm flipV="1">
            <a:off x="8759762" y="4021666"/>
            <a:ext cx="732549" cy="990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13" idx="3"/>
            <a:endCxn id="10" idx="1"/>
          </p:cNvCxnSpPr>
          <p:nvPr/>
        </p:nvCxnSpPr>
        <p:spPr>
          <a:xfrm>
            <a:off x="8759762" y="5012267"/>
            <a:ext cx="732550" cy="5936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2"/>
            <a:endCxn id="8" idx="1"/>
          </p:cNvCxnSpPr>
          <p:nvPr/>
        </p:nvCxnSpPr>
        <p:spPr>
          <a:xfrm rot="16200000" flipH="1">
            <a:off x="5451312" y="4440441"/>
            <a:ext cx="1137976" cy="53105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8" idx="3"/>
            <a:endCxn id="11" idx="1"/>
          </p:cNvCxnSpPr>
          <p:nvPr/>
        </p:nvCxnSpPr>
        <p:spPr>
          <a:xfrm>
            <a:off x="9488388" y="7664717"/>
            <a:ext cx="410832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4080" y="194872"/>
            <a:ext cx="11216640" cy="1379096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模組規格</a:t>
            </a:r>
            <a:endParaRPr lang="en-NZ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7186211"/>
                  </p:ext>
                </p:extLst>
              </p:nvPr>
            </p:nvGraphicFramePr>
            <p:xfrm>
              <a:off x="296217" y="1340043"/>
              <a:ext cx="12555783" cy="79028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153">
                      <a:extLst>
                        <a:ext uri="{9D8B030D-6E8A-4147-A177-3AD203B41FA5}">
                          <a16:colId xmlns:a16="http://schemas.microsoft.com/office/drawing/2014/main" val="1199758708"/>
                        </a:ext>
                      </a:extLst>
                    </a:gridCol>
                    <a:gridCol w="1585080">
                      <a:extLst>
                        <a:ext uri="{9D8B030D-6E8A-4147-A177-3AD203B41FA5}">
                          <a16:colId xmlns:a16="http://schemas.microsoft.com/office/drawing/2014/main" val="3575760286"/>
                        </a:ext>
                      </a:extLst>
                    </a:gridCol>
                    <a:gridCol w="2023110">
                      <a:extLst>
                        <a:ext uri="{9D8B030D-6E8A-4147-A177-3AD203B41FA5}">
                          <a16:colId xmlns:a16="http://schemas.microsoft.com/office/drawing/2014/main" val="2409085478"/>
                        </a:ext>
                      </a:extLst>
                    </a:gridCol>
                    <a:gridCol w="2710455">
                      <a:extLst>
                        <a:ext uri="{9D8B030D-6E8A-4147-A177-3AD203B41FA5}">
                          <a16:colId xmlns:a16="http://schemas.microsoft.com/office/drawing/2014/main" val="254724668"/>
                        </a:ext>
                      </a:extLst>
                    </a:gridCol>
                    <a:gridCol w="1503006">
                      <a:extLst>
                        <a:ext uri="{9D8B030D-6E8A-4147-A177-3AD203B41FA5}">
                          <a16:colId xmlns:a16="http://schemas.microsoft.com/office/drawing/2014/main" val="3993247438"/>
                        </a:ext>
                      </a:extLst>
                    </a:gridCol>
                    <a:gridCol w="3014979">
                      <a:extLst>
                        <a:ext uri="{9D8B030D-6E8A-4147-A177-3AD203B41FA5}">
                          <a16:colId xmlns:a16="http://schemas.microsoft.com/office/drawing/2014/main" val="2286898558"/>
                        </a:ext>
                      </a:extLst>
                    </a:gridCol>
                  </a:tblGrid>
                  <a:tr h="4961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/>
                            <a:t>元件</a:t>
                          </a:r>
                          <a:endParaRPr lang="en-NZ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 smtClean="0"/>
                            <a:t>大小</a:t>
                          </a:r>
                          <a:r>
                            <a:rPr lang="en-US" altLang="zh-TW" sz="2400" b="1" dirty="0" smtClean="0"/>
                            <a:t>/</a:t>
                          </a:r>
                          <a:r>
                            <a:rPr lang="en-US" altLang="zh-TW" sz="2400" b="1" dirty="0"/>
                            <a:t>mm</a:t>
                          </a:r>
                          <a:endParaRPr lang="en-NZ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/>
                            <a:t>功率</a:t>
                          </a:r>
                          <a:endParaRPr lang="en-NZ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Pin</a:t>
                          </a:r>
                          <a:r>
                            <a:rPr lang="zh-TW" altLang="en-US" sz="2400" b="1" dirty="0"/>
                            <a:t>腳 </a:t>
                          </a:r>
                          <a:r>
                            <a:rPr lang="en-US" altLang="zh-TW" sz="2400" b="1" dirty="0"/>
                            <a:t>/ </a:t>
                          </a:r>
                          <a:r>
                            <a:rPr lang="zh-TW" altLang="en-US" sz="2400" b="1" dirty="0"/>
                            <a:t>接腳</a:t>
                          </a:r>
                          <a:endParaRPr lang="en-NZ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/>
                            <a:t>工作溫度</a:t>
                          </a:r>
                          <a:endParaRPr lang="en-NZ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/>
                            <a:t>其他</a:t>
                          </a:r>
                          <a:endParaRPr lang="en-NZ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201200"/>
                      </a:ext>
                    </a:extLst>
                  </a:tr>
                  <a:tr h="809313"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電池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sz="1600" b="1" dirty="0" smtClean="0"/>
                            <a:t>106 x 34 x 24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1" dirty="0" smtClean="0"/>
                            <a:t>儲存電量</a:t>
                          </a:r>
                          <a:r>
                            <a:rPr lang="en-US" altLang="zh-TW" sz="1600" b="1" dirty="0" smtClean="0">
                              <a:solidFill>
                                <a:schemeClr val="tx1"/>
                              </a:solidFill>
                            </a:rPr>
                            <a:t>:2250mAh</a:t>
                          </a:r>
                          <a:endParaRPr lang="en-NZ" sz="1600" b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NZ" sz="1600" b="1" dirty="0" smtClean="0"/>
                            <a:t>11.1V </a:t>
                          </a:r>
                        </a:p>
                        <a:p>
                          <a:r>
                            <a:rPr lang="en-NZ" sz="1600" b="1" dirty="0" smtClean="0"/>
                            <a:t>Max 78.75A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 smtClean="0"/>
                            <a:t>輸出插頭</a:t>
                          </a:r>
                          <a:r>
                            <a:rPr lang="en-US" altLang="zh-TW" sz="1600" b="1" dirty="0" smtClean="0"/>
                            <a:t>:</a:t>
                          </a:r>
                          <a:r>
                            <a:rPr lang="zh-TW" altLang="en-US" sz="1600" b="1" dirty="0" smtClean="0"/>
                            <a:t> </a:t>
                          </a:r>
                          <a:r>
                            <a:rPr lang="en-US" altLang="zh-TW" sz="1600" b="1" dirty="0" smtClean="0"/>
                            <a:t>Amass</a:t>
                          </a:r>
                          <a:r>
                            <a:rPr lang="en-US" altLang="zh-TW" sz="1600" b="1" baseline="0" dirty="0" smtClean="0"/>
                            <a:t> XT-Plug</a:t>
                          </a:r>
                        </a:p>
                        <a:p>
                          <a:r>
                            <a:rPr lang="zh-TW" altLang="en-US" sz="1600" b="1" baseline="0" dirty="0" smtClean="0"/>
                            <a:t>平衡插頭</a:t>
                          </a:r>
                          <a:r>
                            <a:rPr lang="en-US" altLang="zh-TW" sz="1600" b="1" baseline="0" dirty="0" smtClean="0"/>
                            <a:t>:</a:t>
                          </a:r>
                          <a:r>
                            <a:rPr lang="zh-TW" altLang="en-US" sz="1600" b="1" baseline="0" dirty="0" smtClean="0"/>
                            <a:t> </a:t>
                          </a:r>
                          <a:r>
                            <a:rPr lang="en-US" altLang="zh-TW" sz="1600" b="1" baseline="0" dirty="0" smtClean="0"/>
                            <a:t>JST-XH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dirty="0" smtClean="0"/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~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 smtClean="0"/>
                            <a:t>30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altLang="zh-TW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528473"/>
                      </a:ext>
                    </a:extLst>
                  </a:tr>
                  <a:tr h="1288906">
                    <a:tc>
                      <a:txBody>
                        <a:bodyPr/>
                        <a:lstStyle/>
                        <a:p>
                          <a:r>
                            <a:rPr lang="en-NZ" sz="1600" b="1" dirty="0"/>
                            <a:t>Arduino UNO R3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68.6 x 53.4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/>
                            <a:t>200mW</a:t>
                          </a:r>
                        </a:p>
                        <a:p>
                          <a:r>
                            <a:rPr lang="en-US" sz="1600" b="1" dirty="0" smtClean="0"/>
                            <a:t>5V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數位 </a:t>
                          </a:r>
                          <a:r>
                            <a:rPr lang="en-US" sz="1600" b="1" dirty="0"/>
                            <a:t>14 </a:t>
                          </a:r>
                          <a:r>
                            <a:rPr lang="en-US" sz="1600" b="1" baseline="0" dirty="0"/>
                            <a:t> </a:t>
                          </a:r>
                          <a:r>
                            <a:rPr lang="en-US" altLang="zh-TW" sz="1600" b="1" baseline="0" dirty="0"/>
                            <a:t>(</a:t>
                          </a:r>
                          <a:r>
                            <a:rPr lang="en-US" sz="1600" b="1" baseline="0" dirty="0"/>
                            <a:t>40mA</a:t>
                          </a:r>
                          <a:r>
                            <a:rPr lang="en-US" altLang="zh-TW" sz="1600" b="1" baseline="0" dirty="0"/>
                            <a:t>)</a:t>
                          </a:r>
                          <a:r>
                            <a:rPr lang="en-US" sz="1600" b="1" dirty="0"/>
                            <a:t/>
                          </a:r>
                          <a:br>
                            <a:rPr lang="en-US" sz="1600" b="1" dirty="0"/>
                          </a:br>
                          <a:r>
                            <a:rPr lang="zh-TW" altLang="en-US" sz="1600" b="1" dirty="0"/>
                            <a:t>類比 </a:t>
                          </a:r>
                          <a:r>
                            <a:rPr lang="en-US" altLang="zh-TW" sz="1600" b="1" dirty="0"/>
                            <a:t>6</a:t>
                          </a:r>
                          <a:r>
                            <a:rPr lang="en-US" sz="1600" b="1" baseline="0" dirty="0"/>
                            <a:t>   </a:t>
                          </a:r>
                          <a:r>
                            <a:rPr lang="en-US" altLang="zh-TW" sz="1600" b="1" baseline="0" dirty="0"/>
                            <a:t>(</a:t>
                          </a:r>
                          <a:r>
                            <a:rPr lang="en-US" sz="1600" b="1" baseline="0" dirty="0"/>
                            <a:t>40mA</a:t>
                          </a:r>
                          <a:r>
                            <a:rPr lang="en-US" altLang="zh-TW" sz="1600" b="1" baseline="0" dirty="0"/>
                            <a:t>)</a:t>
                          </a:r>
                          <a:endParaRPr lang="en-US" sz="1600" b="1" baseline="0" dirty="0"/>
                        </a:p>
                        <a:p>
                          <a:r>
                            <a:rPr lang="zh-TW" altLang="en-US" sz="1600" b="1" baseline="0" dirty="0"/>
                            <a:t>電源 </a:t>
                          </a:r>
                          <a:r>
                            <a:rPr lang="en-US" altLang="zh-TW" sz="1600" b="1" baseline="0" dirty="0"/>
                            <a:t>3.3V, 5V  (50mA) 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/>
                            <a:t>-40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~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85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Clock speed:</a:t>
                          </a:r>
                          <a:r>
                            <a:rPr lang="en-US" sz="1600" b="1" baseline="0" dirty="0"/>
                            <a:t> </a:t>
                          </a:r>
                          <a:r>
                            <a:rPr lang="en-US" sz="1600" b="1" dirty="0"/>
                            <a:t>16MHz</a:t>
                          </a:r>
                        </a:p>
                        <a:p>
                          <a:r>
                            <a:rPr lang="en-US" sz="1600" b="1" dirty="0"/>
                            <a:t>Microcontroller:</a:t>
                          </a:r>
                          <a:r>
                            <a:rPr lang="en-US" sz="1600" b="1" baseline="0" dirty="0"/>
                            <a:t> ATmega328</a:t>
                          </a:r>
                        </a:p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dirty="0"/>
                            <a:t>Flash: 32kB</a:t>
                          </a:r>
                        </a:p>
                        <a:p>
                          <a:r>
                            <a:rPr lang="en-NZ" sz="1600" b="1" dirty="0"/>
                            <a:t>SRAM:</a:t>
                          </a:r>
                          <a:r>
                            <a:rPr lang="en-NZ" sz="1600" b="1" baseline="0" dirty="0"/>
                            <a:t> 2kB</a:t>
                          </a:r>
                        </a:p>
                        <a:p>
                          <a:r>
                            <a:rPr lang="en-NZ" sz="1600" b="1" baseline="0" dirty="0"/>
                            <a:t>EEPROM: 1kB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452290"/>
                      </a:ext>
                    </a:extLst>
                  </a:tr>
                  <a:tr h="809313">
                    <a:tc>
                      <a:txBody>
                        <a:bodyPr/>
                        <a:lstStyle/>
                        <a:p>
                          <a:r>
                            <a:rPr lang="en-NZ" sz="1600" b="1" dirty="0"/>
                            <a:t>Arduino </a:t>
                          </a:r>
                          <a:r>
                            <a:rPr lang="zh-TW" altLang="en-US" sz="1600" b="1" dirty="0"/>
                            <a:t>擴充板 </a:t>
                          </a:r>
                          <a:endParaRPr lang="en-US" altLang="zh-TW" sz="1600" b="1" dirty="0"/>
                        </a:p>
                        <a:p>
                          <a:r>
                            <a:rPr lang="en-NZ" sz="1600" b="1" dirty="0"/>
                            <a:t>Sensor Shield v5.0</a:t>
                          </a:r>
                          <a:r>
                            <a:rPr lang="zh-TW" altLang="en-US" sz="1600" b="1" dirty="0"/>
                            <a:t> 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58 x 55 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/>
                            <a:t>5V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電源 </a:t>
                          </a:r>
                          <a:r>
                            <a:rPr lang="en-US" altLang="zh-TW" sz="1600" b="1" dirty="0" err="1"/>
                            <a:t>Vcc</a:t>
                          </a:r>
                          <a:r>
                            <a:rPr lang="en-US" altLang="zh-TW" sz="1600" b="1" dirty="0"/>
                            <a:t> 20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(5V)</a:t>
                          </a:r>
                        </a:p>
                        <a:p>
                          <a:r>
                            <a:rPr lang="zh-TW" altLang="en-US" sz="1600" b="1" dirty="0"/>
                            <a:t>地 </a:t>
                          </a:r>
                          <a:r>
                            <a:rPr lang="en-US" altLang="zh-TW" sz="1600" b="1" dirty="0" err="1"/>
                            <a:t>Gnd</a:t>
                          </a:r>
                          <a:r>
                            <a:rPr lang="en-US" altLang="zh-TW" sz="1600" b="1" dirty="0"/>
                            <a:t>  20</a:t>
                          </a:r>
                        </a:p>
                        <a:p>
                          <a:r>
                            <a:rPr lang="zh-TW" altLang="en-US" sz="1600" b="1" dirty="0"/>
                            <a:t>訊號</a:t>
                          </a:r>
                          <a:r>
                            <a:rPr lang="en-US" altLang="zh-TW" sz="1600" b="1" baseline="0" dirty="0"/>
                            <a:t> </a:t>
                          </a:r>
                          <a:r>
                            <a:rPr lang="zh-TW" altLang="en-US" sz="1600" b="1" baseline="0" dirty="0"/>
                            <a:t> </a:t>
                          </a:r>
                          <a:r>
                            <a:rPr lang="en-US" altLang="zh-TW" sz="1600" b="1" baseline="0" dirty="0"/>
                            <a:t>20 (14</a:t>
                          </a:r>
                          <a:r>
                            <a:rPr lang="zh-TW" altLang="en-US" sz="1600" b="1" baseline="0" dirty="0"/>
                            <a:t>數位，</a:t>
                          </a:r>
                          <a:r>
                            <a:rPr lang="en-US" altLang="zh-TW" sz="1600" b="1" baseline="0" dirty="0"/>
                            <a:t>6</a:t>
                          </a:r>
                          <a:r>
                            <a:rPr lang="zh-TW" altLang="en-US" sz="1600" b="1" baseline="0" dirty="0"/>
                            <a:t>類比</a:t>
                          </a:r>
                          <a:r>
                            <a:rPr lang="en-US" altLang="zh-TW" sz="1600" b="1" baseline="0" dirty="0"/>
                            <a:t>)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其他模組接口</a:t>
                          </a:r>
                          <a:r>
                            <a:rPr lang="en-US" altLang="zh-TW" sz="1600" b="1" dirty="0"/>
                            <a:t>:</a:t>
                          </a:r>
                          <a:br>
                            <a:rPr lang="en-US" altLang="zh-TW" sz="1600" b="1" dirty="0"/>
                          </a:b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LCD, APC220, Bluetooth, RS232, HC port, URF01,</a:t>
                          </a:r>
                          <a:r>
                            <a:rPr lang="en-US" altLang="zh-TW" sz="1600" b="1" baseline="0" dirty="0"/>
                            <a:t> SD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699368"/>
                      </a:ext>
                    </a:extLst>
                  </a:tr>
                  <a:tr h="569517"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降壓電源模組</a:t>
                          </a:r>
                          <a:endParaRPr lang="en-US" altLang="zh-TW" sz="1600" b="1" dirty="0"/>
                        </a:p>
                        <a:p>
                          <a:r>
                            <a:rPr lang="en-US" altLang="zh-TW" sz="1600" b="1" dirty="0" smtClean="0"/>
                            <a:t>75W </a:t>
                          </a:r>
                          <a:r>
                            <a:rPr lang="en-NZ" sz="1600" b="1" dirty="0" smtClean="0"/>
                            <a:t> </a:t>
                          </a:r>
                          <a:r>
                            <a:rPr lang="en-NZ" sz="1600" b="1" dirty="0"/>
                            <a:t>DC-DC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66 </a:t>
                          </a:r>
                          <a:r>
                            <a:rPr lang="en-US" sz="1600" b="1" dirty="0"/>
                            <a:t>x </a:t>
                          </a:r>
                          <a:r>
                            <a:rPr lang="en-US" sz="1600" b="1" dirty="0" smtClean="0"/>
                            <a:t>39 </a:t>
                          </a:r>
                          <a:r>
                            <a:rPr lang="en-US" sz="1600" b="1" dirty="0"/>
                            <a:t>x </a:t>
                          </a:r>
                          <a:r>
                            <a:rPr lang="en-US" sz="1600" b="1" dirty="0" smtClean="0"/>
                            <a:t>18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/>
                            <a:t>75W</a:t>
                          </a:r>
                        </a:p>
                        <a:p>
                          <a:r>
                            <a:rPr lang="en-US" altLang="zh-TW" sz="1600" b="1" dirty="0" smtClean="0"/>
                            <a:t>Vin 4~38V</a:t>
                          </a:r>
                          <a:endParaRPr lang="en-US" altLang="zh-TW" sz="1600" b="1" dirty="0"/>
                        </a:p>
                        <a:p>
                          <a:r>
                            <a:rPr lang="en-US" sz="1600" b="1" dirty="0" err="1"/>
                            <a:t>Vout</a:t>
                          </a:r>
                          <a:r>
                            <a:rPr lang="en-US" sz="1600" b="1" dirty="0"/>
                            <a:t> </a:t>
                          </a:r>
                          <a:r>
                            <a:rPr lang="en-US" sz="1600" b="1" dirty="0" smtClean="0"/>
                            <a:t>1.25~36V/5A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Vin+, Vin-</a:t>
                          </a:r>
                        </a:p>
                        <a:p>
                          <a:r>
                            <a:rPr lang="en-US" sz="1600" b="1" dirty="0" err="1"/>
                            <a:t>Vout</a:t>
                          </a:r>
                          <a:r>
                            <a:rPr lang="en-US" sz="1600" b="1" dirty="0"/>
                            <a:t>+, </a:t>
                          </a:r>
                          <a:r>
                            <a:rPr lang="en-US" sz="1600" b="1" dirty="0" err="1"/>
                            <a:t>Vout</a:t>
                          </a:r>
                          <a:r>
                            <a:rPr lang="en-US" sz="1600" b="1" dirty="0"/>
                            <a:t>-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/>
                            <a:t>-40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~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85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最高效率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 smtClean="0"/>
                            <a:t>96%</a:t>
                          </a:r>
                          <a:endParaRPr lang="en-US" altLang="zh-TW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1651403"/>
                      </a:ext>
                    </a:extLst>
                  </a:tr>
                  <a:tr h="569517"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 smtClean="0"/>
                            <a:t>循</a:t>
                          </a:r>
                          <a:r>
                            <a:rPr lang="zh-TW" altLang="en-US" sz="1600" b="1" dirty="0"/>
                            <a:t>跡感測器</a:t>
                          </a:r>
                          <a:endParaRPr lang="en-US" altLang="zh-TW" sz="1600" b="1" dirty="0"/>
                        </a:p>
                        <a:p>
                          <a:r>
                            <a:rPr lang="en-US" altLang="zh-TW" sz="1600" b="1" dirty="0"/>
                            <a:t>IRS-90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zh-TW" altLang="en-US" sz="1600" b="1" baseline="0" dirty="0"/>
                            <a:t> </a:t>
                          </a:r>
                          <a:r>
                            <a:rPr lang="zh-TW" altLang="en-US" sz="1600" b="1" baseline="0" dirty="0" smtClean="0"/>
                            <a:t> </a:t>
                          </a:r>
                          <a:r>
                            <a:rPr lang="en-US" altLang="zh-TW" sz="1600" b="1" baseline="0" dirty="0" smtClean="0"/>
                            <a:t>(6</a:t>
                          </a:r>
                          <a:r>
                            <a:rPr lang="zh-TW" altLang="en-US" sz="1600" b="1" baseline="0" dirty="0" smtClean="0"/>
                            <a:t>顆</a:t>
                          </a:r>
                          <a:r>
                            <a:rPr lang="en-US" altLang="zh-TW" sz="1600" b="1" baseline="0" dirty="0" smtClean="0"/>
                            <a:t>)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32 x 14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3.3~5V/15mA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訊號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D0,</a:t>
                          </a:r>
                          <a:r>
                            <a:rPr lang="en-US" altLang="zh-TW" sz="1600" b="1" baseline="0" dirty="0"/>
                            <a:t> A0</a:t>
                          </a:r>
                        </a:p>
                        <a:p>
                          <a:r>
                            <a:rPr lang="zh-TW" altLang="en-US" sz="1600" b="1" dirty="0"/>
                            <a:t>供電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 err="1"/>
                            <a:t>Vcc</a:t>
                          </a:r>
                          <a:r>
                            <a:rPr lang="en-US" altLang="zh-TW" sz="1600" b="1" dirty="0"/>
                            <a:t>, </a:t>
                          </a:r>
                          <a:r>
                            <a:rPr lang="en-US" altLang="zh-TW" sz="1600" b="1" dirty="0" err="1"/>
                            <a:t>Gnd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適用距離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1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~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25mm</a:t>
                          </a:r>
                          <a:endParaRPr lang="en-NZ" altLang="zh-TW" sz="1600" b="1" dirty="0"/>
                        </a:p>
                        <a:p>
                          <a:r>
                            <a:rPr lang="zh-TW" altLang="en-US" sz="1600" b="1" dirty="0"/>
                            <a:t>使用</a:t>
                          </a:r>
                          <a:r>
                            <a:rPr lang="en-US" altLang="zh-TW" sz="1600" b="1" dirty="0"/>
                            <a:t>LM393</a:t>
                          </a:r>
                          <a:r>
                            <a:rPr lang="zh-TW" altLang="en-US" sz="1600" b="1" dirty="0"/>
                            <a:t>比較器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144930"/>
                      </a:ext>
                    </a:extLst>
                  </a:tr>
                  <a:tr h="809313">
                    <a:tc>
                      <a:txBody>
                        <a:bodyPr/>
                        <a:lstStyle/>
                        <a:p>
                          <a:r>
                            <a:rPr lang="en-NZ" sz="1600" b="1" dirty="0"/>
                            <a:t>RFID RC522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40 x 60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baseline="0" dirty="0"/>
                            <a:t>3.3V/</a:t>
                          </a:r>
                          <a:r>
                            <a:rPr lang="en-US" sz="1600" b="1" dirty="0"/>
                            <a:t>13~26mA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訊號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SDA, SCK,</a:t>
                          </a:r>
                          <a:r>
                            <a:rPr lang="en-US" altLang="zh-TW" sz="1600" b="1" baseline="0" dirty="0"/>
                            <a:t> MOSI, MISO, RST,</a:t>
                          </a:r>
                          <a:r>
                            <a:rPr lang="zh-TW" altLang="en-US" sz="1600" b="1" baseline="0" dirty="0"/>
                            <a:t> </a:t>
                          </a:r>
                          <a:r>
                            <a:rPr lang="en-US" altLang="zh-TW" sz="1600" b="1" strike="sngStrike" baseline="0" dirty="0"/>
                            <a:t>IRQ</a:t>
                          </a:r>
                          <a:endParaRPr lang="en-US" altLang="zh-TW" sz="1600" b="1" baseline="0" dirty="0"/>
                        </a:p>
                        <a:p>
                          <a:r>
                            <a:rPr lang="zh-TW" altLang="en-US" sz="1600" b="1" dirty="0"/>
                            <a:t>供電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baseline="0" dirty="0"/>
                            <a:t> </a:t>
                          </a:r>
                          <a:r>
                            <a:rPr lang="en-US" altLang="zh-TW" sz="1600" b="1" baseline="0" dirty="0" err="1"/>
                            <a:t>Gnd</a:t>
                          </a:r>
                          <a:r>
                            <a:rPr lang="en-US" altLang="zh-TW" sz="1600" b="1" baseline="0" dirty="0"/>
                            <a:t>, </a:t>
                          </a:r>
                          <a:r>
                            <a:rPr lang="en-US" altLang="zh-TW" sz="1600" b="1" baseline="0" dirty="0" err="1"/>
                            <a:t>Vcc</a:t>
                          </a:r>
                          <a:r>
                            <a:rPr lang="en-US" altLang="zh-TW" sz="1600" b="1" baseline="0" dirty="0"/>
                            <a:t> (3.3V)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dirty="0"/>
                            <a:t>-20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~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80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sz="1600" b="1" dirty="0"/>
                        </a:p>
                        <a:p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工作頻率 </a:t>
                          </a:r>
                          <a:r>
                            <a:rPr lang="en-US" altLang="zh-TW" sz="1600" b="1" dirty="0"/>
                            <a:t>13.56MHz</a:t>
                          </a:r>
                        </a:p>
                        <a:p>
                          <a:r>
                            <a:rPr lang="zh-TW" altLang="en-US" sz="1600" b="1" dirty="0"/>
                            <a:t>適用距離 </a:t>
                          </a:r>
                          <a:r>
                            <a:rPr lang="en-US" sz="1600" b="1" dirty="0"/>
                            <a:t>50mm</a:t>
                          </a:r>
                          <a:endParaRPr lang="en-NZ" sz="1600" b="1" dirty="0"/>
                        </a:p>
                        <a:p>
                          <a:r>
                            <a:rPr lang="zh-TW" altLang="en-US" sz="1600" b="1" dirty="0"/>
                            <a:t>傳輸速度 </a:t>
                          </a:r>
                          <a:r>
                            <a:rPr lang="en-US" sz="1600" b="1" dirty="0"/>
                            <a:t>1.25MB/s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4236799"/>
                      </a:ext>
                    </a:extLst>
                  </a:tr>
                  <a:tr h="569517"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dirty="0" smtClean="0"/>
                            <a:t>TT</a:t>
                          </a:r>
                          <a:r>
                            <a:rPr lang="zh-TW" altLang="en-US" sz="1600" b="1" dirty="0" smtClean="0"/>
                            <a:t>直流</a:t>
                          </a:r>
                          <a:r>
                            <a:rPr lang="zh-TW" altLang="en-US" sz="1600" b="1" dirty="0"/>
                            <a:t>減速</a:t>
                          </a:r>
                          <a:r>
                            <a:rPr lang="zh-TW" altLang="en-US" sz="1600" b="1" dirty="0" smtClean="0"/>
                            <a:t>馬達 </a:t>
                          </a:r>
                          <a:r>
                            <a:rPr lang="en-US" altLang="zh-TW" sz="1600" b="1" baseline="0" dirty="0" smtClean="0"/>
                            <a:t>(2</a:t>
                          </a:r>
                          <a:r>
                            <a:rPr lang="zh-TW" altLang="en-US" sz="1600" b="1" baseline="0" dirty="0" smtClean="0"/>
                            <a:t>顆</a:t>
                          </a:r>
                          <a:r>
                            <a:rPr lang="en-US" altLang="zh-TW" sz="1600" b="1" baseline="0" dirty="0" smtClean="0"/>
                            <a:t>)</a:t>
                          </a:r>
                          <a:endParaRPr lang="en-NZ" altLang="zh-TW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/>
                            <a:t>70</a:t>
                          </a:r>
                          <a:r>
                            <a:rPr lang="en-US" altLang="zh-TW" sz="1600" b="1" baseline="0" dirty="0" smtClean="0"/>
                            <a:t> </a:t>
                          </a:r>
                          <a:r>
                            <a:rPr lang="en-US" altLang="zh-TW" sz="1600" b="1" baseline="0" dirty="0"/>
                            <a:t>x </a:t>
                          </a:r>
                          <a:r>
                            <a:rPr lang="en-US" altLang="zh-TW" sz="1600" b="1" baseline="0" dirty="0" smtClean="0"/>
                            <a:t>28 </a:t>
                          </a:r>
                          <a:r>
                            <a:rPr lang="en-US" altLang="zh-TW" sz="1600" b="1" baseline="0" dirty="0"/>
                            <a:t>x </a:t>
                          </a:r>
                          <a:r>
                            <a:rPr lang="en-US" altLang="zh-TW" sz="1600" b="1" baseline="0" dirty="0" smtClean="0"/>
                            <a:t>22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/>
                            <a:t>DC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 smtClean="0"/>
                            <a:t>3V-6V</a:t>
                          </a:r>
                          <a:endParaRPr lang="en-US" altLang="zh-TW" sz="1600" b="1" dirty="0"/>
                        </a:p>
                        <a:p>
                          <a:r>
                            <a:rPr lang="en-US" altLang="zh-TW" sz="1600" b="1" dirty="0"/>
                            <a:t>160-220mA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供電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V+</a:t>
                          </a:r>
                          <a:r>
                            <a:rPr lang="zh-TW" altLang="en-US" sz="1600" b="1" dirty="0"/>
                            <a:t>，</a:t>
                          </a:r>
                          <a:r>
                            <a:rPr lang="en-US" altLang="zh-TW" sz="1600" b="1" baseline="0" dirty="0"/>
                            <a:t> V-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減速比</a:t>
                          </a:r>
                          <a:r>
                            <a:rPr lang="en-US" altLang="zh-TW" sz="1600" b="1" dirty="0" smtClean="0"/>
                            <a:t>:</a:t>
                          </a:r>
                          <a:r>
                            <a:rPr lang="zh-TW" altLang="en-US" sz="1600" b="1" dirty="0" smtClean="0"/>
                            <a:t> </a:t>
                          </a:r>
                          <a:r>
                            <a:rPr lang="en-US" altLang="zh-TW" sz="1600" b="1" dirty="0" smtClean="0"/>
                            <a:t>1:220</a:t>
                          </a:r>
                          <a:endParaRPr lang="en-US" altLang="zh-TW" sz="1600" b="1" dirty="0"/>
                        </a:p>
                        <a:p>
                          <a:r>
                            <a:rPr lang="zh-TW" altLang="en-US" sz="1600" b="1" dirty="0"/>
                            <a:t>最大扭力</a:t>
                          </a:r>
                          <a:r>
                            <a:rPr lang="en-US" altLang="zh-TW" sz="1600" b="1" dirty="0"/>
                            <a:t>: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240545"/>
                      </a:ext>
                    </a:extLst>
                  </a:tr>
                  <a:tr h="809313"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馬達驅動</a:t>
                          </a:r>
                          <a:r>
                            <a:rPr lang="zh-TW" altLang="en-US" sz="1600" b="1" dirty="0" smtClean="0"/>
                            <a:t>模組</a:t>
                          </a:r>
                          <a:r>
                            <a:rPr lang="en-NZ" sz="1600" b="1" dirty="0" smtClean="0"/>
                            <a:t>L298N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43 </a:t>
                          </a:r>
                          <a:r>
                            <a:rPr lang="en-US" sz="1600" b="1" dirty="0"/>
                            <a:t>x </a:t>
                          </a:r>
                          <a:r>
                            <a:rPr lang="en-US" sz="1600" b="1" dirty="0" smtClean="0"/>
                            <a:t>43 </a:t>
                          </a:r>
                          <a:r>
                            <a:rPr lang="en-US" sz="1600" b="1" dirty="0"/>
                            <a:t>x </a:t>
                          </a:r>
                          <a:r>
                            <a:rPr lang="en-US" sz="1600" b="1" dirty="0" smtClean="0"/>
                            <a:t>29 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/>
                            <a:t>25W</a:t>
                          </a:r>
                          <a:endParaRPr lang="en-US" altLang="zh-TW" sz="1600" b="1" dirty="0"/>
                        </a:p>
                        <a:p>
                          <a:r>
                            <a:rPr lang="en-US" altLang="zh-TW" sz="1600" b="1" dirty="0"/>
                            <a:t>5~35V/2A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訊號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4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(</a:t>
                          </a:r>
                          <a:r>
                            <a:rPr lang="zh-TW" altLang="en-US" sz="1600" b="1" dirty="0"/>
                            <a:t>數位</a:t>
                          </a:r>
                          <a:r>
                            <a:rPr lang="en-US" altLang="zh-TW" sz="1600" b="1" dirty="0"/>
                            <a:t>)</a:t>
                          </a:r>
                        </a:p>
                        <a:p>
                          <a:r>
                            <a:rPr lang="zh-TW" altLang="en-US" sz="1600" b="1" dirty="0"/>
                            <a:t>供電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3</a:t>
                          </a:r>
                          <a:r>
                            <a:rPr lang="zh-TW" altLang="en-US" sz="1600" b="1" dirty="0"/>
                            <a:t> </a:t>
                          </a:r>
                          <a:endParaRPr lang="en-US" altLang="zh-TW" sz="1600" b="1" dirty="0"/>
                        </a:p>
                        <a:p>
                          <a:r>
                            <a:rPr lang="zh-TW" altLang="en-US" sz="1600" b="1" dirty="0"/>
                            <a:t>輸出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2</a:t>
                          </a:r>
                          <a:r>
                            <a:rPr lang="zh-TW" altLang="en-US" sz="1600" b="1" dirty="0"/>
                            <a:t>組 </a:t>
                          </a:r>
                          <a:r>
                            <a:rPr lang="en-US" altLang="zh-TW" sz="1600" b="1" dirty="0"/>
                            <a:t>(V-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V+)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dirty="0"/>
                            <a:t>-2</a:t>
                          </a:r>
                          <a:r>
                            <a:rPr lang="en-US" altLang="zh-TW" sz="1600" b="1" dirty="0" smtClean="0"/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~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13</a:t>
                          </a:r>
                          <a:r>
                            <a:rPr lang="en-US" altLang="zh-TW" sz="1600" b="1" dirty="0" smtClean="0"/>
                            <a:t>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988401"/>
                      </a:ext>
                    </a:extLst>
                  </a:tr>
                  <a:tr h="329720"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藍牙模組 </a:t>
                          </a:r>
                          <a:r>
                            <a:rPr lang="en-NZ" sz="1600" b="1" dirty="0"/>
                            <a:t>H</a:t>
                          </a:r>
                          <a:r>
                            <a:rPr lang="en-US" altLang="zh-TW" sz="1600" b="1" dirty="0"/>
                            <a:t>C-06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44</a:t>
                          </a:r>
                          <a:r>
                            <a:rPr lang="en-US" sz="1600" b="1" baseline="0" dirty="0" smtClean="0"/>
                            <a:t> </a:t>
                          </a:r>
                          <a:r>
                            <a:rPr lang="en-US" sz="1600" b="1" baseline="0" dirty="0"/>
                            <a:t>x </a:t>
                          </a:r>
                          <a:r>
                            <a:rPr lang="en-US" sz="1600" b="1" baseline="0" dirty="0" smtClean="0"/>
                            <a:t>17 </a:t>
                          </a:r>
                          <a:r>
                            <a:rPr lang="en-US" sz="1600" b="1" baseline="0" dirty="0"/>
                            <a:t>x </a:t>
                          </a:r>
                          <a:r>
                            <a:rPr lang="en-US" sz="1600" b="1" baseline="0" dirty="0" smtClean="0"/>
                            <a:t>7 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3.3V</a:t>
                          </a:r>
                        </a:p>
                        <a:p>
                          <a:r>
                            <a:rPr lang="zh-TW" altLang="en-US" sz="1600" b="1" dirty="0" smtClean="0"/>
                            <a:t>未配對</a:t>
                          </a:r>
                          <a:r>
                            <a:rPr lang="en-US" altLang="zh-TW" sz="1600" b="1" dirty="0" smtClean="0"/>
                            <a:t>:</a:t>
                          </a:r>
                          <a:r>
                            <a:rPr lang="en-US" sz="1600" b="1" dirty="0" smtClean="0"/>
                            <a:t> 30mA</a:t>
                          </a:r>
                        </a:p>
                        <a:p>
                          <a:r>
                            <a:rPr lang="zh-TW" altLang="en-US" sz="1600" b="1" dirty="0" smtClean="0"/>
                            <a:t>已配對</a:t>
                          </a:r>
                          <a:r>
                            <a:rPr lang="en-US" altLang="zh-TW" sz="1600" b="1" dirty="0" smtClean="0"/>
                            <a:t>:</a:t>
                          </a:r>
                          <a:r>
                            <a:rPr lang="zh-TW" altLang="en-US" sz="1600" b="1" dirty="0" smtClean="0"/>
                            <a:t> </a:t>
                          </a:r>
                          <a:r>
                            <a:rPr lang="en-US" altLang="zh-TW" sz="1600" b="1" dirty="0" smtClean="0"/>
                            <a:t>10mA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sz="1600" b="1" dirty="0" smtClean="0"/>
                            <a:t>GND, VCC, TX,</a:t>
                          </a:r>
                          <a:r>
                            <a:rPr lang="en-NZ" sz="1600" b="1" baseline="0" dirty="0" smtClean="0"/>
                            <a:t> RX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鮑率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9600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4479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7186211"/>
                  </p:ext>
                </p:extLst>
              </p:nvPr>
            </p:nvGraphicFramePr>
            <p:xfrm>
              <a:off x="296217" y="1340043"/>
              <a:ext cx="12555783" cy="79028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153">
                      <a:extLst>
                        <a:ext uri="{9D8B030D-6E8A-4147-A177-3AD203B41FA5}">
                          <a16:colId xmlns:a16="http://schemas.microsoft.com/office/drawing/2014/main" val="1199758708"/>
                        </a:ext>
                      </a:extLst>
                    </a:gridCol>
                    <a:gridCol w="1585080">
                      <a:extLst>
                        <a:ext uri="{9D8B030D-6E8A-4147-A177-3AD203B41FA5}">
                          <a16:colId xmlns:a16="http://schemas.microsoft.com/office/drawing/2014/main" val="3575760286"/>
                        </a:ext>
                      </a:extLst>
                    </a:gridCol>
                    <a:gridCol w="2023110">
                      <a:extLst>
                        <a:ext uri="{9D8B030D-6E8A-4147-A177-3AD203B41FA5}">
                          <a16:colId xmlns:a16="http://schemas.microsoft.com/office/drawing/2014/main" val="2409085478"/>
                        </a:ext>
                      </a:extLst>
                    </a:gridCol>
                    <a:gridCol w="2710455">
                      <a:extLst>
                        <a:ext uri="{9D8B030D-6E8A-4147-A177-3AD203B41FA5}">
                          <a16:colId xmlns:a16="http://schemas.microsoft.com/office/drawing/2014/main" val="254724668"/>
                        </a:ext>
                      </a:extLst>
                    </a:gridCol>
                    <a:gridCol w="1503006">
                      <a:extLst>
                        <a:ext uri="{9D8B030D-6E8A-4147-A177-3AD203B41FA5}">
                          <a16:colId xmlns:a16="http://schemas.microsoft.com/office/drawing/2014/main" val="3993247438"/>
                        </a:ext>
                      </a:extLst>
                    </a:gridCol>
                    <a:gridCol w="3014979">
                      <a:extLst>
                        <a:ext uri="{9D8B030D-6E8A-4147-A177-3AD203B41FA5}">
                          <a16:colId xmlns:a16="http://schemas.microsoft.com/office/drawing/2014/main" val="2286898558"/>
                        </a:ext>
                      </a:extLst>
                    </a:gridCol>
                  </a:tblGrid>
                  <a:tr h="4961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/>
                            <a:t>元件</a:t>
                          </a:r>
                          <a:endParaRPr lang="en-NZ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 smtClean="0"/>
                            <a:t>大小</a:t>
                          </a:r>
                          <a:r>
                            <a:rPr lang="en-US" altLang="zh-TW" sz="2400" b="1" dirty="0" smtClean="0"/>
                            <a:t>/</a:t>
                          </a:r>
                          <a:r>
                            <a:rPr lang="en-US" altLang="zh-TW" sz="2400" b="1" dirty="0"/>
                            <a:t>mm</a:t>
                          </a:r>
                          <a:endParaRPr lang="en-NZ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/>
                            <a:t>功率</a:t>
                          </a:r>
                          <a:endParaRPr lang="en-NZ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Pin</a:t>
                          </a:r>
                          <a:r>
                            <a:rPr lang="zh-TW" altLang="en-US" sz="2400" b="1" dirty="0"/>
                            <a:t>腳 </a:t>
                          </a:r>
                          <a:r>
                            <a:rPr lang="en-US" altLang="zh-TW" sz="2400" b="1" dirty="0"/>
                            <a:t>/ </a:t>
                          </a:r>
                          <a:r>
                            <a:rPr lang="zh-TW" altLang="en-US" sz="2400" b="1" dirty="0"/>
                            <a:t>接腳</a:t>
                          </a:r>
                          <a:endParaRPr lang="en-NZ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/>
                            <a:t>工作溫度</a:t>
                          </a:r>
                          <a:endParaRPr lang="en-NZ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/>
                            <a:t>其他</a:t>
                          </a:r>
                          <a:endParaRPr lang="en-NZ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20120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電池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sz="1600" b="1" dirty="0" smtClean="0"/>
                            <a:t>106 x 34 x 24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1" dirty="0" smtClean="0"/>
                            <a:t>儲存電量</a:t>
                          </a:r>
                          <a:r>
                            <a:rPr lang="en-US" altLang="zh-TW" sz="1600" b="1" dirty="0" smtClean="0">
                              <a:solidFill>
                                <a:schemeClr val="tx1"/>
                              </a:solidFill>
                            </a:rPr>
                            <a:t>:2250mAh</a:t>
                          </a:r>
                          <a:endParaRPr lang="en-NZ" sz="1600" b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NZ" sz="1600" b="1" dirty="0" smtClean="0"/>
                            <a:t>11.1V </a:t>
                          </a:r>
                        </a:p>
                        <a:p>
                          <a:r>
                            <a:rPr lang="en-NZ" sz="1600" b="1" dirty="0" smtClean="0"/>
                            <a:t>Max 78.75A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 smtClean="0"/>
                            <a:t>輸出插頭</a:t>
                          </a:r>
                          <a:r>
                            <a:rPr lang="en-US" altLang="zh-TW" sz="1600" b="1" dirty="0" smtClean="0"/>
                            <a:t>:</a:t>
                          </a:r>
                          <a:r>
                            <a:rPr lang="zh-TW" altLang="en-US" sz="1600" b="1" dirty="0" smtClean="0"/>
                            <a:t> </a:t>
                          </a:r>
                          <a:r>
                            <a:rPr lang="en-US" altLang="zh-TW" sz="1600" b="1" dirty="0" smtClean="0"/>
                            <a:t>Amass</a:t>
                          </a:r>
                          <a:r>
                            <a:rPr lang="en-US" altLang="zh-TW" sz="1600" b="1" baseline="0" dirty="0" smtClean="0"/>
                            <a:t> XT-Plug</a:t>
                          </a:r>
                        </a:p>
                        <a:p>
                          <a:r>
                            <a:rPr lang="zh-TW" altLang="en-US" sz="1600" b="1" baseline="0" dirty="0" smtClean="0"/>
                            <a:t>平衡插頭</a:t>
                          </a:r>
                          <a:r>
                            <a:rPr lang="en-US" altLang="zh-TW" sz="1600" b="1" baseline="0" dirty="0" smtClean="0"/>
                            <a:t>:</a:t>
                          </a:r>
                          <a:r>
                            <a:rPr lang="zh-TW" altLang="en-US" sz="1600" b="1" baseline="0" dirty="0" smtClean="0"/>
                            <a:t> </a:t>
                          </a:r>
                          <a:r>
                            <a:rPr lang="en-US" altLang="zh-TW" sz="1600" b="1" baseline="0" dirty="0" smtClean="0"/>
                            <a:t>JST-XH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34413" t="-64706" r="-202024" b="-8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Z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528473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r>
                            <a:rPr lang="en-NZ" sz="1600" b="1" dirty="0"/>
                            <a:t>Arduino UNO R3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68.6 x 53.4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/>
                            <a:t>200mW</a:t>
                          </a:r>
                        </a:p>
                        <a:p>
                          <a:r>
                            <a:rPr lang="en-US" sz="1600" b="1" dirty="0" smtClean="0"/>
                            <a:t>5V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數位 </a:t>
                          </a:r>
                          <a:r>
                            <a:rPr lang="en-US" sz="1600" b="1" dirty="0"/>
                            <a:t>14 </a:t>
                          </a:r>
                          <a:r>
                            <a:rPr lang="en-US" sz="1600" b="1" baseline="0" dirty="0"/>
                            <a:t> </a:t>
                          </a:r>
                          <a:r>
                            <a:rPr lang="en-US" altLang="zh-TW" sz="1600" b="1" baseline="0" dirty="0"/>
                            <a:t>(</a:t>
                          </a:r>
                          <a:r>
                            <a:rPr lang="en-US" sz="1600" b="1" baseline="0" dirty="0"/>
                            <a:t>40mA</a:t>
                          </a:r>
                          <a:r>
                            <a:rPr lang="en-US" altLang="zh-TW" sz="1600" b="1" baseline="0" dirty="0"/>
                            <a:t>)</a:t>
                          </a:r>
                          <a:r>
                            <a:rPr lang="en-US" sz="1600" b="1" dirty="0"/>
                            <a:t/>
                          </a:r>
                          <a:br>
                            <a:rPr lang="en-US" sz="1600" b="1" dirty="0"/>
                          </a:br>
                          <a:r>
                            <a:rPr lang="zh-TW" altLang="en-US" sz="1600" b="1" dirty="0"/>
                            <a:t>類比 </a:t>
                          </a:r>
                          <a:r>
                            <a:rPr lang="en-US" altLang="zh-TW" sz="1600" b="1" dirty="0"/>
                            <a:t>6</a:t>
                          </a:r>
                          <a:r>
                            <a:rPr lang="en-US" sz="1600" b="1" baseline="0" dirty="0"/>
                            <a:t>   </a:t>
                          </a:r>
                          <a:r>
                            <a:rPr lang="en-US" altLang="zh-TW" sz="1600" b="1" baseline="0" dirty="0"/>
                            <a:t>(</a:t>
                          </a:r>
                          <a:r>
                            <a:rPr lang="en-US" sz="1600" b="1" baseline="0" dirty="0"/>
                            <a:t>40mA</a:t>
                          </a:r>
                          <a:r>
                            <a:rPr lang="en-US" altLang="zh-TW" sz="1600" b="1" baseline="0" dirty="0"/>
                            <a:t>)</a:t>
                          </a:r>
                          <a:endParaRPr lang="en-US" sz="1600" b="1" baseline="0" dirty="0"/>
                        </a:p>
                        <a:p>
                          <a:r>
                            <a:rPr lang="zh-TW" altLang="en-US" sz="1600" b="1" baseline="0" dirty="0"/>
                            <a:t>電源 </a:t>
                          </a:r>
                          <a:r>
                            <a:rPr lang="en-US" altLang="zh-TW" sz="1600" b="1" baseline="0" dirty="0"/>
                            <a:t>3.3V, 5V  (50mA) 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34413" t="-104186" r="-202024" b="-408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Clock speed:</a:t>
                          </a:r>
                          <a:r>
                            <a:rPr lang="en-US" sz="1600" b="1" baseline="0" dirty="0"/>
                            <a:t> </a:t>
                          </a:r>
                          <a:r>
                            <a:rPr lang="en-US" sz="1600" b="1" dirty="0"/>
                            <a:t>16MHz</a:t>
                          </a:r>
                        </a:p>
                        <a:p>
                          <a:r>
                            <a:rPr lang="en-US" sz="1600" b="1" dirty="0"/>
                            <a:t>Microcontroller:</a:t>
                          </a:r>
                          <a:r>
                            <a:rPr lang="en-US" sz="1600" b="1" baseline="0" dirty="0"/>
                            <a:t> ATmega328</a:t>
                          </a:r>
                        </a:p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dirty="0"/>
                            <a:t>Flash: 32kB</a:t>
                          </a:r>
                        </a:p>
                        <a:p>
                          <a:r>
                            <a:rPr lang="en-NZ" sz="1600" b="1" dirty="0"/>
                            <a:t>SRAM:</a:t>
                          </a:r>
                          <a:r>
                            <a:rPr lang="en-NZ" sz="1600" b="1" baseline="0" dirty="0"/>
                            <a:t> 2kB</a:t>
                          </a:r>
                        </a:p>
                        <a:p>
                          <a:r>
                            <a:rPr lang="en-NZ" sz="1600" b="1" baseline="0" dirty="0"/>
                            <a:t>EEPROM: 1kB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45229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NZ" sz="1600" b="1" dirty="0"/>
                            <a:t>Arduino </a:t>
                          </a:r>
                          <a:r>
                            <a:rPr lang="zh-TW" altLang="en-US" sz="1600" b="1" dirty="0"/>
                            <a:t>擴充板 </a:t>
                          </a:r>
                          <a:endParaRPr lang="en-US" altLang="zh-TW" sz="1600" b="1" dirty="0"/>
                        </a:p>
                        <a:p>
                          <a:r>
                            <a:rPr lang="en-NZ" sz="1600" b="1" dirty="0"/>
                            <a:t>Sensor Shield v5.0</a:t>
                          </a:r>
                          <a:r>
                            <a:rPr lang="zh-TW" altLang="en-US" sz="1600" b="1" dirty="0"/>
                            <a:t> 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58 x 55 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/>
                            <a:t>5V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電源 </a:t>
                          </a:r>
                          <a:r>
                            <a:rPr lang="en-US" altLang="zh-TW" sz="1600" b="1" dirty="0" err="1"/>
                            <a:t>Vcc</a:t>
                          </a:r>
                          <a:r>
                            <a:rPr lang="en-US" altLang="zh-TW" sz="1600" b="1" dirty="0"/>
                            <a:t> 20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(5V)</a:t>
                          </a:r>
                        </a:p>
                        <a:p>
                          <a:r>
                            <a:rPr lang="zh-TW" altLang="en-US" sz="1600" b="1" dirty="0"/>
                            <a:t>地 </a:t>
                          </a:r>
                          <a:r>
                            <a:rPr lang="en-US" altLang="zh-TW" sz="1600" b="1" dirty="0" err="1"/>
                            <a:t>Gnd</a:t>
                          </a:r>
                          <a:r>
                            <a:rPr lang="en-US" altLang="zh-TW" sz="1600" b="1" dirty="0"/>
                            <a:t>  20</a:t>
                          </a:r>
                        </a:p>
                        <a:p>
                          <a:r>
                            <a:rPr lang="zh-TW" altLang="en-US" sz="1600" b="1" dirty="0"/>
                            <a:t>訊號</a:t>
                          </a:r>
                          <a:r>
                            <a:rPr lang="en-US" altLang="zh-TW" sz="1600" b="1" baseline="0" dirty="0"/>
                            <a:t> </a:t>
                          </a:r>
                          <a:r>
                            <a:rPr lang="zh-TW" altLang="en-US" sz="1600" b="1" baseline="0" dirty="0"/>
                            <a:t> </a:t>
                          </a:r>
                          <a:r>
                            <a:rPr lang="en-US" altLang="zh-TW" sz="1600" b="1" baseline="0" dirty="0"/>
                            <a:t>20 (14</a:t>
                          </a:r>
                          <a:r>
                            <a:rPr lang="zh-TW" altLang="en-US" sz="1600" b="1" baseline="0" dirty="0"/>
                            <a:t>數位，</a:t>
                          </a:r>
                          <a:r>
                            <a:rPr lang="en-US" altLang="zh-TW" sz="1600" b="1" baseline="0" dirty="0"/>
                            <a:t>6</a:t>
                          </a:r>
                          <a:r>
                            <a:rPr lang="zh-TW" altLang="en-US" sz="1600" b="1" baseline="0" dirty="0"/>
                            <a:t>類比</a:t>
                          </a:r>
                          <a:r>
                            <a:rPr lang="en-US" altLang="zh-TW" sz="1600" b="1" baseline="0" dirty="0"/>
                            <a:t>)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其他模組接口</a:t>
                          </a:r>
                          <a:r>
                            <a:rPr lang="en-US" altLang="zh-TW" sz="1600" b="1" dirty="0"/>
                            <a:t>:</a:t>
                          </a:r>
                          <a:br>
                            <a:rPr lang="en-US" altLang="zh-TW" sz="1600" b="1" dirty="0"/>
                          </a:b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LCD, APC220, Bluetooth, RS232, HC port, URF01,</a:t>
                          </a:r>
                          <a:r>
                            <a:rPr lang="en-US" altLang="zh-TW" sz="1600" b="1" baseline="0" dirty="0"/>
                            <a:t> SD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69936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降壓電源模組</a:t>
                          </a:r>
                          <a:endParaRPr lang="en-US" altLang="zh-TW" sz="1600" b="1" dirty="0"/>
                        </a:p>
                        <a:p>
                          <a:r>
                            <a:rPr lang="en-US" altLang="zh-TW" sz="1600" b="1" dirty="0" smtClean="0"/>
                            <a:t>75W </a:t>
                          </a:r>
                          <a:r>
                            <a:rPr lang="en-NZ" sz="1600" b="1" dirty="0" smtClean="0"/>
                            <a:t> </a:t>
                          </a:r>
                          <a:r>
                            <a:rPr lang="en-NZ" sz="1600" b="1" dirty="0"/>
                            <a:t>DC-DC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66 </a:t>
                          </a:r>
                          <a:r>
                            <a:rPr lang="en-US" sz="1600" b="1" dirty="0"/>
                            <a:t>x </a:t>
                          </a:r>
                          <a:r>
                            <a:rPr lang="en-US" sz="1600" b="1" dirty="0" smtClean="0"/>
                            <a:t>39 </a:t>
                          </a:r>
                          <a:r>
                            <a:rPr lang="en-US" sz="1600" b="1" dirty="0"/>
                            <a:t>x </a:t>
                          </a:r>
                          <a:r>
                            <a:rPr lang="en-US" sz="1600" b="1" dirty="0" smtClean="0"/>
                            <a:t>18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/>
                            <a:t>75W</a:t>
                          </a:r>
                        </a:p>
                        <a:p>
                          <a:r>
                            <a:rPr lang="en-US" altLang="zh-TW" sz="1600" b="1" dirty="0" smtClean="0"/>
                            <a:t>Vin </a:t>
                          </a:r>
                          <a:r>
                            <a:rPr lang="en-US" altLang="zh-TW" sz="1600" b="1" dirty="0" smtClean="0"/>
                            <a:t>4~38V</a:t>
                          </a:r>
                          <a:endParaRPr lang="en-US" altLang="zh-TW" sz="1600" b="1" dirty="0"/>
                        </a:p>
                        <a:p>
                          <a:r>
                            <a:rPr lang="en-US" sz="1600" b="1" dirty="0" err="1"/>
                            <a:t>Vout</a:t>
                          </a:r>
                          <a:r>
                            <a:rPr lang="en-US" sz="1600" b="1" dirty="0"/>
                            <a:t> </a:t>
                          </a:r>
                          <a:r>
                            <a:rPr lang="en-US" sz="1600" b="1" dirty="0" smtClean="0"/>
                            <a:t>1.25~36V/5A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Vin+, Vin-</a:t>
                          </a:r>
                        </a:p>
                        <a:p>
                          <a:r>
                            <a:rPr lang="en-US" sz="1600" b="1" dirty="0" err="1"/>
                            <a:t>Vout</a:t>
                          </a:r>
                          <a:r>
                            <a:rPr lang="en-US" sz="1600" b="1" dirty="0"/>
                            <a:t>+, </a:t>
                          </a:r>
                          <a:r>
                            <a:rPr lang="en-US" sz="1600" b="1" dirty="0" err="1"/>
                            <a:t>Vout</a:t>
                          </a:r>
                          <a:r>
                            <a:rPr lang="en-US" sz="1600" b="1" dirty="0"/>
                            <a:t>-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34413" t="-425185" r="-202024" b="-45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最高效率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 smtClean="0"/>
                            <a:t>96%</a:t>
                          </a:r>
                          <a:endParaRPr lang="en-US" altLang="zh-TW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16514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 smtClean="0"/>
                            <a:t>循</a:t>
                          </a:r>
                          <a:r>
                            <a:rPr lang="zh-TW" altLang="en-US" sz="1600" b="1" dirty="0"/>
                            <a:t>跡感測器</a:t>
                          </a:r>
                          <a:endParaRPr lang="en-US" altLang="zh-TW" sz="1600" b="1" dirty="0"/>
                        </a:p>
                        <a:p>
                          <a:r>
                            <a:rPr lang="en-US" altLang="zh-TW" sz="1600" b="1" dirty="0"/>
                            <a:t>IRS-90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zh-TW" altLang="en-US" sz="1600" b="1" baseline="0" dirty="0"/>
                            <a:t> </a:t>
                          </a:r>
                          <a:r>
                            <a:rPr lang="zh-TW" altLang="en-US" sz="1600" b="1" baseline="0" dirty="0" smtClean="0"/>
                            <a:t> </a:t>
                          </a:r>
                          <a:r>
                            <a:rPr lang="en-US" altLang="zh-TW" sz="1600" b="1" baseline="0" dirty="0" smtClean="0"/>
                            <a:t>(6</a:t>
                          </a:r>
                          <a:r>
                            <a:rPr lang="zh-TW" altLang="en-US" sz="1600" b="1" baseline="0" dirty="0" smtClean="0"/>
                            <a:t>顆</a:t>
                          </a:r>
                          <a:r>
                            <a:rPr lang="en-US" altLang="zh-TW" sz="1600" b="1" baseline="0" dirty="0" smtClean="0"/>
                            <a:t>)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32 x 14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3.3~5V/15mA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訊號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D0,</a:t>
                          </a:r>
                          <a:r>
                            <a:rPr lang="en-US" altLang="zh-TW" sz="1600" b="1" baseline="0" dirty="0"/>
                            <a:t> A0</a:t>
                          </a:r>
                        </a:p>
                        <a:p>
                          <a:r>
                            <a:rPr lang="zh-TW" altLang="en-US" sz="1600" b="1" dirty="0"/>
                            <a:t>供電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 err="1"/>
                            <a:t>Vcc</a:t>
                          </a:r>
                          <a:r>
                            <a:rPr lang="en-US" altLang="zh-TW" sz="1600" b="1" dirty="0"/>
                            <a:t>, </a:t>
                          </a:r>
                          <a:r>
                            <a:rPr lang="en-US" altLang="zh-TW" sz="1600" b="1" dirty="0" err="1"/>
                            <a:t>Gnd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適用距離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1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~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25mm</a:t>
                          </a:r>
                          <a:endParaRPr lang="en-NZ" altLang="zh-TW" sz="1600" b="1" dirty="0"/>
                        </a:p>
                        <a:p>
                          <a:r>
                            <a:rPr lang="zh-TW" altLang="en-US" sz="1600" b="1" dirty="0"/>
                            <a:t>使用</a:t>
                          </a:r>
                          <a:r>
                            <a:rPr lang="en-US" altLang="zh-TW" sz="1600" b="1" dirty="0"/>
                            <a:t>LM393</a:t>
                          </a:r>
                          <a:r>
                            <a:rPr lang="zh-TW" altLang="en-US" sz="1600" b="1" dirty="0"/>
                            <a:t>比較器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14493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NZ" sz="1600" b="1" dirty="0"/>
                            <a:t>RFID RC522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40 x 60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baseline="0" dirty="0"/>
                            <a:t>3.3V/</a:t>
                          </a:r>
                          <a:r>
                            <a:rPr lang="en-US" sz="1600" b="1" dirty="0"/>
                            <a:t>13~26mA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訊號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SDA, SCK,</a:t>
                          </a:r>
                          <a:r>
                            <a:rPr lang="en-US" altLang="zh-TW" sz="1600" b="1" baseline="0" dirty="0"/>
                            <a:t> MOSI, MISO, RST,</a:t>
                          </a:r>
                          <a:r>
                            <a:rPr lang="zh-TW" altLang="en-US" sz="1600" b="1" baseline="0" dirty="0"/>
                            <a:t> </a:t>
                          </a:r>
                          <a:r>
                            <a:rPr lang="en-US" altLang="zh-TW" sz="1600" b="1" strike="sngStrike" baseline="0" dirty="0"/>
                            <a:t>IRQ</a:t>
                          </a:r>
                          <a:endParaRPr lang="en-US" altLang="zh-TW" sz="1600" b="1" baseline="0" dirty="0"/>
                        </a:p>
                        <a:p>
                          <a:r>
                            <a:rPr lang="zh-TW" altLang="en-US" sz="1600" b="1" dirty="0"/>
                            <a:t>供電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baseline="0" dirty="0"/>
                            <a:t> </a:t>
                          </a:r>
                          <a:r>
                            <a:rPr lang="en-US" altLang="zh-TW" sz="1600" b="1" baseline="0" dirty="0" err="1"/>
                            <a:t>Gnd</a:t>
                          </a:r>
                          <a:r>
                            <a:rPr lang="en-US" altLang="zh-TW" sz="1600" b="1" baseline="0" dirty="0"/>
                            <a:t>, </a:t>
                          </a:r>
                          <a:r>
                            <a:rPr lang="en-US" altLang="zh-TW" sz="1600" b="1" baseline="0" dirty="0" err="1"/>
                            <a:t>Vcc</a:t>
                          </a:r>
                          <a:r>
                            <a:rPr lang="en-US" altLang="zh-TW" sz="1600" b="1" baseline="0" dirty="0"/>
                            <a:t> (3.3V)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34413" t="-591176" r="-202024" b="-277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工作頻率 </a:t>
                          </a:r>
                          <a:r>
                            <a:rPr lang="en-US" altLang="zh-TW" sz="1600" b="1" dirty="0"/>
                            <a:t>13.56MHz</a:t>
                          </a:r>
                        </a:p>
                        <a:p>
                          <a:r>
                            <a:rPr lang="zh-TW" altLang="en-US" sz="1600" b="1" dirty="0"/>
                            <a:t>適用距離 </a:t>
                          </a:r>
                          <a:r>
                            <a:rPr lang="en-US" sz="1600" b="1" dirty="0"/>
                            <a:t>50mm</a:t>
                          </a:r>
                          <a:endParaRPr lang="en-NZ" sz="1600" b="1" dirty="0"/>
                        </a:p>
                        <a:p>
                          <a:r>
                            <a:rPr lang="zh-TW" altLang="en-US" sz="1600" b="1" dirty="0"/>
                            <a:t>傳輸速度 </a:t>
                          </a:r>
                          <a:r>
                            <a:rPr lang="en-US" sz="1600" b="1" dirty="0"/>
                            <a:t>1.25MB/s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423679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dirty="0" smtClean="0"/>
                            <a:t>TT</a:t>
                          </a:r>
                          <a:r>
                            <a:rPr lang="zh-TW" altLang="en-US" sz="1600" b="1" dirty="0" smtClean="0"/>
                            <a:t>直流</a:t>
                          </a:r>
                          <a:r>
                            <a:rPr lang="zh-TW" altLang="en-US" sz="1600" b="1" dirty="0"/>
                            <a:t>減速</a:t>
                          </a:r>
                          <a:r>
                            <a:rPr lang="zh-TW" altLang="en-US" sz="1600" b="1" dirty="0" smtClean="0"/>
                            <a:t>馬達 </a:t>
                          </a:r>
                          <a:r>
                            <a:rPr lang="en-US" altLang="zh-TW" sz="1600" b="1" baseline="0" dirty="0" smtClean="0"/>
                            <a:t>(2</a:t>
                          </a:r>
                          <a:r>
                            <a:rPr lang="zh-TW" altLang="en-US" sz="1600" b="1" baseline="0" dirty="0" smtClean="0"/>
                            <a:t>顆</a:t>
                          </a:r>
                          <a:r>
                            <a:rPr lang="en-US" altLang="zh-TW" sz="1600" b="1" baseline="0" dirty="0" smtClean="0"/>
                            <a:t>)</a:t>
                          </a:r>
                          <a:endParaRPr lang="en-NZ" altLang="zh-TW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/>
                            <a:t>70</a:t>
                          </a:r>
                          <a:r>
                            <a:rPr lang="en-US" altLang="zh-TW" sz="1600" b="1" baseline="0" dirty="0" smtClean="0"/>
                            <a:t> </a:t>
                          </a:r>
                          <a:r>
                            <a:rPr lang="en-US" altLang="zh-TW" sz="1600" b="1" baseline="0" dirty="0"/>
                            <a:t>x </a:t>
                          </a:r>
                          <a:r>
                            <a:rPr lang="en-US" altLang="zh-TW" sz="1600" b="1" baseline="0" dirty="0" smtClean="0"/>
                            <a:t>28 </a:t>
                          </a:r>
                          <a:r>
                            <a:rPr lang="en-US" altLang="zh-TW" sz="1600" b="1" baseline="0" dirty="0"/>
                            <a:t>x </a:t>
                          </a:r>
                          <a:r>
                            <a:rPr lang="en-US" altLang="zh-TW" sz="1600" b="1" baseline="0" dirty="0" smtClean="0"/>
                            <a:t>22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/>
                            <a:t>DC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 smtClean="0"/>
                            <a:t>3V-6V</a:t>
                          </a:r>
                          <a:endParaRPr lang="en-US" altLang="zh-TW" sz="1600" b="1" dirty="0"/>
                        </a:p>
                        <a:p>
                          <a:r>
                            <a:rPr lang="en-US" altLang="zh-TW" sz="1600" b="1" dirty="0"/>
                            <a:t>160-220mA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供電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V+</a:t>
                          </a:r>
                          <a:r>
                            <a:rPr lang="zh-TW" altLang="en-US" sz="1600" b="1" dirty="0"/>
                            <a:t>，</a:t>
                          </a:r>
                          <a:r>
                            <a:rPr lang="en-US" altLang="zh-TW" sz="1600" b="1" baseline="0" dirty="0"/>
                            <a:t> V-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減速比</a:t>
                          </a:r>
                          <a:r>
                            <a:rPr lang="en-US" altLang="zh-TW" sz="1600" b="1" dirty="0" smtClean="0"/>
                            <a:t>:</a:t>
                          </a:r>
                          <a:r>
                            <a:rPr lang="zh-TW" altLang="en-US" sz="1600" b="1" dirty="0" smtClean="0"/>
                            <a:t> </a:t>
                          </a:r>
                          <a:r>
                            <a:rPr lang="en-US" altLang="zh-TW" sz="1600" b="1" dirty="0" smtClean="0"/>
                            <a:t>1:220</a:t>
                          </a:r>
                          <a:endParaRPr lang="en-US" altLang="zh-TW" sz="1600" b="1" dirty="0"/>
                        </a:p>
                        <a:p>
                          <a:r>
                            <a:rPr lang="zh-TW" altLang="en-US" sz="1600" b="1" dirty="0"/>
                            <a:t>最大扭力</a:t>
                          </a:r>
                          <a:r>
                            <a:rPr lang="en-US" altLang="zh-TW" sz="1600" b="1" dirty="0"/>
                            <a:t>: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24054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馬達驅動</a:t>
                          </a:r>
                          <a:r>
                            <a:rPr lang="zh-TW" altLang="en-US" sz="1600" b="1" dirty="0" smtClean="0"/>
                            <a:t>模組</a:t>
                          </a:r>
                          <a:r>
                            <a:rPr lang="en-NZ" sz="1600" b="1" dirty="0" smtClean="0"/>
                            <a:t>L298N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43 </a:t>
                          </a:r>
                          <a:r>
                            <a:rPr lang="en-US" sz="1600" b="1" dirty="0"/>
                            <a:t>x </a:t>
                          </a:r>
                          <a:r>
                            <a:rPr lang="en-US" sz="1600" b="1" dirty="0" smtClean="0"/>
                            <a:t>43 </a:t>
                          </a:r>
                          <a:r>
                            <a:rPr lang="en-US" sz="1600" b="1" dirty="0"/>
                            <a:t>x </a:t>
                          </a:r>
                          <a:r>
                            <a:rPr lang="en-US" sz="1600" b="1" dirty="0" smtClean="0"/>
                            <a:t>29 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/>
                            <a:t>25W</a:t>
                          </a:r>
                          <a:endParaRPr lang="en-US" altLang="zh-TW" sz="1600" b="1" dirty="0"/>
                        </a:p>
                        <a:p>
                          <a:r>
                            <a:rPr lang="en-US" altLang="zh-TW" sz="1600" b="1" dirty="0"/>
                            <a:t>5~35V/2A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訊號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4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(</a:t>
                          </a:r>
                          <a:r>
                            <a:rPr lang="zh-TW" altLang="en-US" sz="1600" b="1" dirty="0"/>
                            <a:t>數位</a:t>
                          </a:r>
                          <a:r>
                            <a:rPr lang="en-US" altLang="zh-TW" sz="1600" b="1" dirty="0"/>
                            <a:t>)</a:t>
                          </a:r>
                        </a:p>
                        <a:p>
                          <a:r>
                            <a:rPr lang="zh-TW" altLang="en-US" sz="1600" b="1" dirty="0"/>
                            <a:t>供電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3</a:t>
                          </a:r>
                          <a:r>
                            <a:rPr lang="zh-TW" altLang="en-US" sz="1600" b="1" dirty="0"/>
                            <a:t> </a:t>
                          </a:r>
                          <a:endParaRPr lang="en-US" altLang="zh-TW" sz="1600" b="1" dirty="0"/>
                        </a:p>
                        <a:p>
                          <a:r>
                            <a:rPr lang="zh-TW" altLang="en-US" sz="1600" b="1" dirty="0"/>
                            <a:t>輸出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2</a:t>
                          </a:r>
                          <a:r>
                            <a:rPr lang="zh-TW" altLang="en-US" sz="1600" b="1" dirty="0"/>
                            <a:t>組 </a:t>
                          </a:r>
                          <a:r>
                            <a:rPr lang="en-US" altLang="zh-TW" sz="1600" b="1" dirty="0"/>
                            <a:t>(V-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V+)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34413" t="-766667" r="-202024" b="-1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9884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藍牙模組 </a:t>
                          </a:r>
                          <a:r>
                            <a:rPr lang="en-NZ" sz="1600" b="1" dirty="0"/>
                            <a:t>H</a:t>
                          </a:r>
                          <a:r>
                            <a:rPr lang="en-US" altLang="zh-TW" sz="1600" b="1" dirty="0"/>
                            <a:t>C-06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44</a:t>
                          </a:r>
                          <a:r>
                            <a:rPr lang="en-US" sz="1600" b="1" baseline="0" dirty="0" smtClean="0"/>
                            <a:t> </a:t>
                          </a:r>
                          <a:r>
                            <a:rPr lang="en-US" sz="1600" b="1" baseline="0" dirty="0"/>
                            <a:t>x </a:t>
                          </a:r>
                          <a:r>
                            <a:rPr lang="en-US" sz="1600" b="1" baseline="0" dirty="0" smtClean="0"/>
                            <a:t>17 </a:t>
                          </a:r>
                          <a:r>
                            <a:rPr lang="en-US" sz="1600" b="1" baseline="0" dirty="0"/>
                            <a:t>x </a:t>
                          </a:r>
                          <a:r>
                            <a:rPr lang="en-US" sz="1600" b="1" baseline="0" dirty="0" smtClean="0"/>
                            <a:t>7 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3.3V</a:t>
                          </a:r>
                        </a:p>
                        <a:p>
                          <a:r>
                            <a:rPr lang="zh-TW" altLang="en-US" sz="1600" b="1" dirty="0" smtClean="0"/>
                            <a:t>未配對</a:t>
                          </a:r>
                          <a:r>
                            <a:rPr lang="en-US" altLang="zh-TW" sz="1600" b="1" dirty="0" smtClean="0"/>
                            <a:t>:</a:t>
                          </a:r>
                          <a:r>
                            <a:rPr lang="en-US" sz="1600" b="1" dirty="0" smtClean="0"/>
                            <a:t> 30mA</a:t>
                          </a:r>
                        </a:p>
                        <a:p>
                          <a:r>
                            <a:rPr lang="zh-TW" altLang="en-US" sz="1600" b="1" dirty="0" smtClean="0"/>
                            <a:t>已配對</a:t>
                          </a:r>
                          <a:r>
                            <a:rPr lang="en-US" altLang="zh-TW" sz="1600" b="1" dirty="0" smtClean="0"/>
                            <a:t>:</a:t>
                          </a:r>
                          <a:r>
                            <a:rPr lang="zh-TW" altLang="en-US" sz="1600" b="1" dirty="0" smtClean="0"/>
                            <a:t> </a:t>
                          </a:r>
                          <a:r>
                            <a:rPr lang="en-US" altLang="zh-TW" sz="1600" b="1" dirty="0" smtClean="0"/>
                            <a:t>10mA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sz="1600" b="1" dirty="0" smtClean="0"/>
                            <a:t>GND, VCC, TX,</a:t>
                          </a:r>
                          <a:r>
                            <a:rPr lang="en-NZ" sz="1600" b="1" baseline="0" dirty="0" smtClean="0"/>
                            <a:t> RX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鮑率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9600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44799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77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：模組功率</a:t>
            </a:r>
            <a:endParaRPr lang="en-NZ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081133" y="2588983"/>
            <a:ext cx="7109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請在筆記本回答</a:t>
            </a:r>
            <a:endParaRPr lang="en-US" altLang="zh-TW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TT</a:t>
            </a:r>
            <a:r>
              <a:rPr lang="zh-TW" altLang="en-US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減速馬達</a:t>
            </a:r>
            <a:endParaRPr lang="en-US" altLang="zh-TW" sz="36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6V</a:t>
            </a:r>
            <a:r>
              <a:rPr lang="zh-TW" altLang="en-US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馬達功率最大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36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20914" b="19490"/>
          <a:stretch/>
        </p:blipFill>
        <p:spPr>
          <a:xfrm>
            <a:off x="6005430" y="2055495"/>
            <a:ext cx="6716160" cy="6837045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798105" y="5567777"/>
            <a:ext cx="7109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ANS:</a:t>
            </a:r>
          </a:p>
          <a:p>
            <a:endParaRPr lang="en-US" altLang="zh-TW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6V  x 180 mA = 1.08 W </a:t>
            </a:r>
          </a:p>
        </p:txBody>
      </p:sp>
    </p:spTree>
    <p:extLst>
      <p:ext uri="{BB962C8B-B14F-4D97-AF65-F5344CB8AC3E}">
        <p14:creationId xmlns:p14="http://schemas.microsoft.com/office/powerpoint/2010/main" val="33039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4080" y="194872"/>
            <a:ext cx="11216640" cy="1379096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模組規格</a:t>
            </a:r>
            <a:endParaRPr lang="en-NZ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96217" y="1340043"/>
              <a:ext cx="12555783" cy="79028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153">
                      <a:extLst>
                        <a:ext uri="{9D8B030D-6E8A-4147-A177-3AD203B41FA5}">
                          <a16:colId xmlns:a16="http://schemas.microsoft.com/office/drawing/2014/main" val="1199758708"/>
                        </a:ext>
                      </a:extLst>
                    </a:gridCol>
                    <a:gridCol w="1585080">
                      <a:extLst>
                        <a:ext uri="{9D8B030D-6E8A-4147-A177-3AD203B41FA5}">
                          <a16:colId xmlns:a16="http://schemas.microsoft.com/office/drawing/2014/main" val="3575760286"/>
                        </a:ext>
                      </a:extLst>
                    </a:gridCol>
                    <a:gridCol w="2023110">
                      <a:extLst>
                        <a:ext uri="{9D8B030D-6E8A-4147-A177-3AD203B41FA5}">
                          <a16:colId xmlns:a16="http://schemas.microsoft.com/office/drawing/2014/main" val="2409085478"/>
                        </a:ext>
                      </a:extLst>
                    </a:gridCol>
                    <a:gridCol w="2710455">
                      <a:extLst>
                        <a:ext uri="{9D8B030D-6E8A-4147-A177-3AD203B41FA5}">
                          <a16:colId xmlns:a16="http://schemas.microsoft.com/office/drawing/2014/main" val="254724668"/>
                        </a:ext>
                      </a:extLst>
                    </a:gridCol>
                    <a:gridCol w="1503006">
                      <a:extLst>
                        <a:ext uri="{9D8B030D-6E8A-4147-A177-3AD203B41FA5}">
                          <a16:colId xmlns:a16="http://schemas.microsoft.com/office/drawing/2014/main" val="3993247438"/>
                        </a:ext>
                      </a:extLst>
                    </a:gridCol>
                    <a:gridCol w="3014979">
                      <a:extLst>
                        <a:ext uri="{9D8B030D-6E8A-4147-A177-3AD203B41FA5}">
                          <a16:colId xmlns:a16="http://schemas.microsoft.com/office/drawing/2014/main" val="2286898558"/>
                        </a:ext>
                      </a:extLst>
                    </a:gridCol>
                  </a:tblGrid>
                  <a:tr h="4961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/>
                            <a:t>元件</a:t>
                          </a:r>
                          <a:endParaRPr lang="en-NZ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 smtClean="0"/>
                            <a:t>大小</a:t>
                          </a:r>
                          <a:r>
                            <a:rPr lang="en-US" altLang="zh-TW" sz="2400" b="1" dirty="0" smtClean="0"/>
                            <a:t>/</a:t>
                          </a:r>
                          <a:r>
                            <a:rPr lang="en-US" altLang="zh-TW" sz="2400" b="1" dirty="0"/>
                            <a:t>mm</a:t>
                          </a:r>
                          <a:endParaRPr lang="en-NZ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/>
                            <a:t>功率</a:t>
                          </a:r>
                          <a:endParaRPr lang="en-NZ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Pin</a:t>
                          </a:r>
                          <a:r>
                            <a:rPr lang="zh-TW" altLang="en-US" sz="2400" b="1" dirty="0"/>
                            <a:t>腳 </a:t>
                          </a:r>
                          <a:r>
                            <a:rPr lang="en-US" altLang="zh-TW" sz="2400" b="1" dirty="0"/>
                            <a:t>/ </a:t>
                          </a:r>
                          <a:r>
                            <a:rPr lang="zh-TW" altLang="en-US" sz="2400" b="1" dirty="0"/>
                            <a:t>接腳</a:t>
                          </a:r>
                          <a:endParaRPr lang="en-NZ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/>
                            <a:t>工作溫度</a:t>
                          </a:r>
                          <a:endParaRPr lang="en-NZ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/>
                            <a:t>其他</a:t>
                          </a:r>
                          <a:endParaRPr lang="en-NZ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201200"/>
                      </a:ext>
                    </a:extLst>
                  </a:tr>
                  <a:tr h="809313"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電池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sz="1600" b="1" dirty="0" smtClean="0"/>
                            <a:t>106 x 34 x 24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1" dirty="0" smtClean="0"/>
                            <a:t>儲存電量</a:t>
                          </a:r>
                          <a:r>
                            <a:rPr lang="en-US" altLang="zh-TW" sz="1600" b="1" dirty="0" smtClean="0">
                              <a:solidFill>
                                <a:schemeClr val="tx1"/>
                              </a:solidFill>
                            </a:rPr>
                            <a:t>:2250mAh</a:t>
                          </a:r>
                          <a:endParaRPr lang="en-NZ" sz="1600" b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NZ" sz="1600" b="1" dirty="0" smtClean="0"/>
                            <a:t>11.1V </a:t>
                          </a:r>
                        </a:p>
                        <a:p>
                          <a:r>
                            <a:rPr lang="en-NZ" sz="1600" b="1" dirty="0" smtClean="0"/>
                            <a:t>Max 78.75A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 smtClean="0"/>
                            <a:t>輸出插頭</a:t>
                          </a:r>
                          <a:r>
                            <a:rPr lang="en-US" altLang="zh-TW" sz="1600" b="1" dirty="0" smtClean="0"/>
                            <a:t>:</a:t>
                          </a:r>
                          <a:r>
                            <a:rPr lang="zh-TW" altLang="en-US" sz="1600" b="1" dirty="0" smtClean="0"/>
                            <a:t> </a:t>
                          </a:r>
                          <a:r>
                            <a:rPr lang="en-US" altLang="zh-TW" sz="1600" b="1" dirty="0" smtClean="0"/>
                            <a:t>Amass</a:t>
                          </a:r>
                          <a:r>
                            <a:rPr lang="en-US" altLang="zh-TW" sz="1600" b="1" baseline="0" dirty="0" smtClean="0"/>
                            <a:t> XT-Plug</a:t>
                          </a:r>
                        </a:p>
                        <a:p>
                          <a:r>
                            <a:rPr lang="zh-TW" altLang="en-US" sz="1600" b="1" baseline="0" dirty="0" smtClean="0"/>
                            <a:t>平衡插頭</a:t>
                          </a:r>
                          <a:r>
                            <a:rPr lang="en-US" altLang="zh-TW" sz="1600" b="1" baseline="0" dirty="0" smtClean="0"/>
                            <a:t>:</a:t>
                          </a:r>
                          <a:r>
                            <a:rPr lang="zh-TW" altLang="en-US" sz="1600" b="1" baseline="0" dirty="0" smtClean="0"/>
                            <a:t> </a:t>
                          </a:r>
                          <a:r>
                            <a:rPr lang="en-US" altLang="zh-TW" sz="1600" b="1" baseline="0" dirty="0" smtClean="0"/>
                            <a:t>JST-XH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dirty="0" smtClean="0"/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~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 smtClean="0"/>
                            <a:t>30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altLang="zh-TW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528473"/>
                      </a:ext>
                    </a:extLst>
                  </a:tr>
                  <a:tr h="1288906">
                    <a:tc>
                      <a:txBody>
                        <a:bodyPr/>
                        <a:lstStyle/>
                        <a:p>
                          <a:r>
                            <a:rPr lang="en-NZ" sz="1600" b="1" dirty="0"/>
                            <a:t>Arduino UNO R3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68.6 x 53.4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/>
                            <a:t>200mW</a:t>
                          </a:r>
                        </a:p>
                        <a:p>
                          <a:r>
                            <a:rPr lang="en-US" sz="1600" b="1" dirty="0" smtClean="0"/>
                            <a:t>5V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數位 </a:t>
                          </a:r>
                          <a:r>
                            <a:rPr lang="en-US" sz="1600" b="1" dirty="0"/>
                            <a:t>14 </a:t>
                          </a:r>
                          <a:r>
                            <a:rPr lang="en-US" sz="1600" b="1" baseline="0" dirty="0"/>
                            <a:t> </a:t>
                          </a:r>
                          <a:r>
                            <a:rPr lang="en-US" altLang="zh-TW" sz="1600" b="1" baseline="0" dirty="0"/>
                            <a:t>(</a:t>
                          </a:r>
                          <a:r>
                            <a:rPr lang="en-US" sz="1600" b="1" baseline="0" dirty="0"/>
                            <a:t>40mA</a:t>
                          </a:r>
                          <a:r>
                            <a:rPr lang="en-US" altLang="zh-TW" sz="1600" b="1" baseline="0" dirty="0"/>
                            <a:t>)</a:t>
                          </a:r>
                          <a:r>
                            <a:rPr lang="en-US" sz="1600" b="1" dirty="0"/>
                            <a:t/>
                          </a:r>
                          <a:br>
                            <a:rPr lang="en-US" sz="1600" b="1" dirty="0"/>
                          </a:br>
                          <a:r>
                            <a:rPr lang="zh-TW" altLang="en-US" sz="1600" b="1" dirty="0"/>
                            <a:t>類比 </a:t>
                          </a:r>
                          <a:r>
                            <a:rPr lang="en-US" altLang="zh-TW" sz="1600" b="1" dirty="0"/>
                            <a:t>6</a:t>
                          </a:r>
                          <a:r>
                            <a:rPr lang="en-US" sz="1600" b="1" baseline="0" dirty="0"/>
                            <a:t>   </a:t>
                          </a:r>
                          <a:r>
                            <a:rPr lang="en-US" altLang="zh-TW" sz="1600" b="1" baseline="0" dirty="0"/>
                            <a:t>(</a:t>
                          </a:r>
                          <a:r>
                            <a:rPr lang="en-US" sz="1600" b="1" baseline="0" dirty="0"/>
                            <a:t>40mA</a:t>
                          </a:r>
                          <a:r>
                            <a:rPr lang="en-US" altLang="zh-TW" sz="1600" b="1" baseline="0" dirty="0"/>
                            <a:t>)</a:t>
                          </a:r>
                          <a:endParaRPr lang="en-US" sz="1600" b="1" baseline="0" dirty="0"/>
                        </a:p>
                        <a:p>
                          <a:r>
                            <a:rPr lang="zh-TW" altLang="en-US" sz="1600" b="1" baseline="0" dirty="0"/>
                            <a:t>電源 </a:t>
                          </a:r>
                          <a:r>
                            <a:rPr lang="en-US" altLang="zh-TW" sz="1600" b="1" baseline="0" dirty="0"/>
                            <a:t>3.3V, 5V  (50mA) 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/>
                            <a:t>-40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~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85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Clock speed:</a:t>
                          </a:r>
                          <a:r>
                            <a:rPr lang="en-US" sz="1600" b="1" baseline="0" dirty="0"/>
                            <a:t> </a:t>
                          </a:r>
                          <a:r>
                            <a:rPr lang="en-US" sz="1600" b="1" dirty="0"/>
                            <a:t>16MHz</a:t>
                          </a:r>
                        </a:p>
                        <a:p>
                          <a:r>
                            <a:rPr lang="en-US" sz="1600" b="1" dirty="0"/>
                            <a:t>Microcontroller:</a:t>
                          </a:r>
                          <a:r>
                            <a:rPr lang="en-US" sz="1600" b="1" baseline="0" dirty="0"/>
                            <a:t> ATmega328</a:t>
                          </a:r>
                        </a:p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dirty="0"/>
                            <a:t>Flash: 32kB</a:t>
                          </a:r>
                        </a:p>
                        <a:p>
                          <a:r>
                            <a:rPr lang="en-NZ" sz="1600" b="1" dirty="0"/>
                            <a:t>SRAM:</a:t>
                          </a:r>
                          <a:r>
                            <a:rPr lang="en-NZ" sz="1600" b="1" baseline="0" dirty="0"/>
                            <a:t> 2kB</a:t>
                          </a:r>
                        </a:p>
                        <a:p>
                          <a:r>
                            <a:rPr lang="en-NZ" sz="1600" b="1" baseline="0" dirty="0"/>
                            <a:t>EEPROM: 1kB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452290"/>
                      </a:ext>
                    </a:extLst>
                  </a:tr>
                  <a:tr h="809313">
                    <a:tc>
                      <a:txBody>
                        <a:bodyPr/>
                        <a:lstStyle/>
                        <a:p>
                          <a:r>
                            <a:rPr lang="en-NZ" sz="1600" b="1" dirty="0"/>
                            <a:t>Arduino </a:t>
                          </a:r>
                          <a:r>
                            <a:rPr lang="zh-TW" altLang="en-US" sz="1600" b="1" dirty="0"/>
                            <a:t>擴充板 </a:t>
                          </a:r>
                          <a:endParaRPr lang="en-US" altLang="zh-TW" sz="1600" b="1" dirty="0"/>
                        </a:p>
                        <a:p>
                          <a:r>
                            <a:rPr lang="en-NZ" sz="1600" b="1" dirty="0"/>
                            <a:t>Sensor Shield v5.0</a:t>
                          </a:r>
                          <a:r>
                            <a:rPr lang="zh-TW" altLang="en-US" sz="1600" b="1" dirty="0"/>
                            <a:t> 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58 x 55 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/>
                            <a:t>5V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電源 </a:t>
                          </a:r>
                          <a:r>
                            <a:rPr lang="en-US" altLang="zh-TW" sz="1600" b="1" dirty="0" err="1"/>
                            <a:t>Vcc</a:t>
                          </a:r>
                          <a:r>
                            <a:rPr lang="en-US" altLang="zh-TW" sz="1600" b="1" dirty="0"/>
                            <a:t> 20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(5V)</a:t>
                          </a:r>
                        </a:p>
                        <a:p>
                          <a:r>
                            <a:rPr lang="zh-TW" altLang="en-US" sz="1600" b="1" dirty="0"/>
                            <a:t>地 </a:t>
                          </a:r>
                          <a:r>
                            <a:rPr lang="en-US" altLang="zh-TW" sz="1600" b="1" dirty="0" err="1"/>
                            <a:t>Gnd</a:t>
                          </a:r>
                          <a:r>
                            <a:rPr lang="en-US" altLang="zh-TW" sz="1600" b="1" dirty="0"/>
                            <a:t>  20</a:t>
                          </a:r>
                        </a:p>
                        <a:p>
                          <a:r>
                            <a:rPr lang="zh-TW" altLang="en-US" sz="1600" b="1" dirty="0"/>
                            <a:t>訊號</a:t>
                          </a:r>
                          <a:r>
                            <a:rPr lang="en-US" altLang="zh-TW" sz="1600" b="1" baseline="0" dirty="0"/>
                            <a:t> </a:t>
                          </a:r>
                          <a:r>
                            <a:rPr lang="zh-TW" altLang="en-US" sz="1600" b="1" baseline="0" dirty="0"/>
                            <a:t> </a:t>
                          </a:r>
                          <a:r>
                            <a:rPr lang="en-US" altLang="zh-TW" sz="1600" b="1" baseline="0" dirty="0"/>
                            <a:t>20 (14</a:t>
                          </a:r>
                          <a:r>
                            <a:rPr lang="zh-TW" altLang="en-US" sz="1600" b="1" baseline="0" dirty="0"/>
                            <a:t>數位，</a:t>
                          </a:r>
                          <a:r>
                            <a:rPr lang="en-US" altLang="zh-TW" sz="1600" b="1" baseline="0" dirty="0"/>
                            <a:t>6</a:t>
                          </a:r>
                          <a:r>
                            <a:rPr lang="zh-TW" altLang="en-US" sz="1600" b="1" baseline="0" dirty="0"/>
                            <a:t>類比</a:t>
                          </a:r>
                          <a:r>
                            <a:rPr lang="en-US" altLang="zh-TW" sz="1600" b="1" baseline="0" dirty="0"/>
                            <a:t>)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其他模組接口</a:t>
                          </a:r>
                          <a:r>
                            <a:rPr lang="en-US" altLang="zh-TW" sz="1600" b="1" dirty="0"/>
                            <a:t>:</a:t>
                          </a:r>
                          <a:br>
                            <a:rPr lang="en-US" altLang="zh-TW" sz="1600" b="1" dirty="0"/>
                          </a:b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LCD, APC220, Bluetooth, RS232, HC port, URF01,</a:t>
                          </a:r>
                          <a:r>
                            <a:rPr lang="en-US" altLang="zh-TW" sz="1600" b="1" baseline="0" dirty="0"/>
                            <a:t> SD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699368"/>
                      </a:ext>
                    </a:extLst>
                  </a:tr>
                  <a:tr h="569517"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降壓電源模組</a:t>
                          </a:r>
                          <a:endParaRPr lang="en-US" altLang="zh-TW" sz="1600" b="1" dirty="0"/>
                        </a:p>
                        <a:p>
                          <a:r>
                            <a:rPr lang="en-US" altLang="zh-TW" sz="1600" b="1" dirty="0" smtClean="0"/>
                            <a:t>75W </a:t>
                          </a:r>
                          <a:r>
                            <a:rPr lang="en-NZ" sz="1600" b="1" dirty="0" smtClean="0"/>
                            <a:t> </a:t>
                          </a:r>
                          <a:r>
                            <a:rPr lang="en-NZ" sz="1600" b="1" dirty="0"/>
                            <a:t>DC-DC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66 </a:t>
                          </a:r>
                          <a:r>
                            <a:rPr lang="en-US" sz="1600" b="1" dirty="0"/>
                            <a:t>x </a:t>
                          </a:r>
                          <a:r>
                            <a:rPr lang="en-US" sz="1600" b="1" dirty="0" smtClean="0"/>
                            <a:t>39 </a:t>
                          </a:r>
                          <a:r>
                            <a:rPr lang="en-US" sz="1600" b="1" dirty="0"/>
                            <a:t>x </a:t>
                          </a:r>
                          <a:r>
                            <a:rPr lang="en-US" sz="1600" b="1" dirty="0" smtClean="0"/>
                            <a:t>18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/>
                            <a:t>75W</a:t>
                          </a:r>
                        </a:p>
                        <a:p>
                          <a:r>
                            <a:rPr lang="en-US" altLang="zh-TW" sz="1600" b="1" dirty="0" smtClean="0"/>
                            <a:t>Vin 4~38V</a:t>
                          </a:r>
                          <a:endParaRPr lang="en-US" altLang="zh-TW" sz="1600" b="1" dirty="0"/>
                        </a:p>
                        <a:p>
                          <a:r>
                            <a:rPr lang="en-US" sz="1600" b="1" dirty="0" err="1"/>
                            <a:t>Vout</a:t>
                          </a:r>
                          <a:r>
                            <a:rPr lang="en-US" sz="1600" b="1" dirty="0"/>
                            <a:t> </a:t>
                          </a:r>
                          <a:r>
                            <a:rPr lang="en-US" sz="1600" b="1" dirty="0" smtClean="0"/>
                            <a:t>1.25~36V/5A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Vin+, Vin-</a:t>
                          </a:r>
                        </a:p>
                        <a:p>
                          <a:r>
                            <a:rPr lang="en-US" sz="1600" b="1" dirty="0" err="1"/>
                            <a:t>Vout</a:t>
                          </a:r>
                          <a:r>
                            <a:rPr lang="en-US" sz="1600" b="1" dirty="0"/>
                            <a:t>+, </a:t>
                          </a:r>
                          <a:r>
                            <a:rPr lang="en-US" sz="1600" b="1" dirty="0" err="1"/>
                            <a:t>Vout</a:t>
                          </a:r>
                          <a:r>
                            <a:rPr lang="en-US" sz="1600" b="1" dirty="0"/>
                            <a:t>-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/>
                            <a:t>-40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~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85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最高效率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 smtClean="0"/>
                            <a:t>96%</a:t>
                          </a:r>
                          <a:endParaRPr lang="en-US" altLang="zh-TW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1651403"/>
                      </a:ext>
                    </a:extLst>
                  </a:tr>
                  <a:tr h="569517"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 smtClean="0"/>
                            <a:t>循</a:t>
                          </a:r>
                          <a:r>
                            <a:rPr lang="zh-TW" altLang="en-US" sz="1600" b="1" dirty="0"/>
                            <a:t>跡感測器</a:t>
                          </a:r>
                          <a:endParaRPr lang="en-US" altLang="zh-TW" sz="1600" b="1" dirty="0"/>
                        </a:p>
                        <a:p>
                          <a:r>
                            <a:rPr lang="en-US" altLang="zh-TW" sz="1600" b="1" dirty="0"/>
                            <a:t>IRS-90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zh-TW" altLang="en-US" sz="1600" b="1" baseline="0" dirty="0"/>
                            <a:t> </a:t>
                          </a:r>
                          <a:r>
                            <a:rPr lang="zh-TW" altLang="en-US" sz="1600" b="1" baseline="0" dirty="0" smtClean="0"/>
                            <a:t> </a:t>
                          </a:r>
                          <a:r>
                            <a:rPr lang="en-US" altLang="zh-TW" sz="1600" b="1" baseline="0" dirty="0" smtClean="0"/>
                            <a:t>(6</a:t>
                          </a:r>
                          <a:r>
                            <a:rPr lang="zh-TW" altLang="en-US" sz="1600" b="1" baseline="0" dirty="0" smtClean="0"/>
                            <a:t>顆</a:t>
                          </a:r>
                          <a:r>
                            <a:rPr lang="en-US" altLang="zh-TW" sz="1600" b="1" baseline="0" dirty="0" smtClean="0"/>
                            <a:t>)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32 x 14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3.3~5V/15mA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訊號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D0,</a:t>
                          </a:r>
                          <a:r>
                            <a:rPr lang="en-US" altLang="zh-TW" sz="1600" b="1" baseline="0" dirty="0"/>
                            <a:t> A0</a:t>
                          </a:r>
                        </a:p>
                        <a:p>
                          <a:r>
                            <a:rPr lang="zh-TW" altLang="en-US" sz="1600" b="1" dirty="0"/>
                            <a:t>供電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 err="1"/>
                            <a:t>Vcc</a:t>
                          </a:r>
                          <a:r>
                            <a:rPr lang="en-US" altLang="zh-TW" sz="1600" b="1" dirty="0"/>
                            <a:t>, </a:t>
                          </a:r>
                          <a:r>
                            <a:rPr lang="en-US" altLang="zh-TW" sz="1600" b="1" dirty="0" err="1"/>
                            <a:t>Gnd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適用距離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1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~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25mm</a:t>
                          </a:r>
                          <a:endParaRPr lang="en-NZ" altLang="zh-TW" sz="1600" b="1" dirty="0"/>
                        </a:p>
                        <a:p>
                          <a:r>
                            <a:rPr lang="zh-TW" altLang="en-US" sz="1600" b="1" dirty="0"/>
                            <a:t>使用</a:t>
                          </a:r>
                          <a:r>
                            <a:rPr lang="en-US" altLang="zh-TW" sz="1600" b="1" dirty="0"/>
                            <a:t>LM393</a:t>
                          </a:r>
                          <a:r>
                            <a:rPr lang="zh-TW" altLang="en-US" sz="1600" b="1" dirty="0"/>
                            <a:t>比較器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144930"/>
                      </a:ext>
                    </a:extLst>
                  </a:tr>
                  <a:tr h="809313">
                    <a:tc>
                      <a:txBody>
                        <a:bodyPr/>
                        <a:lstStyle/>
                        <a:p>
                          <a:r>
                            <a:rPr lang="en-NZ" sz="1600" b="1" dirty="0"/>
                            <a:t>RFID RC522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40 x 60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baseline="0" dirty="0"/>
                            <a:t>3.3V/</a:t>
                          </a:r>
                          <a:r>
                            <a:rPr lang="en-US" sz="1600" b="1" dirty="0"/>
                            <a:t>13~26mA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訊號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SDA, SCK,</a:t>
                          </a:r>
                          <a:r>
                            <a:rPr lang="en-US" altLang="zh-TW" sz="1600" b="1" baseline="0" dirty="0"/>
                            <a:t> MOSI, MISO, RST,</a:t>
                          </a:r>
                          <a:r>
                            <a:rPr lang="zh-TW" altLang="en-US" sz="1600" b="1" baseline="0" dirty="0"/>
                            <a:t> </a:t>
                          </a:r>
                          <a:r>
                            <a:rPr lang="en-US" altLang="zh-TW" sz="1600" b="1" strike="sngStrike" baseline="0" dirty="0"/>
                            <a:t>IRQ</a:t>
                          </a:r>
                          <a:endParaRPr lang="en-US" altLang="zh-TW" sz="1600" b="1" baseline="0" dirty="0"/>
                        </a:p>
                        <a:p>
                          <a:r>
                            <a:rPr lang="zh-TW" altLang="en-US" sz="1600" b="1" dirty="0"/>
                            <a:t>供電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baseline="0" dirty="0"/>
                            <a:t> </a:t>
                          </a:r>
                          <a:r>
                            <a:rPr lang="en-US" altLang="zh-TW" sz="1600" b="1" baseline="0" dirty="0" err="1"/>
                            <a:t>Gnd</a:t>
                          </a:r>
                          <a:r>
                            <a:rPr lang="en-US" altLang="zh-TW" sz="1600" b="1" baseline="0" dirty="0"/>
                            <a:t>, </a:t>
                          </a:r>
                          <a:r>
                            <a:rPr lang="en-US" altLang="zh-TW" sz="1600" b="1" baseline="0" dirty="0" err="1"/>
                            <a:t>Vcc</a:t>
                          </a:r>
                          <a:r>
                            <a:rPr lang="en-US" altLang="zh-TW" sz="1600" b="1" baseline="0" dirty="0"/>
                            <a:t> (3.3V)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dirty="0"/>
                            <a:t>-20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~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80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sz="1600" b="1" dirty="0"/>
                        </a:p>
                        <a:p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工作頻率 </a:t>
                          </a:r>
                          <a:r>
                            <a:rPr lang="en-US" altLang="zh-TW" sz="1600" b="1" dirty="0"/>
                            <a:t>13.56MHz</a:t>
                          </a:r>
                        </a:p>
                        <a:p>
                          <a:r>
                            <a:rPr lang="zh-TW" altLang="en-US" sz="1600" b="1" dirty="0"/>
                            <a:t>適用距離 </a:t>
                          </a:r>
                          <a:r>
                            <a:rPr lang="en-US" sz="1600" b="1" dirty="0"/>
                            <a:t>50mm</a:t>
                          </a:r>
                          <a:endParaRPr lang="en-NZ" sz="1600" b="1" dirty="0"/>
                        </a:p>
                        <a:p>
                          <a:r>
                            <a:rPr lang="zh-TW" altLang="en-US" sz="1600" b="1" dirty="0"/>
                            <a:t>傳輸速度 </a:t>
                          </a:r>
                          <a:r>
                            <a:rPr lang="en-US" sz="1600" b="1" dirty="0"/>
                            <a:t>1.25MB/s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4236799"/>
                      </a:ext>
                    </a:extLst>
                  </a:tr>
                  <a:tr h="569517"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dirty="0" smtClean="0"/>
                            <a:t>TT</a:t>
                          </a:r>
                          <a:r>
                            <a:rPr lang="zh-TW" altLang="en-US" sz="1600" b="1" dirty="0" smtClean="0"/>
                            <a:t>直流</a:t>
                          </a:r>
                          <a:r>
                            <a:rPr lang="zh-TW" altLang="en-US" sz="1600" b="1" dirty="0"/>
                            <a:t>減速</a:t>
                          </a:r>
                          <a:r>
                            <a:rPr lang="zh-TW" altLang="en-US" sz="1600" b="1" dirty="0" smtClean="0"/>
                            <a:t>馬達 </a:t>
                          </a:r>
                          <a:r>
                            <a:rPr lang="en-US" altLang="zh-TW" sz="1600" b="1" baseline="0" dirty="0" smtClean="0"/>
                            <a:t>(2</a:t>
                          </a:r>
                          <a:r>
                            <a:rPr lang="zh-TW" altLang="en-US" sz="1600" b="1" baseline="0" dirty="0" smtClean="0"/>
                            <a:t>顆</a:t>
                          </a:r>
                          <a:r>
                            <a:rPr lang="en-US" altLang="zh-TW" sz="1600" b="1" baseline="0" dirty="0" smtClean="0"/>
                            <a:t>)</a:t>
                          </a:r>
                          <a:endParaRPr lang="en-NZ" altLang="zh-TW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/>
                            <a:t>70</a:t>
                          </a:r>
                          <a:r>
                            <a:rPr lang="en-US" altLang="zh-TW" sz="1600" b="1" baseline="0" dirty="0" smtClean="0"/>
                            <a:t> </a:t>
                          </a:r>
                          <a:r>
                            <a:rPr lang="en-US" altLang="zh-TW" sz="1600" b="1" baseline="0" dirty="0"/>
                            <a:t>x </a:t>
                          </a:r>
                          <a:r>
                            <a:rPr lang="en-US" altLang="zh-TW" sz="1600" b="1" baseline="0" dirty="0" smtClean="0"/>
                            <a:t>28 </a:t>
                          </a:r>
                          <a:r>
                            <a:rPr lang="en-US" altLang="zh-TW" sz="1600" b="1" baseline="0" dirty="0"/>
                            <a:t>x </a:t>
                          </a:r>
                          <a:r>
                            <a:rPr lang="en-US" altLang="zh-TW" sz="1600" b="1" baseline="0" dirty="0" smtClean="0"/>
                            <a:t>22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/>
                            <a:t>DC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 smtClean="0"/>
                            <a:t>3V-6V</a:t>
                          </a:r>
                          <a:endParaRPr lang="en-US" altLang="zh-TW" sz="1600" b="1" dirty="0"/>
                        </a:p>
                        <a:p>
                          <a:r>
                            <a:rPr lang="en-US" altLang="zh-TW" sz="1600" b="1" dirty="0"/>
                            <a:t>160-220mA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供電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V+</a:t>
                          </a:r>
                          <a:r>
                            <a:rPr lang="zh-TW" altLang="en-US" sz="1600" b="1" dirty="0"/>
                            <a:t>，</a:t>
                          </a:r>
                          <a:r>
                            <a:rPr lang="en-US" altLang="zh-TW" sz="1600" b="1" baseline="0" dirty="0"/>
                            <a:t> V-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減速比</a:t>
                          </a:r>
                          <a:r>
                            <a:rPr lang="en-US" altLang="zh-TW" sz="1600" b="1" dirty="0" smtClean="0"/>
                            <a:t>:</a:t>
                          </a:r>
                          <a:r>
                            <a:rPr lang="zh-TW" altLang="en-US" sz="1600" b="1" dirty="0" smtClean="0"/>
                            <a:t> </a:t>
                          </a:r>
                          <a:r>
                            <a:rPr lang="en-US" altLang="zh-TW" sz="1600" b="1" dirty="0" smtClean="0"/>
                            <a:t>1:220</a:t>
                          </a:r>
                          <a:endParaRPr lang="en-US" altLang="zh-TW" sz="1600" b="1" dirty="0"/>
                        </a:p>
                        <a:p>
                          <a:r>
                            <a:rPr lang="zh-TW" altLang="en-US" sz="1600" b="1" dirty="0"/>
                            <a:t>最大扭力</a:t>
                          </a:r>
                          <a:r>
                            <a:rPr lang="en-US" altLang="zh-TW" sz="1600" b="1" dirty="0"/>
                            <a:t>: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240545"/>
                      </a:ext>
                    </a:extLst>
                  </a:tr>
                  <a:tr h="809313"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馬達驅動</a:t>
                          </a:r>
                          <a:r>
                            <a:rPr lang="zh-TW" altLang="en-US" sz="1600" b="1" dirty="0" smtClean="0"/>
                            <a:t>模組</a:t>
                          </a:r>
                          <a:r>
                            <a:rPr lang="en-NZ" sz="1600" b="1" dirty="0" smtClean="0"/>
                            <a:t>L298N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43 </a:t>
                          </a:r>
                          <a:r>
                            <a:rPr lang="en-US" sz="1600" b="1" dirty="0"/>
                            <a:t>x </a:t>
                          </a:r>
                          <a:r>
                            <a:rPr lang="en-US" sz="1600" b="1" dirty="0" smtClean="0"/>
                            <a:t>43 </a:t>
                          </a:r>
                          <a:r>
                            <a:rPr lang="en-US" sz="1600" b="1" dirty="0"/>
                            <a:t>x </a:t>
                          </a:r>
                          <a:r>
                            <a:rPr lang="en-US" sz="1600" b="1" dirty="0" smtClean="0"/>
                            <a:t>29 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/>
                            <a:t>25W</a:t>
                          </a:r>
                          <a:endParaRPr lang="en-US" altLang="zh-TW" sz="1600" b="1" dirty="0"/>
                        </a:p>
                        <a:p>
                          <a:r>
                            <a:rPr lang="en-US" altLang="zh-TW" sz="1600" b="1" dirty="0"/>
                            <a:t>5~35V/2A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訊號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4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(</a:t>
                          </a:r>
                          <a:r>
                            <a:rPr lang="zh-TW" altLang="en-US" sz="1600" b="1" dirty="0"/>
                            <a:t>數位</a:t>
                          </a:r>
                          <a:r>
                            <a:rPr lang="en-US" altLang="zh-TW" sz="1600" b="1" dirty="0"/>
                            <a:t>)</a:t>
                          </a:r>
                        </a:p>
                        <a:p>
                          <a:r>
                            <a:rPr lang="zh-TW" altLang="en-US" sz="1600" b="1" dirty="0"/>
                            <a:t>供電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3</a:t>
                          </a:r>
                          <a:r>
                            <a:rPr lang="zh-TW" altLang="en-US" sz="1600" b="1" dirty="0"/>
                            <a:t> </a:t>
                          </a:r>
                          <a:endParaRPr lang="en-US" altLang="zh-TW" sz="1600" b="1" dirty="0"/>
                        </a:p>
                        <a:p>
                          <a:r>
                            <a:rPr lang="zh-TW" altLang="en-US" sz="1600" b="1" dirty="0"/>
                            <a:t>輸出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2</a:t>
                          </a:r>
                          <a:r>
                            <a:rPr lang="zh-TW" altLang="en-US" sz="1600" b="1" dirty="0"/>
                            <a:t>組 </a:t>
                          </a:r>
                          <a:r>
                            <a:rPr lang="en-US" altLang="zh-TW" sz="1600" b="1" dirty="0"/>
                            <a:t>(V-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V+)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dirty="0"/>
                            <a:t>-2</a:t>
                          </a:r>
                          <a:r>
                            <a:rPr lang="en-US" altLang="zh-TW" sz="1600" b="1" dirty="0" smtClean="0"/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~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13</a:t>
                          </a:r>
                          <a:r>
                            <a:rPr lang="en-US" altLang="zh-TW" sz="1600" b="1" dirty="0" smtClean="0"/>
                            <a:t>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988401"/>
                      </a:ext>
                    </a:extLst>
                  </a:tr>
                  <a:tr h="329720"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藍牙模組 </a:t>
                          </a:r>
                          <a:r>
                            <a:rPr lang="en-NZ" sz="1600" b="1" dirty="0"/>
                            <a:t>H</a:t>
                          </a:r>
                          <a:r>
                            <a:rPr lang="en-US" altLang="zh-TW" sz="1600" b="1" dirty="0"/>
                            <a:t>C-06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44</a:t>
                          </a:r>
                          <a:r>
                            <a:rPr lang="en-US" sz="1600" b="1" baseline="0" dirty="0" smtClean="0"/>
                            <a:t> </a:t>
                          </a:r>
                          <a:r>
                            <a:rPr lang="en-US" sz="1600" b="1" baseline="0" dirty="0"/>
                            <a:t>x </a:t>
                          </a:r>
                          <a:r>
                            <a:rPr lang="en-US" sz="1600" b="1" baseline="0" dirty="0" smtClean="0"/>
                            <a:t>17 </a:t>
                          </a:r>
                          <a:r>
                            <a:rPr lang="en-US" sz="1600" b="1" baseline="0" dirty="0"/>
                            <a:t>x </a:t>
                          </a:r>
                          <a:r>
                            <a:rPr lang="en-US" sz="1600" b="1" baseline="0" dirty="0" smtClean="0"/>
                            <a:t>7 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/>
                            <a:t>3.3V</a:t>
                          </a:r>
                        </a:p>
                        <a:p>
                          <a:r>
                            <a:rPr lang="zh-TW" altLang="en-US" sz="1600" b="1" dirty="0" smtClean="0"/>
                            <a:t>未配對</a:t>
                          </a:r>
                          <a:r>
                            <a:rPr lang="en-US" altLang="zh-TW" sz="1600" b="1" dirty="0" smtClean="0"/>
                            <a:t>: 30mA</a:t>
                          </a:r>
                        </a:p>
                        <a:p>
                          <a:r>
                            <a:rPr lang="zh-TW" altLang="en-US" sz="1600" b="1" dirty="0" smtClean="0"/>
                            <a:t>已配對</a:t>
                          </a:r>
                          <a:r>
                            <a:rPr lang="en-US" altLang="zh-TW" sz="1600" b="1" dirty="0" smtClean="0"/>
                            <a:t>:</a:t>
                          </a:r>
                          <a:r>
                            <a:rPr lang="zh-TW" altLang="en-US" sz="1600" b="1" dirty="0" smtClean="0"/>
                            <a:t> </a:t>
                          </a:r>
                          <a:r>
                            <a:rPr lang="en-US" altLang="zh-TW" sz="1600" b="1" dirty="0" smtClean="0"/>
                            <a:t>10mA</a:t>
                          </a:r>
                          <a:endParaRPr lang="en-NZ" altLang="zh-TW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sz="1600" b="1" dirty="0" smtClean="0"/>
                            <a:t>GND, VCC, TX,</a:t>
                          </a:r>
                          <a:r>
                            <a:rPr lang="en-NZ" sz="1600" b="1" baseline="0" dirty="0" smtClean="0"/>
                            <a:t> RX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鮑率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9600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4479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96217" y="1340043"/>
              <a:ext cx="12555783" cy="79028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153">
                      <a:extLst>
                        <a:ext uri="{9D8B030D-6E8A-4147-A177-3AD203B41FA5}">
                          <a16:colId xmlns:a16="http://schemas.microsoft.com/office/drawing/2014/main" val="1199758708"/>
                        </a:ext>
                      </a:extLst>
                    </a:gridCol>
                    <a:gridCol w="1585080">
                      <a:extLst>
                        <a:ext uri="{9D8B030D-6E8A-4147-A177-3AD203B41FA5}">
                          <a16:colId xmlns:a16="http://schemas.microsoft.com/office/drawing/2014/main" val="3575760286"/>
                        </a:ext>
                      </a:extLst>
                    </a:gridCol>
                    <a:gridCol w="2023110">
                      <a:extLst>
                        <a:ext uri="{9D8B030D-6E8A-4147-A177-3AD203B41FA5}">
                          <a16:colId xmlns:a16="http://schemas.microsoft.com/office/drawing/2014/main" val="2409085478"/>
                        </a:ext>
                      </a:extLst>
                    </a:gridCol>
                    <a:gridCol w="2710455">
                      <a:extLst>
                        <a:ext uri="{9D8B030D-6E8A-4147-A177-3AD203B41FA5}">
                          <a16:colId xmlns:a16="http://schemas.microsoft.com/office/drawing/2014/main" val="254724668"/>
                        </a:ext>
                      </a:extLst>
                    </a:gridCol>
                    <a:gridCol w="1503006">
                      <a:extLst>
                        <a:ext uri="{9D8B030D-6E8A-4147-A177-3AD203B41FA5}">
                          <a16:colId xmlns:a16="http://schemas.microsoft.com/office/drawing/2014/main" val="3993247438"/>
                        </a:ext>
                      </a:extLst>
                    </a:gridCol>
                    <a:gridCol w="3014979">
                      <a:extLst>
                        <a:ext uri="{9D8B030D-6E8A-4147-A177-3AD203B41FA5}">
                          <a16:colId xmlns:a16="http://schemas.microsoft.com/office/drawing/2014/main" val="2286898558"/>
                        </a:ext>
                      </a:extLst>
                    </a:gridCol>
                  </a:tblGrid>
                  <a:tr h="4961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/>
                            <a:t>元件</a:t>
                          </a:r>
                          <a:endParaRPr lang="en-NZ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 smtClean="0"/>
                            <a:t>大小</a:t>
                          </a:r>
                          <a:r>
                            <a:rPr lang="en-US" altLang="zh-TW" sz="2400" b="1" dirty="0" smtClean="0"/>
                            <a:t>/</a:t>
                          </a:r>
                          <a:r>
                            <a:rPr lang="en-US" altLang="zh-TW" sz="2400" b="1" dirty="0"/>
                            <a:t>mm</a:t>
                          </a:r>
                          <a:endParaRPr lang="en-NZ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/>
                            <a:t>功率</a:t>
                          </a:r>
                          <a:endParaRPr lang="en-NZ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Pin</a:t>
                          </a:r>
                          <a:r>
                            <a:rPr lang="zh-TW" altLang="en-US" sz="2400" b="1" dirty="0"/>
                            <a:t>腳 </a:t>
                          </a:r>
                          <a:r>
                            <a:rPr lang="en-US" altLang="zh-TW" sz="2400" b="1" dirty="0"/>
                            <a:t>/ </a:t>
                          </a:r>
                          <a:r>
                            <a:rPr lang="zh-TW" altLang="en-US" sz="2400" b="1" dirty="0"/>
                            <a:t>接腳</a:t>
                          </a:r>
                          <a:endParaRPr lang="en-NZ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/>
                            <a:t>工作溫度</a:t>
                          </a:r>
                          <a:endParaRPr lang="en-NZ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1" dirty="0"/>
                            <a:t>其他</a:t>
                          </a:r>
                          <a:endParaRPr lang="en-NZ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20120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電池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sz="1600" b="1" dirty="0" smtClean="0"/>
                            <a:t>106 x 34 x 24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600" b="1" dirty="0" smtClean="0"/>
                            <a:t>儲存電量</a:t>
                          </a:r>
                          <a:r>
                            <a:rPr lang="en-US" altLang="zh-TW" sz="1600" b="1" dirty="0" smtClean="0">
                              <a:solidFill>
                                <a:schemeClr val="tx1"/>
                              </a:solidFill>
                            </a:rPr>
                            <a:t>:2250mAh</a:t>
                          </a:r>
                          <a:endParaRPr lang="en-NZ" sz="1600" b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NZ" sz="1600" b="1" dirty="0" smtClean="0"/>
                            <a:t>11.1V </a:t>
                          </a:r>
                        </a:p>
                        <a:p>
                          <a:r>
                            <a:rPr lang="en-NZ" sz="1600" b="1" dirty="0" smtClean="0"/>
                            <a:t>Max 78.75A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 smtClean="0"/>
                            <a:t>輸出插頭</a:t>
                          </a:r>
                          <a:r>
                            <a:rPr lang="en-US" altLang="zh-TW" sz="1600" b="1" dirty="0" smtClean="0"/>
                            <a:t>:</a:t>
                          </a:r>
                          <a:r>
                            <a:rPr lang="zh-TW" altLang="en-US" sz="1600" b="1" dirty="0" smtClean="0"/>
                            <a:t> </a:t>
                          </a:r>
                          <a:r>
                            <a:rPr lang="en-US" altLang="zh-TW" sz="1600" b="1" dirty="0" smtClean="0"/>
                            <a:t>Amass</a:t>
                          </a:r>
                          <a:r>
                            <a:rPr lang="en-US" altLang="zh-TW" sz="1600" b="1" baseline="0" dirty="0" smtClean="0"/>
                            <a:t> XT-Plug</a:t>
                          </a:r>
                        </a:p>
                        <a:p>
                          <a:r>
                            <a:rPr lang="zh-TW" altLang="en-US" sz="1600" b="1" baseline="0" dirty="0" smtClean="0"/>
                            <a:t>平衡插頭</a:t>
                          </a:r>
                          <a:r>
                            <a:rPr lang="en-US" altLang="zh-TW" sz="1600" b="1" baseline="0" dirty="0" smtClean="0"/>
                            <a:t>:</a:t>
                          </a:r>
                          <a:r>
                            <a:rPr lang="zh-TW" altLang="en-US" sz="1600" b="1" baseline="0" dirty="0" smtClean="0"/>
                            <a:t> </a:t>
                          </a:r>
                          <a:r>
                            <a:rPr lang="en-US" altLang="zh-TW" sz="1600" b="1" baseline="0" dirty="0" smtClean="0"/>
                            <a:t>JST-XH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34413" t="-64706" r="-202024" b="-8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Z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528473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r>
                            <a:rPr lang="en-NZ" sz="1600" b="1" dirty="0"/>
                            <a:t>Arduino UNO R3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68.6 x 53.4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/>
                            <a:t>200mW</a:t>
                          </a:r>
                        </a:p>
                        <a:p>
                          <a:r>
                            <a:rPr lang="en-US" sz="1600" b="1" dirty="0" smtClean="0"/>
                            <a:t>5V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數位 </a:t>
                          </a:r>
                          <a:r>
                            <a:rPr lang="en-US" sz="1600" b="1" dirty="0"/>
                            <a:t>14 </a:t>
                          </a:r>
                          <a:r>
                            <a:rPr lang="en-US" sz="1600" b="1" baseline="0" dirty="0"/>
                            <a:t> </a:t>
                          </a:r>
                          <a:r>
                            <a:rPr lang="en-US" altLang="zh-TW" sz="1600" b="1" baseline="0" dirty="0"/>
                            <a:t>(</a:t>
                          </a:r>
                          <a:r>
                            <a:rPr lang="en-US" sz="1600" b="1" baseline="0" dirty="0"/>
                            <a:t>40mA</a:t>
                          </a:r>
                          <a:r>
                            <a:rPr lang="en-US" altLang="zh-TW" sz="1600" b="1" baseline="0" dirty="0"/>
                            <a:t>)</a:t>
                          </a:r>
                          <a:r>
                            <a:rPr lang="en-US" sz="1600" b="1" dirty="0"/>
                            <a:t/>
                          </a:r>
                          <a:br>
                            <a:rPr lang="en-US" sz="1600" b="1" dirty="0"/>
                          </a:br>
                          <a:r>
                            <a:rPr lang="zh-TW" altLang="en-US" sz="1600" b="1" dirty="0"/>
                            <a:t>類比 </a:t>
                          </a:r>
                          <a:r>
                            <a:rPr lang="en-US" altLang="zh-TW" sz="1600" b="1" dirty="0"/>
                            <a:t>6</a:t>
                          </a:r>
                          <a:r>
                            <a:rPr lang="en-US" sz="1600" b="1" baseline="0" dirty="0"/>
                            <a:t>   </a:t>
                          </a:r>
                          <a:r>
                            <a:rPr lang="en-US" altLang="zh-TW" sz="1600" b="1" baseline="0" dirty="0"/>
                            <a:t>(</a:t>
                          </a:r>
                          <a:r>
                            <a:rPr lang="en-US" sz="1600" b="1" baseline="0" dirty="0"/>
                            <a:t>40mA</a:t>
                          </a:r>
                          <a:r>
                            <a:rPr lang="en-US" altLang="zh-TW" sz="1600" b="1" baseline="0" dirty="0"/>
                            <a:t>)</a:t>
                          </a:r>
                          <a:endParaRPr lang="en-US" sz="1600" b="1" baseline="0" dirty="0"/>
                        </a:p>
                        <a:p>
                          <a:r>
                            <a:rPr lang="zh-TW" altLang="en-US" sz="1600" b="1" baseline="0" dirty="0"/>
                            <a:t>電源 </a:t>
                          </a:r>
                          <a:r>
                            <a:rPr lang="en-US" altLang="zh-TW" sz="1600" b="1" baseline="0" dirty="0"/>
                            <a:t>3.3V, 5V  (50mA) 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34413" t="-104186" r="-202024" b="-408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Clock speed:</a:t>
                          </a:r>
                          <a:r>
                            <a:rPr lang="en-US" sz="1600" b="1" baseline="0" dirty="0"/>
                            <a:t> </a:t>
                          </a:r>
                          <a:r>
                            <a:rPr lang="en-US" sz="1600" b="1" dirty="0"/>
                            <a:t>16MHz</a:t>
                          </a:r>
                        </a:p>
                        <a:p>
                          <a:r>
                            <a:rPr lang="en-US" sz="1600" b="1" dirty="0"/>
                            <a:t>Microcontroller:</a:t>
                          </a:r>
                          <a:r>
                            <a:rPr lang="en-US" sz="1600" b="1" baseline="0" dirty="0"/>
                            <a:t> ATmega328</a:t>
                          </a:r>
                        </a:p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dirty="0"/>
                            <a:t>Flash: 32kB</a:t>
                          </a:r>
                        </a:p>
                        <a:p>
                          <a:r>
                            <a:rPr lang="en-NZ" sz="1600" b="1" dirty="0"/>
                            <a:t>SRAM:</a:t>
                          </a:r>
                          <a:r>
                            <a:rPr lang="en-NZ" sz="1600" b="1" baseline="0" dirty="0"/>
                            <a:t> 2kB</a:t>
                          </a:r>
                        </a:p>
                        <a:p>
                          <a:r>
                            <a:rPr lang="en-NZ" sz="1600" b="1" baseline="0" dirty="0"/>
                            <a:t>EEPROM: 1kB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45229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NZ" sz="1600" b="1" dirty="0"/>
                            <a:t>Arduino </a:t>
                          </a:r>
                          <a:r>
                            <a:rPr lang="zh-TW" altLang="en-US" sz="1600" b="1" dirty="0"/>
                            <a:t>擴充板 </a:t>
                          </a:r>
                          <a:endParaRPr lang="en-US" altLang="zh-TW" sz="1600" b="1" dirty="0"/>
                        </a:p>
                        <a:p>
                          <a:r>
                            <a:rPr lang="en-NZ" sz="1600" b="1" dirty="0"/>
                            <a:t>Sensor Shield v5.0</a:t>
                          </a:r>
                          <a:r>
                            <a:rPr lang="zh-TW" altLang="en-US" sz="1600" b="1" dirty="0"/>
                            <a:t> 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58 x 55 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/>
                            <a:t>5V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電源 </a:t>
                          </a:r>
                          <a:r>
                            <a:rPr lang="en-US" altLang="zh-TW" sz="1600" b="1" dirty="0" err="1"/>
                            <a:t>Vcc</a:t>
                          </a:r>
                          <a:r>
                            <a:rPr lang="en-US" altLang="zh-TW" sz="1600" b="1" dirty="0"/>
                            <a:t> 20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(5V)</a:t>
                          </a:r>
                        </a:p>
                        <a:p>
                          <a:r>
                            <a:rPr lang="zh-TW" altLang="en-US" sz="1600" b="1" dirty="0"/>
                            <a:t>地 </a:t>
                          </a:r>
                          <a:r>
                            <a:rPr lang="en-US" altLang="zh-TW" sz="1600" b="1" dirty="0" err="1"/>
                            <a:t>Gnd</a:t>
                          </a:r>
                          <a:r>
                            <a:rPr lang="en-US" altLang="zh-TW" sz="1600" b="1" dirty="0"/>
                            <a:t>  20</a:t>
                          </a:r>
                        </a:p>
                        <a:p>
                          <a:r>
                            <a:rPr lang="zh-TW" altLang="en-US" sz="1600" b="1" dirty="0"/>
                            <a:t>訊號</a:t>
                          </a:r>
                          <a:r>
                            <a:rPr lang="en-US" altLang="zh-TW" sz="1600" b="1" baseline="0" dirty="0"/>
                            <a:t> </a:t>
                          </a:r>
                          <a:r>
                            <a:rPr lang="zh-TW" altLang="en-US" sz="1600" b="1" baseline="0" dirty="0"/>
                            <a:t> </a:t>
                          </a:r>
                          <a:r>
                            <a:rPr lang="en-US" altLang="zh-TW" sz="1600" b="1" baseline="0" dirty="0"/>
                            <a:t>20 (14</a:t>
                          </a:r>
                          <a:r>
                            <a:rPr lang="zh-TW" altLang="en-US" sz="1600" b="1" baseline="0" dirty="0"/>
                            <a:t>數位，</a:t>
                          </a:r>
                          <a:r>
                            <a:rPr lang="en-US" altLang="zh-TW" sz="1600" b="1" baseline="0" dirty="0"/>
                            <a:t>6</a:t>
                          </a:r>
                          <a:r>
                            <a:rPr lang="zh-TW" altLang="en-US" sz="1600" b="1" baseline="0" dirty="0"/>
                            <a:t>類比</a:t>
                          </a:r>
                          <a:r>
                            <a:rPr lang="en-US" altLang="zh-TW" sz="1600" b="1" baseline="0" dirty="0"/>
                            <a:t>)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其他模組接口</a:t>
                          </a:r>
                          <a:r>
                            <a:rPr lang="en-US" altLang="zh-TW" sz="1600" b="1" dirty="0"/>
                            <a:t>:</a:t>
                          </a:r>
                          <a:br>
                            <a:rPr lang="en-US" altLang="zh-TW" sz="1600" b="1" dirty="0"/>
                          </a:b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LCD, APC220, Bluetooth, RS232, HC port, URF01,</a:t>
                          </a:r>
                          <a:r>
                            <a:rPr lang="en-US" altLang="zh-TW" sz="1600" b="1" baseline="0" dirty="0"/>
                            <a:t> SD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69936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降壓電源模組</a:t>
                          </a:r>
                          <a:endParaRPr lang="en-US" altLang="zh-TW" sz="1600" b="1" dirty="0"/>
                        </a:p>
                        <a:p>
                          <a:r>
                            <a:rPr lang="en-US" altLang="zh-TW" sz="1600" b="1" dirty="0" smtClean="0"/>
                            <a:t>75W </a:t>
                          </a:r>
                          <a:r>
                            <a:rPr lang="en-NZ" sz="1600" b="1" dirty="0" smtClean="0"/>
                            <a:t> </a:t>
                          </a:r>
                          <a:r>
                            <a:rPr lang="en-NZ" sz="1600" b="1" dirty="0"/>
                            <a:t>DC-DC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66 </a:t>
                          </a:r>
                          <a:r>
                            <a:rPr lang="en-US" sz="1600" b="1" dirty="0"/>
                            <a:t>x </a:t>
                          </a:r>
                          <a:r>
                            <a:rPr lang="en-US" sz="1600" b="1" dirty="0" smtClean="0"/>
                            <a:t>39 </a:t>
                          </a:r>
                          <a:r>
                            <a:rPr lang="en-US" sz="1600" b="1" dirty="0"/>
                            <a:t>x </a:t>
                          </a:r>
                          <a:r>
                            <a:rPr lang="en-US" sz="1600" b="1" dirty="0" smtClean="0"/>
                            <a:t>18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/>
                            <a:t>75W</a:t>
                          </a:r>
                        </a:p>
                        <a:p>
                          <a:r>
                            <a:rPr lang="en-US" altLang="zh-TW" sz="1600" b="1" dirty="0" smtClean="0"/>
                            <a:t>Vin </a:t>
                          </a:r>
                          <a:r>
                            <a:rPr lang="en-US" altLang="zh-TW" sz="1600" b="1" dirty="0" smtClean="0"/>
                            <a:t>4~38V</a:t>
                          </a:r>
                          <a:endParaRPr lang="en-US" altLang="zh-TW" sz="1600" b="1" dirty="0"/>
                        </a:p>
                        <a:p>
                          <a:r>
                            <a:rPr lang="en-US" sz="1600" b="1" dirty="0" err="1"/>
                            <a:t>Vout</a:t>
                          </a:r>
                          <a:r>
                            <a:rPr lang="en-US" sz="1600" b="1" dirty="0"/>
                            <a:t> </a:t>
                          </a:r>
                          <a:r>
                            <a:rPr lang="en-US" sz="1600" b="1" dirty="0" smtClean="0"/>
                            <a:t>1.25~36V/5A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Vin+, Vin-</a:t>
                          </a:r>
                        </a:p>
                        <a:p>
                          <a:r>
                            <a:rPr lang="en-US" sz="1600" b="1" dirty="0" err="1"/>
                            <a:t>Vout</a:t>
                          </a:r>
                          <a:r>
                            <a:rPr lang="en-US" sz="1600" b="1" dirty="0"/>
                            <a:t>+, </a:t>
                          </a:r>
                          <a:r>
                            <a:rPr lang="en-US" sz="1600" b="1" dirty="0" err="1"/>
                            <a:t>Vout</a:t>
                          </a:r>
                          <a:r>
                            <a:rPr lang="en-US" sz="1600" b="1" dirty="0"/>
                            <a:t>-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34413" t="-425185" r="-202024" b="-45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最高效率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 smtClean="0"/>
                            <a:t>96%</a:t>
                          </a:r>
                          <a:endParaRPr lang="en-US" altLang="zh-TW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16514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 smtClean="0"/>
                            <a:t>循</a:t>
                          </a:r>
                          <a:r>
                            <a:rPr lang="zh-TW" altLang="en-US" sz="1600" b="1" dirty="0"/>
                            <a:t>跡感測器</a:t>
                          </a:r>
                          <a:endParaRPr lang="en-US" altLang="zh-TW" sz="1600" b="1" dirty="0"/>
                        </a:p>
                        <a:p>
                          <a:r>
                            <a:rPr lang="en-US" altLang="zh-TW" sz="1600" b="1" dirty="0"/>
                            <a:t>IRS-90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zh-TW" altLang="en-US" sz="1600" b="1" baseline="0" dirty="0"/>
                            <a:t> </a:t>
                          </a:r>
                          <a:r>
                            <a:rPr lang="zh-TW" altLang="en-US" sz="1600" b="1" baseline="0" dirty="0" smtClean="0"/>
                            <a:t> </a:t>
                          </a:r>
                          <a:r>
                            <a:rPr lang="en-US" altLang="zh-TW" sz="1600" b="1" baseline="0" dirty="0" smtClean="0"/>
                            <a:t>(6</a:t>
                          </a:r>
                          <a:r>
                            <a:rPr lang="zh-TW" altLang="en-US" sz="1600" b="1" baseline="0" dirty="0" smtClean="0"/>
                            <a:t>顆</a:t>
                          </a:r>
                          <a:r>
                            <a:rPr lang="en-US" altLang="zh-TW" sz="1600" b="1" baseline="0" dirty="0" smtClean="0"/>
                            <a:t>)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32 x 14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3.3~5V/15mA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訊號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D0,</a:t>
                          </a:r>
                          <a:r>
                            <a:rPr lang="en-US" altLang="zh-TW" sz="1600" b="1" baseline="0" dirty="0"/>
                            <a:t> A0</a:t>
                          </a:r>
                        </a:p>
                        <a:p>
                          <a:r>
                            <a:rPr lang="zh-TW" altLang="en-US" sz="1600" b="1" dirty="0"/>
                            <a:t>供電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 err="1"/>
                            <a:t>Vcc</a:t>
                          </a:r>
                          <a:r>
                            <a:rPr lang="en-US" altLang="zh-TW" sz="1600" b="1" dirty="0"/>
                            <a:t>, </a:t>
                          </a:r>
                          <a:r>
                            <a:rPr lang="en-US" altLang="zh-TW" sz="1600" b="1" dirty="0" err="1"/>
                            <a:t>Gnd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適用距離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1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~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25mm</a:t>
                          </a:r>
                          <a:endParaRPr lang="en-NZ" altLang="zh-TW" sz="1600" b="1" dirty="0"/>
                        </a:p>
                        <a:p>
                          <a:r>
                            <a:rPr lang="zh-TW" altLang="en-US" sz="1600" b="1" dirty="0"/>
                            <a:t>使用</a:t>
                          </a:r>
                          <a:r>
                            <a:rPr lang="en-US" altLang="zh-TW" sz="1600" b="1" dirty="0"/>
                            <a:t>LM393</a:t>
                          </a:r>
                          <a:r>
                            <a:rPr lang="zh-TW" altLang="en-US" sz="1600" b="1" dirty="0"/>
                            <a:t>比較器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14493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NZ" sz="1600" b="1" dirty="0"/>
                            <a:t>RFID RC522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40 x 60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baseline="0" dirty="0"/>
                            <a:t>3.3V/</a:t>
                          </a:r>
                          <a:r>
                            <a:rPr lang="en-US" sz="1600" b="1" dirty="0"/>
                            <a:t>13~26mA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訊號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SDA, SCK,</a:t>
                          </a:r>
                          <a:r>
                            <a:rPr lang="en-US" altLang="zh-TW" sz="1600" b="1" baseline="0" dirty="0"/>
                            <a:t> MOSI, MISO, RST,</a:t>
                          </a:r>
                          <a:r>
                            <a:rPr lang="zh-TW" altLang="en-US" sz="1600" b="1" baseline="0" dirty="0"/>
                            <a:t> </a:t>
                          </a:r>
                          <a:r>
                            <a:rPr lang="en-US" altLang="zh-TW" sz="1600" b="1" strike="sngStrike" baseline="0" dirty="0"/>
                            <a:t>IRQ</a:t>
                          </a:r>
                          <a:endParaRPr lang="en-US" altLang="zh-TW" sz="1600" b="1" baseline="0" dirty="0"/>
                        </a:p>
                        <a:p>
                          <a:r>
                            <a:rPr lang="zh-TW" altLang="en-US" sz="1600" b="1" dirty="0"/>
                            <a:t>供電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baseline="0" dirty="0"/>
                            <a:t> </a:t>
                          </a:r>
                          <a:r>
                            <a:rPr lang="en-US" altLang="zh-TW" sz="1600" b="1" baseline="0" dirty="0" err="1"/>
                            <a:t>Gnd</a:t>
                          </a:r>
                          <a:r>
                            <a:rPr lang="en-US" altLang="zh-TW" sz="1600" b="1" baseline="0" dirty="0"/>
                            <a:t>, </a:t>
                          </a:r>
                          <a:r>
                            <a:rPr lang="en-US" altLang="zh-TW" sz="1600" b="1" baseline="0" dirty="0" err="1"/>
                            <a:t>Vcc</a:t>
                          </a:r>
                          <a:r>
                            <a:rPr lang="en-US" altLang="zh-TW" sz="1600" b="1" baseline="0" dirty="0"/>
                            <a:t> (3.3V)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34413" t="-591176" r="-202024" b="-277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工作頻率 </a:t>
                          </a:r>
                          <a:r>
                            <a:rPr lang="en-US" altLang="zh-TW" sz="1600" b="1" dirty="0"/>
                            <a:t>13.56MHz</a:t>
                          </a:r>
                        </a:p>
                        <a:p>
                          <a:r>
                            <a:rPr lang="zh-TW" altLang="en-US" sz="1600" b="1" dirty="0"/>
                            <a:t>適用距離 </a:t>
                          </a:r>
                          <a:r>
                            <a:rPr lang="en-US" sz="1600" b="1" dirty="0"/>
                            <a:t>50mm</a:t>
                          </a:r>
                          <a:endParaRPr lang="en-NZ" sz="1600" b="1" dirty="0"/>
                        </a:p>
                        <a:p>
                          <a:r>
                            <a:rPr lang="zh-TW" altLang="en-US" sz="1600" b="1" dirty="0"/>
                            <a:t>傳輸速度 </a:t>
                          </a:r>
                          <a:r>
                            <a:rPr lang="en-US" sz="1600" b="1" dirty="0"/>
                            <a:t>1.25MB/s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423679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dirty="0" smtClean="0"/>
                            <a:t>TT</a:t>
                          </a:r>
                          <a:r>
                            <a:rPr lang="zh-TW" altLang="en-US" sz="1600" b="1" dirty="0" smtClean="0"/>
                            <a:t>直流</a:t>
                          </a:r>
                          <a:r>
                            <a:rPr lang="zh-TW" altLang="en-US" sz="1600" b="1" dirty="0"/>
                            <a:t>減速</a:t>
                          </a:r>
                          <a:r>
                            <a:rPr lang="zh-TW" altLang="en-US" sz="1600" b="1" dirty="0" smtClean="0"/>
                            <a:t>馬達 </a:t>
                          </a:r>
                          <a:r>
                            <a:rPr lang="en-US" altLang="zh-TW" sz="1600" b="1" baseline="0" dirty="0" smtClean="0"/>
                            <a:t>(2</a:t>
                          </a:r>
                          <a:r>
                            <a:rPr lang="zh-TW" altLang="en-US" sz="1600" b="1" baseline="0" dirty="0" smtClean="0"/>
                            <a:t>顆</a:t>
                          </a:r>
                          <a:r>
                            <a:rPr lang="en-US" altLang="zh-TW" sz="1600" b="1" baseline="0" dirty="0" smtClean="0"/>
                            <a:t>)</a:t>
                          </a:r>
                          <a:endParaRPr lang="en-NZ" altLang="zh-TW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/>
                            <a:t>70</a:t>
                          </a:r>
                          <a:r>
                            <a:rPr lang="en-US" altLang="zh-TW" sz="1600" b="1" baseline="0" dirty="0" smtClean="0"/>
                            <a:t> </a:t>
                          </a:r>
                          <a:r>
                            <a:rPr lang="en-US" altLang="zh-TW" sz="1600" b="1" baseline="0" dirty="0"/>
                            <a:t>x </a:t>
                          </a:r>
                          <a:r>
                            <a:rPr lang="en-US" altLang="zh-TW" sz="1600" b="1" baseline="0" dirty="0" smtClean="0"/>
                            <a:t>28 </a:t>
                          </a:r>
                          <a:r>
                            <a:rPr lang="en-US" altLang="zh-TW" sz="1600" b="1" baseline="0" dirty="0"/>
                            <a:t>x </a:t>
                          </a:r>
                          <a:r>
                            <a:rPr lang="en-US" altLang="zh-TW" sz="1600" b="1" baseline="0" dirty="0" smtClean="0"/>
                            <a:t>22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/>
                            <a:t>DC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 smtClean="0"/>
                            <a:t>3V-6V</a:t>
                          </a:r>
                          <a:endParaRPr lang="en-US" altLang="zh-TW" sz="1600" b="1" dirty="0"/>
                        </a:p>
                        <a:p>
                          <a:r>
                            <a:rPr lang="en-US" altLang="zh-TW" sz="1600" b="1" dirty="0"/>
                            <a:t>160-220mA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供電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V+</a:t>
                          </a:r>
                          <a:r>
                            <a:rPr lang="zh-TW" altLang="en-US" sz="1600" b="1" dirty="0"/>
                            <a:t>，</a:t>
                          </a:r>
                          <a:r>
                            <a:rPr lang="en-US" altLang="zh-TW" sz="1600" b="1" baseline="0" dirty="0"/>
                            <a:t> V-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減速比</a:t>
                          </a:r>
                          <a:r>
                            <a:rPr lang="en-US" altLang="zh-TW" sz="1600" b="1" dirty="0" smtClean="0"/>
                            <a:t>:</a:t>
                          </a:r>
                          <a:r>
                            <a:rPr lang="zh-TW" altLang="en-US" sz="1600" b="1" dirty="0" smtClean="0"/>
                            <a:t> </a:t>
                          </a:r>
                          <a:r>
                            <a:rPr lang="en-US" altLang="zh-TW" sz="1600" b="1" dirty="0" smtClean="0"/>
                            <a:t>1:220</a:t>
                          </a:r>
                          <a:endParaRPr lang="en-US" altLang="zh-TW" sz="1600" b="1" dirty="0"/>
                        </a:p>
                        <a:p>
                          <a:r>
                            <a:rPr lang="zh-TW" altLang="en-US" sz="1600" b="1" dirty="0"/>
                            <a:t>最大扭力</a:t>
                          </a:r>
                          <a:r>
                            <a:rPr lang="en-US" altLang="zh-TW" sz="1600" b="1" dirty="0"/>
                            <a:t>: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24054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馬達驅動</a:t>
                          </a:r>
                          <a:r>
                            <a:rPr lang="zh-TW" altLang="en-US" sz="1600" b="1" dirty="0" smtClean="0"/>
                            <a:t>模組</a:t>
                          </a:r>
                          <a:r>
                            <a:rPr lang="en-NZ" sz="1600" b="1" dirty="0" smtClean="0"/>
                            <a:t>L298N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43 </a:t>
                          </a:r>
                          <a:r>
                            <a:rPr lang="en-US" sz="1600" b="1" dirty="0"/>
                            <a:t>x </a:t>
                          </a:r>
                          <a:r>
                            <a:rPr lang="en-US" sz="1600" b="1" dirty="0" smtClean="0"/>
                            <a:t>43 </a:t>
                          </a:r>
                          <a:r>
                            <a:rPr lang="en-US" sz="1600" b="1" dirty="0"/>
                            <a:t>x </a:t>
                          </a:r>
                          <a:r>
                            <a:rPr lang="en-US" sz="1600" b="1" dirty="0" smtClean="0"/>
                            <a:t>29 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/>
                            <a:t>25W</a:t>
                          </a:r>
                          <a:endParaRPr lang="en-US" altLang="zh-TW" sz="1600" b="1" dirty="0"/>
                        </a:p>
                        <a:p>
                          <a:r>
                            <a:rPr lang="en-US" altLang="zh-TW" sz="1600" b="1" dirty="0"/>
                            <a:t>5~35V/2A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訊號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4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(</a:t>
                          </a:r>
                          <a:r>
                            <a:rPr lang="zh-TW" altLang="en-US" sz="1600" b="1" dirty="0"/>
                            <a:t>數位</a:t>
                          </a:r>
                          <a:r>
                            <a:rPr lang="en-US" altLang="zh-TW" sz="1600" b="1" dirty="0"/>
                            <a:t>)</a:t>
                          </a:r>
                        </a:p>
                        <a:p>
                          <a:r>
                            <a:rPr lang="zh-TW" altLang="en-US" sz="1600" b="1" dirty="0"/>
                            <a:t>供電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3</a:t>
                          </a:r>
                          <a:r>
                            <a:rPr lang="zh-TW" altLang="en-US" sz="1600" b="1" dirty="0"/>
                            <a:t> </a:t>
                          </a:r>
                          <a:endParaRPr lang="en-US" altLang="zh-TW" sz="1600" b="1" dirty="0"/>
                        </a:p>
                        <a:p>
                          <a:r>
                            <a:rPr lang="zh-TW" altLang="en-US" sz="1600" b="1" dirty="0"/>
                            <a:t>輸出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2</a:t>
                          </a:r>
                          <a:r>
                            <a:rPr lang="zh-TW" altLang="en-US" sz="1600" b="1" dirty="0"/>
                            <a:t>組 </a:t>
                          </a:r>
                          <a:r>
                            <a:rPr lang="en-US" altLang="zh-TW" sz="1600" b="1" dirty="0"/>
                            <a:t>(V-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V+)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534413" t="-766667" r="-202024" b="-1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9884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藍牙模組 </a:t>
                          </a:r>
                          <a:r>
                            <a:rPr lang="en-NZ" sz="1600" b="1" dirty="0"/>
                            <a:t>H</a:t>
                          </a:r>
                          <a:r>
                            <a:rPr lang="en-US" altLang="zh-TW" sz="1600" b="1" dirty="0"/>
                            <a:t>C-06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44</a:t>
                          </a:r>
                          <a:r>
                            <a:rPr lang="en-US" sz="1600" b="1" baseline="0" dirty="0" smtClean="0"/>
                            <a:t> </a:t>
                          </a:r>
                          <a:r>
                            <a:rPr lang="en-US" sz="1600" b="1" baseline="0" dirty="0"/>
                            <a:t>x </a:t>
                          </a:r>
                          <a:r>
                            <a:rPr lang="en-US" sz="1600" b="1" baseline="0" dirty="0" smtClean="0"/>
                            <a:t>17 </a:t>
                          </a:r>
                          <a:r>
                            <a:rPr lang="en-US" sz="1600" b="1" baseline="0" dirty="0"/>
                            <a:t>x </a:t>
                          </a:r>
                          <a:r>
                            <a:rPr lang="en-US" sz="1600" b="1" baseline="0" dirty="0" smtClean="0"/>
                            <a:t>7 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b="1" dirty="0" smtClean="0"/>
                            <a:t>3.3V</a:t>
                          </a:r>
                        </a:p>
                        <a:p>
                          <a:r>
                            <a:rPr lang="zh-TW" altLang="en-US" sz="1600" b="1" dirty="0" smtClean="0"/>
                            <a:t>未配對</a:t>
                          </a:r>
                          <a:r>
                            <a:rPr lang="en-US" altLang="zh-TW" sz="1600" b="1" dirty="0" smtClean="0"/>
                            <a:t>: 30mA</a:t>
                          </a:r>
                        </a:p>
                        <a:p>
                          <a:r>
                            <a:rPr lang="zh-TW" altLang="en-US" sz="1600" b="1" dirty="0" smtClean="0"/>
                            <a:t>已配對</a:t>
                          </a:r>
                          <a:r>
                            <a:rPr lang="en-US" altLang="zh-TW" sz="1600" b="1" dirty="0" smtClean="0"/>
                            <a:t>:</a:t>
                          </a:r>
                          <a:r>
                            <a:rPr lang="zh-TW" altLang="en-US" sz="1600" b="1" dirty="0" smtClean="0"/>
                            <a:t> </a:t>
                          </a:r>
                          <a:r>
                            <a:rPr lang="en-US" altLang="zh-TW" sz="1600" b="1" dirty="0" smtClean="0"/>
                            <a:t>10mA</a:t>
                          </a:r>
                          <a:endParaRPr lang="en-NZ" altLang="zh-TW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sz="1600" b="1" dirty="0" smtClean="0"/>
                            <a:t>GND, VCC, TX,</a:t>
                          </a:r>
                          <a:r>
                            <a:rPr lang="en-NZ" sz="1600" b="1" baseline="0" dirty="0" smtClean="0"/>
                            <a:t> RX</a:t>
                          </a:r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b="1" dirty="0"/>
                            <a:t>鮑率</a:t>
                          </a:r>
                          <a:r>
                            <a:rPr lang="en-US" altLang="zh-TW" sz="1600" b="1" dirty="0"/>
                            <a:t>:</a:t>
                          </a:r>
                          <a:r>
                            <a:rPr lang="zh-TW" altLang="en-US" sz="1600" b="1" dirty="0"/>
                            <a:t> </a:t>
                          </a:r>
                          <a:r>
                            <a:rPr lang="en-US" altLang="zh-TW" sz="1600" b="1" dirty="0"/>
                            <a:t>9600</a:t>
                          </a:r>
                          <a:endParaRPr lang="en-NZ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44799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662796" y="2279301"/>
            <a:ext cx="8945004" cy="5180303"/>
          </a:xfrm>
          <a:prstGeom prst="wedgeEllipseCallou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8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zh-TW" altLang="en-US" sz="8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zh-TW" altLang="en-US" sz="8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en-US" altLang="zh-TW" sz="80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8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請問車子要吃多少電？</a:t>
            </a:r>
            <a:endParaRPr lang="en-NZ" sz="8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85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：尋寶車功率</a:t>
            </a:r>
            <a:endParaRPr lang="en-NZ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7641" y="3884612"/>
            <a:ext cx="2537030" cy="225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電池 </a:t>
            </a:r>
            <a:endParaRPr lang="en-US" altLang="zh-TW" sz="3600" b="1" dirty="0"/>
          </a:p>
          <a:p>
            <a:pPr algn="ctr"/>
            <a:r>
              <a:rPr lang="en-US" altLang="zh-TW" sz="2800" b="1" dirty="0">
                <a:solidFill>
                  <a:srgbClr val="FFFF00"/>
                </a:solidFill>
              </a:rPr>
              <a:t>? W/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 smtClean="0">
                <a:solidFill>
                  <a:srgbClr val="FFFF00"/>
                </a:solidFill>
              </a:rPr>
              <a:t> 11.1V</a:t>
            </a:r>
            <a:endParaRPr lang="en-US" altLang="zh-TW" sz="2800" b="1" dirty="0">
              <a:solidFill>
                <a:srgbClr val="FFFF00"/>
              </a:solidFill>
            </a:endParaRPr>
          </a:p>
          <a:p>
            <a:pPr algn="ctr"/>
            <a:r>
              <a:rPr lang="en-US" altLang="zh-TW" sz="2800" b="1" dirty="0" smtClean="0">
                <a:solidFill>
                  <a:srgbClr val="FFFF00"/>
                </a:solidFill>
              </a:rPr>
              <a:t>2250mAh</a:t>
            </a:r>
            <a:endParaRPr lang="en-US" altLang="zh-TW" sz="2800" b="1" dirty="0">
              <a:solidFill>
                <a:srgbClr val="FFFF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159762" y="3916892"/>
            <a:ext cx="2606601" cy="219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Arduino UNO R3</a:t>
            </a:r>
          </a:p>
          <a:p>
            <a:pPr algn="ctr"/>
            <a:r>
              <a:rPr lang="en-US" altLang="zh-TW" sz="2000" b="1" dirty="0" smtClean="0">
                <a:solidFill>
                  <a:srgbClr val="C00000"/>
                </a:solidFill>
              </a:rPr>
              <a:t>200mW/5V/40mA</a:t>
            </a:r>
            <a:endParaRPr lang="en-NZ" altLang="zh-TW" sz="2800" b="1" dirty="0">
              <a:solidFill>
                <a:srgbClr val="C0000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492311" y="1819249"/>
            <a:ext cx="3047597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藍牙</a:t>
            </a:r>
            <a:endParaRPr lang="en-US" altLang="zh-TW" sz="2800" b="1" dirty="0"/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33mW/3.3V/10mA</a:t>
            </a:r>
            <a:endParaRPr lang="en-NZ" sz="2400" b="1" dirty="0">
              <a:solidFill>
                <a:srgbClr val="C0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675588" y="6715791"/>
            <a:ext cx="812800" cy="189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2800" b="1" dirty="0" smtClean="0"/>
              <a:t>L298N</a:t>
            </a:r>
          </a:p>
          <a:p>
            <a:pPr algn="ctr"/>
            <a:r>
              <a:rPr lang="zh-TW" altLang="en-US" sz="2800" b="1" dirty="0" smtClean="0"/>
              <a:t>驅動</a:t>
            </a:r>
            <a:r>
              <a:rPr lang="zh-TW" altLang="en-US" sz="2800" b="1" dirty="0"/>
              <a:t>模組</a:t>
            </a:r>
            <a:endParaRPr lang="en-NZ" sz="2800" b="1" dirty="0"/>
          </a:p>
        </p:txBody>
      </p:sp>
      <p:sp>
        <p:nvSpPr>
          <p:cNvPr id="9" name="圓角矩形 8"/>
          <p:cNvSpPr/>
          <p:nvPr/>
        </p:nvSpPr>
        <p:spPr>
          <a:xfrm>
            <a:off x="9492311" y="3497791"/>
            <a:ext cx="3047597" cy="1047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循跡感測器 </a:t>
            </a:r>
            <a:r>
              <a:rPr lang="zh-TW" altLang="en-US" sz="2800" b="1" dirty="0" smtClean="0"/>
              <a:t>*</a:t>
            </a:r>
            <a:r>
              <a:rPr lang="en-US" altLang="zh-TW" sz="2800" b="1" dirty="0" smtClean="0"/>
              <a:t>6</a:t>
            </a:r>
            <a:endParaRPr lang="en-US" altLang="zh-TW" sz="2800" b="1" dirty="0"/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75mW/5V/15mA</a:t>
            </a:r>
            <a:endParaRPr lang="en-NZ" sz="2000" b="1" dirty="0">
              <a:solidFill>
                <a:srgbClr val="C00000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492312" y="5091533"/>
            <a:ext cx="3047596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RFID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86mW/3.3V/26mA</a:t>
            </a:r>
            <a:endParaRPr lang="en-NZ" sz="2400" b="1" dirty="0">
              <a:solidFill>
                <a:srgbClr val="C0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899220" y="7137938"/>
            <a:ext cx="2930248" cy="1053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馬達 *</a:t>
            </a:r>
            <a:r>
              <a:rPr lang="en-US" altLang="zh-TW" sz="2800" b="1" dirty="0"/>
              <a:t>2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1.08W/6V/180mA</a:t>
            </a:r>
            <a:endParaRPr lang="en-NZ" sz="2400" b="1" dirty="0">
              <a:solidFill>
                <a:srgbClr val="C0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864949" y="3497791"/>
            <a:ext cx="1000125" cy="3028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2800" b="1" dirty="0" smtClean="0"/>
              <a:t>降壓模組</a:t>
            </a:r>
            <a:endParaRPr lang="en-NZ" sz="2800" b="1" dirty="0"/>
          </a:p>
        </p:txBody>
      </p:sp>
      <p:sp>
        <p:nvSpPr>
          <p:cNvPr id="13" name="圓角矩形 12"/>
          <p:cNvSpPr/>
          <p:nvPr/>
        </p:nvSpPr>
        <p:spPr>
          <a:xfrm>
            <a:off x="7718362" y="3675791"/>
            <a:ext cx="1041400" cy="2672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2800" b="1" dirty="0"/>
              <a:t>擴充板</a:t>
            </a:r>
            <a:endParaRPr lang="en-NZ" sz="2800" b="1" dirty="0"/>
          </a:p>
        </p:txBody>
      </p:sp>
      <p:cxnSp>
        <p:nvCxnSpPr>
          <p:cNvPr id="15" name="直線接點 14"/>
          <p:cNvCxnSpPr>
            <a:stCxn id="5" idx="3"/>
            <a:endCxn id="12" idx="1"/>
          </p:cNvCxnSpPr>
          <p:nvPr/>
        </p:nvCxnSpPr>
        <p:spPr>
          <a:xfrm>
            <a:off x="2704671" y="5012266"/>
            <a:ext cx="160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2" idx="3"/>
            <a:endCxn id="6" idx="1"/>
          </p:cNvCxnSpPr>
          <p:nvPr/>
        </p:nvCxnSpPr>
        <p:spPr>
          <a:xfrm>
            <a:off x="3865074" y="5012266"/>
            <a:ext cx="2946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3"/>
            <a:endCxn id="13" idx="1"/>
          </p:cNvCxnSpPr>
          <p:nvPr/>
        </p:nvCxnSpPr>
        <p:spPr>
          <a:xfrm>
            <a:off x="6766363" y="5012267"/>
            <a:ext cx="95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13" idx="0"/>
            <a:endCxn id="7" idx="1"/>
          </p:cNvCxnSpPr>
          <p:nvPr/>
        </p:nvCxnSpPr>
        <p:spPr>
          <a:xfrm rot="5400000" flipH="1" flipV="1">
            <a:off x="8218403" y="2401884"/>
            <a:ext cx="1294567" cy="1253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3" idx="3"/>
            <a:endCxn id="9" idx="1"/>
          </p:cNvCxnSpPr>
          <p:nvPr/>
        </p:nvCxnSpPr>
        <p:spPr>
          <a:xfrm flipV="1">
            <a:off x="8759762" y="4021666"/>
            <a:ext cx="732549" cy="990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13" idx="3"/>
            <a:endCxn id="10" idx="1"/>
          </p:cNvCxnSpPr>
          <p:nvPr/>
        </p:nvCxnSpPr>
        <p:spPr>
          <a:xfrm>
            <a:off x="8759762" y="5012267"/>
            <a:ext cx="732550" cy="5936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2"/>
            <a:endCxn id="8" idx="1"/>
          </p:cNvCxnSpPr>
          <p:nvPr/>
        </p:nvCxnSpPr>
        <p:spPr>
          <a:xfrm rot="16200000" flipH="1">
            <a:off x="5451312" y="4440441"/>
            <a:ext cx="1137976" cy="53105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8" idx="3"/>
            <a:endCxn id="11" idx="1"/>
          </p:cNvCxnSpPr>
          <p:nvPr/>
        </p:nvCxnSpPr>
        <p:spPr>
          <a:xfrm>
            <a:off x="9488388" y="7664717"/>
            <a:ext cx="410832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1751072" y="1983317"/>
            <a:ext cx="5630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紅字皆為「單一」元件的最大功率消耗</a:t>
            </a:r>
            <a:endParaRPr lang="en-NZ" sz="4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49762" y="6801754"/>
            <a:ext cx="7109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請在筆記本</a:t>
            </a:r>
            <a:r>
              <a:rPr lang="zh-TW" altLang="en-US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回答 </a:t>
            </a:r>
            <a:r>
              <a:rPr lang="en-US" altLang="zh-TW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馬達空轉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Q1-1: 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電池最多必須提供的功率？</a:t>
            </a:r>
            <a:endParaRPr lang="en-US" altLang="zh-TW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Q1-2: 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電池輸出</a:t>
            </a:r>
            <a:r>
              <a:rPr lang="zh-TW" altLang="en-US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電流為？</a:t>
            </a:r>
            <a:endParaRPr lang="en-US" altLang="zh-TW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Q1-3: 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可以用多久</a:t>
            </a:r>
            <a:r>
              <a:rPr lang="zh-TW" altLang="en-US" sz="3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 </a:t>
            </a:r>
            <a:endParaRPr lang="en-NZ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675826" y="7567286"/>
            <a:ext cx="1048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C00000"/>
                </a:solidFill>
              </a:rPr>
              <a:t>12V</a:t>
            </a:r>
            <a:endParaRPr lang="en-US" altLang="zh-TW" sz="2400" b="1" dirty="0">
              <a:solidFill>
                <a:srgbClr val="C0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11400" y="3506915"/>
            <a:ext cx="1048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</a:rPr>
              <a:t>9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V</a:t>
            </a:r>
            <a:endParaRPr lang="en-US" altLang="zh-TW" sz="2400" b="1" dirty="0">
              <a:solidFill>
                <a:srgbClr val="C0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417539" y="7589054"/>
            <a:ext cx="1048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</a:rPr>
              <a:t>6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V</a:t>
            </a:r>
            <a:endParaRPr lang="en-US" altLang="zh-TW" sz="2400" b="1" dirty="0">
              <a:solidFill>
                <a:srgbClr val="C0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1988" y="8611359"/>
            <a:ext cx="121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rgbClr val="00B0F0"/>
                </a:solidFill>
              </a:rPr>
              <a:t>Max 25W</a:t>
            </a:r>
            <a:endParaRPr lang="en-US" altLang="zh-TW" sz="1800" b="1" dirty="0">
              <a:solidFill>
                <a:srgbClr val="00B0F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620293" y="6432422"/>
            <a:ext cx="121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rgbClr val="00B0F0"/>
                </a:solidFill>
              </a:rPr>
              <a:t>Max 75W</a:t>
            </a:r>
            <a:endParaRPr lang="en-US" altLang="zh-TW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創意教案">
      <a:majorFont>
        <a:latin typeface="Noto Sans CJK TC Medium"/>
        <a:ea typeface="Noto Sans CJK TC Medium"/>
        <a:cs typeface=""/>
      </a:majorFont>
      <a:minorFont>
        <a:latin typeface="Noto Sans CJK TC Regular"/>
        <a:ea typeface="Noto Sans CJK TC Regular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3418</TotalTime>
  <Words>2993</Words>
  <Application>Microsoft Office PowerPoint</Application>
  <PresentationFormat>自訂</PresentationFormat>
  <Paragraphs>657</Paragraphs>
  <Slides>41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3" baseType="lpstr">
      <vt:lpstr>Noto Sans CJK TC Medium</vt:lpstr>
      <vt:lpstr>Noto Sans CJK TC Regular</vt:lpstr>
      <vt:lpstr>PingFang SC</vt:lpstr>
      <vt:lpstr>微軟正黑體</vt:lpstr>
      <vt:lpstr>新細明體</vt:lpstr>
      <vt:lpstr>蘋果儷中黑</vt:lpstr>
      <vt:lpstr>Arial</vt:lpstr>
      <vt:lpstr>Calibri</vt:lpstr>
      <vt:lpstr>Cambria Math</vt:lpstr>
      <vt:lpstr>Times New Roman</vt:lpstr>
      <vt:lpstr>Wingdings</vt:lpstr>
      <vt:lpstr>Office 佈景主題</vt:lpstr>
      <vt:lpstr>專題說明 智慧迷宮尋寶車</vt:lpstr>
      <vt:lpstr>迷宮尋寶車</vt:lpstr>
      <vt:lpstr>迷宮尋寶車專題</vt:lpstr>
      <vt:lpstr>系統設計是甚麼?</vt:lpstr>
      <vt:lpstr>系統架構</vt:lpstr>
      <vt:lpstr>模組規格</vt:lpstr>
      <vt:lpstr>問題0：模組功率</vt:lpstr>
      <vt:lpstr>模組規格</vt:lpstr>
      <vt:lpstr>問題1：尋寶車功率</vt:lpstr>
      <vt:lpstr>問題1參考答案</vt:lpstr>
      <vt:lpstr>延伸 ---  素養思考題</vt:lpstr>
      <vt:lpstr>地圖實際樣貌</vt:lpstr>
      <vt:lpstr>地圖單位格種類</vt:lpstr>
      <vt:lpstr>地圖的限制</vt:lpstr>
      <vt:lpstr>地圖檔案的表示法</vt:lpstr>
      <vt:lpstr>測資</vt:lpstr>
      <vt:lpstr>問題2：迷宮儲存空間</vt:lpstr>
      <vt:lpstr>問題2參考答案</vt:lpstr>
      <vt:lpstr>Arduino放不下迷宮怎麼辦？</vt:lpstr>
      <vt:lpstr>問題3：藍牙通訊頻寬</vt:lpstr>
      <vt:lpstr>問題3參考答案</vt:lpstr>
      <vt:lpstr>寶藏</vt:lpstr>
      <vt:lpstr>Schedule  </vt:lpstr>
      <vt:lpstr>W11   Checkpoint</vt:lpstr>
      <vt:lpstr>GAME # 1 規則說明</vt:lpstr>
      <vt:lpstr>Manhattan Distance</vt:lpstr>
      <vt:lpstr>GAME # 2 規則說明</vt:lpstr>
      <vt:lpstr>W15  期末競賽規則 </vt:lpstr>
      <vt:lpstr>評分檔案: score.py (不可更動)</vt:lpstr>
      <vt:lpstr>評分檔案: score.py (不可更動)</vt:lpstr>
      <vt:lpstr>如何使用 score.py</vt:lpstr>
      <vt:lpstr>指定題評分  30%</vt:lpstr>
      <vt:lpstr>作業</vt:lpstr>
      <vt:lpstr>作業1：進度規劃－甘特圖</vt:lpstr>
      <vt:lpstr>作業2：系統流程方塊圖</vt:lpstr>
      <vt:lpstr>程式設計的好習慣</vt:lpstr>
      <vt:lpstr>遇到 Bug 怎麼辦</vt:lpstr>
      <vt:lpstr>期末專題要學什麼</vt:lpstr>
      <vt:lpstr>想知道更多?我可以修甚麼課</vt:lpstr>
      <vt:lpstr>祝大家專題實作順利！</vt:lpstr>
      <vt:lpstr>迷宮尋寶車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界宇 陳</dc:creator>
  <cp:lastModifiedBy>cmli</cp:lastModifiedBy>
  <cp:revision>405</cp:revision>
  <dcterms:created xsi:type="dcterms:W3CDTF">2019-01-09T05:37:18Z</dcterms:created>
  <dcterms:modified xsi:type="dcterms:W3CDTF">2020-04-13T11:06:25Z</dcterms:modified>
</cp:coreProperties>
</file>