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A7D1C-8AC2-890F-E0C7-C7F98D4D5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180C43-EF39-B229-3EC6-A8AD6E6E3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40665-2874-6909-56E0-B22F5FCB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4D9B-6F37-41D0-8139-136359E99BA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F5F7D6-5BDC-E997-188B-620836E1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D71FE3-EF6C-B0CA-63AF-A0671E8F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255A-B56E-452D-9B3A-6BB1FD762D6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306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786A3-E536-DA41-E260-D7E10BCD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67779F-2747-D4E9-39FF-C0F6030C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30277C-6A68-CE46-985A-55D7B983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4D9B-6F37-41D0-8139-136359E99BA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58111-A05F-A849-0C78-669DB54D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7B6A2-995A-0A00-8505-B60EBF6F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255A-B56E-452D-9B3A-6BB1FD762D6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719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7EEAA5-13C3-D2BB-864A-272662C85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F8D859-45DD-FC9C-C99D-D9404292C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BE250-9F14-AFF7-D43E-829A9E70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4D9B-6F37-41D0-8139-136359E99BA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F96204-3083-AA9C-E008-7647196A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4423C-7CEF-8AFE-17F9-07CAAC98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255A-B56E-452D-9B3A-6BB1FD762D6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69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AAC70-EA9D-06B3-5944-9B8FF888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A1EF0-8B18-2515-FF0D-E15B839C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B92AA-B1FE-555F-CC37-B69048D0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4D9B-6F37-41D0-8139-136359E99BA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8388F-17DC-6324-BD7B-F5B50E42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4747F-E7E9-9ACA-68F5-03D60B98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255A-B56E-452D-9B3A-6BB1FD762D6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4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6F24D-E15E-02B0-0C40-00D3DF7C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3966F-98EF-A18D-FFF0-CE36A25B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22A7D-A5B5-5E7E-69F4-E4162B6B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4D9B-6F37-41D0-8139-136359E99BA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59F26-74EC-B9AB-C7BC-82565342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E5212-AD08-9CC8-A8C3-7EEADC15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255A-B56E-452D-9B3A-6BB1FD762D6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053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400D0-6EBA-4610-0170-EA2B52EC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DC985-704F-E4ED-6085-2E53D62FA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71387F-99B0-2CC8-AE72-2CB954A9C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8BC930-FCB7-4F36-B52D-E16B3217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4D9B-6F37-41D0-8139-136359E99BA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444877-FA59-D79C-7942-B5F552AD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828193-874F-5BBC-1503-A4E9451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255A-B56E-452D-9B3A-6BB1FD762D6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037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B53DD-63ED-0971-F06B-257F9F97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1DBDF5-F090-39E2-F4D7-E651B3DE5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225AAD-A3D7-80CB-FD45-A3F0764B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2CAC5B-4213-8AE9-34BB-8609000C7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5CD1CE-4686-6523-1841-807DCF669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208F9B-9E6D-FF3A-D7ED-1F4F6E10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4D9B-6F37-41D0-8139-136359E99BA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319314-0231-4F60-779B-E54C7766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9A8DAA-2274-9A57-F3F2-C96B0662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255A-B56E-452D-9B3A-6BB1FD762D6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10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3865A-F4B6-9812-B986-FB3DBFD7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D40A8A-F967-5B70-8B7D-0BE9AB46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4D9B-6F37-41D0-8139-136359E99BA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322186-BA44-CAD3-2B4A-0BD8180A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D12221-B041-84FC-D236-9BF070BC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255A-B56E-452D-9B3A-6BB1FD762D6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784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239097-173E-74DC-1408-4377E8F8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4D9B-6F37-41D0-8139-136359E99BA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D89542-6120-7BDB-86F3-8D8720C8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7E6220-243F-C1C3-86D8-2E9EA690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255A-B56E-452D-9B3A-6BB1FD762D6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637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1DEBB-0EE3-C8EF-A797-57E874B0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565FF-3F3E-376C-DFE6-2DEFA74A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60CF98-80E2-7F3D-3E22-C4B2FE2EE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2DF500-DE6F-AC29-C6E5-1425B189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4D9B-6F37-41D0-8139-136359E99BA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ED748-D29C-1D0B-F920-13D8821F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6B836B-B269-4BA4-AD1C-72255182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255A-B56E-452D-9B3A-6BB1FD762D6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439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C39AD-5A3D-21B2-BC3E-60AF2CA0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7E7C4A-4EA9-DA59-95F2-5CFF04D5E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03C768-9C96-96E7-D86B-56AC4EE68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BDA1CB-1FCB-FE0B-8B4E-62E54887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4D9B-6F37-41D0-8139-136359E99BA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1E56FA-9A6C-F4CF-52AB-618E7EED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94D5DC-EF4D-1A22-A68F-DFBE8B1B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255A-B56E-452D-9B3A-6BB1FD762D6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280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F5E988-3F89-1B99-028B-A3E66827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6219A-B22D-9E32-3EE3-97995FF02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A5D51-DE4F-A0B7-F613-5216F8855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4D9B-6F37-41D0-8139-136359E99BA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0CCC71-0543-3C6C-0F99-0A21B2D81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C1470-DBD1-ABA7-D851-6D6580377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255A-B56E-452D-9B3A-6BB1FD762D6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217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A3C4E87-D762-CAF3-0430-431260309C99}"/>
              </a:ext>
            </a:extLst>
          </p:cNvPr>
          <p:cNvSpPr/>
          <p:nvPr/>
        </p:nvSpPr>
        <p:spPr>
          <a:xfrm>
            <a:off x="1346435" y="1086948"/>
            <a:ext cx="676847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Cliente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AE0521-AF96-AB2D-27B8-0460EE5E03C2}"/>
              </a:ext>
            </a:extLst>
          </p:cNvPr>
          <p:cNvSpPr/>
          <p:nvPr/>
        </p:nvSpPr>
        <p:spPr>
          <a:xfrm>
            <a:off x="5043964" y="1080990"/>
            <a:ext cx="771144" cy="33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Cuenta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52EF44F-F144-E544-6C37-1A9BF1E35672}"/>
              </a:ext>
            </a:extLst>
          </p:cNvPr>
          <p:cNvSpPr/>
          <p:nvPr/>
        </p:nvSpPr>
        <p:spPr>
          <a:xfrm>
            <a:off x="9558841" y="1104802"/>
            <a:ext cx="972503" cy="285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Transacción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7DE1CD-E420-B554-13BC-F4566A6FFBBB}"/>
              </a:ext>
            </a:extLst>
          </p:cNvPr>
          <p:cNvSpPr/>
          <p:nvPr/>
        </p:nvSpPr>
        <p:spPr>
          <a:xfrm>
            <a:off x="8514270" y="2735605"/>
            <a:ext cx="794576" cy="314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Sucursal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D267B4-CFCD-F90F-642A-F2DD527FF509}"/>
              </a:ext>
            </a:extLst>
          </p:cNvPr>
          <p:cNvSpPr/>
          <p:nvPr/>
        </p:nvSpPr>
        <p:spPr>
          <a:xfrm>
            <a:off x="1545985" y="3823045"/>
            <a:ext cx="886968" cy="314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Préstamo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73E8C78-FFD3-C941-042D-99CC7242C56B}"/>
              </a:ext>
            </a:extLst>
          </p:cNvPr>
          <p:cNvSpPr/>
          <p:nvPr/>
        </p:nvSpPr>
        <p:spPr>
          <a:xfrm>
            <a:off x="931624" y="110342"/>
            <a:ext cx="1380744" cy="42062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EC" sz="1050" dirty="0"/>
              <a:t>id_cliente (PK)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16422B0-663E-DFC1-4FA6-D446DE7BE0A0}"/>
              </a:ext>
            </a:extLst>
          </p:cNvPr>
          <p:cNvSpPr/>
          <p:nvPr/>
        </p:nvSpPr>
        <p:spPr>
          <a:xfrm>
            <a:off x="2065285" y="578963"/>
            <a:ext cx="866967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nombre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E89B442-26A7-E7B6-B482-5761056FCA66}"/>
              </a:ext>
            </a:extLst>
          </p:cNvPr>
          <p:cNvSpPr/>
          <p:nvPr/>
        </p:nvSpPr>
        <p:spPr>
          <a:xfrm>
            <a:off x="400732" y="547982"/>
            <a:ext cx="1008888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direccion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11B1AB0-552A-7D38-B2A4-215D5F21B97B}"/>
              </a:ext>
            </a:extLst>
          </p:cNvPr>
          <p:cNvSpPr/>
          <p:nvPr/>
        </p:nvSpPr>
        <p:spPr>
          <a:xfrm>
            <a:off x="1390561" y="1703330"/>
            <a:ext cx="1008888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telefono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980BFA0-6BF9-4818-F8E8-BBB8A5956A2D}"/>
              </a:ext>
            </a:extLst>
          </p:cNvPr>
          <p:cNvSpPr/>
          <p:nvPr/>
        </p:nvSpPr>
        <p:spPr>
          <a:xfrm>
            <a:off x="626716" y="1596239"/>
            <a:ext cx="727812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email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9E6E000-0689-FD8A-8C20-50A92841F07D}"/>
              </a:ext>
            </a:extLst>
          </p:cNvPr>
          <p:cNvSpPr/>
          <p:nvPr/>
        </p:nvSpPr>
        <p:spPr>
          <a:xfrm>
            <a:off x="4309298" y="110087"/>
            <a:ext cx="866967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nombre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41BC432-8260-65F9-F450-332028A2FF77}"/>
              </a:ext>
            </a:extLst>
          </p:cNvPr>
          <p:cNvSpPr/>
          <p:nvPr/>
        </p:nvSpPr>
        <p:spPr>
          <a:xfrm>
            <a:off x="5320182" y="170557"/>
            <a:ext cx="879839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fecha_apertura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7754BEF-2655-78A2-00AE-AE393E76F646}"/>
              </a:ext>
            </a:extLst>
          </p:cNvPr>
          <p:cNvSpPr/>
          <p:nvPr/>
        </p:nvSpPr>
        <p:spPr>
          <a:xfrm>
            <a:off x="6037289" y="714790"/>
            <a:ext cx="722627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saldo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991D3EA-6C50-A643-04E0-56E292E041E9}"/>
              </a:ext>
            </a:extLst>
          </p:cNvPr>
          <p:cNvSpPr/>
          <p:nvPr/>
        </p:nvSpPr>
        <p:spPr>
          <a:xfrm>
            <a:off x="4245145" y="1314481"/>
            <a:ext cx="631750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tipo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DBBDD6E-3FE5-8233-72BC-51ED3625EAD5}"/>
              </a:ext>
            </a:extLst>
          </p:cNvPr>
          <p:cNvSpPr/>
          <p:nvPr/>
        </p:nvSpPr>
        <p:spPr>
          <a:xfrm>
            <a:off x="4238338" y="1747740"/>
            <a:ext cx="1008888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numero_cuenta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CCABDE7-3040-F1B9-8B0F-34C4C2E22C6B}"/>
              </a:ext>
            </a:extLst>
          </p:cNvPr>
          <p:cNvSpPr/>
          <p:nvPr/>
        </p:nvSpPr>
        <p:spPr>
          <a:xfrm>
            <a:off x="6090666" y="297158"/>
            <a:ext cx="1380744" cy="42062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EC" sz="1050" dirty="0"/>
              <a:t>id_cliente (FK)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386D25E-1346-211B-4056-93B5E7A5F32F}"/>
              </a:ext>
            </a:extLst>
          </p:cNvPr>
          <p:cNvSpPr/>
          <p:nvPr/>
        </p:nvSpPr>
        <p:spPr>
          <a:xfrm>
            <a:off x="6145642" y="1246536"/>
            <a:ext cx="1500471" cy="42062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EC" sz="1050" dirty="0"/>
              <a:t>id_sucursal (FK)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E3EE5B5-206E-2269-3F02-4B9130941908}"/>
              </a:ext>
            </a:extLst>
          </p:cNvPr>
          <p:cNvSpPr/>
          <p:nvPr/>
        </p:nvSpPr>
        <p:spPr>
          <a:xfrm>
            <a:off x="9236137" y="267796"/>
            <a:ext cx="1733934" cy="4206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050" dirty="0"/>
              <a:t>id_transaccion (PK)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435F071-08EA-E5D5-9C07-007F918B07BC}"/>
              </a:ext>
            </a:extLst>
          </p:cNvPr>
          <p:cNvCxnSpPr>
            <a:cxnSpLocks/>
            <a:stCxn id="4" idx="0"/>
            <a:endCxn id="12" idx="3"/>
          </p:cNvCxnSpPr>
          <p:nvPr/>
        </p:nvCxnSpPr>
        <p:spPr>
          <a:xfrm flipV="1">
            <a:off x="1684859" y="937988"/>
            <a:ext cx="507390" cy="14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2BB1A9D-9E42-30FF-D7D4-9D09731CAA18}"/>
              </a:ext>
            </a:extLst>
          </p:cNvPr>
          <p:cNvCxnSpPr>
            <a:stCxn id="4" idx="0"/>
            <a:endCxn id="11" idx="4"/>
          </p:cNvCxnSpPr>
          <p:nvPr/>
        </p:nvCxnSpPr>
        <p:spPr>
          <a:xfrm flipH="1" flipV="1">
            <a:off x="1621996" y="530966"/>
            <a:ext cx="62863" cy="55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16F053B-BF4A-8AF5-07F9-DD0A7E1FEA1B}"/>
              </a:ext>
            </a:extLst>
          </p:cNvPr>
          <p:cNvCxnSpPr>
            <a:cxnSpLocks/>
            <a:stCxn id="4" idx="0"/>
            <a:endCxn id="13" idx="6"/>
          </p:cNvCxnSpPr>
          <p:nvPr/>
        </p:nvCxnSpPr>
        <p:spPr>
          <a:xfrm flipH="1" flipV="1">
            <a:off x="1409620" y="758294"/>
            <a:ext cx="275239" cy="32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34CDF34-0A8F-AE6B-DE0D-F27FC8FFF85F}"/>
              </a:ext>
            </a:extLst>
          </p:cNvPr>
          <p:cNvCxnSpPr>
            <a:cxnSpLocks/>
            <a:stCxn id="4" idx="2"/>
            <a:endCxn id="15" idx="7"/>
          </p:cNvCxnSpPr>
          <p:nvPr/>
        </p:nvCxnSpPr>
        <p:spPr>
          <a:xfrm flipH="1">
            <a:off x="1247942" y="1391748"/>
            <a:ext cx="436917" cy="26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998F483-E440-714C-AB94-86ACC8D4A544}"/>
              </a:ext>
            </a:extLst>
          </p:cNvPr>
          <p:cNvCxnSpPr>
            <a:stCxn id="4" idx="2"/>
            <a:endCxn id="14" idx="1"/>
          </p:cNvCxnSpPr>
          <p:nvPr/>
        </p:nvCxnSpPr>
        <p:spPr>
          <a:xfrm flipH="1">
            <a:off x="1538309" y="1391748"/>
            <a:ext cx="146550" cy="37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5687CE2-264A-50B8-84DC-1B2F3EFE21F9}"/>
              </a:ext>
            </a:extLst>
          </p:cNvPr>
          <p:cNvCxnSpPr>
            <a:cxnSpLocks/>
            <a:stCxn id="5" idx="0"/>
            <a:endCxn id="17" idx="4"/>
          </p:cNvCxnSpPr>
          <p:nvPr/>
        </p:nvCxnSpPr>
        <p:spPr>
          <a:xfrm flipV="1">
            <a:off x="5429536" y="591181"/>
            <a:ext cx="330566" cy="48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97730AC0-A032-973E-9E2B-1918B9A72F3B}"/>
              </a:ext>
            </a:extLst>
          </p:cNvPr>
          <p:cNvCxnSpPr>
            <a:stCxn id="5" idx="0"/>
            <a:endCxn id="16" idx="5"/>
          </p:cNvCxnSpPr>
          <p:nvPr/>
        </p:nvCxnSpPr>
        <p:spPr>
          <a:xfrm flipH="1" flipV="1">
            <a:off x="5049301" y="469112"/>
            <a:ext cx="380235" cy="61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06EFE2A8-D79F-30A3-17F1-4B16BA1A30ED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4742782" y="1414365"/>
            <a:ext cx="686754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BFB9841-B119-1115-5067-4FB4498745AA}"/>
              </a:ext>
            </a:extLst>
          </p:cNvPr>
          <p:cNvCxnSpPr>
            <a:cxnSpLocks/>
            <a:stCxn id="5" idx="2"/>
            <a:endCxn id="19" idx="6"/>
          </p:cNvCxnSpPr>
          <p:nvPr/>
        </p:nvCxnSpPr>
        <p:spPr>
          <a:xfrm flipH="1">
            <a:off x="4876895" y="1414365"/>
            <a:ext cx="552641" cy="11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99B9A18-0361-07D3-A0E1-42F736DCE832}"/>
              </a:ext>
            </a:extLst>
          </p:cNvPr>
          <p:cNvCxnSpPr>
            <a:stCxn id="5" idx="0"/>
            <a:endCxn id="21" idx="3"/>
          </p:cNvCxnSpPr>
          <p:nvPr/>
        </p:nvCxnSpPr>
        <p:spPr>
          <a:xfrm flipV="1">
            <a:off x="5429536" y="656183"/>
            <a:ext cx="863335" cy="42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F576803-892A-8429-3934-79F994AFD406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>
            <a:off x="5429536" y="1414365"/>
            <a:ext cx="716106" cy="4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0EAB86CB-DF91-61E7-FC16-36407B6F4411}"/>
              </a:ext>
            </a:extLst>
          </p:cNvPr>
          <p:cNvCxnSpPr>
            <a:cxnSpLocks/>
            <a:stCxn id="5" idx="0"/>
            <a:endCxn id="18" idx="2"/>
          </p:cNvCxnSpPr>
          <p:nvPr/>
        </p:nvCxnSpPr>
        <p:spPr>
          <a:xfrm flipV="1">
            <a:off x="5429536" y="925102"/>
            <a:ext cx="607753" cy="15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4EE83C26-E86E-BA2E-53A3-3D0A757223AF}"/>
              </a:ext>
            </a:extLst>
          </p:cNvPr>
          <p:cNvSpPr/>
          <p:nvPr/>
        </p:nvSpPr>
        <p:spPr>
          <a:xfrm>
            <a:off x="8988199" y="1363071"/>
            <a:ext cx="649791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tipo 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ED55E03-8D89-4731-4B0C-F6894CB85DC6}"/>
              </a:ext>
            </a:extLst>
          </p:cNvPr>
          <p:cNvSpPr/>
          <p:nvPr/>
        </p:nvSpPr>
        <p:spPr>
          <a:xfrm>
            <a:off x="10494587" y="684178"/>
            <a:ext cx="828981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monto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CF4B97E2-AC0B-A243-ED22-B4D6E9143372}"/>
              </a:ext>
            </a:extLst>
          </p:cNvPr>
          <p:cNvSpPr/>
          <p:nvPr/>
        </p:nvSpPr>
        <p:spPr>
          <a:xfrm>
            <a:off x="8911558" y="610519"/>
            <a:ext cx="692287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fecha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F2349A8B-547A-5FCA-1CE2-DD9194BDF05D}"/>
              </a:ext>
            </a:extLst>
          </p:cNvPr>
          <p:cNvCxnSpPr>
            <a:stCxn id="7" idx="0"/>
            <a:endCxn id="23" idx="4"/>
          </p:cNvCxnSpPr>
          <p:nvPr/>
        </p:nvCxnSpPr>
        <p:spPr>
          <a:xfrm flipV="1">
            <a:off x="10045093" y="688420"/>
            <a:ext cx="58011" cy="41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C4A6528F-D1F9-B37F-3CD6-1D801DBFFE9C}"/>
              </a:ext>
            </a:extLst>
          </p:cNvPr>
          <p:cNvSpPr/>
          <p:nvPr/>
        </p:nvSpPr>
        <p:spPr>
          <a:xfrm>
            <a:off x="10364275" y="1430481"/>
            <a:ext cx="1148332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descripcion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C29A4980-51E3-8912-712F-5E9E4A1E5F2B}"/>
              </a:ext>
            </a:extLst>
          </p:cNvPr>
          <p:cNvSpPr/>
          <p:nvPr/>
        </p:nvSpPr>
        <p:spPr>
          <a:xfrm>
            <a:off x="3995766" y="610519"/>
            <a:ext cx="1053535" cy="4206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050" dirty="0"/>
              <a:t>id_cuenta (PK)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7DF2C5AD-0BFF-BB6C-3509-8B994894B682}"/>
              </a:ext>
            </a:extLst>
          </p:cNvPr>
          <p:cNvCxnSpPr>
            <a:cxnSpLocks/>
            <a:stCxn id="5" idx="0"/>
            <a:endCxn id="76" idx="6"/>
          </p:cNvCxnSpPr>
          <p:nvPr/>
        </p:nvCxnSpPr>
        <p:spPr>
          <a:xfrm flipH="1" flipV="1">
            <a:off x="5049301" y="820831"/>
            <a:ext cx="380235" cy="26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F9674975-EA44-F47D-C1A9-819E98F9E849}"/>
              </a:ext>
            </a:extLst>
          </p:cNvPr>
          <p:cNvSpPr/>
          <p:nvPr/>
        </p:nvSpPr>
        <p:spPr>
          <a:xfrm>
            <a:off x="9312935" y="1823624"/>
            <a:ext cx="1376396" cy="42062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EC" sz="1050" dirty="0"/>
              <a:t>id_cuenta (FK)</a:t>
            </a:r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CAD084FC-38FE-65A6-CE3D-F4C17C9029E0}"/>
              </a:ext>
            </a:extLst>
          </p:cNvPr>
          <p:cNvCxnSpPr>
            <a:cxnSpLocks/>
            <a:stCxn id="7" idx="0"/>
            <a:endCxn id="62" idx="5"/>
          </p:cNvCxnSpPr>
          <p:nvPr/>
        </p:nvCxnSpPr>
        <p:spPr>
          <a:xfrm flipH="1" flipV="1">
            <a:off x="9502462" y="969544"/>
            <a:ext cx="542631" cy="1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581BDBC5-926C-D784-69E4-4A754D21B852}"/>
              </a:ext>
            </a:extLst>
          </p:cNvPr>
          <p:cNvCxnSpPr>
            <a:cxnSpLocks/>
            <a:stCxn id="7" idx="0"/>
            <a:endCxn id="61" idx="3"/>
          </p:cNvCxnSpPr>
          <p:nvPr/>
        </p:nvCxnSpPr>
        <p:spPr>
          <a:xfrm flipV="1">
            <a:off x="10045093" y="1043203"/>
            <a:ext cx="570895" cy="6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BCB4FC83-6E4C-5E80-7BB2-3E0A6D868810}"/>
              </a:ext>
            </a:extLst>
          </p:cNvPr>
          <p:cNvCxnSpPr>
            <a:stCxn id="7" idx="2"/>
            <a:endCxn id="92" idx="0"/>
          </p:cNvCxnSpPr>
          <p:nvPr/>
        </p:nvCxnSpPr>
        <p:spPr>
          <a:xfrm flipH="1">
            <a:off x="10001133" y="1390552"/>
            <a:ext cx="43960" cy="43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0EC24546-1EE4-E96D-DF4A-7BEB7AF94A13}"/>
              </a:ext>
            </a:extLst>
          </p:cNvPr>
          <p:cNvCxnSpPr>
            <a:cxnSpLocks/>
            <a:stCxn id="7" idx="2"/>
            <a:endCxn id="60" idx="6"/>
          </p:cNvCxnSpPr>
          <p:nvPr/>
        </p:nvCxnSpPr>
        <p:spPr>
          <a:xfrm flipH="1">
            <a:off x="9637990" y="1390552"/>
            <a:ext cx="407103" cy="18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B4051F73-BA70-5624-64CF-08962F270304}"/>
              </a:ext>
            </a:extLst>
          </p:cNvPr>
          <p:cNvCxnSpPr>
            <a:stCxn id="7" idx="2"/>
            <a:endCxn id="67" idx="2"/>
          </p:cNvCxnSpPr>
          <p:nvPr/>
        </p:nvCxnSpPr>
        <p:spPr>
          <a:xfrm>
            <a:off x="10045093" y="1390552"/>
            <a:ext cx="319182" cy="2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>
            <a:extLst>
              <a:ext uri="{FF2B5EF4-FFF2-40B4-BE49-F238E27FC236}">
                <a16:creationId xmlns:a16="http://schemas.microsoft.com/office/drawing/2014/main" id="{653D8A4A-00B1-1ECD-6E20-E462703F7553}"/>
              </a:ext>
            </a:extLst>
          </p:cNvPr>
          <p:cNvSpPr/>
          <p:nvPr/>
        </p:nvSpPr>
        <p:spPr>
          <a:xfrm>
            <a:off x="9437971" y="2360643"/>
            <a:ext cx="1500470" cy="4206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050" dirty="0"/>
              <a:t>id_sucursal (PK)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8F364022-FA67-ECFF-4586-1EEB9324D523}"/>
              </a:ext>
            </a:extLst>
          </p:cNvPr>
          <p:cNvSpPr/>
          <p:nvPr/>
        </p:nvSpPr>
        <p:spPr>
          <a:xfrm>
            <a:off x="8824777" y="3323700"/>
            <a:ext cx="866967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nombre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3253B5F8-ACB5-BC39-B782-306FBB40DB44}"/>
              </a:ext>
            </a:extLst>
          </p:cNvPr>
          <p:cNvSpPr/>
          <p:nvPr/>
        </p:nvSpPr>
        <p:spPr>
          <a:xfrm>
            <a:off x="9772502" y="3017336"/>
            <a:ext cx="1024320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direccion</a:t>
            </a:r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C4CC1A77-B628-5632-ABA2-20B2BF476FB6}"/>
              </a:ext>
            </a:extLst>
          </p:cNvPr>
          <p:cNvSpPr/>
          <p:nvPr/>
        </p:nvSpPr>
        <p:spPr>
          <a:xfrm>
            <a:off x="7874804" y="3211667"/>
            <a:ext cx="1008888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telefono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4AB01751-F295-69AA-0C96-F1B4E755B8F9}"/>
              </a:ext>
            </a:extLst>
          </p:cNvPr>
          <p:cNvCxnSpPr>
            <a:cxnSpLocks/>
            <a:stCxn id="8" idx="0"/>
            <a:endCxn id="108" idx="2"/>
          </p:cNvCxnSpPr>
          <p:nvPr/>
        </p:nvCxnSpPr>
        <p:spPr>
          <a:xfrm flipV="1">
            <a:off x="8911558" y="2570955"/>
            <a:ext cx="526413" cy="16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33F9C5BA-7A7D-07F1-0407-520AB89875F7}"/>
              </a:ext>
            </a:extLst>
          </p:cNvPr>
          <p:cNvCxnSpPr>
            <a:cxnSpLocks/>
            <a:stCxn id="8" idx="2"/>
            <a:endCxn id="109" idx="1"/>
          </p:cNvCxnSpPr>
          <p:nvPr/>
        </p:nvCxnSpPr>
        <p:spPr>
          <a:xfrm>
            <a:off x="8911558" y="3049931"/>
            <a:ext cx="40183" cy="33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C9BB83B8-46E5-F7AC-60A2-A45901464881}"/>
              </a:ext>
            </a:extLst>
          </p:cNvPr>
          <p:cNvCxnSpPr>
            <a:cxnSpLocks/>
            <a:stCxn id="8" idx="2"/>
            <a:endCxn id="110" idx="3"/>
          </p:cNvCxnSpPr>
          <p:nvPr/>
        </p:nvCxnSpPr>
        <p:spPr>
          <a:xfrm>
            <a:off x="8911558" y="3049931"/>
            <a:ext cx="1010952" cy="32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D8542D31-FB32-F668-3CAA-82B7AC9873C5}"/>
              </a:ext>
            </a:extLst>
          </p:cNvPr>
          <p:cNvCxnSpPr>
            <a:stCxn id="8" idx="2"/>
            <a:endCxn id="111" idx="0"/>
          </p:cNvCxnSpPr>
          <p:nvPr/>
        </p:nvCxnSpPr>
        <p:spPr>
          <a:xfrm flipH="1">
            <a:off x="8379248" y="3049931"/>
            <a:ext cx="532310" cy="16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ipse 157">
            <a:extLst>
              <a:ext uri="{FF2B5EF4-FFF2-40B4-BE49-F238E27FC236}">
                <a16:creationId xmlns:a16="http://schemas.microsoft.com/office/drawing/2014/main" id="{2D582A95-2056-A2C3-EC74-B7C5E5C2DEF5}"/>
              </a:ext>
            </a:extLst>
          </p:cNvPr>
          <p:cNvSpPr/>
          <p:nvPr/>
        </p:nvSpPr>
        <p:spPr>
          <a:xfrm>
            <a:off x="1597241" y="3013758"/>
            <a:ext cx="1614542" cy="4206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050" dirty="0"/>
              <a:t>id_prestamo (PK)</a:t>
            </a:r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561C317F-E049-1E6F-4B64-F9F2654C9375}"/>
              </a:ext>
            </a:extLst>
          </p:cNvPr>
          <p:cNvSpPr/>
          <p:nvPr/>
        </p:nvSpPr>
        <p:spPr>
          <a:xfrm>
            <a:off x="2665077" y="3401761"/>
            <a:ext cx="828981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monto</a:t>
            </a:r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D3F212B6-4F98-C010-E2CB-2807D375BB11}"/>
              </a:ext>
            </a:extLst>
          </p:cNvPr>
          <p:cNvSpPr/>
          <p:nvPr/>
        </p:nvSpPr>
        <p:spPr>
          <a:xfrm>
            <a:off x="2840129" y="3890426"/>
            <a:ext cx="828981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interes</a:t>
            </a:r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80300213-DE77-61EF-2C9C-C194C54BDEA6}"/>
              </a:ext>
            </a:extLst>
          </p:cNvPr>
          <p:cNvSpPr/>
          <p:nvPr/>
        </p:nvSpPr>
        <p:spPr>
          <a:xfrm>
            <a:off x="2425639" y="4395680"/>
            <a:ext cx="828981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plazo</a:t>
            </a:r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31433287-DF91-36C8-299D-16337ECB5BE5}"/>
              </a:ext>
            </a:extLst>
          </p:cNvPr>
          <p:cNvSpPr/>
          <p:nvPr/>
        </p:nvSpPr>
        <p:spPr>
          <a:xfrm>
            <a:off x="742836" y="4605992"/>
            <a:ext cx="770591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fecha_inicio</a:t>
            </a:r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1349F494-0584-83AD-F6F1-67C87E5CCB02}"/>
              </a:ext>
            </a:extLst>
          </p:cNvPr>
          <p:cNvSpPr/>
          <p:nvPr/>
        </p:nvSpPr>
        <p:spPr>
          <a:xfrm>
            <a:off x="372366" y="4161370"/>
            <a:ext cx="828981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estado </a:t>
            </a:r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7437E1D8-F280-BB7D-5C2E-3FA8538AF5EE}"/>
              </a:ext>
            </a:extLst>
          </p:cNvPr>
          <p:cNvSpPr/>
          <p:nvPr/>
        </p:nvSpPr>
        <p:spPr>
          <a:xfrm>
            <a:off x="594399" y="3340515"/>
            <a:ext cx="1376396" cy="42062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EC" sz="1050" dirty="0"/>
              <a:t>id_cliente (FK)</a:t>
            </a:r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BE8BDC3C-F995-D294-F665-2FF7590367A8}"/>
              </a:ext>
            </a:extLst>
          </p:cNvPr>
          <p:cNvSpPr/>
          <p:nvPr/>
        </p:nvSpPr>
        <p:spPr>
          <a:xfrm>
            <a:off x="427418" y="5052718"/>
            <a:ext cx="1376396" cy="42062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EC" sz="1050" dirty="0"/>
              <a:t>id_sucursal  (FK)</a:t>
            </a:r>
          </a:p>
        </p:txBody>
      </p: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D165591B-8CBA-AA81-939B-DEE1B2020C0F}"/>
              </a:ext>
            </a:extLst>
          </p:cNvPr>
          <p:cNvCxnSpPr>
            <a:stCxn id="9" idx="0"/>
            <a:endCxn id="158" idx="4"/>
          </p:cNvCxnSpPr>
          <p:nvPr/>
        </p:nvCxnSpPr>
        <p:spPr>
          <a:xfrm flipV="1">
            <a:off x="1989469" y="3434382"/>
            <a:ext cx="415043" cy="38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68633313-4AFC-95B7-7CA8-FE52F8909B35}"/>
              </a:ext>
            </a:extLst>
          </p:cNvPr>
          <p:cNvCxnSpPr>
            <a:stCxn id="9" idx="0"/>
            <a:endCxn id="167" idx="5"/>
          </p:cNvCxnSpPr>
          <p:nvPr/>
        </p:nvCxnSpPr>
        <p:spPr>
          <a:xfrm flipH="1" flipV="1">
            <a:off x="1769226" y="3699540"/>
            <a:ext cx="220243" cy="12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BA5AA3E1-A0A4-0D83-0424-AEEEB3F7FD3D}"/>
              </a:ext>
            </a:extLst>
          </p:cNvPr>
          <p:cNvCxnSpPr>
            <a:cxnSpLocks/>
            <a:stCxn id="9" idx="0"/>
            <a:endCxn id="162" idx="2"/>
          </p:cNvCxnSpPr>
          <p:nvPr/>
        </p:nvCxnSpPr>
        <p:spPr>
          <a:xfrm flipV="1">
            <a:off x="1989469" y="3612073"/>
            <a:ext cx="675608" cy="21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114212A3-4C69-9DE6-7693-C516EEF3B136}"/>
              </a:ext>
            </a:extLst>
          </p:cNvPr>
          <p:cNvCxnSpPr>
            <a:cxnSpLocks/>
            <a:stCxn id="9" idx="2"/>
            <a:endCxn id="168" idx="7"/>
          </p:cNvCxnSpPr>
          <p:nvPr/>
        </p:nvCxnSpPr>
        <p:spPr>
          <a:xfrm flipH="1">
            <a:off x="1602245" y="4137371"/>
            <a:ext cx="387224" cy="97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9579E225-AC04-488B-F366-26C4855F57E8}"/>
              </a:ext>
            </a:extLst>
          </p:cNvPr>
          <p:cNvCxnSpPr>
            <a:cxnSpLocks/>
            <a:stCxn id="9" idx="3"/>
            <a:endCxn id="163" idx="2"/>
          </p:cNvCxnSpPr>
          <p:nvPr/>
        </p:nvCxnSpPr>
        <p:spPr>
          <a:xfrm>
            <a:off x="2432953" y="3980208"/>
            <a:ext cx="407176" cy="12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33D749E9-6229-40B6-CB79-58492355F865}"/>
              </a:ext>
            </a:extLst>
          </p:cNvPr>
          <p:cNvCxnSpPr>
            <a:cxnSpLocks/>
            <a:stCxn id="9" idx="2"/>
            <a:endCxn id="165" idx="7"/>
          </p:cNvCxnSpPr>
          <p:nvPr/>
        </p:nvCxnSpPr>
        <p:spPr>
          <a:xfrm flipH="1">
            <a:off x="1400577" y="4137371"/>
            <a:ext cx="588892" cy="53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4A390966-FC84-F0D4-55A5-AE924B367FAA}"/>
              </a:ext>
            </a:extLst>
          </p:cNvPr>
          <p:cNvCxnSpPr>
            <a:stCxn id="9" idx="2"/>
            <a:endCxn id="164" idx="1"/>
          </p:cNvCxnSpPr>
          <p:nvPr/>
        </p:nvCxnSpPr>
        <p:spPr>
          <a:xfrm>
            <a:off x="1989469" y="4137371"/>
            <a:ext cx="557571" cy="3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5EF838D3-DAA8-425D-0F54-F50B205CCA64}"/>
              </a:ext>
            </a:extLst>
          </p:cNvPr>
          <p:cNvCxnSpPr>
            <a:cxnSpLocks/>
            <a:stCxn id="9" idx="2"/>
            <a:endCxn id="166" idx="6"/>
          </p:cNvCxnSpPr>
          <p:nvPr/>
        </p:nvCxnSpPr>
        <p:spPr>
          <a:xfrm flipH="1">
            <a:off x="1201347" y="4137371"/>
            <a:ext cx="788122" cy="23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ombo 229">
            <a:extLst>
              <a:ext uri="{FF2B5EF4-FFF2-40B4-BE49-F238E27FC236}">
                <a16:creationId xmlns:a16="http://schemas.microsoft.com/office/drawing/2014/main" id="{8E4104A4-D326-75D1-325A-DBC6EF0EB98D}"/>
              </a:ext>
            </a:extLst>
          </p:cNvPr>
          <p:cNvSpPr/>
          <p:nvPr/>
        </p:nvSpPr>
        <p:spPr>
          <a:xfrm>
            <a:off x="2959029" y="980069"/>
            <a:ext cx="1024564" cy="540555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 dirty="0"/>
              <a:t>posee</a:t>
            </a:r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6BCD421E-AE2B-78F6-74FC-22C3A5E2B39C}"/>
              </a:ext>
            </a:extLst>
          </p:cNvPr>
          <p:cNvCxnSpPr>
            <a:cxnSpLocks/>
            <a:stCxn id="5" idx="1"/>
            <a:endCxn id="230" idx="3"/>
          </p:cNvCxnSpPr>
          <p:nvPr/>
        </p:nvCxnSpPr>
        <p:spPr>
          <a:xfrm flipH="1">
            <a:off x="3983593" y="1247678"/>
            <a:ext cx="1060371" cy="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930526BE-B61F-7ED0-960E-E22BBFDC18E7}"/>
              </a:ext>
            </a:extLst>
          </p:cNvPr>
          <p:cNvCxnSpPr>
            <a:cxnSpLocks/>
            <a:stCxn id="4" idx="3"/>
            <a:endCxn id="230" idx="1"/>
          </p:cNvCxnSpPr>
          <p:nvPr/>
        </p:nvCxnSpPr>
        <p:spPr>
          <a:xfrm>
            <a:off x="2023282" y="1239348"/>
            <a:ext cx="935747" cy="1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ombo 246">
            <a:extLst>
              <a:ext uri="{FF2B5EF4-FFF2-40B4-BE49-F238E27FC236}">
                <a16:creationId xmlns:a16="http://schemas.microsoft.com/office/drawing/2014/main" id="{C26A5B60-ECFE-D6D9-5595-EC0E5C7B3950}"/>
              </a:ext>
            </a:extLst>
          </p:cNvPr>
          <p:cNvSpPr/>
          <p:nvPr/>
        </p:nvSpPr>
        <p:spPr>
          <a:xfrm>
            <a:off x="22476" y="2413336"/>
            <a:ext cx="1093140" cy="540555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 dirty="0"/>
              <a:t>solicita</a:t>
            </a:r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E16B9320-58CC-3313-96ED-C6D78AEF92E8}"/>
              </a:ext>
            </a:extLst>
          </p:cNvPr>
          <p:cNvSpPr txBox="1"/>
          <p:nvPr/>
        </p:nvSpPr>
        <p:spPr>
          <a:xfrm>
            <a:off x="3234695" y="693089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  <p:cxnSp>
        <p:nvCxnSpPr>
          <p:cNvPr id="265" name="Conector: angular 264">
            <a:extLst>
              <a:ext uri="{FF2B5EF4-FFF2-40B4-BE49-F238E27FC236}">
                <a16:creationId xmlns:a16="http://schemas.microsoft.com/office/drawing/2014/main" id="{F382B0FB-7BAD-431D-2148-03BCAB2A4B14}"/>
              </a:ext>
            </a:extLst>
          </p:cNvPr>
          <p:cNvCxnSpPr>
            <a:stCxn id="4" idx="1"/>
            <a:endCxn id="247" idx="0"/>
          </p:cNvCxnSpPr>
          <p:nvPr/>
        </p:nvCxnSpPr>
        <p:spPr>
          <a:xfrm rot="10800000" flipV="1">
            <a:off x="569047" y="1239348"/>
            <a:ext cx="777389" cy="11739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: angular 266">
            <a:extLst>
              <a:ext uri="{FF2B5EF4-FFF2-40B4-BE49-F238E27FC236}">
                <a16:creationId xmlns:a16="http://schemas.microsoft.com/office/drawing/2014/main" id="{28557986-ED4D-310F-F571-4C525AD70189}"/>
              </a:ext>
            </a:extLst>
          </p:cNvPr>
          <p:cNvCxnSpPr>
            <a:cxnSpLocks/>
            <a:stCxn id="247" idx="2"/>
            <a:endCxn id="9" idx="1"/>
          </p:cNvCxnSpPr>
          <p:nvPr/>
        </p:nvCxnSpPr>
        <p:spPr>
          <a:xfrm rot="16200000" flipH="1">
            <a:off x="544357" y="2978579"/>
            <a:ext cx="1026317" cy="9769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uadroTexto 267">
            <a:extLst>
              <a:ext uri="{FF2B5EF4-FFF2-40B4-BE49-F238E27FC236}">
                <a16:creationId xmlns:a16="http://schemas.microsoft.com/office/drawing/2014/main" id="{8BC56D29-385D-7A63-4349-249BE45EA20C}"/>
              </a:ext>
            </a:extLst>
          </p:cNvPr>
          <p:cNvSpPr txBox="1"/>
          <p:nvPr/>
        </p:nvSpPr>
        <p:spPr>
          <a:xfrm>
            <a:off x="1046073" y="251066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AEF9374A-5207-1819-9475-42D6CA2CD5F6}"/>
              </a:ext>
            </a:extLst>
          </p:cNvPr>
          <p:cNvSpPr txBox="1"/>
          <p:nvPr/>
        </p:nvSpPr>
        <p:spPr>
          <a:xfrm>
            <a:off x="2016204" y="1008929"/>
            <a:ext cx="55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/>
              <a:t>(1:1)</a:t>
            </a:r>
          </a:p>
        </p:txBody>
      </p: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1DE2EDFE-29B9-FF11-6628-C96ACE6F21CE}"/>
              </a:ext>
            </a:extLst>
          </p:cNvPr>
          <p:cNvSpPr txBox="1"/>
          <p:nvPr/>
        </p:nvSpPr>
        <p:spPr>
          <a:xfrm>
            <a:off x="4567627" y="101784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  <p:sp>
        <p:nvSpPr>
          <p:cNvPr id="281" name="Rombo 280">
            <a:extLst>
              <a:ext uri="{FF2B5EF4-FFF2-40B4-BE49-F238E27FC236}">
                <a16:creationId xmlns:a16="http://schemas.microsoft.com/office/drawing/2014/main" id="{72AD3DA0-06EB-8B64-5AB8-E27F8D0BAA1A}"/>
              </a:ext>
            </a:extLst>
          </p:cNvPr>
          <p:cNvSpPr/>
          <p:nvPr/>
        </p:nvSpPr>
        <p:spPr>
          <a:xfrm>
            <a:off x="7448519" y="975117"/>
            <a:ext cx="1093140" cy="540555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 dirty="0"/>
              <a:t>genera</a:t>
            </a:r>
          </a:p>
        </p:txBody>
      </p:sp>
      <p:cxnSp>
        <p:nvCxnSpPr>
          <p:cNvPr id="283" name="Conector recto 282">
            <a:extLst>
              <a:ext uri="{FF2B5EF4-FFF2-40B4-BE49-F238E27FC236}">
                <a16:creationId xmlns:a16="http://schemas.microsoft.com/office/drawing/2014/main" id="{26B494EE-0660-8D6F-19E7-5BF8DD2D8381}"/>
              </a:ext>
            </a:extLst>
          </p:cNvPr>
          <p:cNvCxnSpPr>
            <a:stCxn id="5" idx="3"/>
            <a:endCxn id="281" idx="1"/>
          </p:cNvCxnSpPr>
          <p:nvPr/>
        </p:nvCxnSpPr>
        <p:spPr>
          <a:xfrm flipV="1">
            <a:off x="5815108" y="1245395"/>
            <a:ext cx="1633411" cy="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recto 284">
            <a:extLst>
              <a:ext uri="{FF2B5EF4-FFF2-40B4-BE49-F238E27FC236}">
                <a16:creationId xmlns:a16="http://schemas.microsoft.com/office/drawing/2014/main" id="{1E208D75-15D0-0859-EC07-2115EDBAF36F}"/>
              </a:ext>
            </a:extLst>
          </p:cNvPr>
          <p:cNvCxnSpPr>
            <a:stCxn id="281" idx="3"/>
            <a:endCxn id="7" idx="1"/>
          </p:cNvCxnSpPr>
          <p:nvPr/>
        </p:nvCxnSpPr>
        <p:spPr>
          <a:xfrm>
            <a:off x="8541659" y="1245395"/>
            <a:ext cx="1017182" cy="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uadroTexto 289">
            <a:extLst>
              <a:ext uri="{FF2B5EF4-FFF2-40B4-BE49-F238E27FC236}">
                <a16:creationId xmlns:a16="http://schemas.microsoft.com/office/drawing/2014/main" id="{22A90017-9F84-27E5-3DAC-DCACB048BDF6}"/>
              </a:ext>
            </a:extLst>
          </p:cNvPr>
          <p:cNvSpPr txBox="1"/>
          <p:nvPr/>
        </p:nvSpPr>
        <p:spPr>
          <a:xfrm>
            <a:off x="7739364" y="726781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  <p:sp>
        <p:nvSpPr>
          <p:cNvPr id="291" name="CuadroTexto 290">
            <a:extLst>
              <a:ext uri="{FF2B5EF4-FFF2-40B4-BE49-F238E27FC236}">
                <a16:creationId xmlns:a16="http://schemas.microsoft.com/office/drawing/2014/main" id="{AE17C728-4EDD-648F-FAF1-7055610EAAD7}"/>
              </a:ext>
            </a:extLst>
          </p:cNvPr>
          <p:cNvSpPr txBox="1"/>
          <p:nvPr/>
        </p:nvSpPr>
        <p:spPr>
          <a:xfrm>
            <a:off x="5733717" y="1003226"/>
            <a:ext cx="55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  <p:sp>
        <p:nvSpPr>
          <p:cNvPr id="293" name="CuadroTexto 292">
            <a:extLst>
              <a:ext uri="{FF2B5EF4-FFF2-40B4-BE49-F238E27FC236}">
                <a16:creationId xmlns:a16="http://schemas.microsoft.com/office/drawing/2014/main" id="{6371C9ED-4C4A-9E8E-DCDE-B9984C949D31}"/>
              </a:ext>
            </a:extLst>
          </p:cNvPr>
          <p:cNvSpPr txBox="1"/>
          <p:nvPr/>
        </p:nvSpPr>
        <p:spPr>
          <a:xfrm>
            <a:off x="9107485" y="998660"/>
            <a:ext cx="55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/>
              <a:t>(1:1)</a:t>
            </a:r>
          </a:p>
        </p:txBody>
      </p:sp>
      <p:sp>
        <p:nvSpPr>
          <p:cNvPr id="299" name="Rectángulo 298">
            <a:extLst>
              <a:ext uri="{FF2B5EF4-FFF2-40B4-BE49-F238E27FC236}">
                <a16:creationId xmlns:a16="http://schemas.microsoft.com/office/drawing/2014/main" id="{D3AB5C33-682B-71F2-10CC-BA572B958038}"/>
              </a:ext>
            </a:extLst>
          </p:cNvPr>
          <p:cNvSpPr/>
          <p:nvPr/>
        </p:nvSpPr>
        <p:spPr>
          <a:xfrm>
            <a:off x="4746262" y="3594451"/>
            <a:ext cx="1331976" cy="33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Tarjeta de Crédito</a:t>
            </a:r>
          </a:p>
        </p:txBody>
      </p:sp>
      <p:sp>
        <p:nvSpPr>
          <p:cNvPr id="300" name="Elipse 299">
            <a:extLst>
              <a:ext uri="{FF2B5EF4-FFF2-40B4-BE49-F238E27FC236}">
                <a16:creationId xmlns:a16="http://schemas.microsoft.com/office/drawing/2014/main" id="{4BB800C8-4076-8610-8B01-911A9AC2D956}"/>
              </a:ext>
            </a:extLst>
          </p:cNvPr>
          <p:cNvSpPr/>
          <p:nvPr/>
        </p:nvSpPr>
        <p:spPr>
          <a:xfrm>
            <a:off x="3888378" y="4605992"/>
            <a:ext cx="1614542" cy="4206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050" dirty="0"/>
              <a:t>id_tarjeta (PK)</a:t>
            </a:r>
          </a:p>
        </p:txBody>
      </p:sp>
      <p:sp>
        <p:nvSpPr>
          <p:cNvPr id="301" name="Elipse 300">
            <a:extLst>
              <a:ext uri="{FF2B5EF4-FFF2-40B4-BE49-F238E27FC236}">
                <a16:creationId xmlns:a16="http://schemas.microsoft.com/office/drawing/2014/main" id="{54FEAC78-D6E8-4BE2-43C2-18846F2B15A0}"/>
              </a:ext>
            </a:extLst>
          </p:cNvPr>
          <p:cNvSpPr/>
          <p:nvPr/>
        </p:nvSpPr>
        <p:spPr>
          <a:xfrm>
            <a:off x="3997775" y="4040473"/>
            <a:ext cx="649791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tipo </a:t>
            </a:r>
          </a:p>
        </p:txBody>
      </p:sp>
      <p:sp>
        <p:nvSpPr>
          <p:cNvPr id="302" name="Elipse 301">
            <a:extLst>
              <a:ext uri="{FF2B5EF4-FFF2-40B4-BE49-F238E27FC236}">
                <a16:creationId xmlns:a16="http://schemas.microsoft.com/office/drawing/2014/main" id="{B33AD14D-8384-50C3-D08B-83840DD5A9BA}"/>
              </a:ext>
            </a:extLst>
          </p:cNvPr>
          <p:cNvSpPr/>
          <p:nvPr/>
        </p:nvSpPr>
        <p:spPr>
          <a:xfrm>
            <a:off x="5913263" y="4106488"/>
            <a:ext cx="828981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limite_credito</a:t>
            </a:r>
          </a:p>
        </p:txBody>
      </p:sp>
      <p:sp>
        <p:nvSpPr>
          <p:cNvPr id="303" name="Elipse 302">
            <a:extLst>
              <a:ext uri="{FF2B5EF4-FFF2-40B4-BE49-F238E27FC236}">
                <a16:creationId xmlns:a16="http://schemas.microsoft.com/office/drawing/2014/main" id="{043D48E3-6FF9-97E7-8795-A42E914ABF1A}"/>
              </a:ext>
            </a:extLst>
          </p:cNvPr>
          <p:cNvSpPr/>
          <p:nvPr/>
        </p:nvSpPr>
        <p:spPr>
          <a:xfrm>
            <a:off x="5981099" y="3085204"/>
            <a:ext cx="963220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fecha_emision</a:t>
            </a:r>
          </a:p>
        </p:txBody>
      </p:sp>
      <p:sp>
        <p:nvSpPr>
          <p:cNvPr id="304" name="Elipse 303">
            <a:extLst>
              <a:ext uri="{FF2B5EF4-FFF2-40B4-BE49-F238E27FC236}">
                <a16:creationId xmlns:a16="http://schemas.microsoft.com/office/drawing/2014/main" id="{EF691852-7BEB-7CC1-D2A8-1C6129B8BE3E}"/>
              </a:ext>
            </a:extLst>
          </p:cNvPr>
          <p:cNvSpPr/>
          <p:nvPr/>
        </p:nvSpPr>
        <p:spPr>
          <a:xfrm>
            <a:off x="3853068" y="3075103"/>
            <a:ext cx="1376396" cy="42062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EC" sz="1050" dirty="0"/>
              <a:t>id_cuenta (FK)</a:t>
            </a:r>
          </a:p>
        </p:txBody>
      </p: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63B65B57-AF48-DA74-7EB2-DFC5E94213A4}"/>
              </a:ext>
            </a:extLst>
          </p:cNvPr>
          <p:cNvCxnSpPr>
            <a:cxnSpLocks/>
            <a:stCxn id="299" idx="0"/>
            <a:endCxn id="304" idx="5"/>
          </p:cNvCxnSpPr>
          <p:nvPr/>
        </p:nvCxnSpPr>
        <p:spPr>
          <a:xfrm flipH="1" flipV="1">
            <a:off x="5027895" y="3434128"/>
            <a:ext cx="384355" cy="16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de flecha 306">
            <a:extLst>
              <a:ext uri="{FF2B5EF4-FFF2-40B4-BE49-F238E27FC236}">
                <a16:creationId xmlns:a16="http://schemas.microsoft.com/office/drawing/2014/main" id="{ADEA2C14-95C1-DA01-6836-F43DCBC47B5D}"/>
              </a:ext>
            </a:extLst>
          </p:cNvPr>
          <p:cNvCxnSpPr>
            <a:stCxn id="299" idx="0"/>
            <a:endCxn id="303" idx="3"/>
          </p:cNvCxnSpPr>
          <p:nvPr/>
        </p:nvCxnSpPr>
        <p:spPr>
          <a:xfrm flipV="1">
            <a:off x="5412250" y="3444229"/>
            <a:ext cx="709909" cy="15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 recto de flecha 307">
            <a:extLst>
              <a:ext uri="{FF2B5EF4-FFF2-40B4-BE49-F238E27FC236}">
                <a16:creationId xmlns:a16="http://schemas.microsoft.com/office/drawing/2014/main" id="{79B350E4-50D8-2E8E-0A23-2FB2D216C3C4}"/>
              </a:ext>
            </a:extLst>
          </p:cNvPr>
          <p:cNvCxnSpPr>
            <a:cxnSpLocks/>
            <a:stCxn id="299" idx="2"/>
            <a:endCxn id="311" idx="0"/>
          </p:cNvCxnSpPr>
          <p:nvPr/>
        </p:nvCxnSpPr>
        <p:spPr>
          <a:xfrm>
            <a:off x="5412250" y="3927826"/>
            <a:ext cx="349516" cy="50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cto de flecha 308">
            <a:extLst>
              <a:ext uri="{FF2B5EF4-FFF2-40B4-BE49-F238E27FC236}">
                <a16:creationId xmlns:a16="http://schemas.microsoft.com/office/drawing/2014/main" id="{0255C69E-6409-03D5-853A-F35314D55D48}"/>
              </a:ext>
            </a:extLst>
          </p:cNvPr>
          <p:cNvCxnSpPr>
            <a:stCxn id="299" idx="2"/>
            <a:endCxn id="302" idx="1"/>
          </p:cNvCxnSpPr>
          <p:nvPr/>
        </p:nvCxnSpPr>
        <p:spPr>
          <a:xfrm>
            <a:off x="5412250" y="3927826"/>
            <a:ext cx="622414" cy="24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ector recto de flecha 309">
            <a:extLst>
              <a:ext uri="{FF2B5EF4-FFF2-40B4-BE49-F238E27FC236}">
                <a16:creationId xmlns:a16="http://schemas.microsoft.com/office/drawing/2014/main" id="{84986E02-ECFC-3FD5-CC88-6DF1A33C8FD2}"/>
              </a:ext>
            </a:extLst>
          </p:cNvPr>
          <p:cNvCxnSpPr>
            <a:stCxn id="299" idx="2"/>
            <a:endCxn id="301" idx="7"/>
          </p:cNvCxnSpPr>
          <p:nvPr/>
        </p:nvCxnSpPr>
        <p:spPr>
          <a:xfrm flipH="1">
            <a:off x="4552406" y="3927826"/>
            <a:ext cx="859844" cy="17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Elipse 310">
            <a:extLst>
              <a:ext uri="{FF2B5EF4-FFF2-40B4-BE49-F238E27FC236}">
                <a16:creationId xmlns:a16="http://schemas.microsoft.com/office/drawing/2014/main" id="{8264C23B-8C75-CB1C-B925-4729A9F75A3C}"/>
              </a:ext>
            </a:extLst>
          </p:cNvPr>
          <p:cNvSpPr/>
          <p:nvPr/>
        </p:nvSpPr>
        <p:spPr>
          <a:xfrm>
            <a:off x="5261868" y="4430496"/>
            <a:ext cx="999796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numero_tarjeta</a:t>
            </a:r>
          </a:p>
        </p:txBody>
      </p:sp>
      <p:cxnSp>
        <p:nvCxnSpPr>
          <p:cNvPr id="315" name="Conector recto de flecha 314">
            <a:extLst>
              <a:ext uri="{FF2B5EF4-FFF2-40B4-BE49-F238E27FC236}">
                <a16:creationId xmlns:a16="http://schemas.microsoft.com/office/drawing/2014/main" id="{D454DBDC-5D63-543F-B5D9-25B1C0625528}"/>
              </a:ext>
            </a:extLst>
          </p:cNvPr>
          <p:cNvCxnSpPr>
            <a:cxnSpLocks/>
            <a:stCxn id="299" idx="2"/>
            <a:endCxn id="300" idx="0"/>
          </p:cNvCxnSpPr>
          <p:nvPr/>
        </p:nvCxnSpPr>
        <p:spPr>
          <a:xfrm flipH="1">
            <a:off x="4695649" y="3927826"/>
            <a:ext cx="716601" cy="67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mbo 317">
            <a:extLst>
              <a:ext uri="{FF2B5EF4-FFF2-40B4-BE49-F238E27FC236}">
                <a16:creationId xmlns:a16="http://schemas.microsoft.com/office/drawing/2014/main" id="{879BBA90-0AEC-9549-E1D2-3E061A96CEC4}"/>
              </a:ext>
            </a:extLst>
          </p:cNvPr>
          <p:cNvSpPr/>
          <p:nvPr/>
        </p:nvSpPr>
        <p:spPr>
          <a:xfrm>
            <a:off x="4917254" y="2360643"/>
            <a:ext cx="1024564" cy="540555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 dirty="0"/>
              <a:t>emite</a:t>
            </a:r>
          </a:p>
        </p:txBody>
      </p:sp>
      <p:sp>
        <p:nvSpPr>
          <p:cNvPr id="328" name="CuadroTexto 327">
            <a:extLst>
              <a:ext uri="{FF2B5EF4-FFF2-40B4-BE49-F238E27FC236}">
                <a16:creationId xmlns:a16="http://schemas.microsoft.com/office/drawing/2014/main" id="{32166655-F5C7-125F-800D-52772D585B79}"/>
              </a:ext>
            </a:extLst>
          </p:cNvPr>
          <p:cNvSpPr txBox="1"/>
          <p:nvPr/>
        </p:nvSpPr>
        <p:spPr>
          <a:xfrm>
            <a:off x="5352827" y="1565077"/>
            <a:ext cx="55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  <p:sp>
        <p:nvSpPr>
          <p:cNvPr id="329" name="CuadroTexto 328">
            <a:extLst>
              <a:ext uri="{FF2B5EF4-FFF2-40B4-BE49-F238E27FC236}">
                <a16:creationId xmlns:a16="http://schemas.microsoft.com/office/drawing/2014/main" id="{50CD4FB3-9287-6290-D24F-7E05ED41105F}"/>
              </a:ext>
            </a:extLst>
          </p:cNvPr>
          <p:cNvSpPr txBox="1"/>
          <p:nvPr/>
        </p:nvSpPr>
        <p:spPr>
          <a:xfrm>
            <a:off x="5378183" y="3231410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(0:N)</a:t>
            </a:r>
          </a:p>
        </p:txBody>
      </p:sp>
      <p:cxnSp>
        <p:nvCxnSpPr>
          <p:cNvPr id="337" name="Conector recto 336">
            <a:extLst>
              <a:ext uri="{FF2B5EF4-FFF2-40B4-BE49-F238E27FC236}">
                <a16:creationId xmlns:a16="http://schemas.microsoft.com/office/drawing/2014/main" id="{A3CAED66-DBCB-A89B-58D7-7BF99F8B80B7}"/>
              </a:ext>
            </a:extLst>
          </p:cNvPr>
          <p:cNvCxnSpPr>
            <a:cxnSpLocks/>
            <a:stCxn id="5" idx="2"/>
            <a:endCxn id="338" idx="1"/>
          </p:cNvCxnSpPr>
          <p:nvPr/>
        </p:nvCxnSpPr>
        <p:spPr>
          <a:xfrm>
            <a:off x="5429536" y="1414365"/>
            <a:ext cx="1513421" cy="664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ombo 337">
            <a:extLst>
              <a:ext uri="{FF2B5EF4-FFF2-40B4-BE49-F238E27FC236}">
                <a16:creationId xmlns:a16="http://schemas.microsoft.com/office/drawing/2014/main" id="{82D7E134-6F8A-4921-857F-8233F284EEA6}"/>
              </a:ext>
            </a:extLst>
          </p:cNvPr>
          <p:cNvSpPr/>
          <p:nvPr/>
        </p:nvSpPr>
        <p:spPr>
          <a:xfrm rot="1148639">
            <a:off x="6914627" y="1976676"/>
            <a:ext cx="1024564" cy="540555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 dirty="0"/>
              <a:t>aloja</a:t>
            </a:r>
          </a:p>
        </p:txBody>
      </p:sp>
      <p:cxnSp>
        <p:nvCxnSpPr>
          <p:cNvPr id="359" name="Conector recto 358">
            <a:extLst>
              <a:ext uri="{FF2B5EF4-FFF2-40B4-BE49-F238E27FC236}">
                <a16:creationId xmlns:a16="http://schemas.microsoft.com/office/drawing/2014/main" id="{757F3ACF-0414-08C1-7970-05927FDA07F1}"/>
              </a:ext>
            </a:extLst>
          </p:cNvPr>
          <p:cNvCxnSpPr>
            <a:endCxn id="338" idx="3"/>
          </p:cNvCxnSpPr>
          <p:nvPr/>
        </p:nvCxnSpPr>
        <p:spPr>
          <a:xfrm flipH="1" flipV="1">
            <a:off x="7910860" y="2414953"/>
            <a:ext cx="676695" cy="37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>
            <a:extLst>
              <a:ext uri="{FF2B5EF4-FFF2-40B4-BE49-F238E27FC236}">
                <a16:creationId xmlns:a16="http://schemas.microsoft.com/office/drawing/2014/main" id="{480BBC71-65C9-E0CB-C94C-4CEF23836524}"/>
              </a:ext>
            </a:extLst>
          </p:cNvPr>
          <p:cNvSpPr txBox="1"/>
          <p:nvPr/>
        </p:nvSpPr>
        <p:spPr>
          <a:xfrm rot="1210911">
            <a:off x="5761618" y="1427328"/>
            <a:ext cx="55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  <p:sp>
        <p:nvSpPr>
          <p:cNvPr id="362" name="CuadroTexto 361">
            <a:extLst>
              <a:ext uri="{FF2B5EF4-FFF2-40B4-BE49-F238E27FC236}">
                <a16:creationId xmlns:a16="http://schemas.microsoft.com/office/drawing/2014/main" id="{3ABED00E-608A-2409-EC3B-C84631B9836A}"/>
              </a:ext>
            </a:extLst>
          </p:cNvPr>
          <p:cNvSpPr txBox="1"/>
          <p:nvPr/>
        </p:nvSpPr>
        <p:spPr>
          <a:xfrm rot="1866042">
            <a:off x="8052468" y="236451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(1:1)</a:t>
            </a:r>
          </a:p>
        </p:txBody>
      </p:sp>
      <p:sp>
        <p:nvSpPr>
          <p:cNvPr id="363" name="CuadroTexto 362">
            <a:extLst>
              <a:ext uri="{FF2B5EF4-FFF2-40B4-BE49-F238E27FC236}">
                <a16:creationId xmlns:a16="http://schemas.microsoft.com/office/drawing/2014/main" id="{2426AFE9-35B9-C79C-E5C1-4AA86D5501E8}"/>
              </a:ext>
            </a:extLst>
          </p:cNvPr>
          <p:cNvSpPr txBox="1"/>
          <p:nvPr/>
        </p:nvSpPr>
        <p:spPr>
          <a:xfrm rot="1697072">
            <a:off x="7316284" y="176456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  <p:sp>
        <p:nvSpPr>
          <p:cNvPr id="364" name="Rectángulo 363">
            <a:extLst>
              <a:ext uri="{FF2B5EF4-FFF2-40B4-BE49-F238E27FC236}">
                <a16:creationId xmlns:a16="http://schemas.microsoft.com/office/drawing/2014/main" id="{6FDE5A02-9473-4B7F-6353-2221AB92B214}"/>
              </a:ext>
            </a:extLst>
          </p:cNvPr>
          <p:cNvSpPr/>
          <p:nvPr/>
        </p:nvSpPr>
        <p:spPr>
          <a:xfrm>
            <a:off x="8509828" y="5274546"/>
            <a:ext cx="943166" cy="33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Empleado</a:t>
            </a:r>
          </a:p>
        </p:txBody>
      </p:sp>
      <p:sp>
        <p:nvSpPr>
          <p:cNvPr id="365" name="Elipse 364">
            <a:extLst>
              <a:ext uri="{FF2B5EF4-FFF2-40B4-BE49-F238E27FC236}">
                <a16:creationId xmlns:a16="http://schemas.microsoft.com/office/drawing/2014/main" id="{05D8582F-AB81-11CD-0F45-F43D999C739F}"/>
              </a:ext>
            </a:extLst>
          </p:cNvPr>
          <p:cNvSpPr/>
          <p:nvPr/>
        </p:nvSpPr>
        <p:spPr>
          <a:xfrm>
            <a:off x="8157960" y="4371682"/>
            <a:ext cx="1614542" cy="42062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sz="1050" dirty="0"/>
              <a:t>id_empleado (PK)</a:t>
            </a:r>
          </a:p>
        </p:txBody>
      </p:sp>
      <p:cxnSp>
        <p:nvCxnSpPr>
          <p:cNvPr id="366" name="Conector recto de flecha 365">
            <a:extLst>
              <a:ext uri="{FF2B5EF4-FFF2-40B4-BE49-F238E27FC236}">
                <a16:creationId xmlns:a16="http://schemas.microsoft.com/office/drawing/2014/main" id="{C9EB3AAD-27F5-36E1-F6A5-59CCE3157587}"/>
              </a:ext>
            </a:extLst>
          </p:cNvPr>
          <p:cNvCxnSpPr>
            <a:stCxn id="364" idx="0"/>
            <a:endCxn id="365" idx="4"/>
          </p:cNvCxnSpPr>
          <p:nvPr/>
        </p:nvCxnSpPr>
        <p:spPr>
          <a:xfrm flipH="1" flipV="1">
            <a:off x="8965231" y="4792306"/>
            <a:ext cx="16180" cy="48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Elipse 366">
            <a:extLst>
              <a:ext uri="{FF2B5EF4-FFF2-40B4-BE49-F238E27FC236}">
                <a16:creationId xmlns:a16="http://schemas.microsoft.com/office/drawing/2014/main" id="{A5CD5C8D-C741-8AF0-FF2B-11DC9247C633}"/>
              </a:ext>
            </a:extLst>
          </p:cNvPr>
          <p:cNvSpPr/>
          <p:nvPr/>
        </p:nvSpPr>
        <p:spPr>
          <a:xfrm>
            <a:off x="9361220" y="4782915"/>
            <a:ext cx="866967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nombre</a:t>
            </a:r>
          </a:p>
        </p:txBody>
      </p:sp>
      <p:sp>
        <p:nvSpPr>
          <p:cNvPr id="368" name="Elipse 367">
            <a:extLst>
              <a:ext uri="{FF2B5EF4-FFF2-40B4-BE49-F238E27FC236}">
                <a16:creationId xmlns:a16="http://schemas.microsoft.com/office/drawing/2014/main" id="{33983BD3-6D95-19C1-8550-952AF761B21A}"/>
              </a:ext>
            </a:extLst>
          </p:cNvPr>
          <p:cNvSpPr/>
          <p:nvPr/>
        </p:nvSpPr>
        <p:spPr>
          <a:xfrm>
            <a:off x="7895341" y="4806146"/>
            <a:ext cx="791092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puesto</a:t>
            </a:r>
          </a:p>
        </p:txBody>
      </p:sp>
      <p:sp>
        <p:nvSpPr>
          <p:cNvPr id="369" name="Elipse 368">
            <a:extLst>
              <a:ext uri="{FF2B5EF4-FFF2-40B4-BE49-F238E27FC236}">
                <a16:creationId xmlns:a16="http://schemas.microsoft.com/office/drawing/2014/main" id="{71319B81-E3FF-8670-A071-CA4CB99EA573}"/>
              </a:ext>
            </a:extLst>
          </p:cNvPr>
          <p:cNvSpPr/>
          <p:nvPr/>
        </p:nvSpPr>
        <p:spPr>
          <a:xfrm>
            <a:off x="7815889" y="5761019"/>
            <a:ext cx="1008888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telefono</a:t>
            </a:r>
          </a:p>
        </p:txBody>
      </p:sp>
      <p:sp>
        <p:nvSpPr>
          <p:cNvPr id="370" name="Elipse 369">
            <a:extLst>
              <a:ext uri="{FF2B5EF4-FFF2-40B4-BE49-F238E27FC236}">
                <a16:creationId xmlns:a16="http://schemas.microsoft.com/office/drawing/2014/main" id="{633D9560-EE68-0D1E-AC1B-7B8E73AE7590}"/>
              </a:ext>
            </a:extLst>
          </p:cNvPr>
          <p:cNvSpPr/>
          <p:nvPr/>
        </p:nvSpPr>
        <p:spPr>
          <a:xfrm>
            <a:off x="9379629" y="5748956"/>
            <a:ext cx="697313" cy="4206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s-EC" sz="1050" dirty="0"/>
              <a:t>email</a:t>
            </a:r>
          </a:p>
        </p:txBody>
      </p:sp>
      <p:cxnSp>
        <p:nvCxnSpPr>
          <p:cNvPr id="371" name="Conector recto de flecha 370">
            <a:extLst>
              <a:ext uri="{FF2B5EF4-FFF2-40B4-BE49-F238E27FC236}">
                <a16:creationId xmlns:a16="http://schemas.microsoft.com/office/drawing/2014/main" id="{159269ED-F0BB-16CC-D6DE-1DD2AB287A11}"/>
              </a:ext>
            </a:extLst>
          </p:cNvPr>
          <p:cNvCxnSpPr>
            <a:stCxn id="364" idx="0"/>
            <a:endCxn id="367" idx="3"/>
          </p:cNvCxnSpPr>
          <p:nvPr/>
        </p:nvCxnSpPr>
        <p:spPr>
          <a:xfrm flipV="1">
            <a:off x="8981411" y="5141940"/>
            <a:ext cx="506773" cy="13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recto de flecha 371">
            <a:extLst>
              <a:ext uri="{FF2B5EF4-FFF2-40B4-BE49-F238E27FC236}">
                <a16:creationId xmlns:a16="http://schemas.microsoft.com/office/drawing/2014/main" id="{9B1371D1-550A-A930-2D8D-30411BFB7249}"/>
              </a:ext>
            </a:extLst>
          </p:cNvPr>
          <p:cNvCxnSpPr>
            <a:stCxn id="364" idx="0"/>
            <a:endCxn id="368" idx="5"/>
          </p:cNvCxnSpPr>
          <p:nvPr/>
        </p:nvCxnSpPr>
        <p:spPr>
          <a:xfrm flipH="1" flipV="1">
            <a:off x="8570580" y="5165171"/>
            <a:ext cx="410831" cy="10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recto de flecha 372">
            <a:extLst>
              <a:ext uri="{FF2B5EF4-FFF2-40B4-BE49-F238E27FC236}">
                <a16:creationId xmlns:a16="http://schemas.microsoft.com/office/drawing/2014/main" id="{ED575288-6E43-D369-C1A2-56192623CE72}"/>
              </a:ext>
            </a:extLst>
          </p:cNvPr>
          <p:cNvCxnSpPr>
            <a:cxnSpLocks/>
            <a:stCxn id="364" idx="2"/>
            <a:endCxn id="369" idx="7"/>
          </p:cNvCxnSpPr>
          <p:nvPr/>
        </p:nvCxnSpPr>
        <p:spPr>
          <a:xfrm flipH="1">
            <a:off x="8677029" y="5607921"/>
            <a:ext cx="304382" cy="21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recto de flecha 373">
            <a:extLst>
              <a:ext uri="{FF2B5EF4-FFF2-40B4-BE49-F238E27FC236}">
                <a16:creationId xmlns:a16="http://schemas.microsoft.com/office/drawing/2014/main" id="{8594EADF-64A8-9273-2BEC-F0DD92A6598F}"/>
              </a:ext>
            </a:extLst>
          </p:cNvPr>
          <p:cNvCxnSpPr>
            <a:cxnSpLocks/>
            <a:stCxn id="364" idx="2"/>
            <a:endCxn id="370" idx="1"/>
          </p:cNvCxnSpPr>
          <p:nvPr/>
        </p:nvCxnSpPr>
        <p:spPr>
          <a:xfrm>
            <a:off x="8981411" y="5607921"/>
            <a:ext cx="500337" cy="20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Elipse 374">
            <a:extLst>
              <a:ext uri="{FF2B5EF4-FFF2-40B4-BE49-F238E27FC236}">
                <a16:creationId xmlns:a16="http://schemas.microsoft.com/office/drawing/2014/main" id="{18EA9F0F-EBA0-FCED-AAB6-2BB1AB22AFB3}"/>
              </a:ext>
            </a:extLst>
          </p:cNvPr>
          <p:cNvSpPr/>
          <p:nvPr/>
        </p:nvSpPr>
        <p:spPr>
          <a:xfrm>
            <a:off x="8272032" y="6169580"/>
            <a:ext cx="1500470" cy="42062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s-EC" sz="1050" dirty="0"/>
              <a:t>id_sucursal (FK)</a:t>
            </a:r>
          </a:p>
        </p:txBody>
      </p:sp>
      <p:cxnSp>
        <p:nvCxnSpPr>
          <p:cNvPr id="376" name="Conector recto de flecha 375">
            <a:extLst>
              <a:ext uri="{FF2B5EF4-FFF2-40B4-BE49-F238E27FC236}">
                <a16:creationId xmlns:a16="http://schemas.microsoft.com/office/drawing/2014/main" id="{7CDD10BD-245E-41E2-9220-22F33FB91535}"/>
              </a:ext>
            </a:extLst>
          </p:cNvPr>
          <p:cNvCxnSpPr>
            <a:stCxn id="364" idx="2"/>
            <a:endCxn id="375" idx="0"/>
          </p:cNvCxnSpPr>
          <p:nvPr/>
        </p:nvCxnSpPr>
        <p:spPr>
          <a:xfrm>
            <a:off x="8981411" y="5607921"/>
            <a:ext cx="40856" cy="56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mbo 379">
            <a:extLst>
              <a:ext uri="{FF2B5EF4-FFF2-40B4-BE49-F238E27FC236}">
                <a16:creationId xmlns:a16="http://schemas.microsoft.com/office/drawing/2014/main" id="{103A32D9-F42C-05F3-0A72-25ECBC9B247F}"/>
              </a:ext>
            </a:extLst>
          </p:cNvPr>
          <p:cNvSpPr/>
          <p:nvPr/>
        </p:nvSpPr>
        <p:spPr>
          <a:xfrm>
            <a:off x="10615987" y="3902968"/>
            <a:ext cx="1148331" cy="540555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 dirty="0"/>
              <a:t>emplea</a:t>
            </a:r>
          </a:p>
        </p:txBody>
      </p:sp>
      <p:cxnSp>
        <p:nvCxnSpPr>
          <p:cNvPr id="382" name="Conector: angular 381">
            <a:extLst>
              <a:ext uri="{FF2B5EF4-FFF2-40B4-BE49-F238E27FC236}">
                <a16:creationId xmlns:a16="http://schemas.microsoft.com/office/drawing/2014/main" id="{CB1DE8F5-BA36-EFE3-E2A8-4ACDF3A063F0}"/>
              </a:ext>
            </a:extLst>
          </p:cNvPr>
          <p:cNvCxnSpPr>
            <a:cxnSpLocks/>
            <a:stCxn id="8" idx="3"/>
            <a:endCxn id="380" idx="0"/>
          </p:cNvCxnSpPr>
          <p:nvPr/>
        </p:nvCxnSpPr>
        <p:spPr>
          <a:xfrm>
            <a:off x="9308846" y="2892768"/>
            <a:ext cx="1881307" cy="1010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: angular 383">
            <a:extLst>
              <a:ext uri="{FF2B5EF4-FFF2-40B4-BE49-F238E27FC236}">
                <a16:creationId xmlns:a16="http://schemas.microsoft.com/office/drawing/2014/main" id="{1A7AB180-B6CC-A07E-C8F9-CEBC7A518571}"/>
              </a:ext>
            </a:extLst>
          </p:cNvPr>
          <p:cNvCxnSpPr>
            <a:cxnSpLocks/>
            <a:stCxn id="364" idx="3"/>
            <a:endCxn id="380" idx="2"/>
          </p:cNvCxnSpPr>
          <p:nvPr/>
        </p:nvCxnSpPr>
        <p:spPr>
          <a:xfrm flipV="1">
            <a:off x="9452994" y="4443523"/>
            <a:ext cx="1737159" cy="997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3FD34217-9926-F9D5-F50B-953D85149E59}"/>
              </a:ext>
            </a:extLst>
          </p:cNvPr>
          <p:cNvSpPr txBox="1"/>
          <p:nvPr/>
        </p:nvSpPr>
        <p:spPr>
          <a:xfrm>
            <a:off x="9236137" y="2653280"/>
            <a:ext cx="55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/>
              <a:t>(1:1)</a:t>
            </a:r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52AF3214-70AA-F0BF-6406-238B54F137D9}"/>
              </a:ext>
            </a:extLst>
          </p:cNvPr>
          <p:cNvSpPr txBox="1"/>
          <p:nvPr/>
        </p:nvSpPr>
        <p:spPr>
          <a:xfrm>
            <a:off x="10161622" y="4014959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3F42FC78-A004-2AC3-D223-B12FA93D9129}"/>
              </a:ext>
            </a:extLst>
          </p:cNvPr>
          <p:cNvSpPr txBox="1"/>
          <p:nvPr/>
        </p:nvSpPr>
        <p:spPr>
          <a:xfrm>
            <a:off x="9373962" y="5144958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  <p:sp>
        <p:nvSpPr>
          <p:cNvPr id="403" name="CuadroTexto 402">
            <a:extLst>
              <a:ext uri="{FF2B5EF4-FFF2-40B4-BE49-F238E27FC236}">
                <a16:creationId xmlns:a16="http://schemas.microsoft.com/office/drawing/2014/main" id="{C80B765B-5922-B3BF-9F54-4BB457AD2E8E}"/>
              </a:ext>
            </a:extLst>
          </p:cNvPr>
          <p:cNvSpPr txBox="1"/>
          <p:nvPr/>
        </p:nvSpPr>
        <p:spPr>
          <a:xfrm>
            <a:off x="861786" y="988129"/>
            <a:ext cx="55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/>
              <a:t>(1:1)</a:t>
            </a:r>
          </a:p>
        </p:txBody>
      </p:sp>
      <p:sp>
        <p:nvSpPr>
          <p:cNvPr id="404" name="CuadroTexto 403">
            <a:extLst>
              <a:ext uri="{FF2B5EF4-FFF2-40B4-BE49-F238E27FC236}">
                <a16:creationId xmlns:a16="http://schemas.microsoft.com/office/drawing/2014/main" id="{58A0A70D-199F-909F-D26D-1B6F6B90A7F8}"/>
              </a:ext>
            </a:extLst>
          </p:cNvPr>
          <p:cNvSpPr txBox="1"/>
          <p:nvPr/>
        </p:nvSpPr>
        <p:spPr>
          <a:xfrm>
            <a:off x="990379" y="3723210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  <p:cxnSp>
        <p:nvCxnSpPr>
          <p:cNvPr id="412" name="Conector recto 411">
            <a:extLst>
              <a:ext uri="{FF2B5EF4-FFF2-40B4-BE49-F238E27FC236}">
                <a16:creationId xmlns:a16="http://schemas.microsoft.com/office/drawing/2014/main" id="{DCC70BBF-0E8B-2D47-2B5F-7DAA8DBD570E}"/>
              </a:ext>
            </a:extLst>
          </p:cNvPr>
          <p:cNvCxnSpPr>
            <a:stCxn id="5" idx="2"/>
            <a:endCxn id="318" idx="0"/>
          </p:cNvCxnSpPr>
          <p:nvPr/>
        </p:nvCxnSpPr>
        <p:spPr>
          <a:xfrm>
            <a:off x="5429536" y="1414365"/>
            <a:ext cx="0" cy="946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recto 414">
            <a:extLst>
              <a:ext uri="{FF2B5EF4-FFF2-40B4-BE49-F238E27FC236}">
                <a16:creationId xmlns:a16="http://schemas.microsoft.com/office/drawing/2014/main" id="{926BEA9C-2803-DE43-6B0E-59D1C1F3467D}"/>
              </a:ext>
            </a:extLst>
          </p:cNvPr>
          <p:cNvCxnSpPr>
            <a:stCxn id="318" idx="2"/>
            <a:endCxn id="299" idx="0"/>
          </p:cNvCxnSpPr>
          <p:nvPr/>
        </p:nvCxnSpPr>
        <p:spPr>
          <a:xfrm>
            <a:off x="5429536" y="2901198"/>
            <a:ext cx="0" cy="71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ombo 417">
            <a:extLst>
              <a:ext uri="{FF2B5EF4-FFF2-40B4-BE49-F238E27FC236}">
                <a16:creationId xmlns:a16="http://schemas.microsoft.com/office/drawing/2014/main" id="{A8DB8660-7672-ED61-1D54-13AECEB280EB}"/>
              </a:ext>
            </a:extLst>
          </p:cNvPr>
          <p:cNvSpPr/>
          <p:nvPr/>
        </p:nvSpPr>
        <p:spPr>
          <a:xfrm>
            <a:off x="5012725" y="5610322"/>
            <a:ext cx="1024564" cy="540555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000" dirty="0"/>
              <a:t>emite</a:t>
            </a:r>
          </a:p>
        </p:txBody>
      </p:sp>
      <p:cxnSp>
        <p:nvCxnSpPr>
          <p:cNvPr id="420" name="Conector: angular 419">
            <a:extLst>
              <a:ext uri="{FF2B5EF4-FFF2-40B4-BE49-F238E27FC236}">
                <a16:creationId xmlns:a16="http://schemas.microsoft.com/office/drawing/2014/main" id="{A8592A09-9D5B-137A-63F7-2D3B573A5684}"/>
              </a:ext>
            </a:extLst>
          </p:cNvPr>
          <p:cNvCxnSpPr>
            <a:stCxn id="9" idx="2"/>
            <a:endCxn id="418" idx="1"/>
          </p:cNvCxnSpPr>
          <p:nvPr/>
        </p:nvCxnSpPr>
        <p:spPr>
          <a:xfrm rot="16200000" flipH="1">
            <a:off x="2629483" y="3497357"/>
            <a:ext cx="1743229" cy="30232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: angular 425">
            <a:extLst>
              <a:ext uri="{FF2B5EF4-FFF2-40B4-BE49-F238E27FC236}">
                <a16:creationId xmlns:a16="http://schemas.microsoft.com/office/drawing/2014/main" id="{D709932C-8EF1-59BE-F9D6-61EC81528009}"/>
              </a:ext>
            </a:extLst>
          </p:cNvPr>
          <p:cNvCxnSpPr>
            <a:stCxn id="8" idx="1"/>
            <a:endCxn id="418" idx="3"/>
          </p:cNvCxnSpPr>
          <p:nvPr/>
        </p:nvCxnSpPr>
        <p:spPr>
          <a:xfrm rot="10800000" flipV="1">
            <a:off x="6037290" y="2892768"/>
            <a:ext cx="2476981" cy="29878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CuadroTexto 428">
            <a:extLst>
              <a:ext uri="{FF2B5EF4-FFF2-40B4-BE49-F238E27FC236}">
                <a16:creationId xmlns:a16="http://schemas.microsoft.com/office/drawing/2014/main" id="{EC78FB56-A01B-232E-C613-E2EFCF25891C}"/>
              </a:ext>
            </a:extLst>
          </p:cNvPr>
          <p:cNvSpPr txBox="1"/>
          <p:nvPr/>
        </p:nvSpPr>
        <p:spPr>
          <a:xfrm>
            <a:off x="7889070" y="2646113"/>
            <a:ext cx="55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/>
              <a:t>(1:1)</a:t>
            </a:r>
          </a:p>
        </p:txBody>
      </p:sp>
      <p:sp>
        <p:nvSpPr>
          <p:cNvPr id="430" name="CuadroTexto 429">
            <a:extLst>
              <a:ext uri="{FF2B5EF4-FFF2-40B4-BE49-F238E27FC236}">
                <a16:creationId xmlns:a16="http://schemas.microsoft.com/office/drawing/2014/main" id="{5113342D-9908-96CE-3AC1-9B57B5F4E5C8}"/>
              </a:ext>
            </a:extLst>
          </p:cNvPr>
          <p:cNvSpPr txBox="1"/>
          <p:nvPr/>
        </p:nvSpPr>
        <p:spPr>
          <a:xfrm>
            <a:off x="1908152" y="426087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  <p:sp>
        <p:nvSpPr>
          <p:cNvPr id="431" name="CuadroTexto 430">
            <a:extLst>
              <a:ext uri="{FF2B5EF4-FFF2-40B4-BE49-F238E27FC236}">
                <a16:creationId xmlns:a16="http://schemas.microsoft.com/office/drawing/2014/main" id="{52B3D429-DCF4-D63B-D17D-2C1542EC99DA}"/>
              </a:ext>
            </a:extLst>
          </p:cNvPr>
          <p:cNvSpPr txBox="1"/>
          <p:nvPr/>
        </p:nvSpPr>
        <p:spPr>
          <a:xfrm>
            <a:off x="5266560" y="531945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(1:N)</a:t>
            </a:r>
          </a:p>
        </p:txBody>
      </p:sp>
    </p:spTree>
    <p:extLst>
      <p:ext uri="{BB962C8B-B14F-4D97-AF65-F5344CB8AC3E}">
        <p14:creationId xmlns:p14="http://schemas.microsoft.com/office/powerpoint/2010/main" val="22228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EC7AB6-9DBE-7AF4-EF3A-4933F5297CF9}"/>
              </a:ext>
            </a:extLst>
          </p:cNvPr>
          <p:cNvSpPr txBox="1"/>
          <p:nvPr/>
        </p:nvSpPr>
        <p:spPr>
          <a:xfrm>
            <a:off x="733044" y="893630"/>
            <a:ext cx="107259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b="1" dirty="0"/>
              <a:t>Relaciones entre entidades del modelo: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cliente (1:1)</a:t>
            </a:r>
            <a:r>
              <a:rPr lang="es-ES" dirty="0"/>
              <a:t> → </a:t>
            </a:r>
            <a:r>
              <a:rPr lang="es-ES" b="1" dirty="0"/>
              <a:t>posee</a:t>
            </a:r>
            <a:r>
              <a:rPr lang="es-ES" dirty="0"/>
              <a:t> → </a:t>
            </a:r>
            <a:r>
              <a:rPr lang="es-ES" b="1" dirty="0"/>
              <a:t>cuenta (1:N)</a:t>
            </a:r>
            <a:br>
              <a:rPr lang="es-ES" dirty="0"/>
            </a:br>
            <a:r>
              <a:rPr lang="es-ES" dirty="0"/>
              <a:t>🔹 Un cliente puede tener muchas cuentas. Cada cuenta pertenece a un solo cliente.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sucursal (1:1)</a:t>
            </a:r>
            <a:r>
              <a:rPr lang="es-ES" dirty="0"/>
              <a:t> → </a:t>
            </a:r>
            <a:r>
              <a:rPr lang="es-ES" b="1" dirty="0"/>
              <a:t>aloja</a:t>
            </a:r>
            <a:r>
              <a:rPr lang="es-ES" dirty="0"/>
              <a:t> → </a:t>
            </a:r>
            <a:r>
              <a:rPr lang="es-ES" b="1" dirty="0"/>
              <a:t>cuenta (1:N)</a:t>
            </a:r>
            <a:br>
              <a:rPr lang="es-ES" dirty="0"/>
            </a:br>
            <a:r>
              <a:rPr lang="es-ES" dirty="0"/>
              <a:t>🔹 Una sucursal puede alojar muchas cuentas. Cada cuenta está asociada a una sola sucursal.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sucursal (1:1)</a:t>
            </a:r>
            <a:r>
              <a:rPr lang="es-ES" dirty="0"/>
              <a:t> → </a:t>
            </a:r>
            <a:r>
              <a:rPr lang="es-ES" b="1" dirty="0"/>
              <a:t>emplea</a:t>
            </a:r>
            <a:r>
              <a:rPr lang="es-ES" dirty="0"/>
              <a:t> → </a:t>
            </a:r>
            <a:r>
              <a:rPr lang="es-ES" b="1" dirty="0"/>
              <a:t>empleado (1:N)</a:t>
            </a:r>
            <a:br>
              <a:rPr lang="es-ES" dirty="0"/>
            </a:br>
            <a:r>
              <a:rPr lang="es-ES" dirty="0"/>
              <a:t>🔹 Una sucursal puede emplear a muchos empleados. Cada empleado trabaja en una sola sucursal.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cliente (1:1)</a:t>
            </a:r>
            <a:r>
              <a:rPr lang="es-ES" dirty="0"/>
              <a:t> → </a:t>
            </a:r>
            <a:r>
              <a:rPr lang="es-ES" b="1" dirty="0"/>
              <a:t>solicita</a:t>
            </a:r>
            <a:r>
              <a:rPr lang="es-ES" dirty="0"/>
              <a:t> → </a:t>
            </a:r>
            <a:r>
              <a:rPr lang="es-ES" b="1" dirty="0" err="1"/>
              <a:t>prestamo</a:t>
            </a:r>
            <a:r>
              <a:rPr lang="es-ES" b="1" dirty="0"/>
              <a:t> (1:N)</a:t>
            </a:r>
            <a:br>
              <a:rPr lang="es-ES" dirty="0"/>
            </a:br>
            <a:r>
              <a:rPr lang="es-ES" dirty="0"/>
              <a:t>🔹 Un cliente puede solicitar muchos préstamos. Cada préstamo es solicitado por un solo cliente.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sucursal (1:1)</a:t>
            </a:r>
            <a:r>
              <a:rPr lang="es-ES" dirty="0"/>
              <a:t> → </a:t>
            </a:r>
            <a:r>
              <a:rPr lang="es-ES" b="1" dirty="0"/>
              <a:t>otorga</a:t>
            </a:r>
            <a:r>
              <a:rPr lang="es-ES" dirty="0"/>
              <a:t> → </a:t>
            </a:r>
            <a:r>
              <a:rPr lang="es-ES" b="1" dirty="0" err="1"/>
              <a:t>prestamo</a:t>
            </a:r>
            <a:r>
              <a:rPr lang="es-ES" b="1" dirty="0"/>
              <a:t> (1:N)</a:t>
            </a:r>
            <a:br>
              <a:rPr lang="es-ES" dirty="0"/>
            </a:br>
            <a:r>
              <a:rPr lang="es-ES" dirty="0"/>
              <a:t>🔹 Una sucursal puede otorgar muchos préstamos. Cada préstamo es otorgado por una sola sucursal.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cuenta (1:1)</a:t>
            </a:r>
            <a:r>
              <a:rPr lang="es-ES" dirty="0"/>
              <a:t> → </a:t>
            </a:r>
            <a:r>
              <a:rPr lang="es-ES" b="1" dirty="0"/>
              <a:t>asocia</a:t>
            </a:r>
            <a:r>
              <a:rPr lang="es-ES" dirty="0"/>
              <a:t> → </a:t>
            </a:r>
            <a:r>
              <a:rPr lang="es-ES" b="1" dirty="0" err="1"/>
              <a:t>tarjeta_credito</a:t>
            </a:r>
            <a:r>
              <a:rPr lang="es-ES" b="1" dirty="0"/>
              <a:t> (1:N)</a:t>
            </a:r>
            <a:br>
              <a:rPr lang="es-ES" dirty="0"/>
            </a:br>
            <a:r>
              <a:rPr lang="es-ES" dirty="0"/>
              <a:t>🔹 Una cuenta puede tener muchas tarjetas de crédito. Cada tarjeta de crédito está asociada a una sola cuenta.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cuenta (1:1)</a:t>
            </a:r>
            <a:r>
              <a:rPr lang="es-ES" dirty="0"/>
              <a:t> → </a:t>
            </a:r>
            <a:r>
              <a:rPr lang="es-ES" b="1" dirty="0"/>
              <a:t>realiza</a:t>
            </a:r>
            <a:r>
              <a:rPr lang="es-ES" dirty="0"/>
              <a:t> → </a:t>
            </a:r>
            <a:r>
              <a:rPr lang="es-ES" b="1" dirty="0" err="1"/>
              <a:t>transaccion</a:t>
            </a:r>
            <a:r>
              <a:rPr lang="es-ES" b="1" dirty="0"/>
              <a:t> (1:N)</a:t>
            </a:r>
            <a:br>
              <a:rPr lang="es-ES" dirty="0"/>
            </a:br>
            <a:r>
              <a:rPr lang="es-ES" dirty="0"/>
              <a:t>🔹 Una cuenta puede tener muchas transacciones. Cada transacción se realiza en una sola cuenta.</a:t>
            </a:r>
          </a:p>
        </p:txBody>
      </p:sp>
    </p:spTree>
    <p:extLst>
      <p:ext uri="{BB962C8B-B14F-4D97-AF65-F5344CB8AC3E}">
        <p14:creationId xmlns:p14="http://schemas.microsoft.com/office/powerpoint/2010/main" val="2545575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457</Words>
  <Application>Microsoft Office PowerPoint</Application>
  <PresentationFormat>Panorámica</PresentationFormat>
  <Paragraphs>85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Eduardo</dc:creator>
  <cp:lastModifiedBy>Kevin Eduardo</cp:lastModifiedBy>
  <cp:revision>2</cp:revision>
  <dcterms:created xsi:type="dcterms:W3CDTF">2025-07-26T01:00:53Z</dcterms:created>
  <dcterms:modified xsi:type="dcterms:W3CDTF">2025-07-26T01:15:10Z</dcterms:modified>
</cp:coreProperties>
</file>