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74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2429" y="601720"/>
            <a:ext cx="7299140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684554"/>
            <a:ext cx="8073390" cy="229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958" y="2621657"/>
            <a:ext cx="52597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latin typeface="Calibri"/>
                <a:cs typeface="Calibri"/>
              </a:rPr>
              <a:t>Dimensiona</a:t>
            </a:r>
            <a:r>
              <a:rPr sz="4400" b="1" dirty="0">
                <a:latin typeface="Calibri"/>
                <a:cs typeface="Calibri"/>
              </a:rPr>
              <a:t>l</a:t>
            </a:r>
            <a:r>
              <a:rPr sz="4400" b="1" spc="-13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Calibri"/>
                <a:cs typeface="Calibri"/>
              </a:rPr>
              <a:t>Modeling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955" y="905255"/>
            <a:ext cx="6800087" cy="504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340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Miscellane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us</a:t>
            </a:r>
            <a:r>
              <a:rPr b="1" spc="-1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97827"/>
            <a:ext cx="5224145" cy="218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Rapi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Chang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Junk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8455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La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4554"/>
            <a:ext cx="7932420" cy="120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857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Multipl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Hie</a:t>
            </a:r>
            <a:r>
              <a:rPr b="1" spc="-10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6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chi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2938"/>
            <a:ext cx="7949565" cy="281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83714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Eg: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ail</a:t>
            </a:r>
            <a:r>
              <a:rPr sz="2400" spc="-10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lang="en-US" sz="2400" spc="-4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eti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US" sz="2400" spc="-65" dirty="0">
                <a:latin typeface="Times New Roman"/>
                <a:cs typeface="Times New Roman"/>
              </a:rPr>
              <a:t>u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p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lang="en-US" sz="2400" spc="-60">
                <a:latin typeface="Times New Roman"/>
                <a:cs typeface="Times New Roman"/>
              </a:rPr>
              <a:t>&amp; </a:t>
            </a:r>
            <a:r>
              <a:rPr sz="2400" spc="-5">
                <a:latin typeface="Calibri"/>
                <a:cs typeface="Calibri"/>
              </a:rPr>
              <a:t>d</a:t>
            </a:r>
            <a:r>
              <a:rPr sz="2400" spc="-20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wn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rtm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sam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uc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imens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5755" y="438912"/>
            <a:ext cx="6952487" cy="598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Rapidly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Changin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2" y="1702938"/>
            <a:ext cx="7949565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ype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083" y="800100"/>
            <a:ext cx="7037832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Jun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2938"/>
            <a:ext cx="7778750" cy="337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95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ags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tual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bscu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ign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iel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aj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ags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annot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ei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75"/>
              </a:spcBef>
              <a:buFont typeface="Calibri"/>
              <a:buChar char="•"/>
              <a:tabLst>
                <a:tab pos="234315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ags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ts.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75"/>
              </a:spcBef>
              <a:buFont typeface="Calibri"/>
              <a:buChar char="•"/>
              <a:tabLst>
                <a:tab pos="234315" algn="l"/>
              </a:tabLst>
            </a:pP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lags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unchan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able.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80"/>
              </a:spcBef>
              <a:buFont typeface="Calibri"/>
              <a:buChar char="•"/>
              <a:tabLst>
                <a:tab pos="234315" algn="l"/>
              </a:tabLst>
            </a:pP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wn.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575"/>
              </a:spcBef>
              <a:buFont typeface="Calibri"/>
              <a:buChar char="•"/>
              <a:tabLst>
                <a:tab pos="234315" algn="l"/>
              </a:tabLst>
            </a:pP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ags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ngfu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887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SN</a:t>
            </a:r>
            <a:r>
              <a:rPr b="1" spc="-55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WFLAK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3413"/>
            <a:ext cx="7895590" cy="240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706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wf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aki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norma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iz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6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schema.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tions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Norma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z</a:t>
            </a:r>
            <a:r>
              <a:rPr sz="2000" b="1" spc="-5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act.</a:t>
            </a:r>
            <a:endParaRPr sz="2000">
              <a:latin typeface="Calibri"/>
              <a:cs typeface="Calibri"/>
            </a:endParaRPr>
          </a:p>
          <a:p>
            <a:pPr marL="355600" marR="2032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lly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norma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act.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844" y="349117"/>
            <a:ext cx="17653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80" dirty="0">
                <a:latin typeface="Calibri"/>
                <a:cs typeface="Calibri"/>
              </a:rPr>
              <a:t>e</a:t>
            </a:r>
            <a:r>
              <a:rPr sz="4000" spc="-100" dirty="0">
                <a:latin typeface="Calibri"/>
                <a:cs typeface="Calibri"/>
              </a:rPr>
              <a:t>x</a:t>
            </a:r>
            <a:r>
              <a:rPr sz="4000" spc="-25" dirty="0"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4272" y="981455"/>
            <a:ext cx="6315456" cy="489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75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Dimensiona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alibri"/>
                <a:cs typeface="Calibri"/>
              </a:rPr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7827"/>
            <a:ext cx="5770245" cy="277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Upd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ables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Mi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cellaneous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Snowf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ema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ables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ami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9872" y="391027"/>
            <a:ext cx="34524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art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norma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5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6216" y="858011"/>
            <a:ext cx="7211568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248" y="391027"/>
            <a:ext cx="30759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Snowf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943355"/>
            <a:ext cx="7362444" cy="5914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785">
              <a:lnSpc>
                <a:spcPct val="100000"/>
              </a:lnSpc>
            </a:pPr>
            <a:r>
              <a:rPr dirty="0"/>
              <a:t>Wh</a:t>
            </a:r>
            <a:r>
              <a:rPr spc="5" dirty="0"/>
              <a:t>e</a:t>
            </a:r>
            <a:r>
              <a:rPr dirty="0"/>
              <a:t>n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  <a:r>
              <a:rPr dirty="0"/>
              <a:t>o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5" dirty="0"/>
              <a:t>sno</a:t>
            </a:r>
            <a:r>
              <a:rPr spc="5" dirty="0"/>
              <a:t>w</a:t>
            </a:r>
            <a:r>
              <a:rPr spc="-5" dirty="0"/>
              <a:t>f</a:t>
            </a:r>
            <a:r>
              <a:rPr dirty="0"/>
              <a:t>la</a:t>
            </a:r>
            <a:r>
              <a:rPr spc="-145" dirty="0"/>
              <a:t>k</a:t>
            </a:r>
            <a:r>
              <a:rPr dirty="0"/>
              <a:t>e?</a:t>
            </a:r>
          </a:p>
        </p:txBody>
      </p:sp>
      <p:sp>
        <p:nvSpPr>
          <p:cNvPr id="3" name="object 3"/>
          <p:cNvSpPr/>
          <p:nvPr/>
        </p:nvSpPr>
        <p:spPr>
          <a:xfrm>
            <a:off x="1275588" y="1600200"/>
            <a:ext cx="6592823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582" rIns="0" bIns="0" rtlCol="0">
            <a:spAutoFit/>
          </a:bodyPr>
          <a:lstStyle/>
          <a:p>
            <a:pPr marL="152273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Ad</a:t>
            </a:r>
            <a:r>
              <a:rPr sz="2800" b="1" spc="-55" dirty="0">
                <a:latin typeface="Calibri"/>
                <a:cs typeface="Calibri"/>
              </a:rPr>
              <a:t>v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45" dirty="0">
                <a:latin typeface="Calibri"/>
                <a:cs typeface="Calibri"/>
              </a:rPr>
              <a:t>g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&amp;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Disad</a:t>
            </a:r>
            <a:r>
              <a:rPr sz="2800" b="1" spc="-40" dirty="0">
                <a:latin typeface="Calibri"/>
                <a:cs typeface="Calibri"/>
              </a:rPr>
              <a:t>v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45" dirty="0">
                <a:latin typeface="Calibri"/>
                <a:cs typeface="Calibri"/>
              </a:rPr>
              <a:t>g</a:t>
            </a:r>
            <a:r>
              <a:rPr sz="2800" b="1" spc="-20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0238"/>
            <a:ext cx="7478395" cy="428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d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nt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Sm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spac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1548765">
              <a:lnSpc>
                <a:spcPts val="3460"/>
              </a:lnSpc>
              <a:spcBef>
                <a:spcPts val="204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rma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Disad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nt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12700" marR="513715">
              <a:lnSpc>
                <a:spcPct val="12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he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6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lity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gh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icult.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Deg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que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ormanc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198116" y="524377"/>
            <a:ext cx="2747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20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30" dirty="0">
                <a:latin typeface="Calibri"/>
                <a:cs typeface="Calibri"/>
              </a:rPr>
              <a:t>g</a:t>
            </a:r>
            <a:r>
              <a:rPr sz="2400" b="1" spc="-4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Calibri"/>
                <a:cs typeface="Calibri"/>
              </a:rPr>
              <a:t>F</a:t>
            </a:r>
            <a:r>
              <a:rPr sz="2400" b="1" spc="-10" dirty="0">
                <a:latin typeface="Calibri"/>
                <a:cs typeface="Calibri"/>
              </a:rPr>
              <a:t>act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8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1" y="1665363"/>
            <a:ext cx="8074025" cy="431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5090" indent="-342900">
              <a:lnSpc>
                <a:spcPct val="12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anula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ag</a:t>
            </a:r>
            <a:r>
              <a:rPr sz="2000" i="1" spc="-5" dirty="0">
                <a:latin typeface="Calibri"/>
                <a:cs typeface="Calibri"/>
              </a:rPr>
              <a:t>gr</a:t>
            </a:r>
            <a:r>
              <a:rPr sz="2000" i="1" spc="-1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ga</a:t>
            </a:r>
            <a:r>
              <a:rPr sz="2000" i="1" spc="-3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ab</a:t>
            </a:r>
            <a:r>
              <a:rPr sz="2000" i="1" spc="-15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spc="-10" dirty="0">
                <a:latin typeface="Calibri"/>
                <a:cs typeface="Calibri"/>
              </a:rPr>
              <a:t>o</a:t>
            </a:r>
            <a:r>
              <a:rPr sz="2000" i="1" spc="-3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x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w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th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ild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-4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g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ables?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ana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ails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n’t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oduc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han</a:t>
            </a:r>
            <a:r>
              <a:rPr sz="2000" dirty="0">
                <a:latin typeface="Calibri"/>
                <a:cs typeface="Calibri"/>
              </a:rPr>
              <a:t>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ails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odu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n’t 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ev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dua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371600"/>
            <a:ext cx="5807963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814068" y="331718"/>
            <a:ext cx="3517900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25" dirty="0">
                <a:latin typeface="Calibri"/>
                <a:cs typeface="Calibri"/>
              </a:rPr>
              <a:t>A</a:t>
            </a:r>
            <a:r>
              <a:rPr sz="4000" b="1" spc="15" dirty="0">
                <a:latin typeface="Calibri"/>
                <a:cs typeface="Calibri"/>
              </a:rPr>
              <a:t>g</a:t>
            </a:r>
            <a:r>
              <a:rPr sz="4000" b="1" spc="-25" dirty="0">
                <a:latin typeface="Calibri"/>
                <a:cs typeface="Calibri"/>
              </a:rPr>
              <a:t>g</a:t>
            </a:r>
            <a:r>
              <a:rPr sz="4000" b="1" spc="-65" dirty="0">
                <a:latin typeface="Calibri"/>
                <a:cs typeface="Calibri"/>
              </a:rPr>
              <a:t>r</a:t>
            </a:r>
            <a:r>
              <a:rPr sz="4000" b="1" spc="-30" dirty="0">
                <a:latin typeface="Calibri"/>
                <a:cs typeface="Calibri"/>
              </a:rPr>
              <a:t>e</a:t>
            </a:r>
            <a:r>
              <a:rPr sz="4000" b="1" spc="-85" dirty="0">
                <a:latin typeface="Calibri"/>
                <a:cs typeface="Calibri"/>
              </a:rPr>
              <a:t>g</a:t>
            </a:r>
            <a:r>
              <a:rPr sz="4000" b="1" spc="-65" dirty="0">
                <a:latin typeface="Calibri"/>
                <a:cs typeface="Calibri"/>
              </a:rPr>
              <a:t>a</a:t>
            </a:r>
            <a:r>
              <a:rPr sz="4000" b="1" spc="-20" dirty="0">
                <a:latin typeface="Calibri"/>
                <a:cs typeface="Calibri"/>
              </a:rPr>
              <a:t>ting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30" dirty="0">
                <a:latin typeface="Calibri"/>
                <a:cs typeface="Calibri"/>
              </a:rPr>
              <a:t>F</a:t>
            </a:r>
            <a:r>
              <a:rPr sz="4000" b="1" spc="-20" dirty="0">
                <a:latin typeface="Calibri"/>
                <a:cs typeface="Calibri"/>
              </a:rPr>
              <a:t>act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b="1" spc="-325" dirty="0">
                <a:latin typeface="Calibri"/>
                <a:cs typeface="Calibri"/>
              </a:rPr>
              <a:t>T</a:t>
            </a:r>
            <a:r>
              <a:rPr sz="4000" b="1" spc="-20" dirty="0">
                <a:latin typeface="Calibri"/>
                <a:cs typeface="Calibri"/>
              </a:rPr>
              <a:t>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1046"/>
            <a:ext cx="3621404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One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125" dirty="0">
                <a:latin typeface="Calibri"/>
                <a:cs typeface="Calibri"/>
              </a:rPr>
              <a:t>W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35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Calibri"/>
                <a:cs typeface="Calibri"/>
              </a:rPr>
              <a:t>W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130" dirty="0">
                <a:latin typeface="Calibri"/>
                <a:cs typeface="Calibri"/>
              </a:rPr>
              <a:t>W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994532"/>
            <a:ext cx="8015605" cy="467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agg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g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endParaRPr sz="2000">
              <a:latin typeface="Calibri"/>
              <a:cs typeface="Calibri"/>
            </a:endParaRPr>
          </a:p>
          <a:p>
            <a:pPr marL="12700" marR="1042669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60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-</a:t>
            </a:r>
            <a:r>
              <a:rPr sz="2000" b="1" spc="-80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Agg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Calibri"/>
                <a:cs typeface="Calibri"/>
              </a:rPr>
              <a:t>g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ow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-</a:t>
            </a:r>
            <a:r>
              <a:rPr sz="2000" b="1" spc="-80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g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marR="145415">
              <a:lnSpc>
                <a:spcPts val="2880"/>
              </a:lnSpc>
              <a:spcBef>
                <a:spcPts val="175"/>
              </a:spcBef>
            </a:pP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e-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344" y="918972"/>
            <a:ext cx="6687311" cy="502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205">
              <a:lnSpc>
                <a:spcPct val="100000"/>
              </a:lnSpc>
            </a:pPr>
            <a:r>
              <a:rPr b="1" spc="-125" dirty="0">
                <a:latin typeface="Calibri"/>
                <a:cs typeface="Calibri"/>
              </a:rPr>
              <a:t>F</a:t>
            </a:r>
            <a:r>
              <a:rPr b="1" dirty="0">
                <a:latin typeface="Calibri"/>
                <a:cs typeface="Calibri"/>
              </a:rPr>
              <a:t>amilies</a:t>
            </a:r>
            <a:r>
              <a:rPr b="1" spc="-1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Calibri"/>
                <a:cs typeface="Calibri"/>
              </a:rPr>
              <a:t>S</a:t>
            </a:r>
            <a:r>
              <a:rPr b="1" spc="-34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064260" algn="l"/>
                <a:tab pos="1797050" algn="l"/>
                <a:tab pos="2713355" algn="l"/>
                <a:tab pos="2989580" algn="l"/>
                <a:tab pos="4042410" algn="l"/>
                <a:tab pos="5188585" algn="l"/>
                <a:tab pos="5577205" algn="l"/>
                <a:tab pos="6320155" algn="l"/>
                <a:tab pos="6863715" algn="l"/>
              </a:tabLst>
            </a:pPr>
            <a:r>
              <a:rPr spc="-35" dirty="0"/>
              <a:t>E</a:t>
            </a:r>
            <a:r>
              <a:rPr dirty="0"/>
              <a:t>ach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S</a:t>
            </a:r>
            <a:r>
              <a:rPr spc="-200" dirty="0"/>
              <a:t>T</a:t>
            </a:r>
            <a:r>
              <a:rPr spc="-15" dirty="0"/>
              <a:t>AR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se</a:t>
            </a:r>
            <a:r>
              <a:rPr spc="15" dirty="0"/>
              <a:t>r</a:t>
            </a:r>
            <a:r>
              <a:rPr spc="-45" dirty="0"/>
              <a:t>v</a:t>
            </a:r>
            <a:r>
              <a:rPr spc="-15" dirty="0"/>
              <a:t>es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spec</a:t>
            </a:r>
            <a:r>
              <a:rPr spc="5" dirty="0"/>
              <a:t>i</a:t>
            </a:r>
            <a:r>
              <a:rPr spc="-5" dirty="0"/>
              <a:t>f</a:t>
            </a:r>
            <a:r>
              <a:rPr dirty="0"/>
              <a:t>i</a:t>
            </a:r>
            <a:r>
              <a:rPr spc="-15" dirty="0"/>
              <a:t>c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purp</a:t>
            </a:r>
            <a:r>
              <a:rPr spc="-15" dirty="0"/>
              <a:t>ose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/>
              <a:t>t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t</a:t>
            </a:r>
            <a:r>
              <a:rPr spc="-55" dirty="0"/>
              <a:t>r</a:t>
            </a:r>
            <a:r>
              <a:rPr spc="-10" dirty="0"/>
              <a:t>a</a:t>
            </a:r>
            <a:r>
              <a:rPr spc="-15" dirty="0"/>
              <a:t>ck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the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me</a:t>
            </a:r>
            <a:r>
              <a:rPr spc="-10" dirty="0"/>
              <a:t>a</a:t>
            </a:r>
            <a:r>
              <a:rPr spc="-5" dirty="0"/>
              <a:t>su</a:t>
            </a:r>
            <a:r>
              <a:rPr spc="-50" dirty="0"/>
              <a:t>r</a:t>
            </a:r>
            <a:r>
              <a:rPr spc="-15" dirty="0"/>
              <a:t>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35" dirty="0"/>
              <a:t>t</a:t>
            </a:r>
            <a:r>
              <a:rPr spc="-20" dirty="0"/>
              <a:t>o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15" dirty="0"/>
              <a:t>a</a:t>
            </a:r>
            <a:r>
              <a:rPr spc="-5" dirty="0"/>
              <a:t>c</a:t>
            </a:r>
            <a:r>
              <a:rPr spc="-10"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abl</a:t>
            </a:r>
            <a:r>
              <a:rPr spc="-10" dirty="0"/>
              <a:t>e</a:t>
            </a:r>
            <a:r>
              <a:rPr dirty="0"/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  <a:tab pos="968375" algn="l"/>
                <a:tab pos="1585595" algn="l"/>
                <a:tab pos="2483485" algn="l"/>
                <a:tab pos="2888615" algn="l"/>
                <a:tab pos="3455670" algn="l"/>
                <a:tab pos="4347210" algn="l"/>
                <a:tab pos="4728210" algn="l"/>
                <a:tab pos="5027295" algn="l"/>
                <a:tab pos="5934075" algn="l"/>
                <a:tab pos="6764655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/>
              <a:t>f</a:t>
            </a:r>
            <a:r>
              <a:rPr spc="-10" dirty="0"/>
              <a:t>act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5" dirty="0"/>
              <a:t>t</a:t>
            </a:r>
            <a:r>
              <a:rPr spc="-10" dirty="0"/>
              <a:t>a</a:t>
            </a:r>
            <a:r>
              <a:rPr spc="-5" dirty="0"/>
              <a:t>b</a:t>
            </a:r>
            <a:r>
              <a:rPr dirty="0"/>
              <a:t>l</a:t>
            </a:r>
            <a:r>
              <a:rPr spc="-15" dirty="0"/>
              <a:t>es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o</a:t>
            </a:r>
            <a:r>
              <a:rPr dirty="0"/>
              <a:t>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the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S</a:t>
            </a:r>
            <a:r>
              <a:rPr spc="-200" dirty="0"/>
              <a:t>T</a:t>
            </a:r>
            <a:r>
              <a:rPr spc="-15" dirty="0"/>
              <a:t>A</a:t>
            </a:r>
            <a:r>
              <a:rPr spc="-45" dirty="0"/>
              <a:t>R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/>
              <a:t>f</a:t>
            </a:r>
            <a:r>
              <a:rPr dirty="0"/>
              <a:t>ami</a:t>
            </a:r>
            <a:r>
              <a:rPr spc="-10" dirty="0"/>
              <a:t>l</a:t>
            </a:r>
            <a:r>
              <a:rPr spc="-15" dirty="0"/>
              <a:t>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s</a:t>
            </a:r>
            <a:r>
              <a:rPr spc="-20" dirty="0"/>
              <a:t>h</a:t>
            </a:r>
            <a:r>
              <a:rPr spc="-15" dirty="0"/>
              <a:t>a</a:t>
            </a:r>
            <a:r>
              <a:rPr spc="-45" dirty="0"/>
              <a:t>r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d</a:t>
            </a:r>
            <a:r>
              <a:rPr dirty="0"/>
              <a:t>i</a:t>
            </a:r>
            <a:r>
              <a:rPr spc="-20" dirty="0"/>
              <a:t>m</a:t>
            </a:r>
            <a:r>
              <a:rPr spc="-10" dirty="0"/>
              <a:t>e</a:t>
            </a:r>
            <a:r>
              <a:rPr spc="-5" dirty="0"/>
              <a:t>ns</a:t>
            </a:r>
            <a:r>
              <a:rPr spc="-15" dirty="0"/>
              <a:t>i</a:t>
            </a:r>
            <a:r>
              <a:rPr spc="-5" dirty="0"/>
              <a:t>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abl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pc="-20" dirty="0"/>
              <a:t>Us</a:t>
            </a:r>
            <a:r>
              <a:rPr spc="-5" dirty="0"/>
              <a:t>ua</a:t>
            </a:r>
            <a:r>
              <a:rPr dirty="0"/>
              <a:t>ll</a:t>
            </a:r>
            <a:r>
              <a:rPr spc="-180" dirty="0"/>
              <a:t>y</a:t>
            </a:r>
            <a:r>
              <a:rPr spc="-10" dirty="0"/>
              <a:t>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i</a:t>
            </a:r>
            <a:r>
              <a:rPr spc="-35" dirty="0"/>
              <a:t>m</a:t>
            </a:r>
            <a:r>
              <a:rPr spc="-15"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</a:t>
            </a:r>
            <a:r>
              <a:rPr spc="-20" dirty="0"/>
              <a:t>m</a:t>
            </a:r>
            <a:r>
              <a:rPr spc="-5" dirty="0"/>
              <a:t>ens</a:t>
            </a:r>
            <a:r>
              <a:rPr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sha</a:t>
            </a:r>
            <a:r>
              <a:rPr spc="-35" dirty="0"/>
              <a:t>r</a:t>
            </a:r>
            <a:r>
              <a:rPr spc="-15" dirty="0"/>
              <a:t>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mo</a:t>
            </a:r>
            <a:r>
              <a:rPr spc="-35" dirty="0"/>
              <a:t>s</a:t>
            </a:r>
            <a:r>
              <a:rPr spc="-10" dirty="0"/>
              <a:t>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10" dirty="0"/>
              <a:t>act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5" dirty="0"/>
              <a:t>t</a:t>
            </a:r>
            <a:r>
              <a:rPr dirty="0"/>
              <a:t>abl</a:t>
            </a:r>
            <a:r>
              <a:rPr spc="-10" dirty="0"/>
              <a:t>e</a:t>
            </a:r>
            <a:r>
              <a:rPr dirty="0"/>
              <a:t>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g</a:t>
            </a:r>
            <a:r>
              <a:rPr spc="-50" dirty="0"/>
              <a:t>r</a:t>
            </a:r>
            <a:r>
              <a:rPr spc="-5" dirty="0"/>
              <a:t>ou</a:t>
            </a:r>
            <a:r>
              <a:rPr spc="-10" dirty="0"/>
              <a:t>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Upd</a:t>
            </a:r>
            <a:r>
              <a:rPr b="1" spc="-35" dirty="0">
                <a:latin typeface="Calibri"/>
                <a:cs typeface="Calibri"/>
              </a:rPr>
              <a:t>a</a:t>
            </a:r>
            <a:r>
              <a:rPr b="1" spc="-7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s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7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dimensi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n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spc="-7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827"/>
            <a:ext cx="6403340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ens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ables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ies: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1: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20" dirty="0">
                <a:latin typeface="Calibri"/>
                <a:cs typeface="Calibri"/>
              </a:rPr>
              <a:t>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2: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sof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0">
              <a:lnSpc>
                <a:spcPct val="100000"/>
              </a:lnSpc>
            </a:pPr>
            <a:r>
              <a:rPr spc="-120" dirty="0"/>
              <a:t>F</a:t>
            </a:r>
            <a:r>
              <a:rPr dirty="0"/>
              <a:t>amil</a:t>
            </a:r>
            <a:r>
              <a:rPr spc="-15" dirty="0"/>
              <a:t>i</a:t>
            </a:r>
            <a:r>
              <a:rPr dirty="0"/>
              <a:t>es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10" dirty="0"/>
              <a:t>o</a:t>
            </a:r>
            <a:r>
              <a:rPr dirty="0"/>
              <a:t>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45" dirty="0"/>
              <a:t>s</a:t>
            </a:r>
            <a:r>
              <a:rPr spc="-50" dirty="0"/>
              <a:t>t</a:t>
            </a:r>
            <a:r>
              <a:rPr dirty="0"/>
              <a:t>a</a:t>
            </a:r>
            <a:r>
              <a:rPr spc="-7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48739" y="1600200"/>
            <a:ext cx="6446520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Snapsho</a:t>
            </a:r>
            <a:r>
              <a:rPr dirty="0"/>
              <a:t>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75" dirty="0"/>
              <a:t>r</a:t>
            </a:r>
            <a:r>
              <a:rPr dirty="0"/>
              <a:t>ans</a:t>
            </a:r>
            <a:r>
              <a:rPr spc="5" dirty="0"/>
              <a:t>a</a:t>
            </a:r>
            <a:r>
              <a:rPr dirty="0"/>
              <a:t>cti</a:t>
            </a:r>
            <a:r>
              <a:rPr spc="-5" dirty="0"/>
              <a:t>o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5" dirty="0"/>
              <a:t>t</a:t>
            </a:r>
            <a:r>
              <a:rPr dirty="0"/>
              <a:t>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426463" y="1600200"/>
            <a:ext cx="6291071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0">
              <a:lnSpc>
                <a:spcPct val="100000"/>
              </a:lnSpc>
            </a:pPr>
            <a:r>
              <a:rPr spc="-5" dirty="0"/>
              <a:t>C</a:t>
            </a:r>
            <a:r>
              <a:rPr spc="10" dirty="0"/>
              <a:t>o</a:t>
            </a:r>
            <a:r>
              <a:rPr spc="-80" dirty="0"/>
              <a:t>r</a:t>
            </a:r>
            <a:r>
              <a:rPr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-35" dirty="0"/>
              <a:t>s</a:t>
            </a:r>
            <a:r>
              <a:rPr spc="-50" dirty="0"/>
              <a:t>t</a:t>
            </a:r>
            <a:r>
              <a:rPr spc="-5" dirty="0"/>
              <a:t>o</a:t>
            </a:r>
            <a:r>
              <a:rPr dirty="0"/>
              <a:t>m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dirty="0"/>
              <a:t>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825751" y="1600200"/>
            <a:ext cx="5492496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405">
              <a:lnSpc>
                <a:spcPct val="100000"/>
              </a:lnSpc>
            </a:pPr>
            <a:r>
              <a:rPr spc="-5" dirty="0"/>
              <a:t>Con</a:t>
            </a:r>
            <a:r>
              <a:rPr spc="-105" dirty="0"/>
              <a:t>f</a:t>
            </a:r>
            <a:r>
              <a:rPr spc="-5" dirty="0"/>
              <a:t>orm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imens</a:t>
            </a:r>
            <a:r>
              <a:rPr spc="-5" dirty="0"/>
              <a:t>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28572" y="1600200"/>
            <a:ext cx="6086856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211" y="918972"/>
            <a:ext cx="6515100" cy="502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ct val="100000"/>
              </a:lnSpc>
            </a:pPr>
            <a:r>
              <a:rPr spc="-204" dirty="0"/>
              <a:t>T</a:t>
            </a:r>
            <a:r>
              <a:rPr dirty="0"/>
              <a:t>yp</a:t>
            </a:r>
            <a:r>
              <a:rPr spc="5" dirty="0"/>
              <a:t>e</a:t>
            </a:r>
            <a:r>
              <a:rPr spc="-5" dirty="0"/>
              <a:t>-</a:t>
            </a:r>
            <a:r>
              <a:rPr dirty="0"/>
              <a:t>I: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5" dirty="0"/>
              <a:t>or</a:t>
            </a:r>
            <a:r>
              <a:rPr spc="-50" dirty="0"/>
              <a:t>r</a:t>
            </a:r>
            <a:r>
              <a:rPr dirty="0"/>
              <a:t>ect</a:t>
            </a:r>
            <a:r>
              <a:rPr spc="-5" dirty="0"/>
              <a:t>io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er</a:t>
            </a:r>
            <a:r>
              <a:rPr spc="-105" dirty="0"/>
              <a:t>r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796795"/>
            <a:ext cx="7467600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ct val="100000"/>
              </a:lnSpc>
            </a:pPr>
            <a:r>
              <a:rPr spc="-204" dirty="0"/>
              <a:t>T</a:t>
            </a:r>
            <a:r>
              <a:rPr dirty="0"/>
              <a:t>yp</a:t>
            </a:r>
            <a:r>
              <a:rPr spc="5" dirty="0"/>
              <a:t>e</a:t>
            </a:r>
            <a:r>
              <a:rPr spc="-5" dirty="0"/>
              <a:t>-</a:t>
            </a:r>
            <a:r>
              <a:rPr dirty="0"/>
              <a:t>I: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5" dirty="0"/>
              <a:t>c</a:t>
            </a:r>
            <a:r>
              <a:rPr spc="-5" dirty="0"/>
              <a:t>or</a:t>
            </a:r>
            <a:r>
              <a:rPr spc="-50" dirty="0"/>
              <a:t>r</a:t>
            </a:r>
            <a:r>
              <a:rPr dirty="0"/>
              <a:t>ect</a:t>
            </a:r>
            <a:r>
              <a:rPr spc="-5" dirty="0"/>
              <a:t>io</a:t>
            </a:r>
            <a:r>
              <a:rPr dirty="0"/>
              <a:t>n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er</a:t>
            </a:r>
            <a:r>
              <a:rPr spc="-105" dirty="0"/>
              <a:t>r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530096" y="1600200"/>
            <a:ext cx="6083808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710" y="411062"/>
            <a:ext cx="54165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Type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2:Pr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servation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hist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981200"/>
            <a:ext cx="6954011" cy="2257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114800"/>
            <a:ext cx="6544056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54151"/>
            <a:ext cx="7086600" cy="5946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724" y="327019"/>
            <a:ext cx="15532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ype</a:t>
            </a:r>
            <a:r>
              <a:rPr sz="4400" spc="-5" dirty="0">
                <a:latin typeface="Calibri"/>
                <a:cs typeface="Calibri"/>
              </a:rPr>
              <a:t>-</a:t>
            </a:r>
            <a:r>
              <a:rPr sz="4400" dirty="0"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5105400"/>
            <a:ext cx="6790944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90600"/>
            <a:ext cx="7106411" cy="434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726944" y="6464987"/>
            <a:ext cx="169037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</a:t>
            </a:r>
            <a:r>
              <a:rPr spc="-15" dirty="0"/>
              <a:t>v</a:t>
            </a:r>
            <a:r>
              <a:rPr dirty="0"/>
              <a:t>el</a:t>
            </a: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t>by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lang="en-US" spc="-25"/>
              <a:t>Nisha Rathee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817</Words>
  <Application>Microsoft Office PowerPoint</Application>
  <PresentationFormat>On-screen Show (4:3)</PresentationFormat>
  <Paragraphs>119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PowerPoint Presentation</vt:lpstr>
      <vt:lpstr>Dimensional Modeling</vt:lpstr>
      <vt:lpstr>Updates to dimension tables</vt:lpstr>
      <vt:lpstr>PowerPoint Presentation</vt:lpstr>
      <vt:lpstr>Type-I: correction of errors</vt:lpstr>
      <vt:lpstr>Type-I: correction of errors</vt:lpstr>
      <vt:lpstr>PowerPoint Presentation</vt:lpstr>
      <vt:lpstr>PowerPoint Presentation</vt:lpstr>
      <vt:lpstr>PowerPoint Presentation</vt:lpstr>
      <vt:lpstr>PowerPoint Presentation</vt:lpstr>
      <vt:lpstr>Miscellaneous Dimensions</vt:lpstr>
      <vt:lpstr>Large Dimensions</vt:lpstr>
      <vt:lpstr>Multiple Hierarchies</vt:lpstr>
      <vt:lpstr>PowerPoint Presentation</vt:lpstr>
      <vt:lpstr>Rapidly Changing Dimensions</vt:lpstr>
      <vt:lpstr>PowerPoint Presentation</vt:lpstr>
      <vt:lpstr>Junk Dimensions</vt:lpstr>
      <vt:lpstr>SNOWFLAKE SCHEMA</vt:lpstr>
      <vt:lpstr>PowerPoint Presentation</vt:lpstr>
      <vt:lpstr>PowerPoint Presentation</vt:lpstr>
      <vt:lpstr>PowerPoint Presentation</vt:lpstr>
      <vt:lpstr>When to snowflake?</vt:lpstr>
      <vt:lpstr>Advantages &amp; 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Families of STARS</vt:lpstr>
      <vt:lpstr>Families of stars</vt:lpstr>
      <vt:lpstr>Snapshot and transaction tables</vt:lpstr>
      <vt:lpstr>Core &amp; custom tables</vt:lpstr>
      <vt:lpstr>Conforming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 </cp:lastModifiedBy>
  <cp:revision>4</cp:revision>
  <dcterms:created xsi:type="dcterms:W3CDTF">2017-08-29T07:17:09Z</dcterms:created>
  <dcterms:modified xsi:type="dcterms:W3CDTF">2018-09-05T21:07:24Z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LastSaved">
    <vt:filetime>2017-08-29T00:00:00Z</vt:filetime>
  </property>
</Properties>
</file>