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rgbClr val="F265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rgbClr val="9632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F265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5852160" y="457200"/>
            <a:ext cx="2468880" cy="2468880"/>
          </a:xfrm>
          <a:prstGeom prst="rect">
            <a:avLst/>
          </a:prstGeom>
          <a:solidFill>
            <a:srgbClr val="FCB441"/>
          </a:solidFill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6" name="Picture 5" descr="Slid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548640"/>
            <a:ext cx="2286000" cy="2286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0080" y="274320"/>
            <a:ext cx="4846320" cy="1828800"/>
          </a:xfrm>
          <a:prstGeom prst="rect">
            <a:avLst/>
          </a:prstGeom>
          <a:noFill/>
        </p:spPr>
        <p:txBody>
          <a:bodyPr wrap="square" anchor="t" bIns="91440">
            <a:noAutofit/>
          </a:bodyPr>
          <a:lstStyle/>
          <a:p>
            <a:pPr algn="l"/>
            <a:r>
              <a:rPr sz="3000" b="1">
                <a:solidFill>
                  <a:srgbClr val="FFFFFF"/>
                </a:solidFill>
                <a:latin typeface="Comic Sans MS"/>
              </a:rPr>
              <a:t>Automatización eficiente</a:t>
            </a:r>
          </a:p>
        </p:txBody>
      </p:sp>
      <p:sp>
        <p:nvSpPr>
          <p:cNvPr id="8" name="Rectangle 7"/>
          <p:cNvSpPr/>
          <p:nvPr/>
        </p:nvSpPr>
        <p:spPr>
          <a:xfrm>
            <a:off x="640080" y="3108960"/>
            <a:ext cx="4846320" cy="45720"/>
          </a:xfrm>
          <a:prstGeom prst="rect">
            <a:avLst/>
          </a:prstGeom>
          <a:solidFill>
            <a:srgbClr val="FF7E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097280" y="3291840"/>
            <a:ext cx="6675120" cy="2743200"/>
          </a:xfrm>
          <a:prstGeom prst="rect">
            <a:avLst/>
          </a:prstGeom>
          <a:noFill/>
        </p:spPr>
        <p:txBody>
          <a:bodyPr wrap="square" anchor="t" bIns="73152" lIns="228600" rIns="228600">
            <a:spAutoFit/>
          </a:bodyPr>
          <a:lstStyle/>
          <a:p/>
          <a:p>
            <a:pPr algn="l"/>
            <a:r>
              <a:rPr sz="2000" b="0" i="1" u="none">
                <a:solidFill>
                  <a:srgbClr val="F0F0F0"/>
                </a:solidFill>
                <a:latin typeface="Times New Roman"/>
              </a:rPr>
              <a:t>La IA transformará el trabajo rutinario, liberando a los humanos para tareas creativas y estratégicas. Aumentará drásticamente la productividad, optimizará procesos y reducirá errores, impulsando economías globales hacia una nueva era de eficiencia sin precedentes.</a:t>
            </a:r>
          </a:p>
        </p:txBody>
      </p:sp>
      <p:sp>
        <p:nvSpPr>
          <p:cNvPr id="10" name="Rounded Rectangle 9"/>
          <p:cNvSpPr/>
          <p:nvPr/>
        </p:nvSpPr>
        <p:spPr>
          <a:xfrm rot="2700000">
            <a:off x="8046720" y="5760720"/>
            <a:ext cx="914400" cy="914400"/>
          </a:xfrm>
          <a:prstGeom prst="roundRect">
            <a:avLst/>
          </a:prstGeom>
          <a:solidFill>
            <a:srgbClr val="FF8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ounded Rectangle 10"/>
          <p:cNvSpPr/>
          <p:nvPr/>
        </p:nvSpPr>
        <p:spPr>
          <a:xfrm>
            <a:off x="457200" y="5943600"/>
            <a:ext cx="365760" cy="457200"/>
          </a:xfrm>
          <a:prstGeom prst="roundRect">
            <a:avLst/>
          </a:prstGeom>
          <a:solidFill>
            <a:srgbClr val="FCB44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SLIDE_BACKGROUND_IMAGE" descr="Slide_dark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86000" y="457200"/>
            <a:ext cx="4572000" cy="914400"/>
          </a:xfrm>
          <a:prstGeom prst="rect">
            <a:avLst/>
          </a:prstGeom>
          <a:noFill/>
        </p:spPr>
        <p:txBody>
          <a:bodyPr wrap="square" bIns="0" lIns="228600" anchor="ctr">
            <a:spAutoFit/>
          </a:bodyPr>
          <a:lstStyle/>
          <a:p>
            <a:pPr algn="ctr"/>
            <a:r>
              <a:rPr sz="3000" b="1">
                <a:solidFill>
                  <a:srgbClr val="FFFFFF"/>
                </a:solidFill>
                <a:latin typeface="Comic Sans MS"/>
              </a:rPr>
              <a:t>Interconexión humana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square" bIns="73152" lIns="228600" anchor="ctr">
            <a:spAutoFit/>
          </a:bodyPr>
          <a:lstStyle/>
          <a:p/>
          <a:p>
            <a:pPr algn="ctr">
              <a:defRPr sz="2000">
                <a:solidFill>
                  <a:srgbClr val="FFFFFF"/>
                </a:solidFill>
              </a:defRPr>
            </a:pPr>
            <a:r>
              <a:rPr b="0" i="1" u="none">
                <a:latin typeface="Times New Roman"/>
              </a:rPr>
              <a:t>A pesar de la automatización, la IA facilitará una mayor conexión humana al liberar tiempo de tareas mundanas. Mejorará la comunicación, permitirá nuevas formas de interacción social y fortalecerá comunidades globales.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SLIDE_BACKGROUND_IMAGE" descr="Slide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57200" y="1097280"/>
            <a:ext cx="4572000" cy="4754880"/>
          </a:xfrm>
          <a:prstGeom prst="roundRect">
            <a:avLst/>
          </a:prstGeom>
          <a:solidFill>
            <a:srgbClr val="F5F5FA"/>
          </a:solidFill>
          <a:ln w="19050">
            <a:solidFill>
              <a:srgbClr val="00827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097280"/>
            <a:ext cx="4023360" cy="914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3000" b="1">
                <a:solidFill>
                  <a:srgbClr val="008272"/>
                </a:solidFill>
                <a:latin typeface="Comic Sans MS"/>
              </a:rPr>
              <a:t>Salud personalizada</a:t>
            </a:r>
          </a:p>
        </p:txBody>
      </p:sp>
      <p:sp>
        <p:nvSpPr>
          <p:cNvPr id="5" name="Rectangle 4"/>
          <p:cNvSpPr/>
          <p:nvPr/>
        </p:nvSpPr>
        <p:spPr>
          <a:xfrm>
            <a:off x="731520" y="2194560"/>
            <a:ext cx="3657600" cy="45720"/>
          </a:xfrm>
          <a:prstGeom prst="rect">
            <a:avLst/>
          </a:prstGeom>
          <a:solidFill>
            <a:srgbClr val="00827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731520" y="2286000"/>
            <a:ext cx="4023360" cy="3291840"/>
          </a:xfrm>
          <a:prstGeom prst="rect">
            <a:avLst/>
          </a:prstGeom>
          <a:noFill/>
        </p:spPr>
        <p:txBody>
          <a:bodyPr wrap="square" tIns="-228600" bIns="73152" rIns="228600" anchor="t">
            <a:spAutoFit/>
          </a:bodyPr>
          <a:lstStyle/>
          <a:p/>
          <a:p>
            <a:pPr>
              <a:defRPr sz="2000">
                <a:solidFill>
                  <a:srgbClr val="284641"/>
                </a:solidFill>
              </a:defRPr>
            </a:pPr>
            <a:r>
              <a:rPr b="0" i="1" u="none">
                <a:latin typeface="Times New Roman"/>
              </a:rPr>
              <a:t>Diagnósticos precisos, tratamientos a medida y descubrimiento acelerado de fármacos revolucionarán la medicina. La IA permitirá una atención sanitaria preventiva, predictiva y personalizada, mejorando la calidad de vida y prolongando la esperanza de vida globalmente.</a:t>
            </a:r>
          </a:p>
        </p:txBody>
      </p:sp>
      <p:sp>
        <p:nvSpPr>
          <p:cNvPr id="7" name="Rounded Rectangle 6"/>
          <p:cNvSpPr/>
          <p:nvPr/>
        </p:nvSpPr>
        <p:spPr>
          <a:xfrm rot="2700000">
            <a:off x="4114800" y="4937760"/>
            <a:ext cx="731520" cy="731520"/>
          </a:xfrm>
          <a:prstGeom prst="roundRect">
            <a:avLst/>
          </a:prstGeom>
          <a:solidFill>
            <a:srgbClr val="00827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SLIDE_BACKGROUND_IMAGE" descr="Slide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114800" y="1097280"/>
            <a:ext cx="4572000" cy="4754880"/>
          </a:xfrm>
          <a:prstGeom prst="roundRect">
            <a:avLst/>
          </a:prstGeom>
          <a:solidFill>
            <a:srgbClr val="F5F5FA"/>
          </a:solidFill>
          <a:ln w="19050">
            <a:solidFill>
              <a:srgbClr val="4682B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389120" y="1097280"/>
            <a:ext cx="4023360" cy="914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3000" b="1">
                <a:solidFill>
                  <a:srgbClr val="325078"/>
                </a:solidFill>
                <a:latin typeface="Comic Sans MS"/>
              </a:rPr>
              <a:t>Educación adaptativa</a:t>
            </a:r>
          </a:p>
        </p:txBody>
      </p:sp>
      <p:sp>
        <p:nvSpPr>
          <p:cNvPr id="5" name="Rectangle 4"/>
          <p:cNvSpPr/>
          <p:nvPr/>
        </p:nvSpPr>
        <p:spPr>
          <a:xfrm>
            <a:off x="4389120" y="2377440"/>
            <a:ext cx="3657600" cy="45720"/>
          </a:xfrm>
          <a:prstGeom prst="rect">
            <a:avLst/>
          </a:prstGeom>
          <a:solidFill>
            <a:srgbClr val="4682B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4389120" y="2468880"/>
            <a:ext cx="4023360" cy="3108960"/>
          </a:xfrm>
          <a:prstGeom prst="rect">
            <a:avLst/>
          </a:prstGeom>
          <a:noFill/>
        </p:spPr>
        <p:txBody>
          <a:bodyPr wrap="square" tIns="-228600" bIns="73152" rIns="228600" anchor="t">
            <a:spAutoFit/>
          </a:bodyPr>
          <a:lstStyle/>
          <a:p/>
          <a:p>
            <a:pPr>
              <a:defRPr sz="2000">
                <a:solidFill>
                  <a:srgbClr val="323246"/>
                </a:solidFill>
              </a:defRPr>
            </a:pPr>
            <a:r>
              <a:rPr b="0" i="1" u="none">
                <a:latin typeface="Times New Roman"/>
              </a:rPr>
              <a:t>Plataformas de IA ofrecerán aprendizaje individualizado, adaptando el contenido y ritmo a cada estudiante. Esto democratizará el acceso al conocimiento, mejorando la retención y comprensión, preparando mejor a las futuras generaciones para los desafíos del mañana.</a:t>
            </a:r>
          </a:p>
        </p:txBody>
      </p:sp>
      <p:sp>
        <p:nvSpPr>
          <p:cNvPr id="7" name="Rounded Rectangle 6"/>
          <p:cNvSpPr/>
          <p:nvPr/>
        </p:nvSpPr>
        <p:spPr>
          <a:xfrm rot="2700000">
            <a:off x="7772400" y="4937760"/>
            <a:ext cx="731520" cy="731520"/>
          </a:xfrm>
          <a:prstGeom prst="roundRect">
            <a:avLst/>
          </a:prstGeom>
          <a:solidFill>
            <a:srgbClr val="4682B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AF5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F0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640080" y="274320"/>
            <a:ext cx="7863840" cy="9144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3000" b="1">
                <a:solidFill>
                  <a:srgbClr val="8C003C"/>
                </a:solidFill>
                <a:latin typeface="Comic Sans MS"/>
              </a:rPr>
              <a:t>Ciudades inteligentes</a:t>
            </a:r>
          </a:p>
        </p:txBody>
      </p:sp>
      <p:sp>
        <p:nvSpPr>
          <p:cNvPr id="5" name="Rectangle 4"/>
          <p:cNvSpPr/>
          <p:nvPr/>
        </p:nvSpPr>
        <p:spPr>
          <a:xfrm>
            <a:off x="2743200" y="1463040"/>
            <a:ext cx="3657600" cy="45720"/>
          </a:xfrm>
          <a:prstGeom prst="rect">
            <a:avLst/>
          </a:prstGeom>
          <a:solidFill>
            <a:srgbClr val="AF0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914400" y="1828800"/>
            <a:ext cx="3657600" cy="3657600"/>
          </a:xfrm>
          <a:prstGeom prst="rect">
            <a:avLst/>
          </a:prstGeom>
          <a:ln w="25400">
            <a:solidFill>
              <a:srgbClr val="AF0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Slide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3657600" cy="365760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4846320" y="1828800"/>
            <a:ext cx="3657600" cy="3657600"/>
          </a:xfrm>
          <a:prstGeom prst="roundRect">
            <a:avLst/>
          </a:prstGeom>
          <a:solidFill>
            <a:srgbClr val="FAF0F5"/>
          </a:solidFill>
          <a:ln w="12700">
            <a:solidFill>
              <a:srgbClr val="AF0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4937760" y="1920240"/>
            <a:ext cx="3474720" cy="3474720"/>
          </a:xfrm>
          <a:prstGeom prst="rect">
            <a:avLst/>
          </a:prstGeom>
          <a:noFill/>
        </p:spPr>
        <p:txBody>
          <a:bodyPr wrap="square" tIns="-228600" lIns="228600" rIns="228600" anchor="t">
            <a:spAutoFit/>
          </a:bodyPr>
          <a:lstStyle/>
          <a:p/>
          <a:p>
            <a:pPr>
              <a:defRPr sz="2000">
                <a:solidFill>
                  <a:srgbClr val="501428"/>
                </a:solidFill>
              </a:defRPr>
            </a:pPr>
            <a:r>
              <a:rPr b="0" i="1" u="none">
                <a:latin typeface="Times New Roman"/>
              </a:rPr>
              <a:t>La IA optimizará el tráfico, la gestión energética y los servicios públicos urbanos. Creará entornos más habitables, sostenibles y seguros, reduciendo la contaminación y mejorando la calidad de vida de sus habitantes a través de la gestión eficiente de recursos.</a:t>
            </a:r>
          </a:p>
        </p:txBody>
      </p:sp>
      <p:sp>
        <p:nvSpPr>
          <p:cNvPr id="10" name="Rounded Rectangle 9"/>
          <p:cNvSpPr/>
          <p:nvPr/>
        </p:nvSpPr>
        <p:spPr>
          <a:xfrm rot="2700000">
            <a:off x="8046720" y="5760720"/>
            <a:ext cx="914400" cy="914400"/>
          </a:xfrm>
          <a:prstGeom prst="roundRect">
            <a:avLst/>
          </a:prstGeom>
          <a:solidFill>
            <a:srgbClr val="AF0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5F5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8869680" y="0"/>
            <a:ext cx="274320" cy="6858000"/>
          </a:xfrm>
          <a:prstGeom prst="rect">
            <a:avLst/>
          </a:prstGeom>
          <a:solidFill>
            <a:srgbClr val="6432B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640080" y="274320"/>
            <a:ext cx="7863840" cy="9144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3000" b="1">
                <a:solidFill>
                  <a:srgbClr val="50148C"/>
                </a:solidFill>
                <a:latin typeface="Comic Sans MS"/>
              </a:rPr>
              <a:t>Creatividad ampliada</a:t>
            </a:r>
          </a:p>
        </p:txBody>
      </p:sp>
      <p:sp>
        <p:nvSpPr>
          <p:cNvPr id="5" name="Rectangle 4"/>
          <p:cNvSpPr/>
          <p:nvPr/>
        </p:nvSpPr>
        <p:spPr>
          <a:xfrm>
            <a:off x="2743200" y="1463040"/>
            <a:ext cx="3657600" cy="45720"/>
          </a:xfrm>
          <a:prstGeom prst="rect">
            <a:avLst/>
          </a:prstGeom>
          <a:solidFill>
            <a:srgbClr val="6432B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4846320" y="1828800"/>
            <a:ext cx="3657600" cy="3657600"/>
          </a:xfrm>
          <a:prstGeom prst="rect">
            <a:avLst/>
          </a:prstGeom>
          <a:ln w="25400">
            <a:solidFill>
              <a:srgbClr val="6432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Slide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0" y="1828800"/>
            <a:ext cx="3657600" cy="365760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914400" y="1828800"/>
            <a:ext cx="3657600" cy="3657600"/>
          </a:xfrm>
          <a:prstGeom prst="roundRect">
            <a:avLst/>
          </a:prstGeom>
          <a:solidFill>
            <a:srgbClr val="F0F0FA"/>
          </a:solidFill>
          <a:ln w="12700">
            <a:solidFill>
              <a:srgbClr val="6432B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005840" y="1920240"/>
            <a:ext cx="3474720" cy="3474720"/>
          </a:xfrm>
          <a:prstGeom prst="rect">
            <a:avLst/>
          </a:prstGeom>
          <a:noFill/>
        </p:spPr>
        <p:txBody>
          <a:bodyPr wrap="square" tIns="-228600" lIns="228600" rIns="228600" anchor="t">
            <a:spAutoFit/>
          </a:bodyPr>
          <a:lstStyle/>
          <a:p/>
          <a:p>
            <a:pPr>
              <a:defRPr sz="2000">
                <a:solidFill>
                  <a:srgbClr val="3C1478"/>
                </a:solidFill>
              </a:defRPr>
            </a:pPr>
            <a:r>
              <a:rPr b="0" i="1" u="none">
                <a:latin typeface="Times New Roman"/>
              </a:rPr>
              <a:t>Asistentes de IA potenciarán la expresión artística, musical y de diseño. Colaborarán con humanos en la generación de ideas innovadoras, abriendo nuevas fronteras para la creatividad y permitiendo la exploración de dimensiones antes inalcanzables.</a:t>
            </a:r>
          </a:p>
        </p:txBody>
      </p:sp>
      <p:sp>
        <p:nvSpPr>
          <p:cNvPr id="10" name="Rounded Rectangle 9"/>
          <p:cNvSpPr/>
          <p:nvPr/>
        </p:nvSpPr>
        <p:spPr>
          <a:xfrm rot="2700000">
            <a:off x="182880" y="5760720"/>
            <a:ext cx="914400" cy="914400"/>
          </a:xfrm>
          <a:prstGeom prst="roundRect">
            <a:avLst/>
          </a:prstGeom>
          <a:solidFill>
            <a:srgbClr val="6432B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731520" y="91440"/>
            <a:ext cx="9144000" cy="914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sz="3000" b="1">
                <a:solidFill>
                  <a:srgbClr val="1E1E23"/>
                </a:solidFill>
                <a:latin typeface="Comic Sans MS"/>
              </a:rPr>
              <a:t>Seguridad avanzada</a:t>
            </a:r>
          </a:p>
        </p:txBody>
      </p:sp>
      <p:sp>
        <p:nvSpPr>
          <p:cNvPr id="4" name="Rectangle 3"/>
          <p:cNvSpPr/>
          <p:nvPr/>
        </p:nvSpPr>
        <p:spPr>
          <a:xfrm>
            <a:off x="731520" y="1143000"/>
            <a:ext cx="2286000" cy="22860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1234440"/>
            <a:ext cx="4572000" cy="4892040"/>
          </a:xfrm>
          <a:prstGeom prst="rect">
            <a:avLst/>
          </a:prstGeom>
          <a:noFill/>
        </p:spPr>
        <p:txBody>
          <a:bodyPr wrap="square" anchor="t" lIns="0">
            <a:noAutofit/>
          </a:bodyPr>
          <a:lstStyle/>
          <a:p/>
          <a:p>
            <a:pPr algn="l">
              <a:lnSpc>
                <a:spcPct val="150000"/>
              </a:lnSpc>
              <a:spcAft>
                <a:spcPts val="1200"/>
              </a:spcAft>
            </a:pPr>
            <a:r>
              <a:rPr sz="2000" b="0" i="1" u="none">
                <a:solidFill>
                  <a:srgbClr val="505055"/>
                </a:solidFill>
                <a:latin typeface="Times New Roman"/>
              </a:rPr>
              <a:t>Desde la ciberseguridad hasta la vigilancia física, la IA detectará amenazas y anomalías en tiempo real. Protegerá datos, infraestructuras críticas y ciudadanos, creando entornos más seguros y resilientes frente a delitos y ataques.</a:t>
            </a:r>
          </a:p>
        </p:txBody>
      </p:sp>
      <p:pic>
        <p:nvPicPr>
          <p:cNvPr id="6" name="Picture 5" descr="Slide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960" y="20574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0F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Slide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0"/>
            <a:ext cx="4572000" cy="690372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480560" y="0"/>
            <a:ext cx="91440" cy="6858000"/>
          </a:xfrm>
          <a:prstGeom prst="rect">
            <a:avLst/>
          </a:prstGeom>
          <a:solidFill>
            <a:srgbClr val="21734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48056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1097280" y="182880"/>
            <a:ext cx="3017520" cy="1097280"/>
          </a:xfrm>
          <a:prstGeom prst="rect">
            <a:avLst/>
          </a:prstGeom>
          <a:noFill/>
        </p:spPr>
        <p:txBody>
          <a:bodyPr wrap="square" bIns="0" lIns="228600" anchor="t">
            <a:spAutoFit/>
          </a:bodyPr>
          <a:lstStyle/>
          <a:p>
            <a:r>
              <a:rPr sz="3000" b="1">
                <a:solidFill>
                  <a:srgbClr val="217346"/>
                </a:solidFill>
                <a:latin typeface="Comic Sans MS"/>
              </a:rPr>
              <a:t>Accesibilidad universal</a:t>
            </a:r>
          </a:p>
        </p:txBody>
      </p:sp>
      <p:sp>
        <p:nvSpPr>
          <p:cNvPr id="7" name="Rectangle 6"/>
          <p:cNvSpPr/>
          <p:nvPr/>
        </p:nvSpPr>
        <p:spPr>
          <a:xfrm>
            <a:off x="365760" y="1920240"/>
            <a:ext cx="3657600" cy="45720"/>
          </a:xfrm>
          <a:prstGeom prst="rect">
            <a:avLst/>
          </a:prstGeom>
          <a:solidFill>
            <a:srgbClr val="21734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365760" y="1828800"/>
            <a:ext cx="3657600" cy="3657600"/>
          </a:xfrm>
          <a:prstGeom prst="rect">
            <a:avLst/>
          </a:prstGeom>
          <a:noFill/>
        </p:spPr>
        <p:txBody>
          <a:bodyPr wrap="square" bIns="73152" lIns="228600" anchor="t">
            <a:spAutoFit/>
          </a:bodyPr>
          <a:lstStyle/>
          <a:p/>
          <a:p>
            <a:pPr>
              <a:defRPr sz="2000">
                <a:solidFill>
                  <a:srgbClr val="323232"/>
                </a:solidFill>
              </a:defRPr>
            </a:pPr>
            <a:r>
              <a:rPr b="0" i="1" u="none">
                <a:latin typeface="Times New Roman"/>
              </a:rPr>
              <a:t>Herramientas de IA romperán barreras para personas con discapacidades, facilitando la comunicación, navegación y acceso a información. Esto fomentará una sociedad más inclusiva, donde la tecnología sirve para empoderar a todos los individuos.</a:t>
            </a:r>
          </a:p>
        </p:txBody>
      </p:sp>
      <p:sp>
        <p:nvSpPr>
          <p:cNvPr id="9" name="Rounded Rectangle 8"/>
          <p:cNvSpPr/>
          <p:nvPr/>
        </p:nvSpPr>
        <p:spPr>
          <a:xfrm rot="2700000">
            <a:off x="182880" y="274320"/>
            <a:ext cx="914400" cy="914400"/>
          </a:xfrm>
          <a:prstGeom prst="roundRect">
            <a:avLst/>
          </a:prstGeom>
          <a:solidFill>
            <a:srgbClr val="21734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0F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Slide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690372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572000" y="0"/>
            <a:ext cx="91440" cy="6858000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4663440" y="0"/>
            <a:ext cx="448056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4846320" y="182880"/>
            <a:ext cx="3017520" cy="1097280"/>
          </a:xfrm>
          <a:prstGeom prst="rect">
            <a:avLst/>
          </a:prstGeom>
          <a:noFill/>
        </p:spPr>
        <p:txBody>
          <a:bodyPr wrap="square" bIns="0" lIns="228600" anchor="t">
            <a:spAutoFit/>
          </a:bodyPr>
          <a:lstStyle/>
          <a:p>
            <a:r>
              <a:rPr sz="3000" b="1">
                <a:solidFill>
                  <a:srgbClr val="0078D7"/>
                </a:solidFill>
                <a:latin typeface="Comic Sans MS"/>
              </a:rPr>
              <a:t>Descubrimiento científico</a:t>
            </a:r>
          </a:p>
        </p:txBody>
      </p:sp>
      <p:sp>
        <p:nvSpPr>
          <p:cNvPr id="7" name="Rectangle 6"/>
          <p:cNvSpPr/>
          <p:nvPr/>
        </p:nvSpPr>
        <p:spPr>
          <a:xfrm>
            <a:off x="4846320" y="1920240"/>
            <a:ext cx="3657600" cy="45720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4846320" y="1828800"/>
            <a:ext cx="3657600" cy="3657600"/>
          </a:xfrm>
          <a:prstGeom prst="rect">
            <a:avLst/>
          </a:prstGeom>
          <a:noFill/>
        </p:spPr>
        <p:txBody>
          <a:bodyPr wrap="square" bIns="73152" lIns="228600" anchor="t">
            <a:spAutoFit/>
          </a:bodyPr>
          <a:lstStyle/>
          <a:p/>
          <a:p>
            <a:pPr>
              <a:defRPr sz="2000">
                <a:solidFill>
                  <a:srgbClr val="323232"/>
                </a:solidFill>
              </a:defRPr>
            </a:pPr>
            <a:r>
              <a:rPr b="0" i="1" u="none">
                <a:latin typeface="Times New Roman"/>
              </a:rPr>
              <a:t>La IA acelerará la investigación en campos como la ciencia de materiales, astrofísica y biotecnología. Analizará vastos conjuntos de datos para identificar patrones y formular hipótesis, llevando a avances científicos y tecnológicos exponenciales.</a:t>
            </a:r>
          </a:p>
        </p:txBody>
      </p:sp>
      <p:sp>
        <p:nvSpPr>
          <p:cNvPr id="9" name="Rounded Rectangle 8"/>
          <p:cNvSpPr/>
          <p:nvPr/>
        </p:nvSpPr>
        <p:spPr>
          <a:xfrm rot="2700000">
            <a:off x="8046720" y="274320"/>
            <a:ext cx="914400" cy="914400"/>
          </a:xfrm>
          <a:prstGeom prst="roundRect">
            <a:avLst/>
          </a:prstGeom>
          <a:solidFill>
            <a:srgbClr val="0078D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37160" cy="6858000"/>
          </a:xfrm>
          <a:prstGeom prst="rect">
            <a:avLst/>
          </a:prstGeom>
          <a:solidFill>
            <a:srgbClr val="00529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182880" y="0"/>
            <a:ext cx="45720" cy="6858000"/>
          </a:xfrm>
          <a:prstGeom prst="rect">
            <a:avLst/>
          </a:prstGeom>
          <a:solidFill>
            <a:srgbClr val="4091D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640080" y="457200"/>
            <a:ext cx="786384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200" b="1" i="0" u="none">
                <a:solidFill>
                  <a:srgbClr val="00529A"/>
                </a:solidFill>
                <a:latin typeface="Comic Sans MS"/>
              </a:rPr>
              <a:t>Decisiones mejoradas</a:t>
            </a:r>
          </a:p>
        </p:txBody>
      </p:sp>
      <p:sp>
        <p:nvSpPr>
          <p:cNvPr id="6" name="Rectangle 5"/>
          <p:cNvSpPr/>
          <p:nvPr/>
        </p:nvSpPr>
        <p:spPr>
          <a:xfrm>
            <a:off x="640080" y="1325880"/>
            <a:ext cx="2743200" cy="27432"/>
          </a:xfrm>
          <a:prstGeom prst="rect">
            <a:avLst/>
          </a:prstGeom>
          <a:solidFill>
            <a:srgbClr val="4091D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731520" y="1600200"/>
            <a:ext cx="5212080" cy="4526280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sz="2000" b="0" i="1" u="none">
                <a:solidFill>
                  <a:srgbClr val="323E48"/>
                </a:solidFill>
                <a:latin typeface="Times New Roman"/>
              </a:rPr>
              <a:t>Gracias al análisis predictivo y big data, la IA permitirá a empresas y gobiernos tomar decisiones más informadas. Esto optimizará estrategias, asignación de recursos y políticas, resultando en mayor eficiencia y mejores resultados socioeconómicos.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9048" y="1664208"/>
            <a:ext cx="2980944" cy="3849624"/>
          </a:xfrm>
          <a:prstGeom prst="rect">
            <a:avLst/>
          </a:prstGeom>
          <a:noFill/>
          <a:ln w="19050">
            <a:solidFill>
              <a:srgbClr val="E6E6E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" name="Picture 8" descr="Slide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912" y="2512314"/>
            <a:ext cx="2871216" cy="2153412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8229600" y="5943600"/>
            <a:ext cx="731520" cy="731520"/>
          </a:xfrm>
          <a:prstGeom prst="roundRect">
            <a:avLst/>
          </a:prstGeom>
          <a:solidFill>
            <a:srgbClr val="4091D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