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9632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852160" y="457200"/>
            <a:ext cx="2468880" cy="2468880"/>
          </a:xfrm>
          <a:prstGeom prst="rect">
            <a:avLst/>
          </a:prstGeom>
          <a:solidFill>
            <a:srgbClr val="FCB441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8640"/>
            <a:ext cx="22860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" y="274320"/>
            <a:ext cx="4846320" cy="1828800"/>
          </a:xfrm>
          <a:prstGeom prst="rect">
            <a:avLst/>
          </a:prstGeom>
          <a:noFill/>
        </p:spPr>
        <p:txBody>
          <a:bodyPr wrap="square" anchor="t" bIns="91440">
            <a:noAutofit/>
          </a:bodyPr>
          <a:lstStyle/>
          <a:p>
            <a:pPr algn="l"/>
            <a:r>
              <a:rPr sz="3300" b="1">
                <a:solidFill>
                  <a:srgbClr val="FFFFFF"/>
                </a:solidFill>
                <a:latin typeface="Comic Sans MS"/>
              </a:rPr>
              <a:t>Introducción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" y="3108960"/>
            <a:ext cx="4846320" cy="45720"/>
          </a:xfrm>
          <a:prstGeom prst="rect">
            <a:avLst/>
          </a:prstGeom>
          <a:solidFill>
            <a:srgbClr val="FF7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097280" y="3291840"/>
            <a:ext cx="6675120" cy="2743200"/>
          </a:xfrm>
          <a:prstGeom prst="rect">
            <a:avLst/>
          </a:prstGeom>
          <a:noFill/>
        </p:spPr>
        <p:txBody>
          <a:bodyPr wrap="square" anchor="t" bIns="73152" lIns="228600" rIns="228600">
            <a:spAutoFit/>
          </a:bodyPr>
          <a:lstStyle/>
          <a:p/>
          <a:p>
            <a:pPr algn="l"/>
            <a:r>
              <a:rPr sz="2000" b="0" i="1" u="none">
                <a:solidFill>
                  <a:srgbClr val="F0F0F0"/>
                </a:solidFill>
                <a:latin typeface="Times New Roman"/>
              </a:rPr>
              <a:t>La Inteligencia Artificial (IA) transformará el mundo al simular la inteligencia humana, impactando todos los sectores y ofreciendo beneficios como eficiencia y personalización en la vida diaria.</a:t>
            </a:r>
          </a:p>
        </p:txBody>
      </p:sp>
      <p:sp>
        <p:nvSpPr>
          <p:cNvPr id="10" name="Rounded Rectangle 9"/>
          <p:cNvSpPr/>
          <p:nvPr/>
        </p:nvSpPr>
        <p:spPr>
          <a:xfrm rot="2700000">
            <a:off x="8046720" y="5760720"/>
            <a:ext cx="914400" cy="914400"/>
          </a:xfrm>
          <a:prstGeom prst="roundRect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57200" y="5943600"/>
            <a:ext cx="365760" cy="457200"/>
          </a:xfrm>
          <a:prstGeom prst="roundRect">
            <a:avLst/>
          </a:prstGeom>
          <a:solidFill>
            <a:srgbClr val="FCB4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114800" y="1097280"/>
            <a:ext cx="4572000" cy="4754880"/>
          </a:xfrm>
          <a:prstGeom prst="roundRect">
            <a:avLst/>
          </a:prstGeom>
          <a:solidFill>
            <a:srgbClr val="F5F5FA"/>
          </a:solidFill>
          <a:ln w="19050">
            <a:solidFill>
              <a:srgbClr val="4682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389120" y="1097280"/>
            <a:ext cx="402336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300" b="1">
                <a:solidFill>
                  <a:srgbClr val="325078"/>
                </a:solidFill>
                <a:latin typeface="Comic Sans MS"/>
              </a:rPr>
              <a:t>Definición de IA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9120" y="2377440"/>
            <a:ext cx="3657600" cy="45720"/>
          </a:xfrm>
          <a:prstGeom prst="rect">
            <a:avLst/>
          </a:prstGeom>
          <a:solidFill>
            <a:srgbClr val="468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389120" y="2468880"/>
            <a:ext cx="4023360" cy="3108960"/>
          </a:xfrm>
          <a:prstGeom prst="rect">
            <a:avLst/>
          </a:prstGeom>
          <a:noFill/>
        </p:spPr>
        <p:txBody>
          <a:bodyPr wrap="square" tIns="-228600" bIns="73152" rIns="228600" anchor="t">
            <a:spAutoFit/>
          </a:bodyPr>
          <a:lstStyle/>
          <a:p/>
          <a:p>
            <a:pPr>
              <a:defRPr sz="2000">
                <a:solidFill>
                  <a:srgbClr val="323246"/>
                </a:solidFill>
              </a:defRPr>
            </a:pPr>
            <a:r>
              <a:rPr b="0" i="1" u="none">
                <a:latin typeface="Times New Roman"/>
              </a:rPr>
              <a:t>IA se refiere a sistemas que aprenden, razonan y actúan como humanos, utilizando datos y algoritmos para resolver problemas complejos en diversas aplicaciones.</a:t>
            </a:r>
          </a:p>
        </p:txBody>
      </p:sp>
      <p:sp>
        <p:nvSpPr>
          <p:cNvPr id="7" name="Rounded Rectangle 6"/>
          <p:cNvSpPr/>
          <p:nvPr/>
        </p:nvSpPr>
        <p:spPr>
          <a:xfrm rot="2700000">
            <a:off x="7772400" y="4937760"/>
            <a:ext cx="731520" cy="731520"/>
          </a:xfrm>
          <a:prstGeom prst="roundRect">
            <a:avLst/>
          </a:prstGeom>
          <a:solidFill>
            <a:srgbClr val="468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F5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AF0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274320"/>
            <a:ext cx="7863840" cy="914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3300" b="1">
                <a:solidFill>
                  <a:srgbClr val="8C003C"/>
                </a:solidFill>
                <a:latin typeface="Comic Sans MS"/>
              </a:rPr>
              <a:t>Evolución Histórica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463040"/>
            <a:ext cx="3657600" cy="45720"/>
          </a:xfrm>
          <a:prstGeom prst="rect">
            <a:avLst/>
          </a:prstGeom>
          <a:solidFill>
            <a:srgbClr val="AF0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914400" y="1828800"/>
            <a:ext cx="3657600" cy="3657600"/>
          </a:xfrm>
          <a:prstGeom prst="rect">
            <a:avLst/>
          </a:prstGeom>
          <a:ln w="25400">
            <a:solidFill>
              <a:srgbClr val="AF0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3657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846320" y="1828800"/>
            <a:ext cx="3657600" cy="3657600"/>
          </a:xfrm>
          <a:prstGeom prst="roundRect">
            <a:avLst/>
          </a:prstGeom>
          <a:solidFill>
            <a:srgbClr val="FAF0F5"/>
          </a:solidFill>
          <a:ln w="12700">
            <a:solidFill>
              <a:srgbClr val="AF0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937760" y="1920240"/>
            <a:ext cx="3474720" cy="3474720"/>
          </a:xfrm>
          <a:prstGeom prst="rect">
            <a:avLst/>
          </a:prstGeom>
          <a:noFill/>
        </p:spPr>
        <p:txBody>
          <a:bodyPr wrap="square" tIns="-228600" lIns="228600" rIns="228600" anchor="t">
            <a:spAutoFit/>
          </a:bodyPr>
          <a:lstStyle/>
          <a:p/>
          <a:p>
            <a:pPr>
              <a:defRPr sz="2000">
                <a:solidFill>
                  <a:srgbClr val="501428"/>
                </a:solidFill>
              </a:defRPr>
            </a:pPr>
            <a:r>
              <a:rPr b="0" i="1" u="none">
                <a:latin typeface="Times New Roman"/>
              </a:rPr>
              <a:t>Desde los años 1950 con Alan Turing, la IA ha avanzado a través de etapas como el machine learning y el deep learning, logrando innovaciones actuales en tecnología.</a:t>
            </a:r>
          </a:p>
        </p:txBody>
      </p:sp>
      <p:sp>
        <p:nvSpPr>
          <p:cNvPr id="10" name="Rounded Rectangle 9"/>
          <p:cNvSpPr/>
          <p:nvPr/>
        </p:nvSpPr>
        <p:spPr>
          <a:xfrm rot="2700000">
            <a:off x="8046720" y="5760720"/>
            <a:ext cx="914400" cy="914400"/>
          </a:xfrm>
          <a:prstGeom prst="roundRect">
            <a:avLst/>
          </a:prstGeom>
          <a:solidFill>
            <a:srgbClr val="AF0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Slid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4572000" cy="6903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0560" y="0"/>
            <a:ext cx="91440" cy="6858000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48056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82880"/>
            <a:ext cx="3017520" cy="1097280"/>
          </a:xfrm>
          <a:prstGeom prst="rect">
            <a:avLst/>
          </a:prstGeom>
          <a:noFill/>
        </p:spPr>
        <p:txBody>
          <a:bodyPr wrap="square" bIns="0" lIns="228600" anchor="t">
            <a:spAutoFit/>
          </a:bodyPr>
          <a:lstStyle/>
          <a:p>
            <a:r>
              <a:rPr sz="3300" b="1">
                <a:solidFill>
                  <a:srgbClr val="217346"/>
                </a:solidFill>
                <a:latin typeface="Comic Sans MS"/>
              </a:rPr>
              <a:t>Cambios Sociales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" y="1920240"/>
            <a:ext cx="3657600" cy="45720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65760" y="1828800"/>
            <a:ext cx="36576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rPr b="0" i="1" u="none">
                <a:latin typeface="Times New Roman"/>
              </a:rPr>
              <a:t>La IA cambiará la sociedad al automatizar tareas, mejorar la comunicación y personalizar servicios, lo que podría reducir desigualdades y fomentar nuevas interacciones humanas.</a:t>
            </a:r>
          </a:p>
        </p:txBody>
      </p:sp>
      <p:sp>
        <p:nvSpPr>
          <p:cNvPr id="9" name="Rounded Rectangle 8"/>
          <p:cNvSpPr/>
          <p:nvPr/>
        </p:nvSpPr>
        <p:spPr>
          <a:xfrm rot="2700000">
            <a:off x="182880" y="274320"/>
            <a:ext cx="914400" cy="914400"/>
          </a:xfrm>
          <a:prstGeom prst="roundRect">
            <a:avLst/>
          </a:prstGeom>
          <a:solidFill>
            <a:srgbClr val="2173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9037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0"/>
            <a:ext cx="91440" cy="68580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663440" y="0"/>
            <a:ext cx="448056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846320" y="182880"/>
            <a:ext cx="3017520" cy="1097280"/>
          </a:xfrm>
          <a:prstGeom prst="rect">
            <a:avLst/>
          </a:prstGeom>
          <a:noFill/>
        </p:spPr>
        <p:txBody>
          <a:bodyPr wrap="square" bIns="0" lIns="228600" anchor="t">
            <a:spAutoFit/>
          </a:bodyPr>
          <a:lstStyle/>
          <a:p>
            <a:r>
              <a:rPr sz="3300" b="1">
                <a:solidFill>
                  <a:srgbClr val="0078D7"/>
                </a:solidFill>
                <a:latin typeface="Comic Sans MS"/>
              </a:rPr>
              <a:t>Beneficios en Salud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6320" y="1920240"/>
            <a:ext cx="3657600" cy="4572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846320" y="1828800"/>
            <a:ext cx="3657600" cy="3657600"/>
          </a:xfrm>
          <a:prstGeom prst="rect">
            <a:avLst/>
          </a:prstGeom>
          <a:noFill/>
        </p:spPr>
        <p:txBody>
          <a:bodyPr wrap="square" bIns="73152" lIns="228600" anchor="t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rPr b="0" i="1" u="none">
                <a:latin typeface="Times New Roman"/>
              </a:rPr>
              <a:t>En salud, la IA permite diagnósticos precisos, tratamientos personalizados y monitoreo remoto, mejorando la atención médica, salvando vidas y optimizando recursos.</a:t>
            </a:r>
          </a:p>
        </p:txBody>
      </p:sp>
      <p:sp>
        <p:nvSpPr>
          <p:cNvPr id="9" name="Rounded Rectangle 8"/>
          <p:cNvSpPr/>
          <p:nvPr/>
        </p:nvSpPr>
        <p:spPr>
          <a:xfrm rot="2700000">
            <a:off x="8046720" y="274320"/>
            <a:ext cx="914400" cy="914400"/>
          </a:xfrm>
          <a:prstGeom prst="roundRect">
            <a:avLst/>
          </a:prstGeom>
          <a:solidFill>
            <a:srgbClr val="0078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097280"/>
            <a:ext cx="4572000" cy="4754880"/>
          </a:xfrm>
          <a:prstGeom prst="roundRect">
            <a:avLst/>
          </a:prstGeom>
          <a:solidFill>
            <a:srgbClr val="F5F5FA"/>
          </a:solidFill>
          <a:ln w="19050">
            <a:solidFill>
              <a:srgbClr val="00827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4023360" cy="914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3300" b="1">
                <a:solidFill>
                  <a:srgbClr val="008272"/>
                </a:solidFill>
                <a:latin typeface="Comic Sans MS"/>
              </a:rPr>
              <a:t>Beneficios en Economía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2194560"/>
            <a:ext cx="3657600" cy="45720"/>
          </a:xfrm>
          <a:prstGeom prst="rect">
            <a:avLst/>
          </a:prstGeom>
          <a:solidFill>
            <a:srgbClr val="0082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2286000"/>
            <a:ext cx="4023360" cy="3291840"/>
          </a:xfrm>
          <a:prstGeom prst="rect">
            <a:avLst/>
          </a:prstGeom>
          <a:noFill/>
        </p:spPr>
        <p:txBody>
          <a:bodyPr wrap="square" tIns="-228600" bIns="73152" rIns="228600" anchor="t">
            <a:spAutoFit/>
          </a:bodyPr>
          <a:lstStyle/>
          <a:p/>
          <a:p>
            <a:pPr>
              <a:defRPr sz="2000">
                <a:solidFill>
                  <a:srgbClr val="284641"/>
                </a:solidFill>
              </a:defRPr>
            </a:pPr>
            <a:r>
              <a:rPr b="0" i="1" u="none">
                <a:latin typeface="Times New Roman"/>
              </a:rPr>
              <a:t>La IA impulsa el crecimiento económico al optimizar procesos, predecir tendencias de mercado y crear empleos innovadores, aumentando la productividad y la eficiencia global.</a:t>
            </a:r>
          </a:p>
        </p:txBody>
      </p:sp>
      <p:sp>
        <p:nvSpPr>
          <p:cNvPr id="7" name="Rounded Rectangle 6"/>
          <p:cNvSpPr/>
          <p:nvPr/>
        </p:nvSpPr>
        <p:spPr>
          <a:xfrm rot="2700000">
            <a:off x="4114800" y="4937760"/>
            <a:ext cx="731520" cy="731520"/>
          </a:xfrm>
          <a:prstGeom prst="roundRect">
            <a:avLst/>
          </a:prstGeom>
          <a:solidFill>
            <a:srgbClr val="0082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dark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457200"/>
            <a:ext cx="4572000" cy="914400"/>
          </a:xfrm>
          <a:prstGeom prst="rect">
            <a:avLst/>
          </a:prstGeom>
          <a:noFill/>
        </p:spPr>
        <p:txBody>
          <a:bodyPr wrap="square" bIns="0" lIns="228600" anchor="ctr">
            <a:spAutoFit/>
          </a:bodyPr>
          <a:lstStyle/>
          <a:p>
            <a:pPr algn="ctr"/>
            <a:r>
              <a:rPr sz="3300" b="1">
                <a:solidFill>
                  <a:srgbClr val="FFFFFF"/>
                </a:solidFill>
                <a:latin typeface="Comic Sans MS"/>
              </a:rPr>
              <a:t>Beneficios en Educación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bIns="73152" lIns="228600" anchor="ctr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rPr b="0" i="1" u="none">
                <a:latin typeface="Times New Roman"/>
              </a:rPr>
              <a:t>En educación, la IA ofrece aprendizaje adaptado, herramientas interactivas y acceso universal a conocimientos, potenciando la equidad y el rendimiento académico de los estudiantes.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8869680" y="0"/>
            <a:ext cx="274320" cy="6858000"/>
          </a:xfrm>
          <a:prstGeom prst="rect">
            <a:avLst/>
          </a:prstGeom>
          <a:solidFill>
            <a:srgbClr val="643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274320"/>
            <a:ext cx="7863840" cy="914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3300" b="1">
                <a:solidFill>
                  <a:srgbClr val="50148C"/>
                </a:solidFill>
                <a:latin typeface="Comic Sans MS"/>
              </a:rPr>
              <a:t>Conclusión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463040"/>
            <a:ext cx="3657600" cy="45720"/>
          </a:xfrm>
          <a:prstGeom prst="rect">
            <a:avLst/>
          </a:prstGeom>
          <a:solidFill>
            <a:srgbClr val="643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46320" y="1828800"/>
            <a:ext cx="3657600" cy="3657600"/>
          </a:xfrm>
          <a:prstGeom prst="rect">
            <a:avLst/>
          </a:prstGeom>
          <a:ln w="25400">
            <a:solidFill>
              <a:srgbClr val="643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Slid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828800"/>
            <a:ext cx="3657600" cy="36576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14400" y="1828800"/>
            <a:ext cx="3657600" cy="3657600"/>
          </a:xfrm>
          <a:prstGeom prst="roundRect">
            <a:avLst/>
          </a:prstGeom>
          <a:solidFill>
            <a:srgbClr val="F0F0FA"/>
          </a:solidFill>
          <a:ln w="12700">
            <a:solidFill>
              <a:srgbClr val="6432B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005840" y="1920240"/>
            <a:ext cx="3474720" cy="3474720"/>
          </a:xfrm>
          <a:prstGeom prst="rect">
            <a:avLst/>
          </a:prstGeom>
          <a:noFill/>
        </p:spPr>
        <p:txBody>
          <a:bodyPr wrap="square" tIns="-228600" lIns="228600" rIns="228600" anchor="t">
            <a:spAutoFit/>
          </a:bodyPr>
          <a:lstStyle/>
          <a:p/>
          <a:p>
            <a:pPr>
              <a:defRPr sz="2000">
                <a:solidFill>
                  <a:srgbClr val="3C1478"/>
                </a:solidFill>
              </a:defRPr>
            </a:pPr>
            <a:r>
              <a:rPr b="0" i="1" u="none">
                <a:latin typeface="Times New Roman"/>
              </a:rPr>
              <a:t>En resumen, la IA traerá cambios profundos y beneficios como mayor eficiencia, innovación y calidad de vida, pero requiere ética y regulación para mitigar riesgos potenciales.</a:t>
            </a:r>
          </a:p>
        </p:txBody>
      </p:sp>
      <p:sp>
        <p:nvSpPr>
          <p:cNvPr id="10" name="Rounded Rectangle 9"/>
          <p:cNvSpPr/>
          <p:nvPr/>
        </p:nvSpPr>
        <p:spPr>
          <a:xfrm rot="2700000">
            <a:off x="182880" y="5760720"/>
            <a:ext cx="914400" cy="914400"/>
          </a:xfrm>
          <a:prstGeom prst="roundRect">
            <a:avLst/>
          </a:prstGeom>
          <a:solidFill>
            <a:srgbClr val="6432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