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7" r:id="rId4"/>
    <p:sldId id="289" r:id="rId5"/>
    <p:sldId id="268" r:id="rId6"/>
    <p:sldId id="282" r:id="rId7"/>
    <p:sldId id="259" r:id="rId8"/>
    <p:sldId id="265" r:id="rId9"/>
    <p:sldId id="279" r:id="rId10"/>
    <p:sldId id="263" r:id="rId11"/>
    <p:sldId id="264" r:id="rId12"/>
    <p:sldId id="285" r:id="rId13"/>
    <p:sldId id="287" r:id="rId14"/>
    <p:sldId id="288" r:id="rId15"/>
    <p:sldId id="269" r:id="rId16"/>
    <p:sldId id="278" r:id="rId17"/>
    <p:sldId id="261" r:id="rId18"/>
    <p:sldId id="283" r:id="rId19"/>
    <p:sldId id="274" r:id="rId20"/>
    <p:sldId id="266" r:id="rId21"/>
    <p:sldId id="290" r:id="rId22"/>
    <p:sldId id="277" r:id="rId23"/>
    <p:sldId id="280" r:id="rId24"/>
    <p:sldId id="275" r:id="rId25"/>
    <p:sldId id="258" r:id="rId26"/>
  </p:sldIdLst>
  <p:sldSz cx="12192000" cy="6858000"/>
  <p:notesSz cx="7077075" cy="90773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913" autoAdjust="0"/>
  </p:normalViewPr>
  <p:slideViewPr>
    <p:cSldViewPr snapToGrid="0">
      <p:cViewPr varScale="1">
        <p:scale>
          <a:sx n="75" d="100"/>
          <a:sy n="75" d="100"/>
        </p:scale>
        <p:origin x="2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/>
              <a:t>Homeownership by Race</a:t>
            </a:r>
          </a:p>
        </c:rich>
      </c:tx>
      <c:layout>
        <c:manualLayout>
          <c:xMode val="edge"/>
          <c:yMode val="edge"/>
          <c:x val="0.25177532842219641"/>
          <c:y val="2.27878643937742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4251250187372645E-2"/>
          <c:y val="0.17644013154435176"/>
          <c:w val="0.88526728448545777"/>
          <c:h val="0.5370835412539664"/>
        </c:manualLayout>
      </c:layout>
      <c:lineChart>
        <c:grouping val="standard"/>
        <c:varyColors val="0"/>
        <c:ser>
          <c:idx val="0"/>
          <c:order val="0"/>
          <c:tx>
            <c:strRef>
              <c:f>'Table 1 HH'!$A$5</c:f>
              <c:strCache>
                <c:ptCount val="1"/>
                <c:pt idx="0">
                  <c:v>Homeownership rate</c:v>
                </c:pt>
              </c:strCache>
            </c:strRef>
          </c:tx>
          <c:spPr>
            <a:ln w="34925" cap="rnd">
              <a:solidFill>
                <a:prstClr val="black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'Table 1 HH'!$B$4:$J$4</c:f>
              <c:numCache>
                <c:formatCode>General</c:formatCode>
                <c:ptCount val="9"/>
                <c:pt idx="0">
                  <c:v>1989</c:v>
                </c:pt>
                <c:pt idx="1">
                  <c:v>1992</c:v>
                </c:pt>
                <c:pt idx="2">
                  <c:v>1995</c:v>
                </c:pt>
                <c:pt idx="3">
                  <c:v>1998</c:v>
                </c:pt>
                <c:pt idx="4">
                  <c:v>2001</c:v>
                </c:pt>
                <c:pt idx="5">
                  <c:v>2004</c:v>
                </c:pt>
                <c:pt idx="6">
                  <c:v>2007</c:v>
                </c:pt>
                <c:pt idx="7">
                  <c:v>2010</c:v>
                </c:pt>
                <c:pt idx="8">
                  <c:v>2013</c:v>
                </c:pt>
              </c:numCache>
            </c:numRef>
          </c:cat>
          <c:val>
            <c:numRef>
              <c:f>'Table 1 HH'!$B$5:$J$5</c:f>
              <c:numCache>
                <c:formatCode>0.0%</c:formatCode>
                <c:ptCount val="9"/>
                <c:pt idx="0">
                  <c:v>0.63870000000000005</c:v>
                </c:pt>
                <c:pt idx="1">
                  <c:v>0.63919999999999999</c:v>
                </c:pt>
                <c:pt idx="2">
                  <c:v>0.64680000000000004</c:v>
                </c:pt>
                <c:pt idx="3">
                  <c:v>0.66220000000000001</c:v>
                </c:pt>
                <c:pt idx="4">
                  <c:v>0.67569999999999997</c:v>
                </c:pt>
                <c:pt idx="5">
                  <c:v>0.69010000000000005</c:v>
                </c:pt>
                <c:pt idx="6">
                  <c:v>0.68579999999999997</c:v>
                </c:pt>
                <c:pt idx="7">
                  <c:v>0.67230000000000001</c:v>
                </c:pt>
                <c:pt idx="8">
                  <c:v>0.65090000000000003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ED-49B5-B90C-7C4C04197676}"/>
            </c:ext>
          </c:extLst>
        </c:ser>
        <c:ser>
          <c:idx val="1"/>
          <c:order val="1"/>
          <c:tx>
            <c:strRef>
              <c:f>'Table 1 HH'!$A$6</c:f>
              <c:strCache>
                <c:ptCount val="1"/>
                <c:pt idx="0">
                  <c:v>White Households</c:v>
                </c:pt>
              </c:strCache>
            </c:strRef>
          </c:tx>
          <c:spPr>
            <a:ln w="34925" cap="rnd">
              <a:solidFill>
                <a:schemeClr val="bg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'Table 1 HH'!$B$4:$J$4</c:f>
              <c:numCache>
                <c:formatCode>General</c:formatCode>
                <c:ptCount val="9"/>
                <c:pt idx="0">
                  <c:v>1989</c:v>
                </c:pt>
                <c:pt idx="1">
                  <c:v>1992</c:v>
                </c:pt>
                <c:pt idx="2">
                  <c:v>1995</c:v>
                </c:pt>
                <c:pt idx="3">
                  <c:v>1998</c:v>
                </c:pt>
                <c:pt idx="4">
                  <c:v>2001</c:v>
                </c:pt>
                <c:pt idx="5">
                  <c:v>2004</c:v>
                </c:pt>
                <c:pt idx="6">
                  <c:v>2007</c:v>
                </c:pt>
                <c:pt idx="7">
                  <c:v>2010</c:v>
                </c:pt>
                <c:pt idx="8">
                  <c:v>2013</c:v>
                </c:pt>
              </c:numCache>
            </c:numRef>
          </c:cat>
          <c:val>
            <c:numRef>
              <c:f>'Table 1 HH'!$B$6:$J$6</c:f>
              <c:numCache>
                <c:formatCode>0.0%</c:formatCode>
                <c:ptCount val="9"/>
                <c:pt idx="0">
                  <c:v>0.7046</c:v>
                </c:pt>
                <c:pt idx="1">
                  <c:v>0.70330000000000004</c:v>
                </c:pt>
                <c:pt idx="2">
                  <c:v>0.70569999999999999</c:v>
                </c:pt>
                <c:pt idx="3">
                  <c:v>0.71799999999999997</c:v>
                </c:pt>
                <c:pt idx="4">
                  <c:v>0.74</c:v>
                </c:pt>
                <c:pt idx="5">
                  <c:v>0.75729999999999997</c:v>
                </c:pt>
                <c:pt idx="6">
                  <c:v>0.74750000000000005</c:v>
                </c:pt>
                <c:pt idx="7">
                  <c:v>0.74670000000000003</c:v>
                </c:pt>
                <c:pt idx="8">
                  <c:v>0.73060000000000003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ED-49B5-B90C-7C4C04197676}"/>
            </c:ext>
          </c:extLst>
        </c:ser>
        <c:ser>
          <c:idx val="2"/>
          <c:order val="2"/>
          <c:tx>
            <c:strRef>
              <c:f>'Table 1 HH'!$A$7</c:f>
              <c:strCache>
                <c:ptCount val="1"/>
                <c:pt idx="0">
                  <c:v>Black Households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'Table 1 HH'!$B$4:$J$4</c:f>
              <c:numCache>
                <c:formatCode>General</c:formatCode>
                <c:ptCount val="9"/>
                <c:pt idx="0">
                  <c:v>1989</c:v>
                </c:pt>
                <c:pt idx="1">
                  <c:v>1992</c:v>
                </c:pt>
                <c:pt idx="2">
                  <c:v>1995</c:v>
                </c:pt>
                <c:pt idx="3">
                  <c:v>1998</c:v>
                </c:pt>
                <c:pt idx="4">
                  <c:v>2001</c:v>
                </c:pt>
                <c:pt idx="5">
                  <c:v>2004</c:v>
                </c:pt>
                <c:pt idx="6">
                  <c:v>2007</c:v>
                </c:pt>
                <c:pt idx="7">
                  <c:v>2010</c:v>
                </c:pt>
                <c:pt idx="8">
                  <c:v>2013</c:v>
                </c:pt>
              </c:numCache>
            </c:numRef>
          </c:cat>
          <c:val>
            <c:numRef>
              <c:f>'Table 1 HH'!$B$7:$J$7</c:f>
              <c:numCache>
                <c:formatCode>0.0%</c:formatCode>
                <c:ptCount val="9"/>
                <c:pt idx="0">
                  <c:v>0.42370000000000002</c:v>
                </c:pt>
                <c:pt idx="1">
                  <c:v>0.43419999999999997</c:v>
                </c:pt>
                <c:pt idx="2">
                  <c:v>0.42680000000000001</c:v>
                </c:pt>
                <c:pt idx="3">
                  <c:v>0.46279999999999999</c:v>
                </c:pt>
                <c:pt idx="4">
                  <c:v>0.47499999999999998</c:v>
                </c:pt>
                <c:pt idx="5">
                  <c:v>0.50139999999999996</c:v>
                </c:pt>
                <c:pt idx="6">
                  <c:v>0.4864</c:v>
                </c:pt>
                <c:pt idx="7">
                  <c:v>0.47670000000000001</c:v>
                </c:pt>
                <c:pt idx="8">
                  <c:v>0.43959999999999999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ED-49B5-B90C-7C4C04197676}"/>
            </c:ext>
          </c:extLst>
        </c:ser>
        <c:ser>
          <c:idx val="3"/>
          <c:order val="3"/>
          <c:tx>
            <c:strRef>
              <c:f>'Table 1 HH'!$A$8</c:f>
              <c:strCache>
                <c:ptCount val="1"/>
                <c:pt idx="0">
                  <c:v>Hispanic Households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'Table 1 HH'!$B$4:$J$4</c:f>
              <c:numCache>
                <c:formatCode>General</c:formatCode>
                <c:ptCount val="9"/>
                <c:pt idx="0">
                  <c:v>1989</c:v>
                </c:pt>
                <c:pt idx="1">
                  <c:v>1992</c:v>
                </c:pt>
                <c:pt idx="2">
                  <c:v>1995</c:v>
                </c:pt>
                <c:pt idx="3">
                  <c:v>1998</c:v>
                </c:pt>
                <c:pt idx="4">
                  <c:v>2001</c:v>
                </c:pt>
                <c:pt idx="5">
                  <c:v>2004</c:v>
                </c:pt>
                <c:pt idx="6">
                  <c:v>2007</c:v>
                </c:pt>
                <c:pt idx="7">
                  <c:v>2010</c:v>
                </c:pt>
                <c:pt idx="8">
                  <c:v>2013</c:v>
                </c:pt>
              </c:numCache>
            </c:numRef>
          </c:cat>
          <c:val>
            <c:numRef>
              <c:f>'Table 1 HH'!$B$8:$J$8</c:f>
              <c:numCache>
                <c:formatCode>0.0%</c:formatCode>
                <c:ptCount val="9"/>
                <c:pt idx="0">
                  <c:v>0.4194</c:v>
                </c:pt>
                <c:pt idx="1">
                  <c:v>0.39910000000000001</c:v>
                </c:pt>
                <c:pt idx="2">
                  <c:v>0.4289</c:v>
                </c:pt>
                <c:pt idx="3">
                  <c:v>0.44169999999999998</c:v>
                </c:pt>
                <c:pt idx="4">
                  <c:v>0.44269999999999998</c:v>
                </c:pt>
                <c:pt idx="5">
                  <c:v>0.4768</c:v>
                </c:pt>
                <c:pt idx="6">
                  <c:v>0.49170000000000003</c:v>
                </c:pt>
                <c:pt idx="7">
                  <c:v>0.47170000000000001</c:v>
                </c:pt>
                <c:pt idx="8">
                  <c:v>0.43930000000000002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ED-49B5-B90C-7C4C04197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371736"/>
        <c:axId val="405032096"/>
      </c:lineChart>
      <c:catAx>
        <c:axId val="405371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032096"/>
        <c:crosses val="autoZero"/>
        <c:auto val="1"/>
        <c:lblAlgn val="ctr"/>
        <c:lblOffset val="100"/>
        <c:noMultiLvlLbl val="0"/>
      </c:catAx>
      <c:valAx>
        <c:axId val="405032096"/>
        <c:scaling>
          <c:orientation val="minMax"/>
          <c:max val="0.9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371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194702348215576"/>
          <c:y val="0.81493008024199176"/>
          <c:w val="0.78512621543961969"/>
          <c:h val="0.172640175543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/>
              <a:t>Not Credit Constrained by Race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2338145231846E-2"/>
          <c:y val="0.15435294546515016"/>
          <c:w val="0.88498840769903764"/>
          <c:h val="0.54380322251385238"/>
        </c:manualLayout>
      </c:layout>
      <c:lineChart>
        <c:grouping val="standard"/>
        <c:varyColors val="0"/>
        <c:ser>
          <c:idx val="0"/>
          <c:order val="0"/>
          <c:tx>
            <c:strRef>
              <c:f>'Table 2 CR'!$A$5</c:f>
              <c:strCache>
                <c:ptCount val="1"/>
                <c:pt idx="0">
                  <c:v>Not Credit Constrained Rate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'Table 2 CR'!$B$4:$J$4</c:f>
              <c:numCache>
                <c:formatCode>General</c:formatCode>
                <c:ptCount val="9"/>
                <c:pt idx="0">
                  <c:v>1989</c:v>
                </c:pt>
                <c:pt idx="1">
                  <c:v>1992</c:v>
                </c:pt>
                <c:pt idx="2">
                  <c:v>1995</c:v>
                </c:pt>
                <c:pt idx="3">
                  <c:v>1998</c:v>
                </c:pt>
                <c:pt idx="4">
                  <c:v>2001</c:v>
                </c:pt>
                <c:pt idx="5">
                  <c:v>2004</c:v>
                </c:pt>
                <c:pt idx="6">
                  <c:v>2007</c:v>
                </c:pt>
                <c:pt idx="7">
                  <c:v>2010</c:v>
                </c:pt>
                <c:pt idx="8">
                  <c:v>2013</c:v>
                </c:pt>
              </c:numCache>
            </c:numRef>
          </c:cat>
          <c:val>
            <c:numRef>
              <c:f>'Table 2 CR'!$B$5:$J$5</c:f>
              <c:numCache>
                <c:formatCode>0%</c:formatCode>
                <c:ptCount val="9"/>
                <c:pt idx="0">
                  <c:v>0.76100000000000001</c:v>
                </c:pt>
                <c:pt idx="1">
                  <c:v>0.72330000000000005</c:v>
                </c:pt>
                <c:pt idx="2">
                  <c:v>0.74229999999999996</c:v>
                </c:pt>
                <c:pt idx="3">
                  <c:v>0.73419999999999996</c:v>
                </c:pt>
                <c:pt idx="4">
                  <c:v>0.75260000000000005</c:v>
                </c:pt>
                <c:pt idx="5">
                  <c:v>0.74909999999999999</c:v>
                </c:pt>
                <c:pt idx="6">
                  <c:v>0.75380000000000003</c:v>
                </c:pt>
                <c:pt idx="7">
                  <c:v>0.72550000000000003</c:v>
                </c:pt>
                <c:pt idx="8">
                  <c:v>0.73729999999999996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1A-4825-825C-D10B15582C4C}"/>
            </c:ext>
          </c:extLst>
        </c:ser>
        <c:ser>
          <c:idx val="1"/>
          <c:order val="1"/>
          <c:tx>
            <c:strRef>
              <c:f>'Table 2 CR'!$A$6</c:f>
              <c:strCache>
                <c:ptCount val="1"/>
                <c:pt idx="0">
                  <c:v>White Households</c:v>
                </c:pt>
              </c:strCache>
            </c:strRef>
          </c:tx>
          <c:spPr>
            <a:ln w="34925" cap="rnd">
              <a:solidFill>
                <a:schemeClr val="bg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'Table 2 CR'!$B$4:$J$4</c:f>
              <c:numCache>
                <c:formatCode>General</c:formatCode>
                <c:ptCount val="9"/>
                <c:pt idx="0">
                  <c:v>1989</c:v>
                </c:pt>
                <c:pt idx="1">
                  <c:v>1992</c:v>
                </c:pt>
                <c:pt idx="2">
                  <c:v>1995</c:v>
                </c:pt>
                <c:pt idx="3">
                  <c:v>1998</c:v>
                </c:pt>
                <c:pt idx="4">
                  <c:v>2001</c:v>
                </c:pt>
                <c:pt idx="5">
                  <c:v>2004</c:v>
                </c:pt>
                <c:pt idx="6">
                  <c:v>2007</c:v>
                </c:pt>
                <c:pt idx="7">
                  <c:v>2010</c:v>
                </c:pt>
                <c:pt idx="8">
                  <c:v>2013</c:v>
                </c:pt>
              </c:numCache>
            </c:numRef>
          </c:cat>
          <c:val>
            <c:numRef>
              <c:f>'Table 2 CR'!$B$6:$J$6</c:f>
              <c:numCache>
                <c:formatCode>0%</c:formatCode>
                <c:ptCount val="9"/>
                <c:pt idx="0">
                  <c:v>0.80930000000000002</c:v>
                </c:pt>
                <c:pt idx="1">
                  <c:v>0.7651</c:v>
                </c:pt>
                <c:pt idx="2">
                  <c:v>0.78490000000000004</c:v>
                </c:pt>
                <c:pt idx="3">
                  <c:v>0.7661</c:v>
                </c:pt>
                <c:pt idx="4">
                  <c:v>0.79069999999999996</c:v>
                </c:pt>
                <c:pt idx="5">
                  <c:v>0.78910000000000002</c:v>
                </c:pt>
                <c:pt idx="6">
                  <c:v>0.79159999999999997</c:v>
                </c:pt>
                <c:pt idx="7">
                  <c:v>0.76400000000000001</c:v>
                </c:pt>
                <c:pt idx="8">
                  <c:v>0.78539999999999999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1A-4825-825C-D10B15582C4C}"/>
            </c:ext>
          </c:extLst>
        </c:ser>
        <c:ser>
          <c:idx val="2"/>
          <c:order val="2"/>
          <c:tx>
            <c:strRef>
              <c:f>'Table 2 CR'!$A$7</c:f>
              <c:strCache>
                <c:ptCount val="1"/>
                <c:pt idx="0">
                  <c:v>Black Households</c:v>
                </c:pt>
              </c:strCache>
            </c:strRef>
          </c:tx>
          <c:spPr>
            <a:ln w="34925" cap="rnd">
              <a:solidFill>
                <a:srgbClr val="0070C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'Table 2 CR'!$B$4:$J$4</c:f>
              <c:numCache>
                <c:formatCode>General</c:formatCode>
                <c:ptCount val="9"/>
                <c:pt idx="0">
                  <c:v>1989</c:v>
                </c:pt>
                <c:pt idx="1">
                  <c:v>1992</c:v>
                </c:pt>
                <c:pt idx="2">
                  <c:v>1995</c:v>
                </c:pt>
                <c:pt idx="3">
                  <c:v>1998</c:v>
                </c:pt>
                <c:pt idx="4">
                  <c:v>2001</c:v>
                </c:pt>
                <c:pt idx="5">
                  <c:v>2004</c:v>
                </c:pt>
                <c:pt idx="6">
                  <c:v>2007</c:v>
                </c:pt>
                <c:pt idx="7">
                  <c:v>2010</c:v>
                </c:pt>
                <c:pt idx="8">
                  <c:v>2013</c:v>
                </c:pt>
              </c:numCache>
            </c:numRef>
          </c:cat>
          <c:val>
            <c:numRef>
              <c:f>'Table 2 CR'!$B$7:$J$7</c:f>
              <c:numCache>
                <c:formatCode>0%</c:formatCode>
                <c:ptCount val="9"/>
                <c:pt idx="0">
                  <c:v>0.61519999999999997</c:v>
                </c:pt>
                <c:pt idx="1">
                  <c:v>0.55320000000000003</c:v>
                </c:pt>
                <c:pt idx="2">
                  <c:v>0.56630000000000003</c:v>
                </c:pt>
                <c:pt idx="3">
                  <c:v>0.56240000000000001</c:v>
                </c:pt>
                <c:pt idx="4">
                  <c:v>0.61329999999999996</c:v>
                </c:pt>
                <c:pt idx="5">
                  <c:v>0.59</c:v>
                </c:pt>
                <c:pt idx="6">
                  <c:v>0.59060000000000001</c:v>
                </c:pt>
                <c:pt idx="7">
                  <c:v>0.5857</c:v>
                </c:pt>
                <c:pt idx="8">
                  <c:v>0.57989999999999997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1A-4825-825C-D10B15582C4C}"/>
            </c:ext>
          </c:extLst>
        </c:ser>
        <c:ser>
          <c:idx val="3"/>
          <c:order val="3"/>
          <c:tx>
            <c:strRef>
              <c:f>'Table 2 CR'!$A$8</c:f>
              <c:strCache>
                <c:ptCount val="1"/>
                <c:pt idx="0">
                  <c:v>Hispanic Households</c:v>
                </c:pt>
              </c:strCache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'Table 2 CR'!$B$4:$J$4</c:f>
              <c:numCache>
                <c:formatCode>General</c:formatCode>
                <c:ptCount val="9"/>
                <c:pt idx="0">
                  <c:v>1989</c:v>
                </c:pt>
                <c:pt idx="1">
                  <c:v>1992</c:v>
                </c:pt>
                <c:pt idx="2">
                  <c:v>1995</c:v>
                </c:pt>
                <c:pt idx="3">
                  <c:v>1998</c:v>
                </c:pt>
                <c:pt idx="4">
                  <c:v>2001</c:v>
                </c:pt>
                <c:pt idx="5">
                  <c:v>2004</c:v>
                </c:pt>
                <c:pt idx="6">
                  <c:v>2007</c:v>
                </c:pt>
                <c:pt idx="7">
                  <c:v>2010</c:v>
                </c:pt>
                <c:pt idx="8">
                  <c:v>2013</c:v>
                </c:pt>
              </c:numCache>
            </c:numRef>
          </c:cat>
          <c:val>
            <c:numRef>
              <c:f>'Table 2 CR'!$B$8:$J$8</c:f>
              <c:numCache>
                <c:formatCode>0%</c:formatCode>
                <c:ptCount val="9"/>
                <c:pt idx="0">
                  <c:v>0.62350000000000005</c:v>
                </c:pt>
                <c:pt idx="1">
                  <c:v>0.56069999999999998</c:v>
                </c:pt>
                <c:pt idx="2">
                  <c:v>0.60399999999999998</c:v>
                </c:pt>
                <c:pt idx="3">
                  <c:v>0.6643</c:v>
                </c:pt>
                <c:pt idx="4">
                  <c:v>0.64659999999999995</c:v>
                </c:pt>
                <c:pt idx="5">
                  <c:v>0.6663</c:v>
                </c:pt>
                <c:pt idx="6">
                  <c:v>0.65869999999999995</c:v>
                </c:pt>
                <c:pt idx="7">
                  <c:v>0.62729999999999997</c:v>
                </c:pt>
                <c:pt idx="8">
                  <c:v>0.63448000000000004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1A-4825-825C-D10B15582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3203112"/>
        <c:axId val="393201144"/>
      </c:lineChart>
      <c:catAx>
        <c:axId val="39320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201144"/>
        <c:crosses val="autoZero"/>
        <c:auto val="1"/>
        <c:lblAlgn val="ctr"/>
        <c:lblOffset val="100"/>
        <c:noMultiLvlLbl val="0"/>
      </c:catAx>
      <c:valAx>
        <c:axId val="39320114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20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742308299001021"/>
          <c:y val="0.8190199619037436"/>
          <c:w val="0.79773392239592977"/>
          <c:h val="0.1685594718553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E9430-B7CB-4CFA-AF7B-39317267EBC5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1713"/>
            <a:ext cx="306705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621713"/>
            <a:ext cx="306705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BFF9D-8962-4E0B-8806-6F33F5D929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22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5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54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35D80-47DB-4B6A-85F0-5ED47C563DED}" type="datetimeFigureOut">
              <a:rPr lang="en-US" smtClean="0"/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1135063"/>
            <a:ext cx="5448300" cy="3063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368463"/>
            <a:ext cx="5661660" cy="357419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884"/>
            <a:ext cx="3066733" cy="4554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621884"/>
            <a:ext cx="3066733" cy="4554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F4E55-EF94-4752-B826-DE55A7BA54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0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00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1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0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3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52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1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0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5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4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9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captures the changes in household attributes over time and reveal how they impact homeownership rates with the macroeconomic factors from different years.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4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captures the changes in household attributes over time and reveal how they impact homeownership rates with the macroeconomic factors from different years.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captures the changes in household attributes over time and reveal how they impact homeownership rates with the macroeconomic factors from different years.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AF4E55-EF94-4752-B826-DE55A7BA549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3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1.jp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book&#10;&#10;Description generated with very high confidence"/>
          <p:cNvPicPr>
            <a:picLocks noChangeAspect="1"/>
          </p:cNvPicPr>
          <p:nvPr/>
        </p:nvPicPr>
        <p:blipFill rotWithShape="1">
          <a:blip r:embed="rId3"/>
          <a:srcRect r="11116"/>
          <a:stretch/>
        </p:blipFill>
        <p:spPr>
          <a:xfrm>
            <a:off x="6096000" y="10"/>
            <a:ext cx="6095697" cy="6857990"/>
          </a:xfrm>
          <a:prstGeom prst="rect">
            <a:avLst/>
          </a:prstGeom>
        </p:spPr>
      </p:pic>
      <p:grpSp>
        <p:nvGrpSpPr>
          <p:cNvPr id="30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0702" y="1149383"/>
            <a:ext cx="6562082" cy="4236223"/>
            <a:chOff x="7807230" y="2012810"/>
            <a:chExt cx="3251252" cy="3459865"/>
          </a:xfrm>
        </p:grpSpPr>
        <p:sp>
          <p:nvSpPr>
            <p:cNvPr id="24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87" y="1479842"/>
            <a:ext cx="5925312" cy="3575304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420075"/>
            <a:ext cx="5303520" cy="0"/>
          </a:xfrm>
          <a:prstGeom prst="line">
            <a:avLst/>
          </a:prstGeom>
          <a:ln>
            <a:solidFill>
              <a:srgbClr val="EC99B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526" y="1649897"/>
            <a:ext cx="5429361" cy="26027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The Transition in Homeownership Rates Since the Financial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526" y="4436400"/>
            <a:ext cx="5303519" cy="549993"/>
          </a:xfrm>
        </p:spPr>
        <p:txBody>
          <a:bodyPr anchor="ctr">
            <a:norm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Kevin Amrelle</a:t>
            </a:r>
          </a:p>
        </p:txBody>
      </p:sp>
    </p:spTree>
    <p:extLst>
      <p:ext uri="{BB962C8B-B14F-4D97-AF65-F5344CB8AC3E}">
        <p14:creationId xmlns:p14="http://schemas.microsoft.com/office/powerpoint/2010/main" val="252391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450D64-B792-444E-8BFF-0C8B7294F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314365"/>
              </p:ext>
            </p:extLst>
          </p:nvPr>
        </p:nvGraphicFramePr>
        <p:xfrm>
          <a:off x="1299504" y="0"/>
          <a:ext cx="9585832" cy="6130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22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AA3DEF-3DA1-4058-AA28-1897706F67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589339"/>
              </p:ext>
            </p:extLst>
          </p:nvPr>
        </p:nvGraphicFramePr>
        <p:xfrm>
          <a:off x="1141227" y="0"/>
          <a:ext cx="9661452" cy="6134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917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0A9D4A-DD3D-4823-8D76-3CACD754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98" y="2107427"/>
            <a:ext cx="4648055" cy="3260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6BE207-D789-4C69-BCD9-D72766FC6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1" y="2108490"/>
            <a:ext cx="4646540" cy="3259084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picture containing indoor, furniture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B831C9-A113-4084-966D-8E6D3284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Shift Share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59E2-E8AC-477F-827F-02ADEFB7D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9" y="2015734"/>
            <a:ext cx="4784834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2-Part Test</a:t>
            </a:r>
          </a:p>
          <a:p>
            <a:pPr>
              <a:lnSpc>
                <a:spcPct val="100000"/>
              </a:lnSpc>
            </a:pPr>
            <a:r>
              <a:rPr lang="en-US" dirty="0"/>
              <a:t>Blue Line Procedure: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Hold fixed data for specific years.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Household Behavior/Characteristics.</a:t>
            </a:r>
          </a:p>
          <a:p>
            <a:pPr>
              <a:lnSpc>
                <a:spcPct val="100000"/>
              </a:lnSpc>
            </a:pPr>
            <a:r>
              <a:rPr lang="en-US" dirty="0"/>
              <a:t>Why?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Reveals the impact of macroeconomic factors and finance innovation on homeownership rates.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94C5A96-4186-4CB4-AB12-67E804789E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413500" y="2109552"/>
            <a:ext cx="4645025" cy="32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9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picture containing indoor, furniture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B831C9-A113-4084-966D-8E6D3284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Shift Share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159E2-E8AC-477F-827F-02ADEFB7D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78" y="2015734"/>
            <a:ext cx="4764287" cy="371724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2-Part Test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Orange Line Procedure: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Hold fixed coefficients for specific years.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Macroeconomic Factors/Finance Innovation.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Why?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Reveals the magnitude in which change in household characteristics impact homeownership rates. 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CA2216-9538-437C-9F51-85B4B4505D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00" y="2109552"/>
            <a:ext cx="4645025" cy="32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picture containing indoor, furniture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B831C9-A113-4084-966D-8E6D3284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Shift Share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FF6DEF-3D28-4DD2-AFA6-DAB63457A5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00" y="2104104"/>
            <a:ext cx="4645025" cy="326891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84DC97-1170-4A9C-9A1F-870F12BAE147}"/>
              </a:ext>
            </a:extLst>
          </p:cNvPr>
          <p:cNvSpPr txBox="1">
            <a:spLocks/>
          </p:cNvSpPr>
          <p:nvPr/>
        </p:nvSpPr>
        <p:spPr>
          <a:xfrm>
            <a:off x="1451578" y="2015734"/>
            <a:ext cx="4764287" cy="37172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/>
              <a:t>2-Part Test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Orange Line Procedure: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Hold fixed coefficients for specific years.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Macroeconomic Factors/Finance Innovation.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Why?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Reveals the magnitude in which change in household characteristics impact homeownership rates. 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4170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approach: Racial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23" y="2207118"/>
            <a:ext cx="7033203" cy="34506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 implicate is a substituted value for missing data.</a:t>
            </a:r>
          </a:p>
          <a:p>
            <a:r>
              <a:rPr lang="en-US" sz="2400" dirty="0"/>
              <a:t>Estimated the unweighted regression using all of the implicates.</a:t>
            </a:r>
          </a:p>
          <a:p>
            <a:r>
              <a:rPr lang="en-US" sz="2400" dirty="0"/>
              <a:t>Estimated the marginal effect for each implicate.</a:t>
            </a:r>
          </a:p>
          <a:p>
            <a:r>
              <a:rPr lang="en-US" sz="2400" dirty="0"/>
              <a:t>Calculated the average marginal effect.</a:t>
            </a:r>
          </a:p>
          <a:p>
            <a:pPr lvl="1"/>
            <a:r>
              <a:rPr lang="en-US" sz="2400" dirty="0"/>
              <a:t>Average constructed using implicate weight (aweight=wgt).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55" y="2432367"/>
            <a:ext cx="3828022" cy="26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8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approach: Racial Gaps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23" y="2207118"/>
            <a:ext cx="7033203" cy="3450613"/>
          </a:xfrm>
        </p:spPr>
        <p:txBody>
          <a:bodyPr/>
          <a:lstStyle/>
          <a:p>
            <a:r>
              <a:rPr lang="en-US" sz="2400" dirty="0"/>
              <a:t>Plotted the white/minority homeownership summary statistics to get the gap in homeownership between the white, African American, and Hispanic subgroups.</a:t>
            </a:r>
          </a:p>
          <a:p>
            <a:r>
              <a:rPr lang="en-US" sz="2400" dirty="0"/>
              <a:t>Plotted the difference between the impacts of household attributes in Table 2 from the impacts of credit barriers provided in Table 3.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955" y="2432367"/>
            <a:ext cx="3828022" cy="26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1140430" y="1001864"/>
            <a:ext cx="505490" cy="3132815"/>
          </a:xfrm>
          <a:prstGeom prst="leftBrace">
            <a:avLst>
              <a:gd name="adj1" fmla="val 8333"/>
              <a:gd name="adj2" fmla="val 54543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84074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Household</a:t>
            </a:r>
          </a:p>
          <a:p>
            <a:r>
              <a:rPr lang="en-US" dirty="0"/>
              <a:t>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40F04-01B7-4E73-A2C1-C62059995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0"/>
            <a:ext cx="10546080" cy="6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0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/>
          <p:cNvSpPr/>
          <p:nvPr/>
        </p:nvSpPr>
        <p:spPr>
          <a:xfrm>
            <a:off x="1113183" y="906449"/>
            <a:ext cx="485029" cy="2790908"/>
          </a:xfrm>
          <a:prstGeom prst="leftBrace">
            <a:avLst>
              <a:gd name="adj1" fmla="val 8333"/>
              <a:gd name="adj2" fmla="val 6453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384074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Household</a:t>
            </a:r>
          </a:p>
          <a:p>
            <a:r>
              <a:rPr lang="en-US" dirty="0"/>
              <a:t>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C0751-D1F1-498C-BE80-D136395C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212" y="0"/>
            <a:ext cx="10593788" cy="61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1EB6B-8F38-4DE6-B0EE-B8C4CB176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5" y="1950805"/>
            <a:ext cx="5929178" cy="410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AAB4F-13D3-4CDF-B9C7-1B4FD3A06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575" y="1950805"/>
            <a:ext cx="6027506" cy="41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589625" cy="3450613"/>
          </a:xfrm>
        </p:spPr>
        <p:txBody>
          <a:bodyPr/>
          <a:lstStyle/>
          <a:p>
            <a:r>
              <a:rPr lang="en-US" sz="2400" dirty="0"/>
              <a:t>How have homeownership rates transitioned since the financial crisis?</a:t>
            </a:r>
          </a:p>
          <a:p>
            <a:r>
              <a:rPr lang="en-US" sz="2400" dirty="0"/>
              <a:t>Have credit constraints and household attributes impacted homeownership rates and the white/minority gap?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58" y="2125893"/>
            <a:ext cx="3829140" cy="31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09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F58EF3-7C64-4E71-B1FC-19A33B2D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1" y="0"/>
            <a:ext cx="10747759" cy="6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5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46C9AD-0744-406A-A94D-F187EA68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1" y="-10274"/>
            <a:ext cx="10747759" cy="6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3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Homeownership rates rose sharply during the late 1990’s until 2004 when they peaked at 69%. It stagnated through the time of the 2007 dataset and plummeted to 65.1% in 2013. </a:t>
            </a:r>
          </a:p>
          <a:p>
            <a:r>
              <a:rPr lang="en-US" dirty="0"/>
              <a:t>The gaps between white and minority households have persisted and grown.</a:t>
            </a:r>
          </a:p>
          <a:p>
            <a:pPr lvl="1"/>
            <a:r>
              <a:rPr lang="en-US" dirty="0"/>
              <a:t>African Americans: 28.1% in 1989 increased to 29.1% in 2013.</a:t>
            </a:r>
          </a:p>
          <a:p>
            <a:pPr lvl="1"/>
            <a:r>
              <a:rPr lang="en-US" dirty="0"/>
              <a:t>Hispanics: 28.5% in 1989 and increased to 29.1% in 2013.</a:t>
            </a:r>
          </a:p>
          <a:p>
            <a:r>
              <a:rPr lang="en-US" dirty="0"/>
              <a:t>When controlling for household attributes in the gap:</a:t>
            </a:r>
          </a:p>
          <a:p>
            <a:pPr lvl="1"/>
            <a:r>
              <a:rPr lang="en-US" dirty="0"/>
              <a:t>African Americans: 15.6% was explained in 1989 and 15.2% in 2013.</a:t>
            </a:r>
          </a:p>
          <a:p>
            <a:pPr lvl="1"/>
            <a:r>
              <a:rPr lang="en-US" dirty="0"/>
              <a:t>Hispanics: 16.9% was explained in 1989 and 15.4% in 2013.</a:t>
            </a:r>
          </a:p>
        </p:txBody>
      </p:sp>
    </p:spTree>
    <p:extLst>
      <p:ext uri="{BB962C8B-B14F-4D97-AF65-F5344CB8AC3E}">
        <p14:creationId xmlns:p14="http://schemas.microsoft.com/office/powerpoint/2010/main" val="176021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Results summary(continued)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barriers have shrunk substantially for African Americans over time. </a:t>
            </a:r>
          </a:p>
          <a:p>
            <a:pPr lvl="1"/>
            <a:r>
              <a:rPr lang="en-US" dirty="0"/>
              <a:t>Credit barriers accounted for 6.1% of the gap in 1989 and in 2013 it accounts for 3.5%.</a:t>
            </a:r>
          </a:p>
          <a:p>
            <a:r>
              <a:rPr lang="en-US" dirty="0"/>
              <a:t>Credit barriers have declined by 1% for Hispanics during the period of 1989 through 2013. </a:t>
            </a:r>
          </a:p>
          <a:p>
            <a:r>
              <a:rPr lang="en-US" dirty="0"/>
              <a:t>When controlling for household attributes and credit barriers in the gap:</a:t>
            </a:r>
          </a:p>
          <a:p>
            <a:pPr lvl="1"/>
            <a:r>
              <a:rPr lang="en-US" dirty="0"/>
              <a:t>African Americans: 6.4% was unexplained in 1989 and 10.5% in 2013.</a:t>
            </a:r>
          </a:p>
          <a:p>
            <a:pPr lvl="1"/>
            <a:r>
              <a:rPr lang="en-US" dirty="0"/>
              <a:t>Hispanics: 8.4% was unexplained in 1989 and 11.6% in 2013.</a:t>
            </a:r>
          </a:p>
        </p:txBody>
      </p:sp>
    </p:spTree>
    <p:extLst>
      <p:ext uri="{BB962C8B-B14F-4D97-AF65-F5344CB8AC3E}">
        <p14:creationId xmlns:p14="http://schemas.microsoft.com/office/powerpoint/2010/main" val="423325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future research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79" y="2186609"/>
            <a:ext cx="4640877" cy="3279736"/>
          </a:xfrm>
        </p:spPr>
        <p:txBody>
          <a:bodyPr>
            <a:normAutofit/>
          </a:bodyPr>
          <a:lstStyle/>
          <a:p>
            <a:r>
              <a:rPr lang="en-US" sz="2200" dirty="0"/>
              <a:t>Why have credit barriers remained for minorities?</a:t>
            </a:r>
          </a:p>
          <a:p>
            <a:r>
              <a:rPr lang="en-US" sz="2200" dirty="0"/>
              <a:t>Which household attributes should government policy target in order to increase homeownership participation and close the gap?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14" y="2278911"/>
            <a:ext cx="4408240" cy="25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2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4" name="Picture 2" descr="http://www.clipartkid.com/images/728/any-questions-clipart-LyXpYw-clipar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2" y="2216944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81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3A796-1324-4B36-83E1-5E6C56B9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3857"/>
            <a:ext cx="4936893" cy="2980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Homeownership rates increased from 64% in 1989 to 69% in 2004 through 2007. </a:t>
            </a:r>
          </a:p>
          <a:p>
            <a:pPr>
              <a:lnSpc>
                <a:spcPct val="110000"/>
              </a:lnSpc>
            </a:pPr>
            <a:r>
              <a:rPr lang="en-US" dirty="0"/>
              <a:t>Homeownership rates declined to 65% in 2013. </a:t>
            </a:r>
          </a:p>
          <a:p>
            <a:pPr>
              <a:lnSpc>
                <a:spcPct val="110000"/>
              </a:lnSpc>
            </a:pPr>
            <a:r>
              <a:rPr lang="en-US" dirty="0"/>
              <a:t>The credit barriers contributing to the gap in homeownership for African Americans and Hispanics has been declining. </a:t>
            </a:r>
          </a:p>
        </p:txBody>
      </p:sp>
    </p:spTree>
    <p:extLst>
      <p:ext uri="{BB962C8B-B14F-4D97-AF65-F5344CB8AC3E}">
        <p14:creationId xmlns:p14="http://schemas.microsoft.com/office/powerpoint/2010/main" val="45398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D6B71-C8EA-4366-93AB-1249A9E6A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3857"/>
            <a:ext cx="4936893" cy="2980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Homeownership rates increased from 64% in 1989 to 69% in 2004 through 2007. </a:t>
            </a:r>
          </a:p>
          <a:p>
            <a:pPr>
              <a:lnSpc>
                <a:spcPct val="110000"/>
              </a:lnSpc>
            </a:pPr>
            <a:r>
              <a:rPr lang="en-US" dirty="0"/>
              <a:t>Homeownership rates declined to 65% in 2013. </a:t>
            </a:r>
          </a:p>
          <a:p>
            <a:pPr>
              <a:lnSpc>
                <a:spcPct val="110000"/>
              </a:lnSpc>
            </a:pPr>
            <a:r>
              <a:rPr lang="en-US" dirty="0"/>
              <a:t>The credit barriers contributing to the gap in homeownership for African Americans and Hispanics has been declining. </a:t>
            </a:r>
          </a:p>
        </p:txBody>
      </p:sp>
    </p:spTree>
    <p:extLst>
      <p:ext uri="{BB962C8B-B14F-4D97-AF65-F5344CB8AC3E}">
        <p14:creationId xmlns:p14="http://schemas.microsoft.com/office/powerpoint/2010/main" val="177933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7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Gabriel and Rosenthal(2005), Journal of Urban Economics</a:t>
            </a:r>
          </a:p>
          <a:p>
            <a:pPr lvl="1"/>
            <a:r>
              <a:rPr lang="en-US" dirty="0"/>
              <a:t>How household attributes and credit constraints contribute to homeownership rates.</a:t>
            </a:r>
          </a:p>
          <a:p>
            <a:pPr lvl="1"/>
            <a:r>
              <a:rPr lang="en-US" dirty="0"/>
              <a:t>Socioeconomics were the drivers of the rise in homeownership in 1989-2001 not macroeconomic factors. </a:t>
            </a:r>
          </a:p>
          <a:p>
            <a:r>
              <a:rPr lang="en-US" dirty="0"/>
              <a:t>Gabriel and Rosenthal(2015), Real Estate Economics</a:t>
            </a:r>
          </a:p>
          <a:p>
            <a:pPr lvl="1"/>
            <a:r>
              <a:rPr lang="en-US" dirty="0"/>
              <a:t>The homeownership boom and bust cycle was caused by macroeconomic factors not population socioeconomics. </a:t>
            </a:r>
          </a:p>
          <a:p>
            <a:r>
              <a:rPr lang="en-US" dirty="0"/>
              <a:t>Haurin and Rosenthal(2004), U.S. Department of Housing and Urban Development</a:t>
            </a:r>
          </a:p>
          <a:p>
            <a:pPr lvl="1"/>
            <a:r>
              <a:rPr lang="en-US" dirty="0"/>
              <a:t>African American homeownership rates would increase by several percent if they formed households in the same manner as white families, but Hispanic homeownership rates would decrease. 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0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7666"/>
          </a:xfrm>
        </p:spPr>
        <p:txBody>
          <a:bodyPr>
            <a:normAutofit/>
          </a:bodyPr>
          <a:lstStyle/>
          <a:p>
            <a:r>
              <a:rPr lang="en-US" dirty="0"/>
              <a:t>Boehm and Schlottmann(2003), Journal of Urban Economics</a:t>
            </a:r>
          </a:p>
          <a:p>
            <a:pPr lvl="1"/>
            <a:r>
              <a:rPr lang="en-US" dirty="0"/>
              <a:t>Minority homeowners have a high likelihood to slip back into renter status and low probability of moving into a better second home later on. </a:t>
            </a:r>
          </a:p>
          <a:p>
            <a:r>
              <a:rPr lang="en-US" dirty="0"/>
              <a:t>Grinstein-Weiss, Key &amp; Carrillo(2015), Housing Policy Debate</a:t>
            </a:r>
          </a:p>
          <a:p>
            <a:pPr lvl="1"/>
            <a:r>
              <a:rPr lang="en-US" dirty="0"/>
              <a:t>The financial crisis disproportionally affected minorities. The natural floor value of a home cushions against severe losses during an economic downturn. </a:t>
            </a:r>
          </a:p>
          <a:p>
            <a:r>
              <a:rPr lang="en-US" dirty="0"/>
              <a:t>Turner and Luea(2009), Journal of Housing Economics</a:t>
            </a:r>
          </a:p>
          <a:p>
            <a:pPr lvl="1"/>
            <a:r>
              <a:rPr lang="en-US" dirty="0"/>
              <a:t>Homeownership leads to an increase in wealth and financial stability for poor households.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8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137877"/>
            <a:ext cx="5004880" cy="332846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Survey of Consumer Finances (SCF)</a:t>
            </a:r>
          </a:p>
          <a:p>
            <a:r>
              <a:rPr lang="en-US" sz="2400" dirty="0"/>
              <a:t>Joint effort between the Department of Treasury and the Federal Reserve Board.</a:t>
            </a:r>
          </a:p>
          <a:p>
            <a:r>
              <a:rPr lang="en-US" sz="2400" dirty="0"/>
              <a:t>Assembled to aid in decision making processes in the areas of:</a:t>
            </a:r>
          </a:p>
          <a:p>
            <a:pPr lvl="1"/>
            <a:r>
              <a:rPr lang="en-US" sz="2200" dirty="0"/>
              <a:t>Tax</a:t>
            </a:r>
          </a:p>
          <a:p>
            <a:pPr lvl="1"/>
            <a:r>
              <a:rPr lang="en-US" sz="2200" dirty="0"/>
              <a:t>Consumer Protection</a:t>
            </a:r>
          </a:p>
          <a:p>
            <a:pPr lvl="1"/>
            <a:r>
              <a:rPr lang="en-US" sz="2200" dirty="0"/>
              <a:t>Monetary Policy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345" y="2137877"/>
            <a:ext cx="4813851" cy="32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6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137877"/>
            <a:ext cx="5004880" cy="3328468"/>
          </a:xfrm>
        </p:spPr>
        <p:txBody>
          <a:bodyPr>
            <a:normAutofit/>
          </a:bodyPr>
          <a:lstStyle/>
          <a:p>
            <a:r>
              <a:rPr lang="en-US" sz="2200" dirty="0"/>
              <a:t>Years: 1989-2013.</a:t>
            </a:r>
          </a:p>
          <a:p>
            <a:r>
              <a:rPr lang="en-US" sz="2200" dirty="0"/>
              <a:t>Each survey has ~4,500 families.</a:t>
            </a:r>
          </a:p>
          <a:p>
            <a:r>
              <a:rPr lang="en-US" sz="2200" dirty="0"/>
              <a:t>Provides sampling weights.</a:t>
            </a:r>
          </a:p>
          <a:p>
            <a:r>
              <a:rPr lang="en-US" sz="2200" dirty="0"/>
              <a:t>Only public dataset which includes in-depth household characteristics with a credit eligibility variable. 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345" y="2137877"/>
            <a:ext cx="4813851" cy="32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7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879D1-8663-40F9-A3AA-E026B6C6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053" y="0"/>
            <a:ext cx="8915941" cy="61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972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2447</TotalTime>
  <Words>953</Words>
  <Application>Microsoft Office PowerPoint</Application>
  <PresentationFormat>Widescreen</PresentationFormat>
  <Paragraphs>117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Gallery</vt:lpstr>
      <vt:lpstr>The Transition in Homeownership Rates Since the Financial Crisis</vt:lpstr>
      <vt:lpstr>Research Question</vt:lpstr>
      <vt:lpstr>Results Overview</vt:lpstr>
      <vt:lpstr>Results Overview</vt:lpstr>
      <vt:lpstr>Literature review</vt:lpstr>
      <vt:lpstr>Literature review(continued)</vt:lpstr>
      <vt:lpstr>Data</vt:lpstr>
      <vt:lpstr>Data</vt:lpstr>
      <vt:lpstr>PowerPoint Presentation</vt:lpstr>
      <vt:lpstr>PowerPoint Presentation</vt:lpstr>
      <vt:lpstr>PowerPoint Presentation</vt:lpstr>
      <vt:lpstr>Shift Share analysis</vt:lpstr>
      <vt:lpstr>Shift Share analysis</vt:lpstr>
      <vt:lpstr>Shift Share analysis</vt:lpstr>
      <vt:lpstr>Empirical approach: Racial Gaps</vt:lpstr>
      <vt:lpstr>Empirical approach: Racial Gaps (continued)</vt:lpstr>
      <vt:lpstr>PowerPoint Presentation</vt:lpstr>
      <vt:lpstr>PowerPoint Presentation</vt:lpstr>
      <vt:lpstr>Results</vt:lpstr>
      <vt:lpstr>PowerPoint Presentation</vt:lpstr>
      <vt:lpstr>PowerPoint Presentation</vt:lpstr>
      <vt:lpstr>Results summary</vt:lpstr>
      <vt:lpstr>Results summary(continued)</vt:lpstr>
      <vt:lpstr>For future research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Transition  in Homeownership Since the Financial Recession</dc:title>
  <dc:creator>Kev</dc:creator>
  <cp:lastModifiedBy>Kev</cp:lastModifiedBy>
  <cp:revision>128</cp:revision>
  <cp:lastPrinted>2017-07-17T16:53:05Z</cp:lastPrinted>
  <dcterms:created xsi:type="dcterms:W3CDTF">2017-03-13T19:29:55Z</dcterms:created>
  <dcterms:modified xsi:type="dcterms:W3CDTF">2017-07-17T16:54:50Z</dcterms:modified>
</cp:coreProperties>
</file>