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3">
          <p15:clr>
            <a:srgbClr val="9AA0A6"/>
          </p15:clr>
        </p15:guide>
        <p15:guide id="2" orient="horz" pos="339">
          <p15:clr>
            <a:srgbClr val="9AA0A6"/>
          </p15:clr>
        </p15:guide>
        <p15:guide id="3" pos="5307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3"/>
        <p:guide pos="339" orient="horz"/>
        <p:guide pos="5307"/>
        <p:guide pos="290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f492d8a2c_1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f492d8a2c_1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e0a23e0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e0a23e0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430c3cbe_0_12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430c3cbe_0_12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f241726cb_2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f241726cb_2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f369397c6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f369397c6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e0a23e0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e0a23e0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430c3cbe_0_1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430c3cbe_0_1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e0a23e0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e0a23e0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Clinical Presentation: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Acute onset of neurological deficits consistent with ischemic stroke.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Symptoms onset to hospital presentation within 4.5 hours.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Imaging: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CT or MRI confirmation of ischemic stroke without evidence of intracranial hemorrhage.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Age: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Adult patients (i.e., 18 years and above).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Consent: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Informed consent obtained from the patient or a legally authorized representative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Hemodynamic Stability: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Systolic and diastolic blood pressure below a certain threshold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Blood Tests: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Acceptable platelet count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 significant coagulopathy</a:t>
            </a:r>
            <a:endParaRPr sz="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4994f8c3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4994f8c3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44135a6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44135a6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e0a23e0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e0a23e0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91976" y="1735175"/>
            <a:ext cx="364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91975" y="3748525"/>
            <a:ext cx="364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864200" y="1012725"/>
            <a:ext cx="54156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012600" y="3214250"/>
            <a:ext cx="31188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2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43700" y="981750"/>
            <a:ext cx="70566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hasCustomPrompt="1" type="title"/>
          </p:nvPr>
        </p:nvSpPr>
        <p:spPr>
          <a:xfrm>
            <a:off x="975150" y="758415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975150" y="1169315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75150" y="1562515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3" type="title"/>
          </p:nvPr>
        </p:nvSpPr>
        <p:spPr>
          <a:xfrm>
            <a:off x="3401100" y="758415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4" type="title"/>
          </p:nvPr>
        </p:nvSpPr>
        <p:spPr>
          <a:xfrm>
            <a:off x="3401100" y="1169315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5" type="subTitle"/>
          </p:nvPr>
        </p:nvSpPr>
        <p:spPr>
          <a:xfrm>
            <a:off x="3401100" y="1562515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6" type="title"/>
          </p:nvPr>
        </p:nvSpPr>
        <p:spPr>
          <a:xfrm>
            <a:off x="5827050" y="758415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7" type="title"/>
          </p:nvPr>
        </p:nvSpPr>
        <p:spPr>
          <a:xfrm>
            <a:off x="5827050" y="1169315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4"/>
          <p:cNvSpPr txBox="1"/>
          <p:nvPr>
            <p:ph idx="8" type="subTitle"/>
          </p:nvPr>
        </p:nvSpPr>
        <p:spPr>
          <a:xfrm>
            <a:off x="5827050" y="1562515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9" type="title"/>
          </p:nvPr>
        </p:nvSpPr>
        <p:spPr>
          <a:xfrm>
            <a:off x="975150" y="3042165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3" type="title"/>
          </p:nvPr>
        </p:nvSpPr>
        <p:spPr>
          <a:xfrm>
            <a:off x="975150" y="3453065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idx="14" type="subTitle"/>
          </p:nvPr>
        </p:nvSpPr>
        <p:spPr>
          <a:xfrm>
            <a:off x="975150" y="3846265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15" type="title"/>
          </p:nvPr>
        </p:nvSpPr>
        <p:spPr>
          <a:xfrm>
            <a:off x="3401100" y="3042165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16" type="title"/>
          </p:nvPr>
        </p:nvSpPr>
        <p:spPr>
          <a:xfrm>
            <a:off x="3401100" y="3453065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14"/>
          <p:cNvSpPr txBox="1"/>
          <p:nvPr>
            <p:ph idx="17" type="subTitle"/>
          </p:nvPr>
        </p:nvSpPr>
        <p:spPr>
          <a:xfrm>
            <a:off x="3401100" y="3846265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18" type="title"/>
          </p:nvPr>
        </p:nvSpPr>
        <p:spPr>
          <a:xfrm>
            <a:off x="5827050" y="3042165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19" type="title"/>
          </p:nvPr>
        </p:nvSpPr>
        <p:spPr>
          <a:xfrm>
            <a:off x="5827050" y="3453065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20" type="subTitle"/>
          </p:nvPr>
        </p:nvSpPr>
        <p:spPr>
          <a:xfrm>
            <a:off x="5827050" y="3846265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IG_NUMBER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61750" y="1288200"/>
            <a:ext cx="1961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070500" y="3629055"/>
            <a:ext cx="1744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5"/>
          <p:cNvSpPr txBox="1"/>
          <p:nvPr>
            <p:ph idx="2" type="title"/>
          </p:nvPr>
        </p:nvSpPr>
        <p:spPr>
          <a:xfrm>
            <a:off x="3591149" y="1288200"/>
            <a:ext cx="1961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3618225" y="3629055"/>
            <a:ext cx="18531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5"/>
          <p:cNvSpPr txBox="1"/>
          <p:nvPr>
            <p:ph idx="4" type="title"/>
          </p:nvPr>
        </p:nvSpPr>
        <p:spPr>
          <a:xfrm>
            <a:off x="6220548" y="1288200"/>
            <a:ext cx="1961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6274850" y="3629055"/>
            <a:ext cx="18531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5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6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BIG_NUMBER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994988" y="1527600"/>
            <a:ext cx="17832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083450" y="1527600"/>
            <a:ext cx="19617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6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6"/>
          <p:cNvSpPr txBox="1"/>
          <p:nvPr>
            <p:ph idx="3" type="title"/>
          </p:nvPr>
        </p:nvSpPr>
        <p:spPr>
          <a:xfrm>
            <a:off x="1994988" y="3651300"/>
            <a:ext cx="17832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6"/>
          <p:cNvSpPr txBox="1"/>
          <p:nvPr>
            <p:ph idx="4" type="subTitle"/>
          </p:nvPr>
        </p:nvSpPr>
        <p:spPr>
          <a:xfrm>
            <a:off x="4083450" y="3651300"/>
            <a:ext cx="19617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6"/>
          <p:cNvSpPr txBox="1"/>
          <p:nvPr>
            <p:ph idx="5" type="title"/>
          </p:nvPr>
        </p:nvSpPr>
        <p:spPr>
          <a:xfrm>
            <a:off x="3778188" y="2589450"/>
            <a:ext cx="17832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6"/>
          <p:cNvSpPr txBox="1"/>
          <p:nvPr>
            <p:ph idx="6" type="subTitle"/>
          </p:nvPr>
        </p:nvSpPr>
        <p:spPr>
          <a:xfrm>
            <a:off x="5866650" y="2589450"/>
            <a:ext cx="19617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BIG_NUMBER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96375" y="3146100"/>
            <a:ext cx="1700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996375" y="3767900"/>
            <a:ext cx="1700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4" name="Google Shape;94;p17"/>
          <p:cNvSpPr txBox="1"/>
          <p:nvPr>
            <p:ph idx="2" type="title"/>
          </p:nvPr>
        </p:nvSpPr>
        <p:spPr>
          <a:xfrm>
            <a:off x="2813319" y="3146100"/>
            <a:ext cx="1700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3" type="subTitle"/>
          </p:nvPr>
        </p:nvSpPr>
        <p:spPr>
          <a:xfrm>
            <a:off x="2813319" y="3767900"/>
            <a:ext cx="1700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6" name="Google Shape;96;p17"/>
          <p:cNvSpPr txBox="1"/>
          <p:nvPr>
            <p:ph idx="4" type="title"/>
          </p:nvPr>
        </p:nvSpPr>
        <p:spPr>
          <a:xfrm>
            <a:off x="4630282" y="3146100"/>
            <a:ext cx="1700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4630282" y="3767900"/>
            <a:ext cx="1700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17"/>
          <p:cNvSpPr txBox="1"/>
          <p:nvPr>
            <p:ph idx="7" type="title"/>
          </p:nvPr>
        </p:nvSpPr>
        <p:spPr>
          <a:xfrm>
            <a:off x="6447232" y="3146100"/>
            <a:ext cx="1700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17"/>
          <p:cNvSpPr txBox="1"/>
          <p:nvPr>
            <p:ph idx="8" type="subTitle"/>
          </p:nvPr>
        </p:nvSpPr>
        <p:spPr>
          <a:xfrm>
            <a:off x="6447232" y="3767900"/>
            <a:ext cx="1700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 ">
  <p:cSld name="BIG_NUMBER_1_1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778500" y="3125975"/>
            <a:ext cx="21120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778500" y="3747775"/>
            <a:ext cx="21120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5" name="Google Shape;105;p18"/>
          <p:cNvSpPr txBox="1"/>
          <p:nvPr>
            <p:ph idx="2" type="title"/>
          </p:nvPr>
        </p:nvSpPr>
        <p:spPr>
          <a:xfrm>
            <a:off x="5253495" y="3125975"/>
            <a:ext cx="21120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253495" y="3747775"/>
            <a:ext cx="21120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18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4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2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334050" y="2933713"/>
            <a:ext cx="24759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515500" y="1655688"/>
            <a:ext cx="41130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BIG_NUMBER_1_1_2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452776" y="1426025"/>
            <a:ext cx="1868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1452776" y="2047825"/>
            <a:ext cx="1868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5" name="Google Shape;115;p20"/>
          <p:cNvSpPr txBox="1"/>
          <p:nvPr>
            <p:ph idx="2" type="title"/>
          </p:nvPr>
        </p:nvSpPr>
        <p:spPr>
          <a:xfrm>
            <a:off x="3674093" y="1426025"/>
            <a:ext cx="1868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20"/>
          <p:cNvSpPr txBox="1"/>
          <p:nvPr>
            <p:ph idx="3" type="subTitle"/>
          </p:nvPr>
        </p:nvSpPr>
        <p:spPr>
          <a:xfrm>
            <a:off x="3674093" y="2047825"/>
            <a:ext cx="1868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0"/>
          <p:cNvSpPr txBox="1"/>
          <p:nvPr>
            <p:ph idx="4" type="title"/>
          </p:nvPr>
        </p:nvSpPr>
        <p:spPr>
          <a:xfrm>
            <a:off x="5822832" y="1426025"/>
            <a:ext cx="1868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20"/>
          <p:cNvSpPr txBox="1"/>
          <p:nvPr>
            <p:ph idx="5" type="subTitle"/>
          </p:nvPr>
        </p:nvSpPr>
        <p:spPr>
          <a:xfrm>
            <a:off x="5822832" y="2047825"/>
            <a:ext cx="1868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6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0"/>
          <p:cNvSpPr txBox="1"/>
          <p:nvPr>
            <p:ph idx="7" type="title"/>
          </p:nvPr>
        </p:nvSpPr>
        <p:spPr>
          <a:xfrm>
            <a:off x="1452776" y="3366500"/>
            <a:ext cx="1868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0"/>
          <p:cNvSpPr txBox="1"/>
          <p:nvPr>
            <p:ph idx="8" type="subTitle"/>
          </p:nvPr>
        </p:nvSpPr>
        <p:spPr>
          <a:xfrm>
            <a:off x="1452776" y="3988300"/>
            <a:ext cx="1868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20"/>
          <p:cNvSpPr txBox="1"/>
          <p:nvPr>
            <p:ph idx="9" type="title"/>
          </p:nvPr>
        </p:nvSpPr>
        <p:spPr>
          <a:xfrm>
            <a:off x="3674093" y="3366500"/>
            <a:ext cx="1868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0"/>
          <p:cNvSpPr txBox="1"/>
          <p:nvPr>
            <p:ph idx="13" type="subTitle"/>
          </p:nvPr>
        </p:nvSpPr>
        <p:spPr>
          <a:xfrm>
            <a:off x="3674093" y="3988300"/>
            <a:ext cx="1868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5" name="Google Shape;125;p20"/>
          <p:cNvSpPr txBox="1"/>
          <p:nvPr>
            <p:ph idx="14" type="title"/>
          </p:nvPr>
        </p:nvSpPr>
        <p:spPr>
          <a:xfrm>
            <a:off x="5822832" y="3366500"/>
            <a:ext cx="18684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" name="Google Shape;126;p20"/>
          <p:cNvSpPr txBox="1"/>
          <p:nvPr>
            <p:ph idx="15" type="subTitle"/>
          </p:nvPr>
        </p:nvSpPr>
        <p:spPr>
          <a:xfrm>
            <a:off x="5822832" y="3988300"/>
            <a:ext cx="18684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600" y="2256837"/>
            <a:ext cx="2908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864200" y="934779"/>
            <a:ext cx="54156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398400" y="3445554"/>
            <a:ext cx="234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85767" y="1704025"/>
            <a:ext cx="2808000" cy="14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745167" y="3223075"/>
            <a:ext cx="26892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BIG_NUMBER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2"/>
          <p:cNvSpPr txBox="1"/>
          <p:nvPr>
            <p:ph hasCustomPrompt="1" idx="2" type="title"/>
          </p:nvPr>
        </p:nvSpPr>
        <p:spPr>
          <a:xfrm>
            <a:off x="5955650" y="1262040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22"/>
          <p:cNvSpPr txBox="1"/>
          <p:nvPr>
            <p:ph idx="3" type="title"/>
          </p:nvPr>
        </p:nvSpPr>
        <p:spPr>
          <a:xfrm>
            <a:off x="5955650" y="1687656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5955650" y="2066140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22"/>
          <p:cNvSpPr txBox="1"/>
          <p:nvPr>
            <p:ph hasCustomPrompt="1" idx="4" type="title"/>
          </p:nvPr>
        </p:nvSpPr>
        <p:spPr>
          <a:xfrm>
            <a:off x="5955650" y="3141040"/>
            <a:ext cx="23418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22"/>
          <p:cNvSpPr txBox="1"/>
          <p:nvPr>
            <p:ph idx="5" type="title"/>
          </p:nvPr>
        </p:nvSpPr>
        <p:spPr>
          <a:xfrm>
            <a:off x="5955650" y="3566656"/>
            <a:ext cx="2341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2"/>
          <p:cNvSpPr txBox="1"/>
          <p:nvPr>
            <p:ph idx="6" type="subTitle"/>
          </p:nvPr>
        </p:nvSpPr>
        <p:spPr>
          <a:xfrm>
            <a:off x="5955650" y="3945140"/>
            <a:ext cx="23418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 2">
  <p:cSld name="BIG_NUMBER_1_1_2_1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923008" y="1954908"/>
            <a:ext cx="21120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1207400" y="3220083"/>
            <a:ext cx="15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" name="Google Shape;142;p23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2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3"/>
          <p:cNvSpPr txBox="1"/>
          <p:nvPr>
            <p:ph idx="3" type="title"/>
          </p:nvPr>
        </p:nvSpPr>
        <p:spPr>
          <a:xfrm>
            <a:off x="6109008" y="1954908"/>
            <a:ext cx="21120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23"/>
          <p:cNvSpPr txBox="1"/>
          <p:nvPr>
            <p:ph idx="4" type="subTitle"/>
          </p:nvPr>
        </p:nvSpPr>
        <p:spPr>
          <a:xfrm>
            <a:off x="6393400" y="3220083"/>
            <a:ext cx="1543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ctrTitle"/>
          </p:nvPr>
        </p:nvSpPr>
        <p:spPr>
          <a:xfrm>
            <a:off x="2750701" y="-442750"/>
            <a:ext cx="364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2750700" y="1609850"/>
            <a:ext cx="364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24"/>
          <p:cNvSpPr txBox="1"/>
          <p:nvPr/>
        </p:nvSpPr>
        <p:spPr>
          <a:xfrm>
            <a:off x="3040800" y="2968575"/>
            <a:ext cx="3062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SECTION_TITLE_AND_DESCRIPTION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838961" y="1236600"/>
            <a:ext cx="33381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25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4966942" y="1236600"/>
            <a:ext cx="33381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016125" y="1800025"/>
            <a:ext cx="4179000" cy="21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986300" y="2343825"/>
            <a:ext cx="32739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084471" y="2343825"/>
            <a:ext cx="32739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" name="Google Shape;24;p5"/>
          <p:cNvSpPr txBox="1"/>
          <p:nvPr>
            <p:ph idx="3" type="title"/>
          </p:nvPr>
        </p:nvSpPr>
        <p:spPr>
          <a:xfrm>
            <a:off x="1443500" y="1277725"/>
            <a:ext cx="23121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4" type="title"/>
          </p:nvPr>
        </p:nvSpPr>
        <p:spPr>
          <a:xfrm>
            <a:off x="5536080" y="1277725"/>
            <a:ext cx="23121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5302075" y="511975"/>
            <a:ext cx="2808000" cy="14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5302075" y="2031017"/>
            <a:ext cx="2808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96000" y="751750"/>
            <a:ext cx="2896500" cy="21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8720450" y="0"/>
            <a:ext cx="2113200" cy="514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5058950" y="1131901"/>
            <a:ext cx="3238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5058950" y="2617269"/>
            <a:ext cx="3238500" cy="22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026700" y="3325200"/>
            <a:ext cx="30906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2" name="Google Shape;42;p10"/>
          <p:cNvSpPr/>
          <p:nvPr/>
        </p:nvSpPr>
        <p:spPr>
          <a:xfrm>
            <a:off x="-187150" y="257350"/>
            <a:ext cx="8484600" cy="465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i.org/10.1038/s41597-022-01899-x" TargetMode="External"/><Relationship Id="rId4" Type="http://schemas.openxmlformats.org/officeDocument/2006/relationships/hyperlink" Target="https://doi.org/10.1038/s41597-022-01899-x" TargetMode="External"/><Relationship Id="rId5" Type="http://schemas.openxmlformats.org/officeDocument/2006/relationships/hyperlink" Target="https://doi.org/10.13026/6mm1-ek67" TargetMode="External"/><Relationship Id="rId6" Type="http://schemas.openxmlformats.org/officeDocument/2006/relationships/hyperlink" Target="https://doi.org/10.13026/5ntk-km7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12877" l="0" r="0" t="18951"/>
          <a:stretch/>
        </p:blipFill>
        <p:spPr>
          <a:xfrm>
            <a:off x="152400" y="706946"/>
            <a:ext cx="4152001" cy="3660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3568175" y="2372425"/>
            <a:ext cx="5575800" cy="2232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type="ctrTitle"/>
          </p:nvPr>
        </p:nvSpPr>
        <p:spPr>
          <a:xfrm>
            <a:off x="3568175" y="2457850"/>
            <a:ext cx="5575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Door-to-Needle Time for Acute Ischemic Stroke:  Predicting time from hospital arrival to initiation of thrombolytic therapy</a:t>
            </a:r>
            <a:endParaRPr b="1"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568175" y="3395225"/>
            <a:ext cx="5575800" cy="12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BST209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2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Crystal, David, Alon, Renata, Chrystinne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50275" y="1002925"/>
            <a:ext cx="65409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Evaluation of in silico Model Implementation in ED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Implementation would be best at the departmental level as a process improvement tool to identify main contributing factors to delays in door-to-needle time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Predictions must be explainable so that interventions can be taken in cases of predicted long door-to-needle time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Unintended consequences: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Operates under assumption that faster intervention is always better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Could lead to rushed diagnosis and inappropriate treatment (stroke mimics)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Biased against underrepresented groups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175" y="1608675"/>
            <a:ext cx="1926151" cy="192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90125" y="1134150"/>
            <a:ext cx="7917000" cy="3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Faigle R, Urrutia VC, Cooper LA, Gottesman RF. Individual and System Contributions to Race and Sex Disparities in Thrombolysis Use for Stroke Patients in the United States. Stroke. 2017 Apr;48(4):990-997. doi: 10.1161/STROKEAHA.116.015056. Epub 2017 Mar 10. PMID: 28283607; PMCID: PMC5399516.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Goldberger, A., Amaral, L., Glass, L., Hausdorff, J., Ivanov, P. C., Mark, R., ... &amp; Stanley, H. E. (2000). PhysioBank, PhysioToolkit, and PhysioNet: Components of a new research resource for complex physiologic signals. Circulation [Online]. 101 (23), pp. E215–e220.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uFill>
                  <a:noFill/>
                </a:uFill>
                <a:hlinkClick r:id="rId3"/>
              </a:rPr>
              <a:t>Johnson, A.E.W., Bulgarelli, L., Shen, L. et al. MIMIC-IV, a freely accessible electronic health record dataset. Sci Data 10, 1 (2023). </a:t>
            </a:r>
            <a:r>
              <a:rPr lang="en" sz="1000">
                <a:solidFill>
                  <a:srgbClr val="0366D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https://doi.org/10.1038/s41597-022-01899-x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D20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D2022"/>
                </a:solidFill>
              </a:rPr>
              <a:t>Johnson, A., Bulgarelli, L., Pollard, T., Horng, S., Celi, L. A., &amp; Mark, R. (2023). MIMIC-IV (version 2.2). </a:t>
            </a:r>
            <a:r>
              <a:rPr i="1" lang="en" sz="1000">
                <a:solidFill>
                  <a:srgbClr val="1D2022"/>
                </a:solidFill>
              </a:rPr>
              <a:t>PhysioNet</a:t>
            </a:r>
            <a:r>
              <a:rPr lang="en" sz="1000">
                <a:solidFill>
                  <a:srgbClr val="1D2022"/>
                </a:solidFill>
              </a:rPr>
              <a:t>. </a:t>
            </a:r>
            <a:r>
              <a:rPr lang="en" sz="1000">
                <a:solidFill>
                  <a:srgbClr val="0366D6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https://doi.org/10.13026/6mm1-ek67</a:t>
            </a:r>
            <a:r>
              <a:rPr lang="en" sz="1000">
                <a:solidFill>
                  <a:srgbClr val="1D2022"/>
                </a:solidFill>
              </a:rPr>
              <a:t>.</a:t>
            </a:r>
            <a:endParaRPr sz="1000">
              <a:solidFill>
                <a:srgbClr val="1D20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D20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D2022"/>
                </a:solidFill>
              </a:rPr>
              <a:t>Johnson, A., Bulgarelli, L., Pollard, T., Celi, L. A., Mark, R., &amp; Horng, S. (2023). MIMIC-IV-ED (version 2.2). </a:t>
            </a:r>
            <a:r>
              <a:rPr i="1" lang="en" sz="1000">
                <a:solidFill>
                  <a:srgbClr val="1D2022"/>
                </a:solidFill>
              </a:rPr>
              <a:t>PhysioNet</a:t>
            </a:r>
            <a:r>
              <a:rPr lang="en" sz="1000">
                <a:solidFill>
                  <a:srgbClr val="1D2022"/>
                </a:solidFill>
              </a:rPr>
              <a:t>. </a:t>
            </a:r>
            <a:r>
              <a:rPr lang="en" sz="1000">
                <a:solidFill>
                  <a:srgbClr val="0366D6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https://doi.org/10.13026/5ntk-km72</a:t>
            </a:r>
            <a:r>
              <a:rPr lang="en" sz="1000">
                <a:solidFill>
                  <a:srgbClr val="1D2022"/>
                </a:solidFill>
              </a:rPr>
              <a:t>.</a:t>
            </a:r>
            <a:endParaRPr sz="1000">
              <a:solidFill>
                <a:srgbClr val="1D20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D20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</a:rPr>
              <a:t>Leslie D, Mazumder A, Peppin A, Wolters MK, Hagerty A. Does "AI" stand for augmenting inequality in the era of covid-19 healthcare? BMJ. 2021 Mar 15;372:n304. doi: 10.1136/bmj.n304. PMID: 33722847; PMCID: PMC7958301.</a:t>
            </a:r>
            <a:endParaRPr sz="1000">
              <a:solidFill>
                <a:srgbClr val="1D20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D20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D20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/>
          <p:nvPr/>
        </p:nvSpPr>
        <p:spPr>
          <a:xfrm>
            <a:off x="2657400" y="2121200"/>
            <a:ext cx="3829200" cy="2496000"/>
          </a:xfrm>
          <a:prstGeom prst="roundRect">
            <a:avLst>
              <a:gd fmla="val 1137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026700" y="2825600"/>
            <a:ext cx="30906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Thank you!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6" type="title"/>
          </p:nvPr>
        </p:nvSpPr>
        <p:spPr>
          <a:xfrm>
            <a:off x="1400925" y="301225"/>
            <a:ext cx="67467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412400" y="940450"/>
            <a:ext cx="75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Door-to-Needle Time for Acute Ischemic Stroke:  Time from hospital arrival to initiation of thrombolytic therapy.</a:t>
            </a:r>
            <a:endParaRPr baseline="30000"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12400" y="1556050"/>
            <a:ext cx="3843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➔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Importance: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Speed is crucial: "Time is Brain."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="1"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Early treatment improves outcomes &amp; reduces disability.</a:t>
            </a:r>
            <a:endParaRPr b="1"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➔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Thrombolysis: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Alteplase (tPA) is a key drug.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dissolve the clot &amp; restore blood flow.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➔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Recommendations: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Target: Administer tPA within 60 minutes of hospital arrival.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guidelines suggest an ideal goal of 45 minutes.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419600" y="1556050"/>
            <a:ext cx="421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➔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Challenges: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Accurate &amp; rapid diagnosis.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 inefficiencies &amp; delays.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Potential risks of treatment.</a:t>
            </a:r>
            <a:endParaRPr baseline="30000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➔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Impact: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="1"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Reducing door-to-needle time = Better patient prognosis.</a:t>
            </a:r>
            <a:endParaRPr b="1"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◆"/>
            </a:pPr>
            <a:r>
              <a:rPr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Quality measure for stroke care in hospitals.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4421121" y="3881050"/>
            <a:ext cx="42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➔"/>
            </a:pPr>
            <a:r>
              <a:rPr b="1" baseline="30000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Patient race is known to affect door-to-needle time.</a:t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677425" y="1022367"/>
            <a:ext cx="74562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effectively can an in silico classification model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 prolonged door-to-needle times in acute ischemic stroke patients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Does our model suggest patient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race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influences door-to-needle time in this dataset?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other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influential to door-to-needle time?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 we also suspect our model will be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biased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its predictions toward certain groups?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875" y="3079875"/>
            <a:ext cx="3376077" cy="18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171350" y="850400"/>
            <a:ext cx="51225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Clinical Cohort for MIMIC-IV/ED</a:t>
            </a:r>
            <a:endParaRPr b="1" sz="13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Open Sans"/>
              <a:buChar char="➔"/>
            </a:pPr>
            <a:r>
              <a:rPr lang="en" sz="11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Presentation at BIDMC ED between 2011-2019, ~425,000 stays</a:t>
            </a:r>
            <a:endParaRPr sz="11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Open Sans"/>
              <a:buChar char="➔"/>
            </a:pPr>
            <a:r>
              <a:rPr lang="en" sz="11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Excluded if younger than 18 years on </a:t>
            </a:r>
            <a:r>
              <a:rPr lang="en" sz="11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first visit </a:t>
            </a:r>
            <a:endParaRPr sz="11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Open Sans"/>
              <a:buChar char="➔"/>
            </a:pPr>
            <a:r>
              <a:rPr lang="en" sz="11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Data collected from EHR as part of routine clinical care not for research purposes</a:t>
            </a:r>
            <a:endParaRPr sz="11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Imbalanced Representation?</a:t>
            </a:r>
            <a:endParaRPr b="1" sz="13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Disparity in Data Quality?</a:t>
            </a:r>
            <a:endParaRPr b="1" sz="13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65487" t="0"/>
          <a:stretch/>
        </p:blipFill>
        <p:spPr>
          <a:xfrm>
            <a:off x="6664225" y="926925"/>
            <a:ext cx="1521175" cy="9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64681" t="0"/>
          <a:stretch/>
        </p:blipFill>
        <p:spPr>
          <a:xfrm>
            <a:off x="5094875" y="926925"/>
            <a:ext cx="1569349" cy="9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440" y="2714825"/>
            <a:ext cx="4193160" cy="21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3116575" y="4757125"/>
            <a:ext cx="15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Leslie, D. et al (2021)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790275" y="2301050"/>
            <a:ext cx="41175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Groups who did not present to hospital/ICU (fear, financial, transportation, etc.)</a:t>
            </a:r>
            <a:endParaRPr i="1" sz="12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Groups who have missing/incorrect values in routine care/EHR or who do not have EHR (data skew, unexpected values, missing values)</a:t>
            </a:r>
            <a:endParaRPr i="1" sz="12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Minority groups, from rural areas, undereducated, lower socioeconomic classes (demographic bias)</a:t>
            </a:r>
            <a:endParaRPr i="1" sz="12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More severe disease (ICU bias)</a:t>
            </a:r>
            <a:endParaRPr i="1" sz="12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200">
                <a:solidFill>
                  <a:srgbClr val="21212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Temporal bias</a:t>
            </a:r>
            <a:endParaRPr i="1" sz="1200">
              <a:solidFill>
                <a:srgbClr val="21212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2273300" y="2654292"/>
            <a:ext cx="2201400" cy="11853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222900" y="3252475"/>
            <a:ext cx="63873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 in silico model can predict prolonged door-to-needle times in acute ischemic stroke patients with a high degree of accuracy; however, there may be significant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disparities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in prediction accuracy across different racial or demographic groups, indicating potential biases within the model.</a:t>
            </a:r>
            <a:endParaRPr sz="1500"/>
          </a:p>
        </p:txBody>
      </p:sp>
      <p:sp>
        <p:nvSpPr>
          <p:cNvPr id="196" name="Google Shape;196;p30"/>
          <p:cNvSpPr txBox="1"/>
          <p:nvPr>
            <p:ph idx="6"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37574" l="0" r="0" t="0"/>
          <a:stretch/>
        </p:blipFill>
        <p:spPr>
          <a:xfrm>
            <a:off x="1782738" y="1069313"/>
            <a:ext cx="4810375" cy="2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and exclusion criteria and outcome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296425" y="1045650"/>
            <a:ext cx="5217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Inclusion Criteria: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Adult &gt;18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Alteplase listed as administered in Pyxis table (mimiciv_ed.pyxis)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Exclusion </a:t>
            </a:r>
            <a:r>
              <a:rPr b="1"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criteria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Diagnosis of PE or cardiac arrest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Administration of TPA &gt;4.5 hours after ED presentation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31"/>
          <p:cNvCxnSpPr>
            <a:stCxn id="205" idx="2"/>
            <a:endCxn id="206" idx="0"/>
          </p:cNvCxnSpPr>
          <p:nvPr/>
        </p:nvCxnSpPr>
        <p:spPr>
          <a:xfrm flipH="1" rot="-5400000">
            <a:off x="6912600" y="433500"/>
            <a:ext cx="334800" cy="21789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7" name="Google Shape;207;p31"/>
          <p:cNvCxnSpPr>
            <a:stCxn id="208" idx="0"/>
            <a:endCxn id="205" idx="2"/>
          </p:cNvCxnSpPr>
          <p:nvPr/>
        </p:nvCxnSpPr>
        <p:spPr>
          <a:xfrm rot="-5400000">
            <a:off x="5702550" y="1643700"/>
            <a:ext cx="5766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9" name="Google Shape;209;p31"/>
          <p:cNvCxnSpPr>
            <a:stCxn id="208" idx="2"/>
            <a:endCxn id="210" idx="0"/>
          </p:cNvCxnSpPr>
          <p:nvPr/>
        </p:nvCxnSpPr>
        <p:spPr>
          <a:xfrm flipH="1" rot="-5400000">
            <a:off x="6783900" y="2006250"/>
            <a:ext cx="690000" cy="22767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1" name="Google Shape;211;p31"/>
          <p:cNvCxnSpPr>
            <a:stCxn id="212" idx="0"/>
            <a:endCxn id="208" idx="2"/>
          </p:cNvCxnSpPr>
          <p:nvPr/>
        </p:nvCxnSpPr>
        <p:spPr>
          <a:xfrm rot="-5400000">
            <a:off x="5506800" y="3283300"/>
            <a:ext cx="9681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Google Shape;205;p31"/>
          <p:cNvSpPr txBox="1"/>
          <p:nvPr/>
        </p:nvSpPr>
        <p:spPr>
          <a:xfrm>
            <a:off x="5220300" y="817050"/>
            <a:ext cx="1540500" cy="538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MIMIC IV-ED 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n= 205,504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5221500" y="1932300"/>
            <a:ext cx="1538100" cy="867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Patients who received alteplase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n= 559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7302325" y="1690375"/>
            <a:ext cx="1734000" cy="602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Excluded n = 204,945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7498225" y="3489700"/>
            <a:ext cx="1538100" cy="602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Exclude diagnosis of pulmonary 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embolism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 or cardiac arrest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n= 21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5221500" y="37676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Cohort of interest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n=538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300292" y="3191850"/>
            <a:ext cx="46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endParaRPr b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Time-to-thrombolytics/door-to-needle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ime of ED presentation subtracted from 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ime of thrombolytics administration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demographics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9550"/>
            <a:ext cx="4026050" cy="31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1119050"/>
            <a:ext cx="4123199" cy="32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5456775" y="4841800"/>
            <a:ext cx="552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Open Sans"/>
                <a:ea typeface="Open Sans"/>
                <a:cs typeface="Open Sans"/>
                <a:sym typeface="Open Sans"/>
              </a:rPr>
              <a:t>Illustrations created and generously provided by Renata Proa!</a:t>
            </a:r>
            <a:endParaRPr i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and exclusion criteria - bias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372625" y="1045650"/>
            <a:ext cx="8129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Bias associated with Inclusion/Exclusion Criteria</a:t>
            </a:r>
            <a:endParaRPr b="1" sz="15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Only analyzing patients who received TPA within 4.5 of presentation</a:t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Patients who inappropriately DID NOT receive TPA not captured	</a:t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is likely a source of bias</a:t>
            </a:r>
            <a:endParaRPr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90125" y="676950"/>
            <a:ext cx="7917000" cy="3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1435550" y="257350"/>
            <a:ext cx="6746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307775" y="818825"/>
            <a:ext cx="38436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Patient Demographics: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Age, gender, s</a:t>
            </a: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ocioeconomic status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Race/Ethnicity: </a:t>
            </a:r>
            <a:r>
              <a:rPr i="1"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Key focus on potential racial disparities</a:t>
            </a: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[bias due to self-reporting]</a:t>
            </a:r>
            <a:endParaRPr b="1"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Clinical Variables: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Severity of stroke (NIHSS) </a:t>
            </a:r>
            <a:r>
              <a:rPr b="1"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[bias due to objectivity of clinician]</a:t>
            </a:r>
            <a:endParaRPr b="1"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Comorbid conditions (e.g., hypertension, diabetes, atrial fibrillation)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Prior stroke history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Presenting Symptoms: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Aphasia, hemiparesis, facial droop, visual disturbances </a:t>
            </a:r>
            <a:r>
              <a:rPr b="1"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[bias due to objectivity of clinician]</a:t>
            </a:r>
            <a:endParaRPr b="1"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Laboratory Results: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Blood glucose levels, platelet count, INR (for patients on anticoagulants)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075025" y="817050"/>
            <a:ext cx="4217400" cy="4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Medication Use: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Current anticoagulant or antiplatelet therapy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Recent use of thrombolytics or anticoagulants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Other medications that might affect treatment decisions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reatment Factors: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Time of arrival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Mode of arrival (e.g., ambulance, walk-in)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[socioeconomic bias]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Geographical Factors: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Urban vs. rural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[bias]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➔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Cultural &amp; Social Factors: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Open Sans"/>
              <a:buChar char="◆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Patient’s health literacy/education level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[bias]</a:t>
            </a:r>
            <a:endParaRPr b="1"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◆"/>
            </a:pPr>
            <a:r>
              <a:rPr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Language barriers </a:t>
            </a:r>
            <a:r>
              <a:rPr b="1" lang="en" sz="12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[bias]</a:t>
            </a:r>
            <a:endParaRPr sz="12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l Dise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E2F4"/>
      </a:accent1>
      <a:accent2>
        <a:srgbClr val="8FE3B8"/>
      </a:accent2>
      <a:accent3>
        <a:srgbClr val="8BD9D4"/>
      </a:accent3>
      <a:accent4>
        <a:srgbClr val="E7FBB0"/>
      </a:accent4>
      <a:accent5>
        <a:srgbClr val="E1EDBD"/>
      </a:accent5>
      <a:accent6>
        <a:srgbClr val="B6D7A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