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ono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qyXnoudG0kfL4isVy4BGFHReD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016"/>
  </p:normalViewPr>
  <p:slideViewPr>
    <p:cSldViewPr snapToGrid="0">
      <p:cViewPr varScale="1">
        <p:scale>
          <a:sx n="117" d="100"/>
          <a:sy n="11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Problem </a:t>
            </a:r>
            <a:r>
              <a:rPr lang="en-US"/>
              <a:t>definition: Specifically, how the model improve patient outcomes?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catheter removal (0 = no, 1 = yes)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Include how is it useful </a:t>
            </a: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43e8b30e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2743e8b30e0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743e8b30e0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43e8b30e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Venous catheterization for renal dialysis ICD procedure code = 3895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Hemodialysis 3995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Peritoneal dialysis 5498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2743e8b30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43e8b30e0_0_3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Venous catheterization for renal dialysis ICD procedure code = 3895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Hemodialysis 3995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Peritoneal dialysis 5498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143000" lvl="2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rrt_charttime data</a:t>
            </a:r>
            <a:endParaRPr sz="3200"/>
          </a:p>
          <a:p>
            <a:pPr marL="1143000" lvl="2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iHD dialysate prescription data</a:t>
            </a:r>
            <a:endParaRPr sz="3200"/>
          </a:p>
          <a:p>
            <a:pPr marL="1143000" lvl="2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Repeated values with chart time for procedure icd_code for iHD is available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2743e8b30e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5bc8f1969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Venous catheterization for renal dialysis ICD procedure code = 3895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Hemodialysis 3995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Peritoneal dialysis 5498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1e5bc8f196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3e8b30e0_0_3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Venous catheterization for renal dialysis ICD procedure code = 3895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Hemodialysis 3995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Peritoneal dialysis 5498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2743e8b30e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bc8f1969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Venous catheterization for renal dialysis ICD procedure code = 3895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Hemodialysis 3995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Peritoneal dialysis 5498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1e5bc8f196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0">
                <a:srgbClr val="1F3864">
                  <a:alpha val="60784"/>
                </a:srgbClr>
              </a:gs>
              <a:gs pos="21000">
                <a:srgbClr val="1F3864">
                  <a:alpha val="60784"/>
                </a:srgbClr>
              </a:gs>
              <a:gs pos="100000">
                <a:srgbClr val="4472C4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-6325827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3921"/>
                </a:srgbClr>
              </a:gs>
              <a:gs pos="79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553450" y="818975"/>
            <a:ext cx="79890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Machine Learning Model for Renal Recovery Prediction Following Initiation of Renal Replacement Therapy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2008075" y="4797204"/>
            <a:ext cx="60513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Sul A Lee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Ana Cecilia Farfan Ruiz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Annie Liu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Hiroki Mizuno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 rot="-54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10" y="-5705"/>
            <a:ext cx="12192000" cy="169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012451" y="649787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What’s happening?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820400" y="1688650"/>
            <a:ext cx="10919700" cy="4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At present: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Evaluation of renal recovery is based on: </a:t>
            </a:r>
            <a:endParaRPr dirty="0"/>
          </a:p>
          <a:p>
            <a:pPr marL="1143000" lvl="2" indent="-266700">
              <a:buSzPts val="2400"/>
            </a:pPr>
            <a:r>
              <a:rPr lang="en-US" dirty="0"/>
              <a:t>Patient factors (i.e. age, history of CKD and staging, degree, duration and frequency of AKIs)</a:t>
            </a:r>
          </a:p>
          <a:p>
            <a:pPr marL="1143000" lvl="2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Level of provider experience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Time is often the determining factor 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Available prediction model is based on an outpatient population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The problem: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Leaves the patients, families and care teams feeling uncertain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Patients may choose differently if they knew it would be permanent given the circumstances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Prolonged ICU/hospitalization stay &gt;&gt; costs and ICU resources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Outpatient hemodialysis units are backlogged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61825" y="232475"/>
            <a:ext cx="6517200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Proposal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149592" y="2301759"/>
            <a:ext cx="5929500" cy="3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 machine learning guided prediction model for ICU patients initiated on dialysis to determine time to independence while inpatient</a:t>
            </a:r>
            <a:endParaRPr dirty="0"/>
          </a:p>
        </p:txBody>
      </p:sp>
      <p:pic>
        <p:nvPicPr>
          <p:cNvPr id="115" name="Google Shape;115;p3" descr="Rob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5506" y="1492624"/>
            <a:ext cx="3765176" cy="3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5882"/>
                </a:srgbClr>
              </a:gs>
              <a:gs pos="19000">
                <a:srgbClr val="000000">
                  <a:alpha val="45882"/>
                </a:srgbClr>
              </a:gs>
              <a:gs pos="99000">
                <a:schemeClr val="accent1"/>
              </a:gs>
              <a:gs pos="100000">
                <a:schemeClr val="accent1"/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43e8b30e0_0_262"/>
          <p:cNvSpPr/>
          <p:nvPr/>
        </p:nvSpPr>
        <p:spPr>
          <a:xfrm>
            <a:off x="0" y="-21201"/>
            <a:ext cx="12192000" cy="1164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743e8b30e0_0_262"/>
          <p:cNvSpPr txBox="1">
            <a:spLocks noGrp="1"/>
          </p:cNvSpPr>
          <p:nvPr>
            <p:ph type="title"/>
          </p:nvPr>
        </p:nvSpPr>
        <p:spPr>
          <a:xfrm>
            <a:off x="1151701" y="299789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Inclusion criteria</a:t>
            </a:r>
            <a:endParaRPr/>
          </a:p>
        </p:txBody>
      </p:sp>
      <p:sp>
        <p:nvSpPr>
          <p:cNvPr id="125" name="Google Shape;125;g2743e8b30e0_0_262"/>
          <p:cNvSpPr/>
          <p:nvPr/>
        </p:nvSpPr>
        <p:spPr>
          <a:xfrm>
            <a:off x="0" y="1143101"/>
            <a:ext cx="12192000" cy="571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743e8b30e0_0_262"/>
          <p:cNvSpPr txBox="1">
            <a:spLocks noGrp="1"/>
          </p:cNvSpPr>
          <p:nvPr>
            <p:ph type="body" idx="1"/>
          </p:nvPr>
        </p:nvSpPr>
        <p:spPr>
          <a:xfrm>
            <a:off x="1155550" y="1411426"/>
            <a:ext cx="9880800" cy="19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Age ≥ 18 in MIMIC IV ICU dataset </a:t>
            </a:r>
            <a:endParaRPr/>
          </a:p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Development of AKI requiring initiation of inpatient dialysis in the ICU</a:t>
            </a:r>
            <a:endParaRPr sz="2400"/>
          </a:p>
        </p:txBody>
      </p:sp>
      <p:sp>
        <p:nvSpPr>
          <p:cNvPr id="127" name="Google Shape;127;g2743e8b30e0_0_262"/>
          <p:cNvSpPr/>
          <p:nvPr/>
        </p:nvSpPr>
        <p:spPr>
          <a:xfrm>
            <a:off x="0" y="3541125"/>
            <a:ext cx="12192000" cy="1046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743e8b30e0_0_262"/>
          <p:cNvSpPr txBox="1">
            <a:spLocks noGrp="1"/>
          </p:cNvSpPr>
          <p:nvPr>
            <p:ph type="title"/>
          </p:nvPr>
        </p:nvSpPr>
        <p:spPr>
          <a:xfrm>
            <a:off x="1151701" y="3802414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Exclusion criteria</a:t>
            </a:r>
            <a:endParaRPr/>
          </a:p>
        </p:txBody>
      </p:sp>
      <p:sp>
        <p:nvSpPr>
          <p:cNvPr id="129" name="Google Shape;129;g2743e8b30e0_0_262"/>
          <p:cNvSpPr txBox="1"/>
          <p:nvPr/>
        </p:nvSpPr>
        <p:spPr>
          <a:xfrm>
            <a:off x="1151700" y="4797100"/>
            <a:ext cx="9888600" cy="19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with ICD code of CKD stage V or ESRD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initiated on peritoneal dialysis during hospitalization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Died prior to discharge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43e8b30e0_0_0"/>
          <p:cNvSpPr/>
          <p:nvPr/>
        </p:nvSpPr>
        <p:spPr>
          <a:xfrm>
            <a:off x="0" y="0"/>
            <a:ext cx="12192000" cy="1239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743e8b30e0_0_0"/>
          <p:cNvSpPr txBox="1">
            <a:spLocks noGrp="1"/>
          </p:cNvSpPr>
          <p:nvPr>
            <p:ph type="title"/>
          </p:nvPr>
        </p:nvSpPr>
        <p:spPr>
          <a:xfrm>
            <a:off x="556300" y="3"/>
            <a:ext cx="988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Flow diagram</a:t>
            </a:r>
            <a:endParaRPr dirty="0"/>
          </a:p>
        </p:txBody>
      </p:sp>
      <p:sp>
        <p:nvSpPr>
          <p:cNvPr id="136" name="Google Shape;136;g2743e8b30e0_0_0"/>
          <p:cNvSpPr/>
          <p:nvPr/>
        </p:nvSpPr>
        <p:spPr>
          <a:xfrm>
            <a:off x="0" y="1239900"/>
            <a:ext cx="12192000" cy="5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743e8b30e0_0_0"/>
          <p:cNvSpPr/>
          <p:nvPr/>
        </p:nvSpPr>
        <p:spPr>
          <a:xfrm>
            <a:off x="7301025" y="2982122"/>
            <a:ext cx="4497600" cy="1400400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Underlying  CKD V or ESRD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A474E"/>
                </a:solidFill>
              </a:rPr>
              <a:t>WHERE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adm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icd_code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'40301'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'40311'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'40391'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'40402'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'40403'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'40412'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'40413'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'40492'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'40493'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'5856'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'I120'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'I1311'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'I132'</a:t>
            </a:r>
            <a:r>
              <a:rPr lang="en-US" sz="10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'N186'</a:t>
            </a:r>
            <a:r>
              <a:rPr lang="en-US" sz="10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A474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(N = 3,051)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g2743e8b30e0_0_0"/>
          <p:cNvSpPr/>
          <p:nvPr/>
        </p:nvSpPr>
        <p:spPr>
          <a:xfrm>
            <a:off x="329275" y="1330350"/>
            <a:ext cx="6238200" cy="2195400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Adults (age ≥ 18) in ICU and initiated on HD/CVVH</a:t>
            </a:r>
            <a:endParaRPr sz="2300" dirty="0"/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icu</a:t>
            </a:r>
            <a:r>
              <a:rPr lang="en-US" sz="1000" dirty="0" err="1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hadm_id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rrt</a:t>
            </a:r>
            <a:r>
              <a:rPr lang="en-US" sz="1000" dirty="0" err="1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stay_id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rrt</a:t>
            </a:r>
            <a:r>
              <a:rPr lang="en-US" sz="1000" dirty="0" err="1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dialysis_type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-US" sz="1000" dirty="0" err="1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physionet-data.mimiciv_derived.rrt</a:t>
            </a:r>
            <a:r>
              <a:rPr lang="en-US" sz="1000" dirty="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rrt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-US" sz="1000" dirty="0" err="1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physionet-data.mimiciv_derived.icustay_detail</a:t>
            </a:r>
            <a:r>
              <a:rPr lang="en-US" sz="1000" dirty="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icu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icu</a:t>
            </a:r>
            <a:r>
              <a:rPr lang="en-US" sz="1000" dirty="0" err="1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stay_id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rrt</a:t>
            </a:r>
            <a:r>
              <a:rPr lang="en-US" sz="1000" dirty="0" err="1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stay_id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rrt</a:t>
            </a:r>
            <a:r>
              <a:rPr lang="en-US" sz="1000" dirty="0" err="1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dialysis_type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&lt;&gt; </a:t>
            </a:r>
            <a:r>
              <a:rPr lang="en-US" sz="1000" dirty="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'Peritoneal'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icu</a:t>
            </a:r>
            <a:r>
              <a:rPr lang="en-US" sz="1000" dirty="0" err="1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admission_age</a:t>
            </a:r>
            <a:r>
              <a:rPr lang="en-US" sz="1000" dirty="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 dirty="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-US" sz="1000" dirty="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18</a:t>
            </a:r>
            <a:endParaRPr sz="1000" dirty="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(N = 6,713)</a:t>
            </a:r>
            <a:endParaRPr sz="2300" dirty="0"/>
          </a:p>
        </p:txBody>
      </p:sp>
      <p:sp>
        <p:nvSpPr>
          <p:cNvPr id="139" name="Google Shape;139;g2743e8b30e0_0_0"/>
          <p:cNvSpPr/>
          <p:nvPr/>
        </p:nvSpPr>
        <p:spPr>
          <a:xfrm>
            <a:off x="7300875" y="4516475"/>
            <a:ext cx="4497600" cy="1062900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In hospital death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(physionet-data.mimiciv_hosp.admissions, hospital_expire_flag = 1)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(N=1,722)</a:t>
            </a:r>
            <a:endParaRPr sz="2100"/>
          </a:p>
        </p:txBody>
      </p:sp>
      <p:cxnSp>
        <p:nvCxnSpPr>
          <p:cNvPr id="140" name="Google Shape;140;g2743e8b30e0_0_0"/>
          <p:cNvCxnSpPr/>
          <p:nvPr/>
        </p:nvCxnSpPr>
        <p:spPr>
          <a:xfrm rot="10800000" flipH="1">
            <a:off x="3448375" y="3820200"/>
            <a:ext cx="3835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g2743e8b30e0_0_0"/>
          <p:cNvCxnSpPr>
            <a:cxnSpLocks/>
            <a:endCxn id="139" idx="1"/>
          </p:cNvCxnSpPr>
          <p:nvPr/>
        </p:nvCxnSpPr>
        <p:spPr>
          <a:xfrm>
            <a:off x="3409725" y="5047925"/>
            <a:ext cx="38911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g2743e8b30e0_0_0"/>
          <p:cNvSpPr/>
          <p:nvPr/>
        </p:nvSpPr>
        <p:spPr>
          <a:xfrm>
            <a:off x="1548475" y="5541875"/>
            <a:ext cx="3896700" cy="1143000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Included patients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(N = 1,940)</a:t>
            </a:r>
            <a:endParaRPr sz="2300"/>
          </a:p>
        </p:txBody>
      </p:sp>
      <p:cxnSp>
        <p:nvCxnSpPr>
          <p:cNvPr id="143" name="Google Shape;143;g2743e8b30e0_0_0"/>
          <p:cNvCxnSpPr/>
          <p:nvPr/>
        </p:nvCxnSpPr>
        <p:spPr>
          <a:xfrm flipH="1">
            <a:off x="3409725" y="3525750"/>
            <a:ext cx="19200" cy="203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43e8b30e0_0_360"/>
          <p:cNvSpPr/>
          <p:nvPr/>
        </p:nvSpPr>
        <p:spPr>
          <a:xfrm>
            <a:off x="0" y="0"/>
            <a:ext cx="12192000" cy="1239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743e8b30e0_0_360"/>
          <p:cNvSpPr txBox="1">
            <a:spLocks noGrp="1"/>
          </p:cNvSpPr>
          <p:nvPr>
            <p:ph type="title"/>
          </p:nvPr>
        </p:nvSpPr>
        <p:spPr>
          <a:xfrm>
            <a:off x="451200" y="3"/>
            <a:ext cx="988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Outcome measurement</a:t>
            </a:r>
            <a:endParaRPr dirty="0"/>
          </a:p>
        </p:txBody>
      </p:sp>
      <p:sp>
        <p:nvSpPr>
          <p:cNvPr id="150" name="Google Shape;150;g2743e8b30e0_0_360"/>
          <p:cNvSpPr/>
          <p:nvPr/>
        </p:nvSpPr>
        <p:spPr>
          <a:xfrm>
            <a:off x="0" y="1143101"/>
            <a:ext cx="12192000" cy="571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743e8b30e0_0_360"/>
          <p:cNvSpPr txBox="1"/>
          <p:nvPr/>
        </p:nvSpPr>
        <p:spPr>
          <a:xfrm>
            <a:off x="289175" y="1329550"/>
            <a:ext cx="11780100" cy="25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outcome: dialysis independence by hospital discharge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 measurement per ‘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mimiciv_hosp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68300" lvl="6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poe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&gt;&gt;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order_type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&gt;&gt; hemodialysis 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3175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from last dialysis (&gt;/= 72 hours from last HD session)</a:t>
            </a:r>
          </a:p>
          <a:p>
            <a:pPr marL="368300" lvl="1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&gt;Discharge time - last dialysis time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5bc8f1969_0_9"/>
          <p:cNvSpPr/>
          <p:nvPr/>
        </p:nvSpPr>
        <p:spPr>
          <a:xfrm>
            <a:off x="0" y="1239900"/>
            <a:ext cx="12192000" cy="5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e5bc8f1969_0_9"/>
          <p:cNvSpPr/>
          <p:nvPr/>
        </p:nvSpPr>
        <p:spPr>
          <a:xfrm>
            <a:off x="0" y="0"/>
            <a:ext cx="12192000" cy="1239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e5bc8f1969_0_9"/>
          <p:cNvSpPr txBox="1">
            <a:spLocks noGrp="1"/>
          </p:cNvSpPr>
          <p:nvPr>
            <p:ph type="title"/>
          </p:nvPr>
        </p:nvSpPr>
        <p:spPr>
          <a:xfrm>
            <a:off x="556300" y="3"/>
            <a:ext cx="988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Variables to measure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g1e5bc8f1969_0_9"/>
          <p:cNvSpPr txBox="1"/>
          <p:nvPr/>
        </p:nvSpPr>
        <p:spPr>
          <a:xfrm>
            <a:off x="6096000" y="1377181"/>
            <a:ext cx="5517300" cy="564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MIMICIV_icu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IV score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Acute physiology score (APS III)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Ventilator use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ICU LOS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Vital signs at admission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ICU medications</a:t>
            </a: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24hr Urine output before RRT initiation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and duration of pressors required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KDIGO stage</a:t>
            </a: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Charlson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Comorbidity Index, MELD</a:t>
            </a: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 contrast</a:t>
            </a: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Antibiotic exposure (i.e. vancomycin, aminoglycosides)</a:t>
            </a: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e5bc8f1969_0_9"/>
          <p:cNvSpPr txBox="1"/>
          <p:nvPr/>
        </p:nvSpPr>
        <p:spPr>
          <a:xfrm>
            <a:off x="0" y="1377181"/>
            <a:ext cx="6263100" cy="545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MIMICIV_hosp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Age, sex, self-reported race and ethnicity</a:t>
            </a: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history  (DM, HTN, malignancy,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Pre-admission medication use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Vital signs at admission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Laboratory measurements: CBC, CMP, coagulation profile, peak inpatient creatinine, CRP, Albumin, lactate at admission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eGFR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Charlson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Comorbidity Index, MELD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 contrast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Antibiotic exposure (i.e. vancomycin, aminoglycosides)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care unit prior to ICU transfer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3e8b30e0_0_376"/>
          <p:cNvSpPr/>
          <p:nvPr/>
        </p:nvSpPr>
        <p:spPr>
          <a:xfrm>
            <a:off x="0" y="1239900"/>
            <a:ext cx="12192000" cy="5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743e8b30e0_0_376"/>
          <p:cNvSpPr/>
          <p:nvPr/>
        </p:nvSpPr>
        <p:spPr>
          <a:xfrm>
            <a:off x="0" y="0"/>
            <a:ext cx="12192000" cy="1239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743e8b30e0_0_376"/>
          <p:cNvSpPr txBox="1">
            <a:spLocks noGrp="1"/>
          </p:cNvSpPr>
          <p:nvPr>
            <p:ph type="title"/>
          </p:nvPr>
        </p:nvSpPr>
        <p:spPr>
          <a:xfrm>
            <a:off x="556300" y="3"/>
            <a:ext cx="988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Biases</a:t>
            </a:r>
            <a:endParaRPr/>
          </a:p>
        </p:txBody>
      </p:sp>
      <p:sp>
        <p:nvSpPr>
          <p:cNvPr id="168" name="Google Shape;168;g2743e8b30e0_0_376"/>
          <p:cNvSpPr txBox="1">
            <a:spLocks noGrp="1"/>
          </p:cNvSpPr>
          <p:nvPr>
            <p:ph type="body" idx="1"/>
          </p:nvPr>
        </p:nvSpPr>
        <p:spPr>
          <a:xfrm>
            <a:off x="931520" y="1239900"/>
            <a:ext cx="9704100" cy="5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dirty="0"/>
              <a:t>Patients with limited prior healthcare access or utilization (2/2 access, healthcare coverage)</a:t>
            </a:r>
            <a:endParaRPr sz="2300" dirty="0"/>
          </a:p>
          <a:p>
            <a:pPr marL="685800" lvl="1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 dirty="0"/>
              <a:t>Falsely classified as AKI on presentation and thus estimate earlier prediction off RRT </a:t>
            </a:r>
            <a:endParaRPr sz="2700" dirty="0"/>
          </a:p>
          <a:p>
            <a:pPr marL="228600" lvl="0" indent="-247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dirty="0"/>
              <a:t>Patients who were too sick for RRT or died during hospitalization while on RRT </a:t>
            </a:r>
            <a:endParaRPr sz="2300" dirty="0"/>
          </a:p>
          <a:p>
            <a:pPr marL="685800" lvl="1" indent="-260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dirty="0"/>
              <a:t>Often bias against older patients and/or patients with critical comorbidities  </a:t>
            </a:r>
            <a:endParaRPr sz="23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5bc8f1969_0_17"/>
          <p:cNvSpPr/>
          <p:nvPr/>
        </p:nvSpPr>
        <p:spPr>
          <a:xfrm>
            <a:off x="0" y="0"/>
            <a:ext cx="12192000" cy="1239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e5bc8f1969_0_17"/>
          <p:cNvSpPr txBox="1">
            <a:spLocks noGrp="1"/>
          </p:cNvSpPr>
          <p:nvPr>
            <p:ph type="title"/>
          </p:nvPr>
        </p:nvSpPr>
        <p:spPr>
          <a:xfrm>
            <a:off x="556300" y="3"/>
            <a:ext cx="988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 of </a:t>
            </a:r>
            <a:r>
              <a:rPr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silico 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performance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g1e5bc8f1969_0_17"/>
          <p:cNvSpPr txBox="1">
            <a:spLocks noGrp="1"/>
          </p:cNvSpPr>
          <p:nvPr>
            <p:ph type="body" idx="1"/>
          </p:nvPr>
        </p:nvSpPr>
        <p:spPr>
          <a:xfrm>
            <a:off x="6057724" y="1596950"/>
            <a:ext cx="5721600" cy="48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Aim for AUC goal 0.85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Potential consequences of the algorithm when employed:</a:t>
            </a:r>
            <a:endParaRPr sz="2600" dirty="0"/>
          </a:p>
          <a:p>
            <a: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Generalizability </a:t>
            </a:r>
            <a:endParaRPr sz="2600"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Underestimates chances of renal recovery as only includes inpatient data. Patients with pure AKI are more likely to recover sooner than AKI on CKD </a:t>
            </a:r>
            <a:endParaRPr sz="2600"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Sample size ~1950 patients and variables may not be as strong (falsely overestimates and underestimates predictors)</a:t>
            </a:r>
            <a:endParaRPr sz="2600" dirty="0"/>
          </a:p>
          <a:p>
            <a:pPr marL="1270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176" name="Google Shape;176;g1e5bc8f1969_0_17" title="Points sco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900" y="1799346"/>
            <a:ext cx="5721600" cy="384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797</Words>
  <Application>Microsoft Macintosh PowerPoint</Application>
  <PresentationFormat>Widescreen</PresentationFormat>
  <Paragraphs>115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Courier New</vt:lpstr>
      <vt:lpstr>Arial</vt:lpstr>
      <vt:lpstr>Roboto</vt:lpstr>
      <vt:lpstr>Calibri</vt:lpstr>
      <vt:lpstr>Roboto Mono</vt:lpstr>
      <vt:lpstr>Office Theme</vt:lpstr>
      <vt:lpstr>Machine Learning Model for Renal Recovery Prediction Following Initiation of Renal Replacement Therapy</vt:lpstr>
      <vt:lpstr>What’s happening?</vt:lpstr>
      <vt:lpstr>Proposal</vt:lpstr>
      <vt:lpstr>Inclusion criteria</vt:lpstr>
      <vt:lpstr>Flow diagram</vt:lpstr>
      <vt:lpstr>Outcome measurement</vt:lpstr>
      <vt:lpstr>Variables to measure</vt:lpstr>
      <vt:lpstr>Biases</vt:lpstr>
      <vt:lpstr>Evaluation of in silico model performance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for Renal Recovery Prediction Following Initiation of Renal Replacement Therapy</dc:title>
  <dc:creator>Liu, Annie,D.O.,M.P.H.</dc:creator>
  <cp:lastModifiedBy>Liu, Annie,D.O.,M.P.H.</cp:lastModifiedBy>
  <cp:revision>3</cp:revision>
  <dcterms:created xsi:type="dcterms:W3CDTF">2023-08-14T19:05:10Z</dcterms:created>
  <dcterms:modified xsi:type="dcterms:W3CDTF">2023-08-18T16:42:40Z</dcterms:modified>
</cp:coreProperties>
</file>