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>
        <p:scale>
          <a:sx n="118" d="100"/>
          <a:sy n="118" d="100"/>
        </p:scale>
        <p:origin x="36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B4A22-0657-475B-9630-BA9C35AC9DB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0BAB41-06D7-4670-8E7B-E583C8735480}">
      <dgm:prSet/>
      <dgm:spPr/>
      <dgm:t>
        <a:bodyPr/>
        <a:lstStyle/>
        <a:p>
          <a:r>
            <a:rPr lang="en-US"/>
            <a:t>Introduction: </a:t>
          </a:r>
        </a:p>
      </dgm:t>
    </dgm:pt>
    <dgm:pt modelId="{30C486F2-F825-4091-8702-1D6A4E25816E}" type="parTrans" cxnId="{B84A941E-3E76-4492-B048-FD079CC10F71}">
      <dgm:prSet/>
      <dgm:spPr/>
      <dgm:t>
        <a:bodyPr/>
        <a:lstStyle/>
        <a:p>
          <a:endParaRPr lang="en-US"/>
        </a:p>
      </dgm:t>
    </dgm:pt>
    <dgm:pt modelId="{59FFA6BC-DF45-464E-8735-8F9772981AAC}" type="sibTrans" cxnId="{B84A941E-3E76-4492-B048-FD079CC10F71}">
      <dgm:prSet/>
      <dgm:spPr/>
      <dgm:t>
        <a:bodyPr/>
        <a:lstStyle/>
        <a:p>
          <a:endParaRPr lang="en-US"/>
        </a:p>
      </dgm:t>
    </dgm:pt>
    <dgm:pt modelId="{D97B13E4-98A7-4A15-9536-7BA67D8E274D}">
      <dgm:prSet/>
      <dgm:spPr/>
      <dgm:t>
        <a:bodyPr/>
        <a:lstStyle/>
        <a:p>
          <a:r>
            <a:rPr lang="en-US"/>
            <a:t>Modern financial systems demand high-performance, scalable databases. Data distribution is key techniques to improve availability and performance.</a:t>
          </a:r>
        </a:p>
      </dgm:t>
    </dgm:pt>
    <dgm:pt modelId="{BBA82D11-EB13-4D02-8CDB-F1F7A462CAD0}" type="parTrans" cxnId="{3F71CB96-8CCB-48DC-AB0C-C1D04D9E73BC}">
      <dgm:prSet/>
      <dgm:spPr/>
      <dgm:t>
        <a:bodyPr/>
        <a:lstStyle/>
        <a:p>
          <a:endParaRPr lang="en-US"/>
        </a:p>
      </dgm:t>
    </dgm:pt>
    <dgm:pt modelId="{C820F49D-A601-4613-9956-CE80B64B8231}" type="sibTrans" cxnId="{3F71CB96-8CCB-48DC-AB0C-C1D04D9E73BC}">
      <dgm:prSet/>
      <dgm:spPr/>
      <dgm:t>
        <a:bodyPr/>
        <a:lstStyle/>
        <a:p>
          <a:endParaRPr lang="en-US"/>
        </a:p>
      </dgm:t>
    </dgm:pt>
    <dgm:pt modelId="{88AB9E4B-A2E3-4B46-B308-9B1A828CF486}">
      <dgm:prSet/>
      <dgm:spPr/>
      <dgm:t>
        <a:bodyPr/>
        <a:lstStyle/>
        <a:p>
          <a:r>
            <a:rPr lang="en-US"/>
            <a:t>Goals:</a:t>
          </a:r>
        </a:p>
      </dgm:t>
    </dgm:pt>
    <dgm:pt modelId="{5A021171-736B-4092-A15D-A51DF42FE433}" type="parTrans" cxnId="{F560A6F2-AA58-40B7-A9BE-5D5B8B62F936}">
      <dgm:prSet/>
      <dgm:spPr/>
      <dgm:t>
        <a:bodyPr/>
        <a:lstStyle/>
        <a:p>
          <a:endParaRPr lang="en-US"/>
        </a:p>
      </dgm:t>
    </dgm:pt>
    <dgm:pt modelId="{FB4F0649-CAA3-4BE7-BCBC-6E98FC48C990}" type="sibTrans" cxnId="{F560A6F2-AA58-40B7-A9BE-5D5B8B62F936}">
      <dgm:prSet/>
      <dgm:spPr/>
      <dgm:t>
        <a:bodyPr/>
        <a:lstStyle/>
        <a:p>
          <a:endParaRPr lang="en-US"/>
        </a:p>
      </dgm:t>
    </dgm:pt>
    <dgm:pt modelId="{DD9B4252-081E-4642-8E0A-1B062FFBB38C}">
      <dgm:prSet/>
      <dgm:spPr/>
      <dgm:t>
        <a:bodyPr/>
        <a:lstStyle/>
        <a:p>
          <a:r>
            <a:rPr lang="en-US"/>
            <a:t>a. Design and implement a database simulating a distributed environment for stock trading</a:t>
          </a:r>
        </a:p>
      </dgm:t>
    </dgm:pt>
    <dgm:pt modelId="{1A77138C-EA4D-4E07-AC0A-A570576A8EE2}" type="parTrans" cxnId="{999546CB-756C-4750-8648-AF0856B952DE}">
      <dgm:prSet/>
      <dgm:spPr/>
      <dgm:t>
        <a:bodyPr/>
        <a:lstStyle/>
        <a:p>
          <a:endParaRPr lang="en-US"/>
        </a:p>
      </dgm:t>
    </dgm:pt>
    <dgm:pt modelId="{C0CF7434-BBB1-47E7-8177-F81CD0E22B19}" type="sibTrans" cxnId="{999546CB-756C-4750-8648-AF0856B952DE}">
      <dgm:prSet/>
      <dgm:spPr/>
      <dgm:t>
        <a:bodyPr/>
        <a:lstStyle/>
        <a:p>
          <a:endParaRPr lang="en-US"/>
        </a:p>
      </dgm:t>
    </dgm:pt>
    <dgm:pt modelId="{4A875671-05E6-4BE9-82F0-83826E120EDD}">
      <dgm:prSet/>
      <dgm:spPr/>
      <dgm:t>
        <a:bodyPr/>
        <a:lstStyle/>
        <a:p>
          <a:r>
            <a:rPr lang="en-US" dirty="0"/>
            <a:t>b. Optimize the database through fragment, replication, and performance tuning.</a:t>
          </a:r>
        </a:p>
      </dgm:t>
    </dgm:pt>
    <dgm:pt modelId="{9E0043BE-130F-4E34-809E-B027F2A0D978}" type="parTrans" cxnId="{488837FD-679B-4647-9793-9083861532F4}">
      <dgm:prSet/>
      <dgm:spPr/>
      <dgm:t>
        <a:bodyPr/>
        <a:lstStyle/>
        <a:p>
          <a:endParaRPr lang="en-US"/>
        </a:p>
      </dgm:t>
    </dgm:pt>
    <dgm:pt modelId="{D810A94C-001F-40A8-96FF-10BE2B262F7D}" type="sibTrans" cxnId="{488837FD-679B-4647-9793-9083861532F4}">
      <dgm:prSet/>
      <dgm:spPr/>
      <dgm:t>
        <a:bodyPr/>
        <a:lstStyle/>
        <a:p>
          <a:endParaRPr lang="en-US"/>
        </a:p>
      </dgm:t>
    </dgm:pt>
    <dgm:pt modelId="{6312A736-DB6E-C74D-90C6-657D832A55EA}" type="pres">
      <dgm:prSet presAssocID="{10EB4A22-0657-475B-9630-BA9C35AC9DBF}" presName="Name0" presStyleCnt="0">
        <dgm:presLayoutVars>
          <dgm:dir/>
          <dgm:animLvl val="lvl"/>
          <dgm:resizeHandles val="exact"/>
        </dgm:presLayoutVars>
      </dgm:prSet>
      <dgm:spPr/>
    </dgm:pt>
    <dgm:pt modelId="{B0230F6E-D63D-8146-97AE-75704A2E0F97}" type="pres">
      <dgm:prSet presAssocID="{890BAB41-06D7-4670-8E7B-E583C8735480}" presName="composite" presStyleCnt="0"/>
      <dgm:spPr/>
    </dgm:pt>
    <dgm:pt modelId="{D545817E-A075-E54C-8824-B037F279E11A}" type="pres">
      <dgm:prSet presAssocID="{890BAB41-06D7-4670-8E7B-E583C873548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65FB566-A67E-1A45-A1CC-5E83653DE9B6}" type="pres">
      <dgm:prSet presAssocID="{890BAB41-06D7-4670-8E7B-E583C8735480}" presName="desTx" presStyleLbl="alignAccFollowNode1" presStyleIdx="0" presStyleCnt="2">
        <dgm:presLayoutVars>
          <dgm:bulletEnabled val="1"/>
        </dgm:presLayoutVars>
      </dgm:prSet>
      <dgm:spPr/>
    </dgm:pt>
    <dgm:pt modelId="{6662007F-4EA3-A54D-831C-32B6AA16A9E3}" type="pres">
      <dgm:prSet presAssocID="{59FFA6BC-DF45-464E-8735-8F9772981AAC}" presName="space" presStyleCnt="0"/>
      <dgm:spPr/>
    </dgm:pt>
    <dgm:pt modelId="{FDCE769F-7985-E54B-A45A-5311D564A69E}" type="pres">
      <dgm:prSet presAssocID="{88AB9E4B-A2E3-4B46-B308-9B1A828CF486}" presName="composite" presStyleCnt="0"/>
      <dgm:spPr/>
    </dgm:pt>
    <dgm:pt modelId="{112A5FF0-6015-964E-AF6D-BE9E95E3E8BE}" type="pres">
      <dgm:prSet presAssocID="{88AB9E4B-A2E3-4B46-B308-9B1A828CF48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33D99FA-AE88-D143-82A1-7FD55CE08D61}" type="pres">
      <dgm:prSet presAssocID="{88AB9E4B-A2E3-4B46-B308-9B1A828CF48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4A941E-3E76-4492-B048-FD079CC10F71}" srcId="{10EB4A22-0657-475B-9630-BA9C35AC9DBF}" destId="{890BAB41-06D7-4670-8E7B-E583C8735480}" srcOrd="0" destOrd="0" parTransId="{30C486F2-F825-4091-8702-1D6A4E25816E}" sibTransId="{59FFA6BC-DF45-464E-8735-8F9772981AAC}"/>
    <dgm:cxn modelId="{AD308B21-9B5B-D244-B7A5-25F36B6CB381}" type="presOf" srcId="{88AB9E4B-A2E3-4B46-B308-9B1A828CF486}" destId="{112A5FF0-6015-964E-AF6D-BE9E95E3E8BE}" srcOrd="0" destOrd="0" presId="urn:microsoft.com/office/officeart/2005/8/layout/hList1"/>
    <dgm:cxn modelId="{6F465F2F-AB2C-5842-A7D6-F557DBEDC173}" type="presOf" srcId="{4A875671-05E6-4BE9-82F0-83826E120EDD}" destId="{433D99FA-AE88-D143-82A1-7FD55CE08D61}" srcOrd="0" destOrd="1" presId="urn:microsoft.com/office/officeart/2005/8/layout/hList1"/>
    <dgm:cxn modelId="{B6A5ED66-D10A-4440-96EB-D6ACA7FEF3F9}" type="presOf" srcId="{DD9B4252-081E-4642-8E0A-1B062FFBB38C}" destId="{433D99FA-AE88-D143-82A1-7FD55CE08D61}" srcOrd="0" destOrd="0" presId="urn:microsoft.com/office/officeart/2005/8/layout/hList1"/>
    <dgm:cxn modelId="{3F71CB96-8CCB-48DC-AB0C-C1D04D9E73BC}" srcId="{890BAB41-06D7-4670-8E7B-E583C8735480}" destId="{D97B13E4-98A7-4A15-9536-7BA67D8E274D}" srcOrd="0" destOrd="0" parTransId="{BBA82D11-EB13-4D02-8CDB-F1F7A462CAD0}" sibTransId="{C820F49D-A601-4613-9956-CE80B64B8231}"/>
    <dgm:cxn modelId="{56E68A99-99E1-DC41-8FC9-9154E6E73A25}" type="presOf" srcId="{890BAB41-06D7-4670-8E7B-E583C8735480}" destId="{D545817E-A075-E54C-8824-B037F279E11A}" srcOrd="0" destOrd="0" presId="urn:microsoft.com/office/officeart/2005/8/layout/hList1"/>
    <dgm:cxn modelId="{656FF999-FE78-F549-97EF-2CD21F5B8E44}" type="presOf" srcId="{10EB4A22-0657-475B-9630-BA9C35AC9DBF}" destId="{6312A736-DB6E-C74D-90C6-657D832A55EA}" srcOrd="0" destOrd="0" presId="urn:microsoft.com/office/officeart/2005/8/layout/hList1"/>
    <dgm:cxn modelId="{999546CB-756C-4750-8648-AF0856B952DE}" srcId="{88AB9E4B-A2E3-4B46-B308-9B1A828CF486}" destId="{DD9B4252-081E-4642-8E0A-1B062FFBB38C}" srcOrd="0" destOrd="0" parTransId="{1A77138C-EA4D-4E07-AC0A-A570576A8EE2}" sibTransId="{C0CF7434-BBB1-47E7-8177-F81CD0E22B19}"/>
    <dgm:cxn modelId="{9A6F79DA-20E1-7347-ADEB-BEC371E5DDDC}" type="presOf" srcId="{D97B13E4-98A7-4A15-9536-7BA67D8E274D}" destId="{465FB566-A67E-1A45-A1CC-5E83653DE9B6}" srcOrd="0" destOrd="0" presId="urn:microsoft.com/office/officeart/2005/8/layout/hList1"/>
    <dgm:cxn modelId="{F560A6F2-AA58-40B7-A9BE-5D5B8B62F936}" srcId="{10EB4A22-0657-475B-9630-BA9C35AC9DBF}" destId="{88AB9E4B-A2E3-4B46-B308-9B1A828CF486}" srcOrd="1" destOrd="0" parTransId="{5A021171-736B-4092-A15D-A51DF42FE433}" sibTransId="{FB4F0649-CAA3-4BE7-BCBC-6E98FC48C990}"/>
    <dgm:cxn modelId="{488837FD-679B-4647-9793-9083861532F4}" srcId="{88AB9E4B-A2E3-4B46-B308-9B1A828CF486}" destId="{4A875671-05E6-4BE9-82F0-83826E120EDD}" srcOrd="1" destOrd="0" parTransId="{9E0043BE-130F-4E34-809E-B027F2A0D978}" sibTransId="{D810A94C-001F-40A8-96FF-10BE2B262F7D}"/>
    <dgm:cxn modelId="{DED2EDE2-B389-2246-9DAA-E9809C0AE258}" type="presParOf" srcId="{6312A736-DB6E-C74D-90C6-657D832A55EA}" destId="{B0230F6E-D63D-8146-97AE-75704A2E0F97}" srcOrd="0" destOrd="0" presId="urn:microsoft.com/office/officeart/2005/8/layout/hList1"/>
    <dgm:cxn modelId="{A3FF86E1-2DB3-3542-829E-F68E63B0BBF5}" type="presParOf" srcId="{B0230F6E-D63D-8146-97AE-75704A2E0F97}" destId="{D545817E-A075-E54C-8824-B037F279E11A}" srcOrd="0" destOrd="0" presId="urn:microsoft.com/office/officeart/2005/8/layout/hList1"/>
    <dgm:cxn modelId="{79EF2234-C747-3443-8838-0822CB16F1D4}" type="presParOf" srcId="{B0230F6E-D63D-8146-97AE-75704A2E0F97}" destId="{465FB566-A67E-1A45-A1CC-5E83653DE9B6}" srcOrd="1" destOrd="0" presId="urn:microsoft.com/office/officeart/2005/8/layout/hList1"/>
    <dgm:cxn modelId="{BBEF4A79-3FB2-264F-9E36-9480179D58D4}" type="presParOf" srcId="{6312A736-DB6E-C74D-90C6-657D832A55EA}" destId="{6662007F-4EA3-A54D-831C-32B6AA16A9E3}" srcOrd="1" destOrd="0" presId="urn:microsoft.com/office/officeart/2005/8/layout/hList1"/>
    <dgm:cxn modelId="{53047AA8-EE49-4148-AB48-06C3AAEEB8EB}" type="presParOf" srcId="{6312A736-DB6E-C74D-90C6-657D832A55EA}" destId="{FDCE769F-7985-E54B-A45A-5311D564A69E}" srcOrd="2" destOrd="0" presId="urn:microsoft.com/office/officeart/2005/8/layout/hList1"/>
    <dgm:cxn modelId="{62162E1D-C321-274F-AF60-F536BCB08F2A}" type="presParOf" srcId="{FDCE769F-7985-E54B-A45A-5311D564A69E}" destId="{112A5FF0-6015-964E-AF6D-BE9E95E3E8BE}" srcOrd="0" destOrd="0" presId="urn:microsoft.com/office/officeart/2005/8/layout/hList1"/>
    <dgm:cxn modelId="{2D3E834F-EDD5-084F-A83F-C78092C1A320}" type="presParOf" srcId="{FDCE769F-7985-E54B-A45A-5311D564A69E}" destId="{433D99FA-AE88-D143-82A1-7FD55CE08D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4803B-575F-4429-8AE4-29AF4C0BFB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FF8EF1-238B-4234-BB21-62D507442EB0}">
      <dgm:prSet/>
      <dgm:spPr/>
      <dgm:t>
        <a:bodyPr/>
        <a:lstStyle/>
        <a:p>
          <a:r>
            <a:rPr lang="en-US"/>
            <a:t>The distributed architecture effectively improves query and write performance.</a:t>
          </a:r>
        </a:p>
      </dgm:t>
    </dgm:pt>
    <dgm:pt modelId="{B09EF930-0A88-45A2-8F0F-08A1BE81D326}" type="parTrans" cxnId="{1732E227-659B-4F6F-8F2F-D0BBB9C5B12D}">
      <dgm:prSet/>
      <dgm:spPr/>
      <dgm:t>
        <a:bodyPr/>
        <a:lstStyle/>
        <a:p>
          <a:endParaRPr lang="en-US"/>
        </a:p>
      </dgm:t>
    </dgm:pt>
    <dgm:pt modelId="{8B415EAF-CD02-4C9F-A209-D4CD8764EB39}" type="sibTrans" cxnId="{1732E227-659B-4F6F-8F2F-D0BBB9C5B12D}">
      <dgm:prSet/>
      <dgm:spPr/>
      <dgm:t>
        <a:bodyPr/>
        <a:lstStyle/>
        <a:p>
          <a:endParaRPr lang="en-US"/>
        </a:p>
      </dgm:t>
    </dgm:pt>
    <dgm:pt modelId="{3ACCF555-5F0B-4530-8808-9A36D526C528}">
      <dgm:prSet/>
      <dgm:spPr/>
      <dgm:t>
        <a:bodyPr/>
        <a:lstStyle/>
        <a:p>
          <a:r>
            <a:rPr lang="en-US" dirty="0"/>
            <a:t>Horizontal partitioning improves efficiency.</a:t>
          </a:r>
        </a:p>
      </dgm:t>
    </dgm:pt>
    <dgm:pt modelId="{DF1F1C27-0131-48F7-926A-CD09E3744980}" type="parTrans" cxnId="{D84F249B-E354-4AD6-B16A-7EA22FA96555}">
      <dgm:prSet/>
      <dgm:spPr/>
      <dgm:t>
        <a:bodyPr/>
        <a:lstStyle/>
        <a:p>
          <a:endParaRPr lang="en-US"/>
        </a:p>
      </dgm:t>
    </dgm:pt>
    <dgm:pt modelId="{FE9F9149-7ECA-402F-92C4-077CB3C86097}" type="sibTrans" cxnId="{D84F249B-E354-4AD6-B16A-7EA22FA96555}">
      <dgm:prSet/>
      <dgm:spPr/>
      <dgm:t>
        <a:bodyPr/>
        <a:lstStyle/>
        <a:p>
          <a:endParaRPr lang="en-US"/>
        </a:p>
      </dgm:t>
    </dgm:pt>
    <dgm:pt modelId="{64FD104F-9D2E-4FB2-8B88-55C3F8E29604}">
      <dgm:prSet/>
      <dgm:spPr/>
      <dgm:t>
        <a:bodyPr/>
        <a:lstStyle/>
        <a:p>
          <a:r>
            <a:rPr lang="en-US" dirty="0"/>
            <a:t> A</a:t>
          </a:r>
          <a:r>
            <a:rPr lang="en-US" b="0" i="0" u="none" dirty="0"/>
            <a:t>synchronization</a:t>
          </a:r>
          <a:r>
            <a:rPr lang="zh-CN" altLang="en-US" b="0" i="0" u="none" dirty="0"/>
            <a:t> </a:t>
          </a:r>
          <a:r>
            <a:rPr lang="en-US" dirty="0"/>
            <a:t>replication enables consistency in a simulated environment.</a:t>
          </a:r>
        </a:p>
      </dgm:t>
    </dgm:pt>
    <dgm:pt modelId="{C47D9D6E-23A3-42D4-9263-05F1EE19649D}" type="parTrans" cxnId="{199DF865-1A99-4B44-A2E8-4799AF104251}">
      <dgm:prSet/>
      <dgm:spPr/>
      <dgm:t>
        <a:bodyPr/>
        <a:lstStyle/>
        <a:p>
          <a:endParaRPr lang="en-US"/>
        </a:p>
      </dgm:t>
    </dgm:pt>
    <dgm:pt modelId="{79818A72-5E5B-4DB1-91BF-608B42B641D7}" type="sibTrans" cxnId="{199DF865-1A99-4B44-A2E8-4799AF104251}">
      <dgm:prSet/>
      <dgm:spPr/>
      <dgm:t>
        <a:bodyPr/>
        <a:lstStyle/>
        <a:p>
          <a:endParaRPr lang="en-US"/>
        </a:p>
      </dgm:t>
    </dgm:pt>
    <dgm:pt modelId="{AAA842CC-31DC-3540-A3FF-A867D19F046B}" type="pres">
      <dgm:prSet presAssocID="{15C4803B-575F-4429-8AE4-29AF4C0BFB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18E918-D676-F048-9077-3EE80DC58946}" type="pres">
      <dgm:prSet presAssocID="{82FF8EF1-238B-4234-BB21-62D507442EB0}" presName="hierRoot1" presStyleCnt="0"/>
      <dgm:spPr/>
    </dgm:pt>
    <dgm:pt modelId="{106742D4-0258-2E44-9BD4-7A2036E00561}" type="pres">
      <dgm:prSet presAssocID="{82FF8EF1-238B-4234-BB21-62D507442EB0}" presName="composite" presStyleCnt="0"/>
      <dgm:spPr/>
    </dgm:pt>
    <dgm:pt modelId="{7B825C97-8DB3-BB4F-B50E-2C94049D276F}" type="pres">
      <dgm:prSet presAssocID="{82FF8EF1-238B-4234-BB21-62D507442EB0}" presName="background" presStyleLbl="node0" presStyleIdx="0" presStyleCnt="3"/>
      <dgm:spPr/>
    </dgm:pt>
    <dgm:pt modelId="{14A6B598-DAB5-EE4C-B57C-192E1DE82BF4}" type="pres">
      <dgm:prSet presAssocID="{82FF8EF1-238B-4234-BB21-62D507442EB0}" presName="text" presStyleLbl="fgAcc0" presStyleIdx="0" presStyleCnt="3">
        <dgm:presLayoutVars>
          <dgm:chPref val="3"/>
        </dgm:presLayoutVars>
      </dgm:prSet>
      <dgm:spPr/>
    </dgm:pt>
    <dgm:pt modelId="{3EC25F44-55C1-BE41-BEF5-5D3B2A587FAE}" type="pres">
      <dgm:prSet presAssocID="{82FF8EF1-238B-4234-BB21-62D507442EB0}" presName="hierChild2" presStyleCnt="0"/>
      <dgm:spPr/>
    </dgm:pt>
    <dgm:pt modelId="{5141DA2B-82FF-8744-AD63-1C9895AAE1B6}" type="pres">
      <dgm:prSet presAssocID="{3ACCF555-5F0B-4530-8808-9A36D526C528}" presName="hierRoot1" presStyleCnt="0"/>
      <dgm:spPr/>
    </dgm:pt>
    <dgm:pt modelId="{C4018FE6-2F39-2341-B133-6C94ECB855A3}" type="pres">
      <dgm:prSet presAssocID="{3ACCF555-5F0B-4530-8808-9A36D526C528}" presName="composite" presStyleCnt="0"/>
      <dgm:spPr/>
    </dgm:pt>
    <dgm:pt modelId="{DD2CD793-F92C-BA45-9E96-7B3DB71C1997}" type="pres">
      <dgm:prSet presAssocID="{3ACCF555-5F0B-4530-8808-9A36D526C528}" presName="background" presStyleLbl="node0" presStyleIdx="1" presStyleCnt="3"/>
      <dgm:spPr/>
    </dgm:pt>
    <dgm:pt modelId="{D45E3E5B-2B19-0A43-BC81-CDC9C7374F92}" type="pres">
      <dgm:prSet presAssocID="{3ACCF555-5F0B-4530-8808-9A36D526C528}" presName="text" presStyleLbl="fgAcc0" presStyleIdx="1" presStyleCnt="3">
        <dgm:presLayoutVars>
          <dgm:chPref val="3"/>
        </dgm:presLayoutVars>
      </dgm:prSet>
      <dgm:spPr/>
    </dgm:pt>
    <dgm:pt modelId="{4ED53185-6BD1-8E44-9C4E-18B620AA6889}" type="pres">
      <dgm:prSet presAssocID="{3ACCF555-5F0B-4530-8808-9A36D526C528}" presName="hierChild2" presStyleCnt="0"/>
      <dgm:spPr/>
    </dgm:pt>
    <dgm:pt modelId="{2279D757-ACA1-114D-87AA-B3B336A58EFD}" type="pres">
      <dgm:prSet presAssocID="{64FD104F-9D2E-4FB2-8B88-55C3F8E29604}" presName="hierRoot1" presStyleCnt="0"/>
      <dgm:spPr/>
    </dgm:pt>
    <dgm:pt modelId="{64F86ED8-8427-1E4C-869C-310C76A384DB}" type="pres">
      <dgm:prSet presAssocID="{64FD104F-9D2E-4FB2-8B88-55C3F8E29604}" presName="composite" presStyleCnt="0"/>
      <dgm:spPr/>
    </dgm:pt>
    <dgm:pt modelId="{896E7AA4-22E5-2D4C-8B54-FAC939200750}" type="pres">
      <dgm:prSet presAssocID="{64FD104F-9D2E-4FB2-8B88-55C3F8E29604}" presName="background" presStyleLbl="node0" presStyleIdx="2" presStyleCnt="3"/>
      <dgm:spPr/>
    </dgm:pt>
    <dgm:pt modelId="{3171FB08-2AE4-BF4A-A538-C9BCDE869002}" type="pres">
      <dgm:prSet presAssocID="{64FD104F-9D2E-4FB2-8B88-55C3F8E29604}" presName="text" presStyleLbl="fgAcc0" presStyleIdx="2" presStyleCnt="3">
        <dgm:presLayoutVars>
          <dgm:chPref val="3"/>
        </dgm:presLayoutVars>
      </dgm:prSet>
      <dgm:spPr/>
    </dgm:pt>
    <dgm:pt modelId="{A588CC41-8562-474A-8036-8454C80CFFBE}" type="pres">
      <dgm:prSet presAssocID="{64FD104F-9D2E-4FB2-8B88-55C3F8E29604}" presName="hierChild2" presStyleCnt="0"/>
      <dgm:spPr/>
    </dgm:pt>
  </dgm:ptLst>
  <dgm:cxnLst>
    <dgm:cxn modelId="{147D360F-E4B0-824F-96EA-B2BC24F2C0E0}" type="presOf" srcId="{15C4803B-575F-4429-8AE4-29AF4C0BFB63}" destId="{AAA842CC-31DC-3540-A3FF-A867D19F046B}" srcOrd="0" destOrd="0" presId="urn:microsoft.com/office/officeart/2005/8/layout/hierarchy1"/>
    <dgm:cxn modelId="{1732E227-659B-4F6F-8F2F-D0BBB9C5B12D}" srcId="{15C4803B-575F-4429-8AE4-29AF4C0BFB63}" destId="{82FF8EF1-238B-4234-BB21-62D507442EB0}" srcOrd="0" destOrd="0" parTransId="{B09EF930-0A88-45A2-8F0F-08A1BE81D326}" sibTransId="{8B415EAF-CD02-4C9F-A209-D4CD8764EB39}"/>
    <dgm:cxn modelId="{199DF865-1A99-4B44-A2E8-4799AF104251}" srcId="{15C4803B-575F-4429-8AE4-29AF4C0BFB63}" destId="{64FD104F-9D2E-4FB2-8B88-55C3F8E29604}" srcOrd="2" destOrd="0" parTransId="{C47D9D6E-23A3-42D4-9263-05F1EE19649D}" sibTransId="{79818A72-5E5B-4DB1-91BF-608B42B641D7}"/>
    <dgm:cxn modelId="{DDE61567-8CE1-6C49-B008-E9B58D7AAB3B}" type="presOf" srcId="{82FF8EF1-238B-4234-BB21-62D507442EB0}" destId="{14A6B598-DAB5-EE4C-B57C-192E1DE82BF4}" srcOrd="0" destOrd="0" presId="urn:microsoft.com/office/officeart/2005/8/layout/hierarchy1"/>
    <dgm:cxn modelId="{D84F249B-E354-4AD6-B16A-7EA22FA96555}" srcId="{15C4803B-575F-4429-8AE4-29AF4C0BFB63}" destId="{3ACCF555-5F0B-4530-8808-9A36D526C528}" srcOrd="1" destOrd="0" parTransId="{DF1F1C27-0131-48F7-926A-CD09E3744980}" sibTransId="{FE9F9149-7ECA-402F-92C4-077CB3C86097}"/>
    <dgm:cxn modelId="{2778FDB4-54A1-1846-AC15-FA2E9FA2F40A}" type="presOf" srcId="{3ACCF555-5F0B-4530-8808-9A36D526C528}" destId="{D45E3E5B-2B19-0A43-BC81-CDC9C7374F92}" srcOrd="0" destOrd="0" presId="urn:microsoft.com/office/officeart/2005/8/layout/hierarchy1"/>
    <dgm:cxn modelId="{35AA88C2-A01A-5A41-92C5-FF1EDC08932E}" type="presOf" srcId="{64FD104F-9D2E-4FB2-8B88-55C3F8E29604}" destId="{3171FB08-2AE4-BF4A-A538-C9BCDE869002}" srcOrd="0" destOrd="0" presId="urn:microsoft.com/office/officeart/2005/8/layout/hierarchy1"/>
    <dgm:cxn modelId="{F79A4F62-3BC4-C549-81F0-4D331D8EFC9B}" type="presParOf" srcId="{AAA842CC-31DC-3540-A3FF-A867D19F046B}" destId="{E718E918-D676-F048-9077-3EE80DC58946}" srcOrd="0" destOrd="0" presId="urn:microsoft.com/office/officeart/2005/8/layout/hierarchy1"/>
    <dgm:cxn modelId="{D2657CEC-4B4B-C240-8657-6CBA4972EC61}" type="presParOf" srcId="{E718E918-D676-F048-9077-3EE80DC58946}" destId="{106742D4-0258-2E44-9BD4-7A2036E00561}" srcOrd="0" destOrd="0" presId="urn:microsoft.com/office/officeart/2005/8/layout/hierarchy1"/>
    <dgm:cxn modelId="{A44E4542-20D5-6F4E-93B5-D46924AAFDF6}" type="presParOf" srcId="{106742D4-0258-2E44-9BD4-7A2036E00561}" destId="{7B825C97-8DB3-BB4F-B50E-2C94049D276F}" srcOrd="0" destOrd="0" presId="urn:microsoft.com/office/officeart/2005/8/layout/hierarchy1"/>
    <dgm:cxn modelId="{A8645D86-15C8-B944-993E-CFA35B82613D}" type="presParOf" srcId="{106742D4-0258-2E44-9BD4-7A2036E00561}" destId="{14A6B598-DAB5-EE4C-B57C-192E1DE82BF4}" srcOrd="1" destOrd="0" presId="urn:microsoft.com/office/officeart/2005/8/layout/hierarchy1"/>
    <dgm:cxn modelId="{511E870E-45B3-D64B-A423-03C8FC76083D}" type="presParOf" srcId="{E718E918-D676-F048-9077-3EE80DC58946}" destId="{3EC25F44-55C1-BE41-BEF5-5D3B2A587FAE}" srcOrd="1" destOrd="0" presId="urn:microsoft.com/office/officeart/2005/8/layout/hierarchy1"/>
    <dgm:cxn modelId="{5C7B2832-B731-7549-8558-DA586B73D871}" type="presParOf" srcId="{AAA842CC-31DC-3540-A3FF-A867D19F046B}" destId="{5141DA2B-82FF-8744-AD63-1C9895AAE1B6}" srcOrd="1" destOrd="0" presId="urn:microsoft.com/office/officeart/2005/8/layout/hierarchy1"/>
    <dgm:cxn modelId="{1FA86315-A216-724A-9AA7-DFDF68747005}" type="presParOf" srcId="{5141DA2B-82FF-8744-AD63-1C9895AAE1B6}" destId="{C4018FE6-2F39-2341-B133-6C94ECB855A3}" srcOrd="0" destOrd="0" presId="urn:microsoft.com/office/officeart/2005/8/layout/hierarchy1"/>
    <dgm:cxn modelId="{2029821B-E91E-4748-9F76-470F4CE9A135}" type="presParOf" srcId="{C4018FE6-2F39-2341-B133-6C94ECB855A3}" destId="{DD2CD793-F92C-BA45-9E96-7B3DB71C1997}" srcOrd="0" destOrd="0" presId="urn:microsoft.com/office/officeart/2005/8/layout/hierarchy1"/>
    <dgm:cxn modelId="{20601785-F054-4F44-AAFA-17C673C2BDF5}" type="presParOf" srcId="{C4018FE6-2F39-2341-B133-6C94ECB855A3}" destId="{D45E3E5B-2B19-0A43-BC81-CDC9C7374F92}" srcOrd="1" destOrd="0" presId="urn:microsoft.com/office/officeart/2005/8/layout/hierarchy1"/>
    <dgm:cxn modelId="{5DC55BC8-CE67-3E44-87DF-E9F1DCF58DEE}" type="presParOf" srcId="{5141DA2B-82FF-8744-AD63-1C9895AAE1B6}" destId="{4ED53185-6BD1-8E44-9C4E-18B620AA6889}" srcOrd="1" destOrd="0" presId="urn:microsoft.com/office/officeart/2005/8/layout/hierarchy1"/>
    <dgm:cxn modelId="{802B37E7-F138-284C-B2FE-1EAFD50C0F62}" type="presParOf" srcId="{AAA842CC-31DC-3540-A3FF-A867D19F046B}" destId="{2279D757-ACA1-114D-87AA-B3B336A58EFD}" srcOrd="2" destOrd="0" presId="urn:microsoft.com/office/officeart/2005/8/layout/hierarchy1"/>
    <dgm:cxn modelId="{D71B990F-9575-4F4A-BE98-4239DD63B933}" type="presParOf" srcId="{2279D757-ACA1-114D-87AA-B3B336A58EFD}" destId="{64F86ED8-8427-1E4C-869C-310C76A384DB}" srcOrd="0" destOrd="0" presId="urn:microsoft.com/office/officeart/2005/8/layout/hierarchy1"/>
    <dgm:cxn modelId="{DDBFE141-5E25-EC4A-A494-DF5376A733BE}" type="presParOf" srcId="{64F86ED8-8427-1E4C-869C-310C76A384DB}" destId="{896E7AA4-22E5-2D4C-8B54-FAC939200750}" srcOrd="0" destOrd="0" presId="urn:microsoft.com/office/officeart/2005/8/layout/hierarchy1"/>
    <dgm:cxn modelId="{085D7A4F-FC01-344B-AFDE-7DB808A2B5DB}" type="presParOf" srcId="{64F86ED8-8427-1E4C-869C-310C76A384DB}" destId="{3171FB08-2AE4-BF4A-A538-C9BCDE869002}" srcOrd="1" destOrd="0" presId="urn:microsoft.com/office/officeart/2005/8/layout/hierarchy1"/>
    <dgm:cxn modelId="{6A607E05-5BBF-EA43-893B-436166790CFA}" type="presParOf" srcId="{2279D757-ACA1-114D-87AA-B3B336A58EFD}" destId="{A588CC41-8562-474A-8036-8454C80CFF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5817E-A075-E54C-8824-B037F279E11A}">
      <dsp:nvSpPr>
        <dsp:cNvPr id="0" name=""/>
        <dsp:cNvSpPr/>
      </dsp:nvSpPr>
      <dsp:spPr>
        <a:xfrm>
          <a:off x="36" y="37070"/>
          <a:ext cx="3532444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Introduction: </a:t>
          </a:r>
        </a:p>
      </dsp:txBody>
      <dsp:txXfrm>
        <a:off x="36" y="37070"/>
        <a:ext cx="3532444" cy="777600"/>
      </dsp:txXfrm>
    </dsp:sp>
    <dsp:sp modelId="{465FB566-A67E-1A45-A1CC-5E83653DE9B6}">
      <dsp:nvSpPr>
        <dsp:cNvPr id="0" name=""/>
        <dsp:cNvSpPr/>
      </dsp:nvSpPr>
      <dsp:spPr>
        <a:xfrm>
          <a:off x="36" y="814670"/>
          <a:ext cx="3532444" cy="54335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Modern financial systems demand high-performance, scalable databases. Data distribution is key techniques to improve availability and performance.</a:t>
          </a:r>
        </a:p>
      </dsp:txBody>
      <dsp:txXfrm>
        <a:off x="36" y="814670"/>
        <a:ext cx="3532444" cy="5433555"/>
      </dsp:txXfrm>
    </dsp:sp>
    <dsp:sp modelId="{112A5FF0-6015-964E-AF6D-BE9E95E3E8BE}">
      <dsp:nvSpPr>
        <dsp:cNvPr id="0" name=""/>
        <dsp:cNvSpPr/>
      </dsp:nvSpPr>
      <dsp:spPr>
        <a:xfrm>
          <a:off x="4027023" y="37070"/>
          <a:ext cx="3532444" cy="7776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Goals:</a:t>
          </a:r>
        </a:p>
      </dsp:txBody>
      <dsp:txXfrm>
        <a:off x="4027023" y="37070"/>
        <a:ext cx="3532444" cy="777600"/>
      </dsp:txXfrm>
    </dsp:sp>
    <dsp:sp modelId="{433D99FA-AE88-D143-82A1-7FD55CE08D61}">
      <dsp:nvSpPr>
        <dsp:cNvPr id="0" name=""/>
        <dsp:cNvSpPr/>
      </dsp:nvSpPr>
      <dsp:spPr>
        <a:xfrm>
          <a:off x="4027023" y="814670"/>
          <a:ext cx="3532444" cy="543355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a. Design and implement a database simulating a distributed environment for stock trading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b. Optimize the database through fragment, replication, and performance tuning.</a:t>
          </a:r>
        </a:p>
      </dsp:txBody>
      <dsp:txXfrm>
        <a:off x="4027023" y="814670"/>
        <a:ext cx="3532444" cy="5433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5C97-8DB3-BB4F-B50E-2C94049D276F}">
      <dsp:nvSpPr>
        <dsp:cNvPr id="0" name=""/>
        <dsp:cNvSpPr/>
      </dsp:nvSpPr>
      <dsp:spPr>
        <a:xfrm>
          <a:off x="0" y="33830"/>
          <a:ext cx="2985762" cy="1895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6B598-DAB5-EE4C-B57C-192E1DE82BF4}">
      <dsp:nvSpPr>
        <dsp:cNvPr id="0" name=""/>
        <dsp:cNvSpPr/>
      </dsp:nvSpPr>
      <dsp:spPr>
        <a:xfrm>
          <a:off x="331751" y="348994"/>
          <a:ext cx="2985762" cy="1895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distributed architecture effectively improves query and write performance.</a:t>
          </a:r>
        </a:p>
      </dsp:txBody>
      <dsp:txXfrm>
        <a:off x="387282" y="404525"/>
        <a:ext cx="2874700" cy="1784897"/>
      </dsp:txXfrm>
    </dsp:sp>
    <dsp:sp modelId="{DD2CD793-F92C-BA45-9E96-7B3DB71C1997}">
      <dsp:nvSpPr>
        <dsp:cNvPr id="0" name=""/>
        <dsp:cNvSpPr/>
      </dsp:nvSpPr>
      <dsp:spPr>
        <a:xfrm>
          <a:off x="3649265" y="33830"/>
          <a:ext cx="2985762" cy="1895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E3E5B-2B19-0A43-BC81-CDC9C7374F92}">
      <dsp:nvSpPr>
        <dsp:cNvPr id="0" name=""/>
        <dsp:cNvSpPr/>
      </dsp:nvSpPr>
      <dsp:spPr>
        <a:xfrm>
          <a:off x="3981016" y="348994"/>
          <a:ext cx="2985762" cy="1895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Horizontal partitioning improves efficiency.</a:t>
          </a:r>
        </a:p>
      </dsp:txBody>
      <dsp:txXfrm>
        <a:off x="4036547" y="404525"/>
        <a:ext cx="2874700" cy="1784897"/>
      </dsp:txXfrm>
    </dsp:sp>
    <dsp:sp modelId="{896E7AA4-22E5-2D4C-8B54-FAC939200750}">
      <dsp:nvSpPr>
        <dsp:cNvPr id="0" name=""/>
        <dsp:cNvSpPr/>
      </dsp:nvSpPr>
      <dsp:spPr>
        <a:xfrm>
          <a:off x="7298530" y="33830"/>
          <a:ext cx="2985762" cy="1895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1FB08-2AE4-BF4A-A538-C9BCDE869002}">
      <dsp:nvSpPr>
        <dsp:cNvPr id="0" name=""/>
        <dsp:cNvSpPr/>
      </dsp:nvSpPr>
      <dsp:spPr>
        <a:xfrm>
          <a:off x="7630282" y="348994"/>
          <a:ext cx="2985762" cy="1895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A</a:t>
          </a:r>
          <a:r>
            <a:rPr lang="en-US" sz="2300" b="0" i="0" u="none" kern="1200" dirty="0"/>
            <a:t>synchronization</a:t>
          </a:r>
          <a:r>
            <a:rPr lang="zh-CN" altLang="en-US" sz="2300" b="0" i="0" u="none" kern="1200" dirty="0"/>
            <a:t> </a:t>
          </a:r>
          <a:r>
            <a:rPr lang="en-US" sz="2300" kern="1200" dirty="0"/>
            <a:t>replication enables consistency in a simulated environment.</a:t>
          </a:r>
        </a:p>
      </dsp:txBody>
      <dsp:txXfrm>
        <a:off x="7685813" y="404525"/>
        <a:ext cx="2874700" cy="1784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F979-253F-749D-D8A7-6F320F18E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8E0F1-3A17-0A11-F1FC-2B904163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4797-9374-C02D-313E-D0774499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339D-B2E4-EE2B-EFA7-BEE23044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F822-D197-890E-6092-8A3626FB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18AE-EF75-80A6-96BB-CEF11044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64AA1-AA4C-51CF-EC1D-CF905738B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5962-1D4A-D1CF-1B20-CDB2D6A4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191E-AC06-7520-0DC6-B84813B6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AD1A-858D-54EB-A700-71D10C39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9378-F9B2-A4F7-6023-21E9583E5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FC4E-DAD9-A9EF-859F-364E5DD3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AC37-0EE5-0A8D-4223-2C184BB0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677E-B171-77EC-1C80-B322B156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2C2B-DA5C-3BE2-8205-7D2D4ADD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7CC-9DBB-D004-3465-0D04F78C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296F-46E0-8A62-4455-9FF7DE0A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C82E-7C62-9FB3-4C16-F2C3AD66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9EA7-C172-19CA-D581-16E793F4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0671-219E-0039-0AD8-15AD7726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A772-782C-BE76-6F61-241F5AA0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DEC1-5A75-6F94-CBBB-35D404F6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05BF-D41C-C08D-A481-B93C1FF9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E15D-2502-0966-48DB-280E0D9D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3D97-25D9-DAF7-B280-9D9C601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F3A5-1976-57E5-4E9F-464B1BF6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0B45-512E-35F8-F6A9-3308BED29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B329-BDA8-E4D1-7EA2-B850D2E7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0C19-98D6-8278-D287-BCA05024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CE86D-94F6-2F33-181F-128FA3D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FCA7C-2B62-3A8A-0A19-175EB1D7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4274-3F56-69EB-FD94-85992185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7044F-14EF-731A-4FFA-A26C4F6A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C95E6-9A2C-FA6F-D564-26E94AF6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97B02-04FD-D548-EDF2-7F8813BA0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7CF25-41AC-04FA-3D9A-62A177D81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0A087-4290-6AAF-515B-4626C0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3DDDA-0C17-AD60-6BE7-52909244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B5A63-26B9-DBAD-3C6A-5338C3EF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E4FC-15DD-90B5-AD6E-7E665517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0F70-1F77-473D-336B-21B1952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34A54-6B65-7EF9-7C7C-1F117A4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F6E5B-AFE1-DD2E-EA3B-4DEDAFA1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D4D39-849F-D388-C07E-B03BE266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256E6-69E1-E845-C6FF-4B6F7BC7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BB5C6-C710-1777-8961-F1E8E94E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B56C-1A94-C2AF-75D1-F49CEAE3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EB3-C2A0-9F9D-DFB3-B01B5B44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4C62D-705E-8216-8B14-7ABF404B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CBED-64ED-B028-B64D-878231FB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95B4-73B2-6D44-02B3-1CBC960C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5630-B4B9-8DC3-B8E7-CA4612B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EF16-1E5B-4981-5711-74054EF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836CB-6BA0-E67B-7718-70EF524FD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A0AE-E128-EA2B-4705-148C5E53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64D5-B408-FA48-0887-E1AC044D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11C9F-5789-79D7-AAAA-85E179D8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2A33-D593-5D4A-7F0C-54DFB1A6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39068-ADD0-67CC-3AEA-7E68EB2A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F764-73AE-D3DF-5834-061816C9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BDCF-2E5B-C7C6-789E-A33F7C559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5F590-0702-7C4C-8399-0D9130242A7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246C-7B36-B6EC-8E9C-ECDA313F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93C1-A1E2-ED01-99B8-1334D9DE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9A616-D633-D64C-B8BB-B1855A9A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40E74-8BB6-53BE-415C-E9376E422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Distributed Database Design and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26CA3-0B60-A037-C33E-99590949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Zhenghao An</a:t>
            </a:r>
          </a:p>
          <a:p>
            <a:pPr algn="l"/>
            <a:r>
              <a:rPr lang="en-US" sz="2000"/>
              <a:t>Course: MET CS 779 Advanced Database Management</a:t>
            </a:r>
          </a:p>
          <a:p>
            <a:pPr algn="l"/>
            <a:r>
              <a:rPr lang="en-US" sz="2000"/>
              <a:t>Professor: Jack Polnar</a:t>
            </a:r>
          </a:p>
          <a:p>
            <a:pPr algn="l"/>
            <a:r>
              <a:rPr lang="en-US" sz="2000"/>
              <a:t>Date: December 4, 2024</a:t>
            </a:r>
          </a:p>
          <a:p>
            <a:pPr algn="l"/>
            <a:endParaRPr lang="en-US" sz="2000"/>
          </a:p>
        </p:txBody>
      </p:sp>
      <p:pic>
        <p:nvPicPr>
          <p:cNvPr id="5" name="Picture 4" descr="Red and white canopy">
            <a:extLst>
              <a:ext uri="{FF2B5EF4-FFF2-40B4-BE49-F238E27FC236}">
                <a16:creationId xmlns:a16="http://schemas.microsoft.com/office/drawing/2014/main" id="{30816545-B2C0-C9FE-A4D3-1DDB225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45" r="3522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3CB9-2AF7-8E10-70BD-F485AC7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MySQL</a:t>
            </a:r>
            <a:r>
              <a:rPr lang="zh-CN" altLang="en-US" dirty="0"/>
              <a:t> </a:t>
            </a:r>
            <a:r>
              <a:rPr lang="en-US" altLang="zh-CN" dirty="0"/>
              <a:t>Code &amp;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B0FE-720E-2A11-F0FF-B933B98E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delay test</a:t>
            </a:r>
          </a:p>
          <a:p>
            <a:pPr marL="0" indent="0">
              <a:buNone/>
            </a:pPr>
            <a:r>
              <a:rPr lang="en-US" dirty="0"/>
              <a:t>Verify the data synchronization delay from the source table to the target table, testing whether the newly inserted data in the target table </a:t>
            </a:r>
            <a:r>
              <a:rPr lang="en-US" dirty="0" err="1"/>
              <a:t>stock_data_us_target</a:t>
            </a:r>
            <a:r>
              <a:rPr lang="en-US" dirty="0"/>
              <a:t> can be synchronized within the expected time range.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875E269-06E0-B7F4-D7B3-6A9C83BB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4488543"/>
            <a:ext cx="77724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6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BB9-96E1-02F9-E5A6-B4154388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MySQL</a:t>
            </a:r>
            <a:r>
              <a:rPr lang="zh-CN" altLang="en-US" dirty="0"/>
              <a:t> </a:t>
            </a:r>
            <a:r>
              <a:rPr lang="en-US" altLang="zh-CN" dirty="0"/>
              <a:t>Code &amp;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3DA3-ECAE-5DCB-EF6C-EE3CDBE5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conformance testing</a:t>
            </a:r>
          </a:p>
          <a:p>
            <a:pPr marL="0" indent="0">
              <a:buNone/>
            </a:pPr>
            <a:r>
              <a:rPr lang="en-US" sz="2000" dirty="0"/>
              <a:t>Test data synchronization consistency between source and target tables, verifying the following operations:</a:t>
            </a:r>
          </a:p>
          <a:p>
            <a:pPr marL="0" indent="0">
              <a:buNone/>
            </a:pPr>
            <a:r>
              <a:rPr lang="en-US" sz="2000" dirty="0"/>
              <a:t>a. Whether the insert operation is properly synchronized to the target table.</a:t>
            </a:r>
          </a:p>
          <a:p>
            <a:pPr marL="0" indent="0">
              <a:buNone/>
            </a:pPr>
            <a:r>
              <a:rPr lang="en-US" sz="2000" dirty="0"/>
              <a:t>b. Whether the update operation reflects the latest value in the target table.</a:t>
            </a:r>
          </a:p>
          <a:p>
            <a:pPr marL="0" indent="0">
              <a:buNone/>
            </a:pPr>
            <a:r>
              <a:rPr lang="en-US" sz="2000" dirty="0"/>
              <a:t>c. Whether the delete operation correctly removes the corresponding record from the target table.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5B05534-9D61-7239-06D7-FB38ABFB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5" y="4201224"/>
            <a:ext cx="5995308" cy="24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594A-9F7A-BA0E-B0B8-1025286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MySQL</a:t>
            </a:r>
            <a:r>
              <a:rPr lang="zh-CN" altLang="en-US" dirty="0"/>
              <a:t> </a:t>
            </a:r>
            <a:r>
              <a:rPr lang="en-US" altLang="zh-CN" dirty="0"/>
              <a:t>Code &amp;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9A1D-54E5-ED4C-285B-EC2A8906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3247118"/>
          </a:xfrm>
        </p:spPr>
        <p:txBody>
          <a:bodyPr>
            <a:normAutofit/>
          </a:bodyPr>
          <a:lstStyle/>
          <a:p>
            <a:r>
              <a:rPr lang="en-US" sz="2400" dirty="0"/>
              <a:t>Create a key stock synchronization event</a:t>
            </a:r>
          </a:p>
          <a:p>
            <a:pPr marL="0" indent="0">
              <a:buNone/>
            </a:pPr>
            <a:r>
              <a:rPr lang="en-US" sz="2400" dirty="0"/>
              <a:t>Defines a timing event that synchronizes data for key stocks (AAPL and GOOGL) in source table </a:t>
            </a:r>
            <a:r>
              <a:rPr lang="en-US" sz="2400" dirty="0" err="1"/>
              <a:t>stock_data_us</a:t>
            </a:r>
            <a:r>
              <a:rPr lang="en-US" sz="2400" dirty="0"/>
              <a:t> to target table </a:t>
            </a:r>
            <a:r>
              <a:rPr lang="en-US" sz="2400" dirty="0" err="1"/>
              <a:t>stock_data_eu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Verify that the event </a:t>
            </a:r>
            <a:r>
              <a:rPr lang="en-US" sz="2400" dirty="0" err="1"/>
              <a:t>sync_key_stocks_us_to_eu</a:t>
            </a:r>
            <a:r>
              <a:rPr lang="en-US" sz="2400" dirty="0"/>
              <a:t> is executed correctly and ensure that the key stocks are successfully synchronized in the target table </a:t>
            </a:r>
            <a:r>
              <a:rPr lang="en-US" sz="2400" dirty="0" err="1"/>
              <a:t>stock_data_eu</a:t>
            </a:r>
            <a:endParaRPr lang="en-US" sz="2400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A5C044D-1A93-05A8-E670-093A73F4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8570"/>
            <a:ext cx="7772400" cy="12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7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8701-2DDA-73B0-C073-12557FC8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61CDEC-98F1-F67D-335C-4407F8D3A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94192"/>
              </p:ext>
            </p:extLst>
          </p:nvPr>
        </p:nvGraphicFramePr>
        <p:xfrm>
          <a:off x="922812" y="2483428"/>
          <a:ext cx="10616045" cy="227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70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C1262A-4FB3-9139-CA65-770668C3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285FE41-FA57-A4CF-4F61-FA96772F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C9F62-82BB-31EB-B8BF-0EC1510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C3809-7C55-43E9-1922-29EE4E012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417329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9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8C6D-6279-C3DA-B0D6-BF5AD5A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Schema For Dataset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3A3E-2057-B899-8E67-2140CA18C543}"/>
              </a:ext>
            </a:extLst>
          </p:cNvPr>
          <p:cNvSpPr txBox="1"/>
          <p:nvPr/>
        </p:nvSpPr>
        <p:spPr>
          <a:xfrm>
            <a:off x="127322" y="2476982"/>
            <a:ext cx="362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Fragment Tables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Blue Color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Table of  HeadQuarter Database 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Green Color</a:t>
            </a:r>
          </a:p>
        </p:txBody>
      </p:sp>
      <p:pic>
        <p:nvPicPr>
          <p:cNvPr id="11" name="Content Placeholder 10" descr="A diagram of a company&#10;&#10;Description automatically generated">
            <a:extLst>
              <a:ext uri="{FF2B5EF4-FFF2-40B4-BE49-F238E27FC236}">
                <a16:creationId xmlns:a16="http://schemas.microsoft.com/office/drawing/2014/main" id="{1879058B-0FE3-8C1F-5D6D-7413AD472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378" y="1690688"/>
            <a:ext cx="7068807" cy="4351338"/>
          </a:xfrm>
        </p:spPr>
      </p:pic>
    </p:spTree>
    <p:extLst>
      <p:ext uri="{BB962C8B-B14F-4D97-AF65-F5344CB8AC3E}">
        <p14:creationId xmlns:p14="http://schemas.microsoft.com/office/powerpoint/2010/main" val="40101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B6FE-9EC6-618B-F2CA-756BA660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Architecture For Replication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Content Placeholder 12" descr="A diagram of a blue table&#10;&#10;Description automatically generated">
            <a:extLst>
              <a:ext uri="{FF2B5EF4-FFF2-40B4-BE49-F238E27FC236}">
                <a16:creationId xmlns:a16="http://schemas.microsoft.com/office/drawing/2014/main" id="{C0CC93B2-4572-7B5B-EED3-6E88FA31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597" y="1023257"/>
            <a:ext cx="8040866" cy="4942114"/>
          </a:xfrm>
        </p:spPr>
      </p:pic>
    </p:spTree>
    <p:extLst>
      <p:ext uri="{BB962C8B-B14F-4D97-AF65-F5344CB8AC3E}">
        <p14:creationId xmlns:p14="http://schemas.microsoft.com/office/powerpoint/2010/main" val="168790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B2C43-13E3-B0DA-8C82-D44F8C2A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Data Preparation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001588-D5A9-8862-BC7B-25C52E06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39" y="539762"/>
            <a:ext cx="3616957" cy="24685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2939-4DAE-B257-CB6B-F77455D9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/>
              <a:t>Data Sources: Use Jupyter Python to get 6 stocks from Yahoo Finance with the range from Year 2020 to Year 2023.</a:t>
            </a:r>
          </a:p>
          <a:p>
            <a:r>
              <a:rPr lang="en-US" sz="2000"/>
              <a:t>Data Information: Include stock daily open, close,adj_close, high, low prices, trading volume, ticker and market distributions.</a:t>
            </a:r>
          </a:p>
          <a:p>
            <a:endParaRPr lang="en-US" sz="20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C4245A-5817-39C4-F286-EDE87924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8" y="3835114"/>
            <a:ext cx="4013941" cy="246857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861F-A19E-BF66-17A8-E7F0DC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5442-A7AB-9B87-0C49-A3789EF3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1690688"/>
            <a:ext cx="7135092" cy="401579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Horizontal Partitioning: Based on market (market field).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Replication: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Source-Target Synchronization -- Use of event schedulers for data replication.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DAC6E-D268-39A9-8E0A-D9670A57A01D}"/>
              </a:ext>
            </a:extLst>
          </p:cNvPr>
          <p:cNvSpPr txBox="1"/>
          <p:nvPr/>
        </p:nvSpPr>
        <p:spPr>
          <a:xfrm>
            <a:off x="9448802" y="2290167"/>
            <a:ext cx="2493817" cy="34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Multiple instances of MySQL and Citus in PostgreSQL have failed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tried to simulate the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artitioning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replication strategy in a single instance of MySQL and using Python to simulate a multiple instances with distributed database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6D556-9F24-DE10-68CD-19DE6825A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12194"/>
              </p:ext>
            </p:extLst>
          </p:nvPr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296524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53910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4317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MySQL Asynchronous Replication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Event Scheduler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Architecture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Multi-instance (Source-Target structure)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instance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7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Synchronization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Binlog</a:t>
                      </a:r>
                      <a:r>
                        <a:rPr lang="en-US" dirty="0"/>
                        <a:t>”-based incremental synchronization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updated_at</a:t>
                      </a:r>
                      <a:r>
                        <a:rPr lang="en-US" dirty="0"/>
                        <a:t>”-based incremental synchronization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1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Incremental Sync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Based on Binlog change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Based on updated_at timestamps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Sync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during initial setup for the slave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Manually executed full synchronization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Asynchronous Behavior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Master-slave lag with eventual consistency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Time-delayed execution via scheduled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2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Trigger Mechanism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Automatic Binlog 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Time-based event scheduler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63495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EB95B22-82C7-EA42-F3F5-5F367EB4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45" y="927623"/>
            <a:ext cx="7720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Comparison:  Event Scheduler vs. MySQL Asynchronous Replication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1072-90D5-C68A-3E76-7037E29A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MySQL</a:t>
            </a:r>
            <a:r>
              <a:rPr lang="zh-CN" altLang="en-US" dirty="0"/>
              <a:t> </a:t>
            </a:r>
            <a:r>
              <a:rPr lang="en-US" altLang="zh-CN" dirty="0"/>
              <a:t>Code &amp;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3A70-D151-8391-335F-98C41D9F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performance analysis</a:t>
            </a:r>
          </a:p>
          <a:p>
            <a:pPr marL="0" indent="0">
              <a:buNone/>
            </a:pPr>
            <a:r>
              <a:rPr lang="en-US" dirty="0"/>
              <a:t>Test the query performance of raw tables (</a:t>
            </a:r>
            <a:r>
              <a:rPr lang="en-US" dirty="0" err="1"/>
              <a:t>stock_data</a:t>
            </a:r>
            <a:r>
              <a:rPr lang="en-US" dirty="0"/>
              <a:t>) and horizontal shard tables (</a:t>
            </a:r>
            <a:r>
              <a:rPr lang="en-US" dirty="0" err="1"/>
              <a:t>stock_data_us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Analyze query time consumption by SHOW PROFILES to evaluate whether sharding results in performance optimization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33BFEC3-64A8-06A2-8C2D-6164C754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7871"/>
            <a:ext cx="5232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B842-E297-DA97-BE12-74937A30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MySQL</a:t>
            </a:r>
            <a:r>
              <a:rPr lang="zh-CN" altLang="en-US" dirty="0"/>
              <a:t> </a:t>
            </a:r>
            <a:r>
              <a:rPr lang="en-US" altLang="zh-CN" dirty="0"/>
              <a:t>Code &amp;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9BE7-73E8-34FA-DC11-98F4DB21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performance test</a:t>
            </a:r>
          </a:p>
          <a:p>
            <a:pPr marL="0" indent="0">
              <a:buNone/>
            </a:pPr>
            <a:r>
              <a:rPr lang="en-US" dirty="0"/>
              <a:t>Compare the performance of inserting data into raw tables (</a:t>
            </a:r>
            <a:r>
              <a:rPr lang="en-US" dirty="0" err="1"/>
              <a:t>stock_data</a:t>
            </a:r>
            <a:r>
              <a:rPr lang="en-US" dirty="0"/>
              <a:t>) and horizontal shard tables (</a:t>
            </a:r>
            <a:r>
              <a:rPr lang="en-US" dirty="0" err="1"/>
              <a:t>stock_data_us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Use SHOW PROFILES to analyze the time spent on two write operations to evaluate the impact of sharding on write performance.</a:t>
            </a:r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DE2E5E36-0C64-D1FF-B471-0D5A0EC1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0208"/>
            <a:ext cx="7772400" cy="21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11889</TotalTime>
  <Words>631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Distributed Database Design and Optimization</vt:lpstr>
      <vt:lpstr>PROJECT BACKGROUND</vt:lpstr>
      <vt:lpstr>Schema For Dataset</vt:lpstr>
      <vt:lpstr>Architecture For Replication</vt:lpstr>
      <vt:lpstr>Data Preparation</vt:lpstr>
      <vt:lpstr>System Implementation</vt:lpstr>
      <vt:lpstr>PowerPoint Presentation</vt:lpstr>
      <vt:lpstr>MySQL Code &amp; Performance</vt:lpstr>
      <vt:lpstr>MySQL Code &amp; Performance</vt:lpstr>
      <vt:lpstr>MySQL Code &amp; Performance</vt:lpstr>
      <vt:lpstr>MySQL Code &amp; Performance</vt:lpstr>
      <vt:lpstr>MySQL Code &amp; Performance</vt:lpstr>
      <vt:lpstr>Results and Findings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2024-12-04T21:13:06Z</dcterms:created>
  <dcterms:modified xsi:type="dcterms:W3CDTF">2024-12-13T03:22:37Z</dcterms:modified>
</cp:coreProperties>
</file>