
<file path=[Content_Types].xml><?xml version="1.0" encoding="utf-8"?>
<Types xmlns="http://schemas.openxmlformats.org/package/2006/content-types">
  <Default Extension="jpeg" ContentType="image/jpeg"/>
  <Default Extension="jpg!d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0967E5-B436-4F93-A452-AC5A12DC7A36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AB35AB-E3A9-4F04-A385-AC7C79CCB6B5}">
      <dgm:prSet custT="1"/>
      <dgm:spPr/>
      <dgm:t>
        <a:bodyPr/>
        <a:lstStyle/>
        <a:p>
          <a:r>
            <a:rPr kumimoji="1" lang="en-US" sz="1100" dirty="0"/>
            <a:t>Smoking is significantly associated with cardiovascular health indicators and has potential negative effects.</a:t>
          </a:r>
          <a:endParaRPr lang="en-US" sz="1100" dirty="0"/>
        </a:p>
      </dgm:t>
    </dgm:pt>
    <dgm:pt modelId="{FB279822-BA4F-47D4-94F6-10CC751E0D8C}" type="parTrans" cxnId="{1B839F30-4AD0-44D5-91A2-47818C3116A1}">
      <dgm:prSet/>
      <dgm:spPr/>
      <dgm:t>
        <a:bodyPr/>
        <a:lstStyle/>
        <a:p>
          <a:endParaRPr lang="en-US"/>
        </a:p>
      </dgm:t>
    </dgm:pt>
    <dgm:pt modelId="{E186429F-3425-48BD-8B43-577A73938A41}" type="sibTrans" cxnId="{1B839F30-4AD0-44D5-91A2-47818C3116A1}">
      <dgm:prSet/>
      <dgm:spPr/>
      <dgm:t>
        <a:bodyPr/>
        <a:lstStyle/>
        <a:p>
          <a:endParaRPr lang="en-US"/>
        </a:p>
      </dgm:t>
    </dgm:pt>
    <dgm:pt modelId="{FA8F1010-829E-47CE-ABEA-75F32E17C251}">
      <dgm:prSet custT="1"/>
      <dgm:spPr/>
      <dgm:t>
        <a:bodyPr/>
        <a:lstStyle/>
        <a:p>
          <a:r>
            <a:rPr kumimoji="1" lang="en-US" sz="1100" dirty="0"/>
            <a:t>Blood health indicators showed a significant positive association between smoking and high hemoglobin levels.</a:t>
          </a:r>
          <a:endParaRPr lang="en-US" sz="1100" dirty="0"/>
        </a:p>
      </dgm:t>
    </dgm:pt>
    <dgm:pt modelId="{EAC587C4-7C14-4C30-820B-99FE773D7A50}" type="sibTrans" cxnId="{5F029A72-A49B-45E6-A210-82F647F3EB24}">
      <dgm:prSet/>
      <dgm:spPr/>
      <dgm:t>
        <a:bodyPr/>
        <a:lstStyle/>
        <a:p>
          <a:endParaRPr lang="en-US"/>
        </a:p>
      </dgm:t>
    </dgm:pt>
    <dgm:pt modelId="{6056B992-6814-4CCB-AA68-BE1435676A67}" type="parTrans" cxnId="{5F029A72-A49B-45E6-A210-82F647F3EB24}">
      <dgm:prSet/>
      <dgm:spPr/>
      <dgm:t>
        <a:bodyPr/>
        <a:lstStyle/>
        <a:p>
          <a:endParaRPr lang="en-US"/>
        </a:p>
      </dgm:t>
    </dgm:pt>
    <dgm:pt modelId="{7F658487-B97C-4273-BDE4-95D07655DEB7}">
      <dgm:prSet custT="1"/>
      <dgm:spPr/>
      <dgm:t>
        <a:bodyPr/>
        <a:lstStyle/>
        <a:p>
          <a:r>
            <a:rPr kumimoji="1" lang="en-US" sz="1100" dirty="0"/>
            <a:t>Metabolic health indicators suggest that smoking may have adverse effects on metabolic health.</a:t>
          </a:r>
          <a:endParaRPr lang="en-US" sz="1100" dirty="0"/>
        </a:p>
      </dgm:t>
    </dgm:pt>
    <dgm:pt modelId="{54D5A6E7-578D-4780-8555-94980450DA40}" type="sibTrans" cxnId="{D7C27F35-DB24-40BB-A27E-E6EFFEF377D9}">
      <dgm:prSet/>
      <dgm:spPr/>
      <dgm:t>
        <a:bodyPr/>
        <a:lstStyle/>
        <a:p>
          <a:endParaRPr lang="en-US"/>
        </a:p>
      </dgm:t>
    </dgm:pt>
    <dgm:pt modelId="{601ADAAC-E990-4128-978D-B40FB2EAE913}" type="parTrans" cxnId="{D7C27F35-DB24-40BB-A27E-E6EFFEF377D9}">
      <dgm:prSet/>
      <dgm:spPr/>
      <dgm:t>
        <a:bodyPr/>
        <a:lstStyle/>
        <a:p>
          <a:endParaRPr lang="en-US"/>
        </a:p>
      </dgm:t>
    </dgm:pt>
    <dgm:pt modelId="{2FD1F51B-445F-6E49-B27C-3FB0A79DB2AD}" type="pres">
      <dgm:prSet presAssocID="{DF0967E5-B436-4F93-A452-AC5A12DC7A36}" presName="compositeShape" presStyleCnt="0">
        <dgm:presLayoutVars>
          <dgm:chMax val="7"/>
          <dgm:dir/>
          <dgm:resizeHandles val="exact"/>
        </dgm:presLayoutVars>
      </dgm:prSet>
      <dgm:spPr/>
    </dgm:pt>
    <dgm:pt modelId="{6E6F0ED9-3003-E64C-B828-E7F633767703}" type="pres">
      <dgm:prSet presAssocID="{DF0967E5-B436-4F93-A452-AC5A12DC7A36}" presName="wedge1" presStyleLbl="node1" presStyleIdx="0" presStyleCnt="3"/>
      <dgm:spPr/>
    </dgm:pt>
    <dgm:pt modelId="{56CC2424-89BE-1E48-B34A-35B2E5A33A55}" type="pres">
      <dgm:prSet presAssocID="{DF0967E5-B436-4F93-A452-AC5A12DC7A3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CE607-7193-E148-A4CF-1D4E1BDB865F}" type="pres">
      <dgm:prSet presAssocID="{DF0967E5-B436-4F93-A452-AC5A12DC7A36}" presName="wedge2" presStyleLbl="node1" presStyleIdx="1" presStyleCnt="3"/>
      <dgm:spPr/>
    </dgm:pt>
    <dgm:pt modelId="{B53264C8-75A3-5E49-9DF4-F17297C402DE}" type="pres">
      <dgm:prSet presAssocID="{DF0967E5-B436-4F93-A452-AC5A12DC7A3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72EF9C4-1873-EE45-B44C-4602BB95464D}" type="pres">
      <dgm:prSet presAssocID="{DF0967E5-B436-4F93-A452-AC5A12DC7A36}" presName="wedge3" presStyleLbl="node1" presStyleIdx="2" presStyleCnt="3"/>
      <dgm:spPr/>
    </dgm:pt>
    <dgm:pt modelId="{50BE60CB-7973-FF45-8603-CD4A71BCB4E2}" type="pres">
      <dgm:prSet presAssocID="{DF0967E5-B436-4F93-A452-AC5A12DC7A3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839F30-4AD0-44D5-91A2-47818C3116A1}" srcId="{DF0967E5-B436-4F93-A452-AC5A12DC7A36}" destId="{34AB35AB-E3A9-4F04-A385-AC7C79CCB6B5}" srcOrd="0" destOrd="0" parTransId="{FB279822-BA4F-47D4-94F6-10CC751E0D8C}" sibTransId="{E186429F-3425-48BD-8B43-577A73938A41}"/>
    <dgm:cxn modelId="{D7C27F35-DB24-40BB-A27E-E6EFFEF377D9}" srcId="{DF0967E5-B436-4F93-A452-AC5A12DC7A36}" destId="{7F658487-B97C-4273-BDE4-95D07655DEB7}" srcOrd="1" destOrd="0" parTransId="{601ADAAC-E990-4128-978D-B40FB2EAE913}" sibTransId="{54D5A6E7-578D-4780-8555-94980450DA40}"/>
    <dgm:cxn modelId="{69892836-C579-9744-ADF8-2BFE8DF19BC6}" type="presOf" srcId="{7F658487-B97C-4273-BDE4-95D07655DEB7}" destId="{B53264C8-75A3-5E49-9DF4-F17297C402DE}" srcOrd="1" destOrd="0" presId="urn:microsoft.com/office/officeart/2005/8/layout/chart3"/>
    <dgm:cxn modelId="{8504C03E-1800-5646-BFE6-83664164EBE5}" type="presOf" srcId="{7F658487-B97C-4273-BDE4-95D07655DEB7}" destId="{95FCE607-7193-E148-A4CF-1D4E1BDB865F}" srcOrd="0" destOrd="0" presId="urn:microsoft.com/office/officeart/2005/8/layout/chart3"/>
    <dgm:cxn modelId="{18CD1353-06BD-0E4B-8505-9FD30D7B34B4}" type="presOf" srcId="{DF0967E5-B436-4F93-A452-AC5A12DC7A36}" destId="{2FD1F51B-445F-6E49-B27C-3FB0A79DB2AD}" srcOrd="0" destOrd="0" presId="urn:microsoft.com/office/officeart/2005/8/layout/chart3"/>
    <dgm:cxn modelId="{421D7770-C776-BC44-8410-5DF07CD39002}" type="presOf" srcId="{34AB35AB-E3A9-4F04-A385-AC7C79CCB6B5}" destId="{56CC2424-89BE-1E48-B34A-35B2E5A33A55}" srcOrd="1" destOrd="0" presId="urn:microsoft.com/office/officeart/2005/8/layout/chart3"/>
    <dgm:cxn modelId="{5F029A72-A49B-45E6-A210-82F647F3EB24}" srcId="{DF0967E5-B436-4F93-A452-AC5A12DC7A36}" destId="{FA8F1010-829E-47CE-ABEA-75F32E17C251}" srcOrd="2" destOrd="0" parTransId="{6056B992-6814-4CCB-AA68-BE1435676A67}" sibTransId="{EAC587C4-7C14-4C30-820B-99FE773D7A50}"/>
    <dgm:cxn modelId="{F19E4D98-E265-484E-A8D4-535073CDC1E4}" type="presOf" srcId="{34AB35AB-E3A9-4F04-A385-AC7C79CCB6B5}" destId="{6E6F0ED9-3003-E64C-B828-E7F633767703}" srcOrd="0" destOrd="0" presId="urn:microsoft.com/office/officeart/2005/8/layout/chart3"/>
    <dgm:cxn modelId="{6A951AC2-637F-1B40-9562-0EE14E9D3DA8}" type="presOf" srcId="{FA8F1010-829E-47CE-ABEA-75F32E17C251}" destId="{B72EF9C4-1873-EE45-B44C-4602BB95464D}" srcOrd="0" destOrd="0" presId="urn:microsoft.com/office/officeart/2005/8/layout/chart3"/>
    <dgm:cxn modelId="{2AE894E4-EFDD-1542-B296-014AB033F2C1}" type="presOf" srcId="{FA8F1010-829E-47CE-ABEA-75F32E17C251}" destId="{50BE60CB-7973-FF45-8603-CD4A71BCB4E2}" srcOrd="1" destOrd="0" presId="urn:microsoft.com/office/officeart/2005/8/layout/chart3"/>
    <dgm:cxn modelId="{4990AB0F-D5FC-9848-B499-E7542D874B4B}" type="presParOf" srcId="{2FD1F51B-445F-6E49-B27C-3FB0A79DB2AD}" destId="{6E6F0ED9-3003-E64C-B828-E7F633767703}" srcOrd="0" destOrd="0" presId="urn:microsoft.com/office/officeart/2005/8/layout/chart3"/>
    <dgm:cxn modelId="{AECC4512-5D46-004F-8BA4-71BA02CD124F}" type="presParOf" srcId="{2FD1F51B-445F-6E49-B27C-3FB0A79DB2AD}" destId="{56CC2424-89BE-1E48-B34A-35B2E5A33A55}" srcOrd="1" destOrd="0" presId="urn:microsoft.com/office/officeart/2005/8/layout/chart3"/>
    <dgm:cxn modelId="{9D4554DC-1D0C-9046-A989-DF6FC5DDAE03}" type="presParOf" srcId="{2FD1F51B-445F-6E49-B27C-3FB0A79DB2AD}" destId="{95FCE607-7193-E148-A4CF-1D4E1BDB865F}" srcOrd="2" destOrd="0" presId="urn:microsoft.com/office/officeart/2005/8/layout/chart3"/>
    <dgm:cxn modelId="{854BE1E9-D0BA-AA4A-8D9B-7547659EDE20}" type="presParOf" srcId="{2FD1F51B-445F-6E49-B27C-3FB0A79DB2AD}" destId="{B53264C8-75A3-5E49-9DF4-F17297C402DE}" srcOrd="3" destOrd="0" presId="urn:microsoft.com/office/officeart/2005/8/layout/chart3"/>
    <dgm:cxn modelId="{9663938E-A2E2-B84B-A0A6-09D62AC7287F}" type="presParOf" srcId="{2FD1F51B-445F-6E49-B27C-3FB0A79DB2AD}" destId="{B72EF9C4-1873-EE45-B44C-4602BB95464D}" srcOrd="4" destOrd="0" presId="urn:microsoft.com/office/officeart/2005/8/layout/chart3"/>
    <dgm:cxn modelId="{879BF465-C097-754E-A039-5262592A44B9}" type="presParOf" srcId="{2FD1F51B-445F-6E49-B27C-3FB0A79DB2AD}" destId="{50BE60CB-7973-FF45-8603-CD4A71BCB4E2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D032D-D607-4CC2-AE7B-29C16B715E4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74AEC2-E801-4D1A-8A21-A83A70D279C7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Limitations of data sources and representativeness.</a:t>
          </a:r>
          <a:endParaRPr lang="en-US"/>
        </a:p>
      </dgm:t>
    </dgm:pt>
    <dgm:pt modelId="{668ECAE2-B8EF-4028-B7B5-A2786BDB1E26}" type="parTrans" cxnId="{4901D21A-0622-43AC-8B7A-4D073C248BA6}">
      <dgm:prSet/>
      <dgm:spPr/>
      <dgm:t>
        <a:bodyPr/>
        <a:lstStyle/>
        <a:p>
          <a:endParaRPr lang="en-US"/>
        </a:p>
      </dgm:t>
    </dgm:pt>
    <dgm:pt modelId="{61439371-2B95-4416-80AA-7187493CBE64}" type="sibTrans" cxnId="{4901D21A-0622-43AC-8B7A-4D073C248BA6}">
      <dgm:prSet/>
      <dgm:spPr/>
      <dgm:t>
        <a:bodyPr/>
        <a:lstStyle/>
        <a:p>
          <a:endParaRPr lang="en-US"/>
        </a:p>
      </dgm:t>
    </dgm:pt>
    <dgm:pt modelId="{E4AD6F83-FC40-4411-9495-0576170F8D7F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en-US"/>
            <a:t>Possible interactions between variables and their impact on the results of the study.</a:t>
          </a:r>
          <a:endParaRPr lang="en-US"/>
        </a:p>
      </dgm:t>
    </dgm:pt>
    <dgm:pt modelId="{A52F5706-A474-4918-91B9-684AE7F924BB}" type="parTrans" cxnId="{55D23BF0-9A25-4325-9A88-2990F5ED2955}">
      <dgm:prSet/>
      <dgm:spPr/>
      <dgm:t>
        <a:bodyPr/>
        <a:lstStyle/>
        <a:p>
          <a:endParaRPr lang="en-US"/>
        </a:p>
      </dgm:t>
    </dgm:pt>
    <dgm:pt modelId="{14C61A38-D554-436E-ADEB-BF848ADF469B}" type="sibTrans" cxnId="{55D23BF0-9A25-4325-9A88-2990F5ED2955}">
      <dgm:prSet/>
      <dgm:spPr/>
      <dgm:t>
        <a:bodyPr/>
        <a:lstStyle/>
        <a:p>
          <a:endParaRPr lang="en-US"/>
        </a:p>
      </dgm:t>
    </dgm:pt>
    <dgm:pt modelId="{D5B1B9ED-3C75-4560-91BD-235446F31BA5}" type="pres">
      <dgm:prSet presAssocID="{9E3D032D-D607-4CC2-AE7B-29C16B715E41}" presName="root" presStyleCnt="0">
        <dgm:presLayoutVars>
          <dgm:dir/>
          <dgm:resizeHandles val="exact"/>
        </dgm:presLayoutVars>
      </dgm:prSet>
      <dgm:spPr/>
    </dgm:pt>
    <dgm:pt modelId="{CF753E41-A2C6-4B7B-9227-8BCD347F2C77}" type="pres">
      <dgm:prSet presAssocID="{5374AEC2-E801-4D1A-8A21-A83A70D279C7}" presName="compNode" presStyleCnt="0"/>
      <dgm:spPr/>
    </dgm:pt>
    <dgm:pt modelId="{AE014E60-7FBD-4FD3-A951-A2D30884AEB4}" type="pres">
      <dgm:prSet presAssocID="{5374AEC2-E801-4D1A-8A21-A83A70D279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数据库"/>
        </a:ext>
      </dgm:extLst>
    </dgm:pt>
    <dgm:pt modelId="{AD7CB348-3B79-4D7D-B872-A14D022C16D1}" type="pres">
      <dgm:prSet presAssocID="{5374AEC2-E801-4D1A-8A21-A83A70D279C7}" presName="spaceRect" presStyleCnt="0"/>
      <dgm:spPr/>
    </dgm:pt>
    <dgm:pt modelId="{20EA1A46-7881-4BA4-8B47-8CADCA3068D9}" type="pres">
      <dgm:prSet presAssocID="{5374AEC2-E801-4D1A-8A21-A83A70D279C7}" presName="textRect" presStyleLbl="revTx" presStyleIdx="0" presStyleCnt="2">
        <dgm:presLayoutVars>
          <dgm:chMax val="1"/>
          <dgm:chPref val="1"/>
        </dgm:presLayoutVars>
      </dgm:prSet>
      <dgm:spPr/>
    </dgm:pt>
    <dgm:pt modelId="{AD9ECC8B-15FE-4415-B748-6E7525640D5F}" type="pres">
      <dgm:prSet presAssocID="{61439371-2B95-4416-80AA-7187493CBE64}" presName="sibTrans" presStyleCnt="0"/>
      <dgm:spPr/>
    </dgm:pt>
    <dgm:pt modelId="{92BC6F70-BB65-4D28-8EA1-64D78E2A7FCF}" type="pres">
      <dgm:prSet presAssocID="{E4AD6F83-FC40-4411-9495-0576170F8D7F}" presName="compNode" presStyleCnt="0"/>
      <dgm:spPr/>
    </dgm:pt>
    <dgm:pt modelId="{6B250A7C-89F2-4E0E-B794-204FCAB107AF}" type="pres">
      <dgm:prSet presAssocID="{E4AD6F83-FC40-4411-9495-0576170F8D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统计数据"/>
        </a:ext>
      </dgm:extLst>
    </dgm:pt>
    <dgm:pt modelId="{CF30A25B-3FF2-4853-BF87-F599874EB946}" type="pres">
      <dgm:prSet presAssocID="{E4AD6F83-FC40-4411-9495-0576170F8D7F}" presName="spaceRect" presStyleCnt="0"/>
      <dgm:spPr/>
    </dgm:pt>
    <dgm:pt modelId="{A2405AEF-E14D-48DC-9162-42D475C8C08B}" type="pres">
      <dgm:prSet presAssocID="{E4AD6F83-FC40-4411-9495-0576170F8D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901D21A-0622-43AC-8B7A-4D073C248BA6}" srcId="{9E3D032D-D607-4CC2-AE7B-29C16B715E41}" destId="{5374AEC2-E801-4D1A-8A21-A83A70D279C7}" srcOrd="0" destOrd="0" parTransId="{668ECAE2-B8EF-4028-B7B5-A2786BDB1E26}" sibTransId="{61439371-2B95-4416-80AA-7187493CBE64}"/>
    <dgm:cxn modelId="{6A823851-6471-4B7B-B6BE-1D98A26E9ADE}" type="presOf" srcId="{5374AEC2-E801-4D1A-8A21-A83A70D279C7}" destId="{20EA1A46-7881-4BA4-8B47-8CADCA3068D9}" srcOrd="0" destOrd="0" presId="urn:microsoft.com/office/officeart/2018/2/layout/IconLabelList"/>
    <dgm:cxn modelId="{3F1F6666-E7FF-4486-93D1-AE66B3B5AF53}" type="presOf" srcId="{9E3D032D-D607-4CC2-AE7B-29C16B715E41}" destId="{D5B1B9ED-3C75-4560-91BD-235446F31BA5}" srcOrd="0" destOrd="0" presId="urn:microsoft.com/office/officeart/2018/2/layout/IconLabelList"/>
    <dgm:cxn modelId="{802209A4-A63C-44E4-B887-58BC205648AD}" type="presOf" srcId="{E4AD6F83-FC40-4411-9495-0576170F8D7F}" destId="{A2405AEF-E14D-48DC-9162-42D475C8C08B}" srcOrd="0" destOrd="0" presId="urn:microsoft.com/office/officeart/2018/2/layout/IconLabelList"/>
    <dgm:cxn modelId="{55D23BF0-9A25-4325-9A88-2990F5ED2955}" srcId="{9E3D032D-D607-4CC2-AE7B-29C16B715E41}" destId="{E4AD6F83-FC40-4411-9495-0576170F8D7F}" srcOrd="1" destOrd="0" parTransId="{A52F5706-A474-4918-91B9-684AE7F924BB}" sibTransId="{14C61A38-D554-436E-ADEB-BF848ADF469B}"/>
    <dgm:cxn modelId="{5E80882C-D87E-45CB-86C5-9E48BCB104B8}" type="presParOf" srcId="{D5B1B9ED-3C75-4560-91BD-235446F31BA5}" destId="{CF753E41-A2C6-4B7B-9227-8BCD347F2C77}" srcOrd="0" destOrd="0" presId="urn:microsoft.com/office/officeart/2018/2/layout/IconLabelList"/>
    <dgm:cxn modelId="{2539F656-08AF-4DF9-BD3B-82338A34A73F}" type="presParOf" srcId="{CF753E41-A2C6-4B7B-9227-8BCD347F2C77}" destId="{AE014E60-7FBD-4FD3-A951-A2D30884AEB4}" srcOrd="0" destOrd="0" presId="urn:microsoft.com/office/officeart/2018/2/layout/IconLabelList"/>
    <dgm:cxn modelId="{01B04941-D9A0-4DB8-BE31-B33AE65D9AE4}" type="presParOf" srcId="{CF753E41-A2C6-4B7B-9227-8BCD347F2C77}" destId="{AD7CB348-3B79-4D7D-B872-A14D022C16D1}" srcOrd="1" destOrd="0" presId="urn:microsoft.com/office/officeart/2018/2/layout/IconLabelList"/>
    <dgm:cxn modelId="{B3F373B6-532E-4F60-8F2C-325D68C5F31B}" type="presParOf" srcId="{CF753E41-A2C6-4B7B-9227-8BCD347F2C77}" destId="{20EA1A46-7881-4BA4-8B47-8CADCA3068D9}" srcOrd="2" destOrd="0" presId="urn:microsoft.com/office/officeart/2018/2/layout/IconLabelList"/>
    <dgm:cxn modelId="{633AA0A8-30C5-4B9C-AD1E-1856E86882A8}" type="presParOf" srcId="{D5B1B9ED-3C75-4560-91BD-235446F31BA5}" destId="{AD9ECC8B-15FE-4415-B748-6E7525640D5F}" srcOrd="1" destOrd="0" presId="urn:microsoft.com/office/officeart/2018/2/layout/IconLabelList"/>
    <dgm:cxn modelId="{DC8E2F9F-1BDD-4CA2-ACD6-D4F3296008C9}" type="presParOf" srcId="{D5B1B9ED-3C75-4560-91BD-235446F31BA5}" destId="{92BC6F70-BB65-4D28-8EA1-64D78E2A7FCF}" srcOrd="2" destOrd="0" presId="urn:microsoft.com/office/officeart/2018/2/layout/IconLabelList"/>
    <dgm:cxn modelId="{6CEE07A7-37ED-4028-A3D7-F75C38B75951}" type="presParOf" srcId="{92BC6F70-BB65-4D28-8EA1-64D78E2A7FCF}" destId="{6B250A7C-89F2-4E0E-B794-204FCAB107AF}" srcOrd="0" destOrd="0" presId="urn:microsoft.com/office/officeart/2018/2/layout/IconLabelList"/>
    <dgm:cxn modelId="{0F1A17E0-4A16-497B-971E-97BD3FBD0B26}" type="presParOf" srcId="{92BC6F70-BB65-4D28-8EA1-64D78E2A7FCF}" destId="{CF30A25B-3FF2-4853-BF87-F599874EB946}" srcOrd="1" destOrd="0" presId="urn:microsoft.com/office/officeart/2018/2/layout/IconLabelList"/>
    <dgm:cxn modelId="{58479026-74C2-40D2-A4C0-BC313BF0F332}" type="presParOf" srcId="{92BC6F70-BB65-4D28-8EA1-64D78E2A7FCF}" destId="{A2405AEF-E14D-48DC-9162-42D475C8C0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F0ED9-3003-E64C-B828-E7F633767703}">
      <dsp:nvSpPr>
        <dsp:cNvPr id="0" name=""/>
        <dsp:cNvSpPr/>
      </dsp:nvSpPr>
      <dsp:spPr>
        <a:xfrm>
          <a:off x="637267" y="296251"/>
          <a:ext cx="3686682" cy="368668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 dirty="0"/>
            <a:t>Smoking is significantly associated with cardiovascular health indicators and has potential negative effects.</a:t>
          </a:r>
          <a:endParaRPr lang="en-US" sz="1100" kern="1200" dirty="0"/>
        </a:p>
      </dsp:txBody>
      <dsp:txXfrm>
        <a:off x="2641681" y="976532"/>
        <a:ext cx="1250838" cy="1228894"/>
      </dsp:txXfrm>
    </dsp:sp>
    <dsp:sp modelId="{95FCE607-7193-E148-A4CF-1D4E1BDB865F}">
      <dsp:nvSpPr>
        <dsp:cNvPr id="0" name=""/>
        <dsp:cNvSpPr/>
      </dsp:nvSpPr>
      <dsp:spPr>
        <a:xfrm>
          <a:off x="447227" y="405973"/>
          <a:ext cx="3686682" cy="368668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 dirty="0"/>
            <a:t>Metabolic health indicators suggest that smoking may have adverse effects on metabolic health.</a:t>
          </a:r>
          <a:endParaRPr lang="en-US" sz="1100" kern="1200" dirty="0"/>
        </a:p>
      </dsp:txBody>
      <dsp:txXfrm>
        <a:off x="1456676" y="2732095"/>
        <a:ext cx="1667785" cy="1141116"/>
      </dsp:txXfrm>
    </dsp:sp>
    <dsp:sp modelId="{B72EF9C4-1873-EE45-B44C-4602BB95464D}">
      <dsp:nvSpPr>
        <dsp:cNvPr id="0" name=""/>
        <dsp:cNvSpPr/>
      </dsp:nvSpPr>
      <dsp:spPr>
        <a:xfrm>
          <a:off x="447227" y="405973"/>
          <a:ext cx="3686682" cy="368668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100" kern="1200" dirty="0"/>
            <a:t>Blood health indicators showed a significant positive association between smoking and high hemoglobin levels.</a:t>
          </a:r>
          <a:endParaRPr lang="en-US" sz="1100" kern="1200" dirty="0"/>
        </a:p>
      </dsp:txBody>
      <dsp:txXfrm>
        <a:off x="842229" y="1130143"/>
        <a:ext cx="1250838" cy="1228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14E60-7FBD-4FD3-A951-A2D30884AEB4}">
      <dsp:nvSpPr>
        <dsp:cNvPr id="0" name=""/>
        <dsp:cNvSpPr/>
      </dsp:nvSpPr>
      <dsp:spPr>
        <a:xfrm>
          <a:off x="1747800" y="3626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A1A46-7881-4BA4-8B47-8CADCA3068D9}">
      <dsp:nvSpPr>
        <dsp:cNvPr id="0" name=""/>
        <dsp:cNvSpPr/>
      </dsp:nvSpPr>
      <dsp:spPr>
        <a:xfrm>
          <a:off x="559800" y="27770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Limitations of data sources and representativeness.</a:t>
          </a:r>
          <a:endParaRPr lang="en-US" sz="1700" kern="1200"/>
        </a:p>
      </dsp:txBody>
      <dsp:txXfrm>
        <a:off x="559800" y="2777074"/>
        <a:ext cx="4320000" cy="720000"/>
      </dsp:txXfrm>
    </dsp:sp>
    <dsp:sp modelId="{6B250A7C-89F2-4E0E-B794-204FCAB107AF}">
      <dsp:nvSpPr>
        <dsp:cNvPr id="0" name=""/>
        <dsp:cNvSpPr/>
      </dsp:nvSpPr>
      <dsp:spPr>
        <a:xfrm>
          <a:off x="6823800" y="3626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05AEF-E14D-48DC-9162-42D475C8C08B}">
      <dsp:nvSpPr>
        <dsp:cNvPr id="0" name=""/>
        <dsp:cNvSpPr/>
      </dsp:nvSpPr>
      <dsp:spPr>
        <a:xfrm>
          <a:off x="5635800" y="277707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Possible interactions between variables and their impact on the results of the study.</a:t>
          </a:r>
          <a:endParaRPr lang="en-US" sz="1700" kern="1200"/>
        </a:p>
      </dsp:txBody>
      <dsp:txXfrm>
        <a:off x="5635800" y="277707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CB4F-6438-5747-AE10-07CB2982FC9A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573E6-0B58-3143-AEB8-637C316EC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573E6-0B58-3143-AEB8-637C316ECCDB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10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1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92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0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15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1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39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66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0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4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86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23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1269985" TargetMode="External"/><Relationship Id="rId2" Type="http://schemas.openxmlformats.org/officeDocument/2006/relationships/image" Target="../media/image3.jpg!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E93708-15C7-B9A0-4860-E63E669C5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kumimoji="1" lang="en-US" altLang="zh-CN" sz="3300"/>
              <a:t>MET</a:t>
            </a:r>
            <a:r>
              <a:rPr kumimoji="1" lang="zh-CN" altLang="en-US" sz="3300"/>
              <a:t> </a:t>
            </a:r>
            <a:r>
              <a:rPr kumimoji="1" lang="en-US" altLang="zh-CN" sz="3300"/>
              <a:t>CS</a:t>
            </a:r>
            <a:r>
              <a:rPr kumimoji="1" lang="zh-CN" altLang="en-US" sz="3300"/>
              <a:t> </a:t>
            </a:r>
            <a:r>
              <a:rPr kumimoji="1" lang="en-US" altLang="zh-CN" sz="3300"/>
              <a:t>555</a:t>
            </a:r>
            <a:r>
              <a:rPr kumimoji="1" lang="zh-CN" altLang="en-US" sz="3300"/>
              <a:t> </a:t>
            </a:r>
            <a:r>
              <a:rPr kumimoji="1" lang="en-US" altLang="zh-CN" sz="3300"/>
              <a:t>Final</a:t>
            </a:r>
            <a:r>
              <a:rPr kumimoji="1" lang="zh-CN" altLang="en-US" sz="3300"/>
              <a:t> </a:t>
            </a:r>
            <a:r>
              <a:rPr kumimoji="1" lang="en-US" altLang="zh-CN" sz="3300"/>
              <a:t>Project</a:t>
            </a:r>
            <a:br>
              <a:rPr kumimoji="1" lang="en-US" altLang="zh-CN" sz="3300"/>
            </a:br>
            <a:r>
              <a:rPr kumimoji="1" lang="en-US" altLang="zh-CN" sz="3300"/>
              <a:t>Smoking</a:t>
            </a:r>
            <a:r>
              <a:rPr kumimoji="1" lang="zh-CN" altLang="en-US" sz="3300"/>
              <a:t> </a:t>
            </a:r>
            <a:r>
              <a:rPr kumimoji="1" lang="en-US" altLang="zh-CN" sz="3300"/>
              <a:t>and</a:t>
            </a:r>
            <a:r>
              <a:rPr kumimoji="1" lang="zh-CN" altLang="en-US" sz="3300"/>
              <a:t> </a:t>
            </a:r>
            <a:r>
              <a:rPr kumimoji="1" lang="en-US" altLang="zh-CN" sz="3300"/>
              <a:t>Health</a:t>
            </a:r>
            <a:r>
              <a:rPr kumimoji="1" lang="zh-CN" altLang="en-US" sz="3300"/>
              <a:t> </a:t>
            </a:r>
            <a:r>
              <a:rPr kumimoji="1" lang="en-US" altLang="zh-CN" sz="3300"/>
              <a:t>research</a:t>
            </a:r>
            <a:endParaRPr kumimoji="1" lang="zh-CN" altLang="en-US" sz="33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58DB76-B0EF-D43D-142E-4C31997A7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/>
              <a:t>Zhenghao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endParaRPr kumimoji="1" lang="zh-CN" altLang="en-US"/>
          </a:p>
        </p:txBody>
      </p:sp>
      <p:pic>
        <p:nvPicPr>
          <p:cNvPr id="4" name="Picture 3" descr="浅色渐变表面设计">
            <a:extLst>
              <a:ext uri="{FF2B5EF4-FFF2-40B4-BE49-F238E27FC236}">
                <a16:creationId xmlns:a16="http://schemas.microsoft.com/office/drawing/2014/main" id="{CCBB85DB-2F2E-9842-DFB3-FF6EC1E3D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7" r="28314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58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3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7BF94CCB-D020-0068-E2C1-1802C4A5B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400E50-2619-474F-AF81-5F789C16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30" y="3826292"/>
            <a:ext cx="5257800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kumimoji="1" lang="zh-CN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827298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93431-772D-2504-CE05-6868BE88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0" indent="0">
              <a:buNone/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in public health and its importance</a:t>
            </a:r>
          </a:p>
          <a:p>
            <a:r>
              <a:rPr kumimoji="1" lang="en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problems:</a:t>
            </a:r>
          </a:p>
          <a:p>
            <a:pPr marL="0" indent="0">
              <a:buNone/>
            </a:pP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smoking and measures of cardiovascular health, metabolic health, and blood health.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5 Vaping Facts You Need to Know | Johns ...">
            <a:extLst>
              <a:ext uri="{FF2B5EF4-FFF2-40B4-BE49-F238E27FC236}">
                <a16:creationId xmlns:a16="http://schemas.microsoft.com/office/drawing/2014/main" id="{E77264F5-7288-A55B-57B9-4639D0D9C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r="12757" b="-1"/>
          <a:stretch/>
        </p:blipFill>
        <p:spPr bwMode="auto"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22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 descr="图片包含 物体, 游戏机&#10;&#10;描述已自动生成">
            <a:extLst>
              <a:ext uri="{FF2B5EF4-FFF2-40B4-BE49-F238E27FC236}">
                <a16:creationId xmlns:a16="http://schemas.microsoft.com/office/drawing/2014/main" id="{808CA1A3-542D-3417-81ED-ABD858AF5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199" y="842865"/>
            <a:ext cx="5440195" cy="5059381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3053BC-F63E-69EB-46B5-51C105A7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Kaggle's "Smoker Status Prediction using Bio-Signals"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variables: age, height, weight, waist circumference, vision, hearing, blood pressure, blood sugar, total cholesterol, triglycerides,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LDL,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Smoking(status), etc.</a:t>
            </a:r>
          </a:p>
        </p:txBody>
      </p:sp>
    </p:spTree>
    <p:extLst>
      <p:ext uri="{BB962C8B-B14F-4D97-AF65-F5344CB8AC3E}">
        <p14:creationId xmlns:p14="http://schemas.microsoft.com/office/powerpoint/2010/main" val="682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1B9B97-A6C2-6175-195A-5BDB6D30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359C581-EC80-60EE-59BA-CA303D05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104AE-ACC1-4ADA-78B4-EEF99742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Logistic Regression</a:t>
            </a:r>
            <a:r>
              <a:rPr lang="zh-C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C8FC1-8DF3-F60D-BEC9-67F66ED5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status vs. cardiovascular health indicators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31FC2C-ABED-B9B2-61C2-2B8E5DC5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9388"/>
            <a:ext cx="4352925" cy="16072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C425DC-1C45-0E6B-73AE-34FD464B1B89}"/>
              </a:ext>
            </a:extLst>
          </p:cNvPr>
          <p:cNvSpPr txBox="1"/>
          <p:nvPr/>
        </p:nvSpPr>
        <p:spPr>
          <a:xfrm>
            <a:off x="838200" y="188916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56A847-ACB1-3F4B-1A70-5778DCD0B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9760"/>
            <a:ext cx="3562350" cy="2307373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1A0586AD-C61F-0FEB-80B1-9653E5B60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25" y="2073826"/>
            <a:ext cx="5270500" cy="38436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1C4A77-8B3A-8626-67E4-8E787CF439DB}"/>
              </a:ext>
            </a:extLst>
          </p:cNvPr>
          <p:cNvSpPr txBox="1"/>
          <p:nvPr/>
        </p:nvSpPr>
        <p:spPr>
          <a:xfrm>
            <a:off x="6772275" y="5917481"/>
            <a:ext cx="36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AUC: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0.6798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3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D7BA5-49D8-8B1C-C0AA-D254364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status vs. metabolic health indicators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BFB02-8728-7896-5C69-FF1EB6F9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77376-D3FC-5F5F-5247-706CA65CB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414"/>
            <a:ext cx="5270500" cy="1302385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76B0038-B312-D4C3-8897-54EA0C49E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8115"/>
            <a:ext cx="5270500" cy="2524760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A115F913-1A76-0A93-6FF5-A9CB80957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457027"/>
            <a:ext cx="4740275" cy="35255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62D976-E933-379A-90F7-54A84A4B29D8}"/>
              </a:ext>
            </a:extLst>
          </p:cNvPr>
          <p:cNvSpPr txBox="1"/>
          <p:nvPr/>
        </p:nvSpPr>
        <p:spPr>
          <a:xfrm>
            <a:off x="6739879" y="607311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AUC: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0.6740</a:t>
            </a:r>
            <a:r>
              <a:rPr lang="zh-CN" altLang="zh-CN" dirty="0">
                <a:effectLst/>
              </a:rPr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44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D0D3-5050-8787-4242-D9C74C8F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status vs. blood health indicators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53759-7B23-F94A-75A0-1F70283A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7C2E4-BCFE-2BFE-AD83-1D0435B1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90" y="2555981"/>
            <a:ext cx="5270500" cy="1199515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97B59DBB-B67D-D29D-D541-E6A4C4D99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0" y="4059503"/>
            <a:ext cx="5257800" cy="2590800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11447BE0-D4C5-1B97-6D7C-A402E1FB2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80" y="2439352"/>
            <a:ext cx="4605670" cy="34276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A324D4-B85D-BBEB-025C-2217CA8B7118}"/>
              </a:ext>
            </a:extLst>
          </p:cNvPr>
          <p:cNvSpPr txBox="1"/>
          <p:nvPr/>
        </p:nvSpPr>
        <p:spPr>
          <a:xfrm>
            <a:off x="6612288" y="598316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AUC: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0.765</a:t>
            </a:r>
            <a:r>
              <a:rPr lang="en-US" altLang="zh-CN" sz="1800" dirty="0">
                <a:latin typeface="Times New Roman" panose="02020603050405020304" pitchFamily="18" charset="0"/>
                <a:ea typeface="DengXian" panose="02010600030101010101" pitchFamily="2" charset="-122"/>
              </a:rPr>
              <a:t>1</a:t>
            </a:r>
            <a:r>
              <a:rPr lang="zh-CN" altLang="zh-CN" dirty="0">
                <a:effectLst/>
              </a:rPr>
              <a:t>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71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DC38C9-1AD7-5D23-3832-2D5E5F75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pic>
        <p:nvPicPr>
          <p:cNvPr id="7" name="Graphic 6" descr="法槌">
            <a:extLst>
              <a:ext uri="{FF2B5EF4-FFF2-40B4-BE49-F238E27FC236}">
                <a16:creationId xmlns:a16="http://schemas.microsoft.com/office/drawing/2014/main" id="{8407B43A-D80D-AF19-DF43-2E12D9F6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652458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17F41F79-E5FF-9DB5-0656-70EAEC84B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33217"/>
              </p:ext>
            </p:extLst>
          </p:nvPr>
        </p:nvGraphicFramePr>
        <p:xfrm>
          <a:off x="6769570" y="1825625"/>
          <a:ext cx="4771178" cy="4388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729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2B837-D4DB-69DC-8184-A61C1E58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82216BD-3372-8400-D99F-A009F039EA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17105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237</Words>
  <Application>Microsoft Macintosh PowerPoint</Application>
  <PresentationFormat>宽屏</PresentationFormat>
  <Paragraphs>31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Microsoft YaHei Light</vt:lpstr>
      <vt:lpstr>Arial</vt:lpstr>
      <vt:lpstr>Calibri</vt:lpstr>
      <vt:lpstr>Times New Roman</vt:lpstr>
      <vt:lpstr>ShapesVTI</vt:lpstr>
      <vt:lpstr>MET CS 555 Final Project Smoking and Health research</vt:lpstr>
      <vt:lpstr>PowerPoint 演示文稿</vt:lpstr>
      <vt:lpstr>PowerPoint 演示文稿</vt:lpstr>
      <vt:lpstr>Statistical Methods </vt:lpstr>
      <vt:lpstr>Smoking status vs. cardiovascular health indicators </vt:lpstr>
      <vt:lpstr>Smoking status vs. metabolic health indicators </vt:lpstr>
      <vt:lpstr>Smoking status vs. blood health indicators </vt:lpstr>
      <vt:lpstr>Conclusion</vt:lpstr>
      <vt:lpstr>Discuss Limitations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CS 555 Final Project Smoking and Health research</dc:title>
  <dc:creator>zhenghaoan</dc:creator>
  <cp:lastModifiedBy>zhenghaoan</cp:lastModifiedBy>
  <cp:revision>5</cp:revision>
  <dcterms:created xsi:type="dcterms:W3CDTF">2024-04-25T14:02:25Z</dcterms:created>
  <dcterms:modified xsi:type="dcterms:W3CDTF">2024-04-25T17:23:59Z</dcterms:modified>
</cp:coreProperties>
</file>