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61" r:id="rId4"/>
    <p:sldId id="258" r:id="rId5"/>
    <p:sldId id="259" r:id="rId6"/>
    <p:sldId id="260" r:id="rId7"/>
    <p:sldId id="262" r:id="rId8"/>
    <p:sldId id="263" r:id="rId9"/>
    <p:sldId id="265" r:id="rId10"/>
    <p:sldId id="264" r:id="rId11"/>
    <p:sldId id="269"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3"/>
  </p:normalViewPr>
  <p:slideViewPr>
    <p:cSldViewPr snapToGrid="0">
      <p:cViewPr>
        <p:scale>
          <a:sx n="109" d="100"/>
          <a:sy n="109" d="100"/>
        </p:scale>
        <p:origin x="68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147CE9-B36A-41E3-9831-34B3D3F5D5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270E97A-13D1-4631-9FF8-DD702800629A}">
      <dgm:prSet/>
      <dgm:spPr/>
      <dgm:t>
        <a:bodyPr/>
        <a:lstStyle/>
        <a:p>
          <a:r>
            <a:rPr lang="en-US" b="1"/>
            <a:t>Does the Result Meet Expectations?</a:t>
          </a:r>
          <a:endParaRPr lang="en-US"/>
        </a:p>
      </dgm:t>
    </dgm:pt>
    <dgm:pt modelId="{321EFFB6-352A-4495-9B8C-C79D097E9417}" type="parTrans" cxnId="{5EF7C8B6-3D08-4A54-AA1A-07CE3506D319}">
      <dgm:prSet/>
      <dgm:spPr/>
      <dgm:t>
        <a:bodyPr/>
        <a:lstStyle/>
        <a:p>
          <a:endParaRPr lang="en-US"/>
        </a:p>
      </dgm:t>
    </dgm:pt>
    <dgm:pt modelId="{B8BE168F-4B2E-464D-91A2-4451812D8285}" type="sibTrans" cxnId="{5EF7C8B6-3D08-4A54-AA1A-07CE3506D319}">
      <dgm:prSet/>
      <dgm:spPr/>
      <dgm:t>
        <a:bodyPr/>
        <a:lstStyle/>
        <a:p>
          <a:endParaRPr lang="en-US"/>
        </a:p>
      </dgm:t>
    </dgm:pt>
    <dgm:pt modelId="{D0DF3D4D-34C6-40BB-9DEE-1726F5EF243E}">
      <dgm:prSet/>
      <dgm:spPr/>
      <dgm:t>
        <a:bodyPr/>
        <a:lstStyle/>
        <a:p>
          <a:r>
            <a:rPr lang="en-US" b="1"/>
            <a:t>Not Fully Aligned with Expectations</a:t>
          </a:r>
          <a:r>
            <a:rPr lang="en-US"/>
            <a:t>:</a:t>
          </a:r>
        </a:p>
      </dgm:t>
    </dgm:pt>
    <dgm:pt modelId="{2BFC4BC7-5CD8-497A-8BDC-16BC1024DDA0}" type="parTrans" cxnId="{2D5F9106-17B8-4B1C-A1C9-69CB79F00480}">
      <dgm:prSet/>
      <dgm:spPr/>
      <dgm:t>
        <a:bodyPr/>
        <a:lstStyle/>
        <a:p>
          <a:endParaRPr lang="en-US"/>
        </a:p>
      </dgm:t>
    </dgm:pt>
    <dgm:pt modelId="{64E12E8E-0B1F-4E6D-87C7-993A4395FA49}" type="sibTrans" cxnId="{2D5F9106-17B8-4B1C-A1C9-69CB79F00480}">
      <dgm:prSet/>
      <dgm:spPr/>
      <dgm:t>
        <a:bodyPr/>
        <a:lstStyle/>
        <a:p>
          <a:endParaRPr lang="en-US"/>
        </a:p>
      </dgm:t>
    </dgm:pt>
    <dgm:pt modelId="{D0F8E613-EAC3-4861-9CC9-E5149920C764}">
      <dgm:prSet/>
      <dgm:spPr/>
      <dgm:t>
        <a:bodyPr/>
        <a:lstStyle/>
        <a:p>
          <a:r>
            <a:rPr lang="en-US" b="1"/>
            <a:t>GRU Performance</a:t>
          </a:r>
          <a:r>
            <a:rPr lang="en-US"/>
            <a:t>: Being a deep learning model, GRU was expected to handle temporal dependencies better than RF. However, it performed poorly, suggesting that its potential was not fully realized in this experiment.</a:t>
          </a:r>
        </a:p>
      </dgm:t>
    </dgm:pt>
    <dgm:pt modelId="{F83562D1-4631-497D-B657-6004A38CDE4A}" type="parTrans" cxnId="{69613BBF-A425-40E7-97EC-ADDF8B0AD788}">
      <dgm:prSet/>
      <dgm:spPr/>
      <dgm:t>
        <a:bodyPr/>
        <a:lstStyle/>
        <a:p>
          <a:endParaRPr lang="en-US"/>
        </a:p>
      </dgm:t>
    </dgm:pt>
    <dgm:pt modelId="{682F6F2B-AD66-4134-A543-6A30A112810B}" type="sibTrans" cxnId="{69613BBF-A425-40E7-97EC-ADDF8B0AD788}">
      <dgm:prSet/>
      <dgm:spPr/>
      <dgm:t>
        <a:bodyPr/>
        <a:lstStyle/>
        <a:p>
          <a:endParaRPr lang="en-US"/>
        </a:p>
      </dgm:t>
    </dgm:pt>
    <dgm:pt modelId="{C71043FA-E321-4147-83C5-65FF8FEA7E6F}">
      <dgm:prSet/>
      <dgm:spPr/>
      <dgm:t>
        <a:bodyPr/>
        <a:lstStyle/>
        <a:p>
          <a:r>
            <a:rPr lang="en-US" b="1" dirty="0"/>
            <a:t>RF Performance</a:t>
          </a:r>
          <a:r>
            <a:rPr lang="en-US" dirty="0"/>
            <a:t>: RF's success is consistent with its reputation as a robust, non-temporal model for data. It efficiently captured the short-term patterns in this dataset.</a:t>
          </a:r>
        </a:p>
      </dgm:t>
    </dgm:pt>
    <dgm:pt modelId="{9F39E07E-3C20-4031-9411-132936CE0A1B}" type="parTrans" cxnId="{2EAA44DE-81B7-40AC-9B0C-F8731570AAC1}">
      <dgm:prSet/>
      <dgm:spPr/>
      <dgm:t>
        <a:bodyPr/>
        <a:lstStyle/>
        <a:p>
          <a:endParaRPr lang="en-US"/>
        </a:p>
      </dgm:t>
    </dgm:pt>
    <dgm:pt modelId="{7A09BAEB-E8DC-4661-BB24-CA505EB03B4B}" type="sibTrans" cxnId="{2EAA44DE-81B7-40AC-9B0C-F8731570AAC1}">
      <dgm:prSet/>
      <dgm:spPr/>
      <dgm:t>
        <a:bodyPr/>
        <a:lstStyle/>
        <a:p>
          <a:endParaRPr lang="en-US"/>
        </a:p>
      </dgm:t>
    </dgm:pt>
    <dgm:pt modelId="{912EA0BB-C03B-3B43-99A2-938BF5971772}" type="pres">
      <dgm:prSet presAssocID="{6A147CE9-B36A-41E3-9831-34B3D3F5D5AC}" presName="linear" presStyleCnt="0">
        <dgm:presLayoutVars>
          <dgm:dir/>
          <dgm:animLvl val="lvl"/>
          <dgm:resizeHandles val="exact"/>
        </dgm:presLayoutVars>
      </dgm:prSet>
      <dgm:spPr/>
    </dgm:pt>
    <dgm:pt modelId="{7106264D-A93E-9D4C-9E0E-202FC4789250}" type="pres">
      <dgm:prSet presAssocID="{C270E97A-13D1-4631-9FF8-DD702800629A}" presName="parentLin" presStyleCnt="0"/>
      <dgm:spPr/>
    </dgm:pt>
    <dgm:pt modelId="{6D90F9D5-82BC-EB45-B597-5C1028C9183B}" type="pres">
      <dgm:prSet presAssocID="{C270E97A-13D1-4631-9FF8-DD702800629A}" presName="parentLeftMargin" presStyleLbl="node1" presStyleIdx="0" presStyleCnt="2"/>
      <dgm:spPr/>
    </dgm:pt>
    <dgm:pt modelId="{600292AC-2E9D-2042-905C-798982297E38}" type="pres">
      <dgm:prSet presAssocID="{C270E97A-13D1-4631-9FF8-DD702800629A}" presName="parentText" presStyleLbl="node1" presStyleIdx="0" presStyleCnt="2">
        <dgm:presLayoutVars>
          <dgm:chMax val="0"/>
          <dgm:bulletEnabled val="1"/>
        </dgm:presLayoutVars>
      </dgm:prSet>
      <dgm:spPr/>
    </dgm:pt>
    <dgm:pt modelId="{FB458F84-74AE-6646-A9B3-5EC6216B45AA}" type="pres">
      <dgm:prSet presAssocID="{C270E97A-13D1-4631-9FF8-DD702800629A}" presName="negativeSpace" presStyleCnt="0"/>
      <dgm:spPr/>
    </dgm:pt>
    <dgm:pt modelId="{4F0239C8-E2E5-0746-8D8E-51C53FF376A4}" type="pres">
      <dgm:prSet presAssocID="{C270E97A-13D1-4631-9FF8-DD702800629A}" presName="childText" presStyleLbl="conFgAcc1" presStyleIdx="0" presStyleCnt="2">
        <dgm:presLayoutVars>
          <dgm:bulletEnabled val="1"/>
        </dgm:presLayoutVars>
      </dgm:prSet>
      <dgm:spPr/>
    </dgm:pt>
    <dgm:pt modelId="{E5E77987-F8C1-C043-BE09-0805535BAB19}" type="pres">
      <dgm:prSet presAssocID="{B8BE168F-4B2E-464D-91A2-4451812D8285}" presName="spaceBetweenRectangles" presStyleCnt="0"/>
      <dgm:spPr/>
    </dgm:pt>
    <dgm:pt modelId="{07BD4DFE-0657-324D-A51B-52198E33FD2F}" type="pres">
      <dgm:prSet presAssocID="{D0DF3D4D-34C6-40BB-9DEE-1726F5EF243E}" presName="parentLin" presStyleCnt="0"/>
      <dgm:spPr/>
    </dgm:pt>
    <dgm:pt modelId="{5B797F68-478D-8042-A84E-AC3E8462582A}" type="pres">
      <dgm:prSet presAssocID="{D0DF3D4D-34C6-40BB-9DEE-1726F5EF243E}" presName="parentLeftMargin" presStyleLbl="node1" presStyleIdx="0" presStyleCnt="2"/>
      <dgm:spPr/>
    </dgm:pt>
    <dgm:pt modelId="{98F32F9B-C494-A844-A0BA-D062C0672BD0}" type="pres">
      <dgm:prSet presAssocID="{D0DF3D4D-34C6-40BB-9DEE-1726F5EF243E}" presName="parentText" presStyleLbl="node1" presStyleIdx="1" presStyleCnt="2">
        <dgm:presLayoutVars>
          <dgm:chMax val="0"/>
          <dgm:bulletEnabled val="1"/>
        </dgm:presLayoutVars>
      </dgm:prSet>
      <dgm:spPr/>
    </dgm:pt>
    <dgm:pt modelId="{DC1CBBFF-856E-0E48-BD34-90D16A492B1E}" type="pres">
      <dgm:prSet presAssocID="{D0DF3D4D-34C6-40BB-9DEE-1726F5EF243E}" presName="negativeSpace" presStyleCnt="0"/>
      <dgm:spPr/>
    </dgm:pt>
    <dgm:pt modelId="{828DD96E-2D0A-4D41-887B-16E353F371CD}" type="pres">
      <dgm:prSet presAssocID="{D0DF3D4D-34C6-40BB-9DEE-1726F5EF243E}" presName="childText" presStyleLbl="conFgAcc1" presStyleIdx="1" presStyleCnt="2">
        <dgm:presLayoutVars>
          <dgm:bulletEnabled val="1"/>
        </dgm:presLayoutVars>
      </dgm:prSet>
      <dgm:spPr/>
    </dgm:pt>
  </dgm:ptLst>
  <dgm:cxnLst>
    <dgm:cxn modelId="{2D5F9106-17B8-4B1C-A1C9-69CB79F00480}" srcId="{6A147CE9-B36A-41E3-9831-34B3D3F5D5AC}" destId="{D0DF3D4D-34C6-40BB-9DEE-1726F5EF243E}" srcOrd="1" destOrd="0" parTransId="{2BFC4BC7-5CD8-497A-8BDC-16BC1024DDA0}" sibTransId="{64E12E8E-0B1F-4E6D-87C7-993A4395FA49}"/>
    <dgm:cxn modelId="{D1705A36-A943-EE49-8835-5786462B2EB4}" type="presOf" srcId="{C270E97A-13D1-4631-9FF8-DD702800629A}" destId="{600292AC-2E9D-2042-905C-798982297E38}" srcOrd="1" destOrd="0" presId="urn:microsoft.com/office/officeart/2005/8/layout/list1"/>
    <dgm:cxn modelId="{7EA7C836-735C-3A44-BD2A-F7E9F13C1498}" type="presOf" srcId="{D0DF3D4D-34C6-40BB-9DEE-1726F5EF243E}" destId="{98F32F9B-C494-A844-A0BA-D062C0672BD0}" srcOrd="1" destOrd="0" presId="urn:microsoft.com/office/officeart/2005/8/layout/list1"/>
    <dgm:cxn modelId="{2AA59D83-2036-F147-93AC-C6B555D07446}" type="presOf" srcId="{C71043FA-E321-4147-83C5-65FF8FEA7E6F}" destId="{828DD96E-2D0A-4D41-887B-16E353F371CD}" srcOrd="0" destOrd="1" presId="urn:microsoft.com/office/officeart/2005/8/layout/list1"/>
    <dgm:cxn modelId="{5EF7C8B6-3D08-4A54-AA1A-07CE3506D319}" srcId="{6A147CE9-B36A-41E3-9831-34B3D3F5D5AC}" destId="{C270E97A-13D1-4631-9FF8-DD702800629A}" srcOrd="0" destOrd="0" parTransId="{321EFFB6-352A-4495-9B8C-C79D097E9417}" sibTransId="{B8BE168F-4B2E-464D-91A2-4451812D8285}"/>
    <dgm:cxn modelId="{69613BBF-A425-40E7-97EC-ADDF8B0AD788}" srcId="{D0DF3D4D-34C6-40BB-9DEE-1726F5EF243E}" destId="{D0F8E613-EAC3-4861-9CC9-E5149920C764}" srcOrd="0" destOrd="0" parTransId="{F83562D1-4631-497D-B657-6004A38CDE4A}" sibTransId="{682F6F2B-AD66-4134-A543-6A30A112810B}"/>
    <dgm:cxn modelId="{2BE678CA-8AF6-6B40-94D2-094C519EE97B}" type="presOf" srcId="{D0DF3D4D-34C6-40BB-9DEE-1726F5EF243E}" destId="{5B797F68-478D-8042-A84E-AC3E8462582A}" srcOrd="0" destOrd="0" presId="urn:microsoft.com/office/officeart/2005/8/layout/list1"/>
    <dgm:cxn modelId="{8F54E3CA-1BD8-DE43-A93D-4D25E7CC8F92}" type="presOf" srcId="{D0F8E613-EAC3-4861-9CC9-E5149920C764}" destId="{828DD96E-2D0A-4D41-887B-16E353F371CD}" srcOrd="0" destOrd="0" presId="urn:microsoft.com/office/officeart/2005/8/layout/list1"/>
    <dgm:cxn modelId="{2EAA44DE-81B7-40AC-9B0C-F8731570AAC1}" srcId="{D0DF3D4D-34C6-40BB-9DEE-1726F5EF243E}" destId="{C71043FA-E321-4147-83C5-65FF8FEA7E6F}" srcOrd="1" destOrd="0" parTransId="{9F39E07E-3C20-4031-9411-132936CE0A1B}" sibTransId="{7A09BAEB-E8DC-4661-BB24-CA505EB03B4B}"/>
    <dgm:cxn modelId="{4830CAF0-8FF4-CD4C-ADDD-1501A9F77CD6}" type="presOf" srcId="{6A147CE9-B36A-41E3-9831-34B3D3F5D5AC}" destId="{912EA0BB-C03B-3B43-99A2-938BF5971772}" srcOrd="0" destOrd="0" presId="urn:microsoft.com/office/officeart/2005/8/layout/list1"/>
    <dgm:cxn modelId="{919465FF-A2B4-1444-9E45-CED5E41789D5}" type="presOf" srcId="{C270E97A-13D1-4631-9FF8-DD702800629A}" destId="{6D90F9D5-82BC-EB45-B597-5C1028C9183B}" srcOrd="0" destOrd="0" presId="urn:microsoft.com/office/officeart/2005/8/layout/list1"/>
    <dgm:cxn modelId="{0DE9B109-798F-734C-9CF7-3DB12F6A62E6}" type="presParOf" srcId="{912EA0BB-C03B-3B43-99A2-938BF5971772}" destId="{7106264D-A93E-9D4C-9E0E-202FC4789250}" srcOrd="0" destOrd="0" presId="urn:microsoft.com/office/officeart/2005/8/layout/list1"/>
    <dgm:cxn modelId="{A9838472-814E-6A4A-8DDE-73E9446D6AAF}" type="presParOf" srcId="{7106264D-A93E-9D4C-9E0E-202FC4789250}" destId="{6D90F9D5-82BC-EB45-B597-5C1028C9183B}" srcOrd="0" destOrd="0" presId="urn:microsoft.com/office/officeart/2005/8/layout/list1"/>
    <dgm:cxn modelId="{7632B699-087E-3D46-AC4A-B5A7B9B79B55}" type="presParOf" srcId="{7106264D-A93E-9D4C-9E0E-202FC4789250}" destId="{600292AC-2E9D-2042-905C-798982297E38}" srcOrd="1" destOrd="0" presId="urn:microsoft.com/office/officeart/2005/8/layout/list1"/>
    <dgm:cxn modelId="{60597DB5-9C65-9E47-B761-09E8579026F6}" type="presParOf" srcId="{912EA0BB-C03B-3B43-99A2-938BF5971772}" destId="{FB458F84-74AE-6646-A9B3-5EC6216B45AA}" srcOrd="1" destOrd="0" presId="urn:microsoft.com/office/officeart/2005/8/layout/list1"/>
    <dgm:cxn modelId="{52653149-BEEF-F647-9ABE-B91E6F016110}" type="presParOf" srcId="{912EA0BB-C03B-3B43-99A2-938BF5971772}" destId="{4F0239C8-E2E5-0746-8D8E-51C53FF376A4}" srcOrd="2" destOrd="0" presId="urn:microsoft.com/office/officeart/2005/8/layout/list1"/>
    <dgm:cxn modelId="{C751932D-09BA-5F40-B289-39E3194F0872}" type="presParOf" srcId="{912EA0BB-C03B-3B43-99A2-938BF5971772}" destId="{E5E77987-F8C1-C043-BE09-0805535BAB19}" srcOrd="3" destOrd="0" presId="urn:microsoft.com/office/officeart/2005/8/layout/list1"/>
    <dgm:cxn modelId="{BA61D529-496B-3142-8610-65733C332CD2}" type="presParOf" srcId="{912EA0BB-C03B-3B43-99A2-938BF5971772}" destId="{07BD4DFE-0657-324D-A51B-52198E33FD2F}" srcOrd="4" destOrd="0" presId="urn:microsoft.com/office/officeart/2005/8/layout/list1"/>
    <dgm:cxn modelId="{310A9B3A-B115-8043-8D88-F0A78E68C3CB}" type="presParOf" srcId="{07BD4DFE-0657-324D-A51B-52198E33FD2F}" destId="{5B797F68-478D-8042-A84E-AC3E8462582A}" srcOrd="0" destOrd="0" presId="urn:microsoft.com/office/officeart/2005/8/layout/list1"/>
    <dgm:cxn modelId="{FEF2A512-5408-2F4D-BB8E-F8E596DE8DC9}" type="presParOf" srcId="{07BD4DFE-0657-324D-A51B-52198E33FD2F}" destId="{98F32F9B-C494-A844-A0BA-D062C0672BD0}" srcOrd="1" destOrd="0" presId="urn:microsoft.com/office/officeart/2005/8/layout/list1"/>
    <dgm:cxn modelId="{28A10C71-6781-274A-8F6C-0D88CC02E201}" type="presParOf" srcId="{912EA0BB-C03B-3B43-99A2-938BF5971772}" destId="{DC1CBBFF-856E-0E48-BD34-90D16A492B1E}" srcOrd="5" destOrd="0" presId="urn:microsoft.com/office/officeart/2005/8/layout/list1"/>
    <dgm:cxn modelId="{A32D23CE-C611-7B49-9436-C747941A6E81}" type="presParOf" srcId="{912EA0BB-C03B-3B43-99A2-938BF5971772}" destId="{828DD96E-2D0A-4D41-887B-16E353F371C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239C8-E2E5-0746-8D8E-51C53FF376A4}">
      <dsp:nvSpPr>
        <dsp:cNvPr id="0" name=""/>
        <dsp:cNvSpPr/>
      </dsp:nvSpPr>
      <dsp:spPr>
        <a:xfrm>
          <a:off x="0" y="342720"/>
          <a:ext cx="10213200"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0292AC-2E9D-2042-905C-798982297E38}">
      <dsp:nvSpPr>
        <dsp:cNvPr id="0" name=""/>
        <dsp:cNvSpPr/>
      </dsp:nvSpPr>
      <dsp:spPr>
        <a:xfrm>
          <a:off x="510660" y="32760"/>
          <a:ext cx="7149239"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24" tIns="0" rIns="270224" bIns="0" numCol="1" spcCol="1270" anchor="ctr" anchorCtr="0">
          <a:noAutofit/>
        </a:bodyPr>
        <a:lstStyle/>
        <a:p>
          <a:pPr marL="0" lvl="0" indent="0" algn="l" defTabSz="933450">
            <a:lnSpc>
              <a:spcPct val="90000"/>
            </a:lnSpc>
            <a:spcBef>
              <a:spcPct val="0"/>
            </a:spcBef>
            <a:spcAft>
              <a:spcPct val="35000"/>
            </a:spcAft>
            <a:buNone/>
          </a:pPr>
          <a:r>
            <a:rPr lang="en-US" sz="2100" b="1" kern="1200"/>
            <a:t>Does the Result Meet Expectations?</a:t>
          </a:r>
          <a:endParaRPr lang="en-US" sz="2100" kern="1200"/>
        </a:p>
      </dsp:txBody>
      <dsp:txXfrm>
        <a:off x="540922" y="63022"/>
        <a:ext cx="7088715" cy="559396"/>
      </dsp:txXfrm>
    </dsp:sp>
    <dsp:sp modelId="{828DD96E-2D0A-4D41-887B-16E353F371CD}">
      <dsp:nvSpPr>
        <dsp:cNvPr id="0" name=""/>
        <dsp:cNvSpPr/>
      </dsp:nvSpPr>
      <dsp:spPr>
        <a:xfrm>
          <a:off x="0" y="1295280"/>
          <a:ext cx="10213200" cy="2712149"/>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2658" tIns="437388" rIns="792658" bIns="149352" numCol="1" spcCol="1270" anchor="t" anchorCtr="0">
          <a:noAutofit/>
        </a:bodyPr>
        <a:lstStyle/>
        <a:p>
          <a:pPr marL="228600" lvl="1" indent="-228600" algn="l" defTabSz="933450">
            <a:lnSpc>
              <a:spcPct val="90000"/>
            </a:lnSpc>
            <a:spcBef>
              <a:spcPct val="0"/>
            </a:spcBef>
            <a:spcAft>
              <a:spcPct val="15000"/>
            </a:spcAft>
            <a:buChar char="•"/>
          </a:pPr>
          <a:r>
            <a:rPr lang="en-US" sz="2100" b="1" kern="1200"/>
            <a:t>GRU Performance</a:t>
          </a:r>
          <a:r>
            <a:rPr lang="en-US" sz="2100" kern="1200"/>
            <a:t>: Being a deep learning model, GRU was expected to handle temporal dependencies better than RF. However, it performed poorly, suggesting that its potential was not fully realized in this experiment.</a:t>
          </a:r>
        </a:p>
        <a:p>
          <a:pPr marL="228600" lvl="1" indent="-228600" algn="l" defTabSz="933450">
            <a:lnSpc>
              <a:spcPct val="90000"/>
            </a:lnSpc>
            <a:spcBef>
              <a:spcPct val="0"/>
            </a:spcBef>
            <a:spcAft>
              <a:spcPct val="15000"/>
            </a:spcAft>
            <a:buChar char="•"/>
          </a:pPr>
          <a:r>
            <a:rPr lang="en-US" sz="2100" b="1" kern="1200" dirty="0"/>
            <a:t>RF Performance</a:t>
          </a:r>
          <a:r>
            <a:rPr lang="en-US" sz="2100" kern="1200" dirty="0"/>
            <a:t>: RF's success is consistent with its reputation as a robust, non-temporal model for data. It efficiently captured the short-term patterns in this dataset.</a:t>
          </a:r>
        </a:p>
      </dsp:txBody>
      <dsp:txXfrm>
        <a:off x="0" y="1295280"/>
        <a:ext cx="10213200" cy="2712149"/>
      </dsp:txXfrm>
    </dsp:sp>
    <dsp:sp modelId="{98F32F9B-C494-A844-A0BA-D062C0672BD0}">
      <dsp:nvSpPr>
        <dsp:cNvPr id="0" name=""/>
        <dsp:cNvSpPr/>
      </dsp:nvSpPr>
      <dsp:spPr>
        <a:xfrm>
          <a:off x="510660" y="985320"/>
          <a:ext cx="7149239"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24" tIns="0" rIns="270224" bIns="0" numCol="1" spcCol="1270" anchor="ctr" anchorCtr="0">
          <a:noAutofit/>
        </a:bodyPr>
        <a:lstStyle/>
        <a:p>
          <a:pPr marL="0" lvl="0" indent="0" algn="l" defTabSz="933450">
            <a:lnSpc>
              <a:spcPct val="90000"/>
            </a:lnSpc>
            <a:spcBef>
              <a:spcPct val="0"/>
            </a:spcBef>
            <a:spcAft>
              <a:spcPct val="35000"/>
            </a:spcAft>
            <a:buNone/>
          </a:pPr>
          <a:r>
            <a:rPr lang="en-US" sz="2100" b="1" kern="1200"/>
            <a:t>Not Fully Aligned with Expectations</a:t>
          </a:r>
          <a:r>
            <a:rPr lang="en-US" sz="2100" kern="1200"/>
            <a:t>:</a:t>
          </a:r>
        </a:p>
      </dsp:txBody>
      <dsp:txXfrm>
        <a:off x="540922" y="1015582"/>
        <a:ext cx="7088715"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7153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7198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299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5102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12/10/24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99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0427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3207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8232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9980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80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12/10/24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65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12/10/24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84834022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722CE-FA98-EDB0-7F52-5D7FFC5D05AB}"/>
              </a:ext>
            </a:extLst>
          </p:cNvPr>
          <p:cNvSpPr>
            <a:spLocks noGrp="1"/>
          </p:cNvSpPr>
          <p:nvPr>
            <p:ph type="ctrTitle"/>
          </p:nvPr>
        </p:nvSpPr>
        <p:spPr>
          <a:xfrm>
            <a:off x="7760863" y="1079500"/>
            <a:ext cx="3882286" cy="2138400"/>
          </a:xfrm>
        </p:spPr>
        <p:txBody>
          <a:bodyPr>
            <a:normAutofit fontScale="90000"/>
          </a:bodyPr>
          <a:lstStyle/>
          <a:p>
            <a:r>
              <a:rPr lang="en-US" dirty="0"/>
              <a:t>Stock Price Prediction: Random Forest vs GRU</a:t>
            </a:r>
          </a:p>
        </p:txBody>
      </p:sp>
      <p:sp>
        <p:nvSpPr>
          <p:cNvPr id="3" name="Subtitle 2">
            <a:extLst>
              <a:ext uri="{FF2B5EF4-FFF2-40B4-BE49-F238E27FC236}">
                <a16:creationId xmlns:a16="http://schemas.microsoft.com/office/drawing/2014/main" id="{EB359E13-3B51-48F6-B808-520C739F3592}"/>
              </a:ext>
            </a:extLst>
          </p:cNvPr>
          <p:cNvSpPr>
            <a:spLocks noGrp="1"/>
          </p:cNvSpPr>
          <p:nvPr>
            <p:ph type="subTitle" idx="1"/>
          </p:nvPr>
        </p:nvSpPr>
        <p:spPr>
          <a:xfrm>
            <a:off x="8138284" y="3736952"/>
            <a:ext cx="3306215" cy="1300997"/>
          </a:xfrm>
        </p:spPr>
        <p:txBody>
          <a:bodyPr>
            <a:normAutofit fontScale="85000" lnSpcReduction="10000"/>
          </a:bodyPr>
          <a:lstStyle/>
          <a:p>
            <a:r>
              <a:rPr lang="en-US" dirty="0"/>
              <a:t>A Comparative Study on Machine Learning and Deep Learning Models</a:t>
            </a:r>
          </a:p>
        </p:txBody>
      </p:sp>
      <p:pic>
        <p:nvPicPr>
          <p:cNvPr id="4" name="Picture 3" descr="Neon 3D circle art">
            <a:extLst>
              <a:ext uri="{FF2B5EF4-FFF2-40B4-BE49-F238E27FC236}">
                <a16:creationId xmlns:a16="http://schemas.microsoft.com/office/drawing/2014/main" id="{76AF5018-FCD0-4DC7-D92D-86AE2FCE3F84}"/>
              </a:ext>
            </a:extLst>
          </p:cNvPr>
          <p:cNvPicPr>
            <a:picLocks noChangeAspect="1"/>
          </p:cNvPicPr>
          <p:nvPr/>
        </p:nvPicPr>
        <p:blipFill>
          <a:blip r:embed="rId2"/>
          <a:srcRect l="13620" r="11190"/>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24CDA76-95D1-2990-B406-AC0BE3DFAC91}"/>
              </a:ext>
            </a:extLst>
          </p:cNvPr>
          <p:cNvSpPr txBox="1"/>
          <p:nvPr/>
        </p:nvSpPr>
        <p:spPr>
          <a:xfrm>
            <a:off x="7549662" y="5057421"/>
            <a:ext cx="4454769" cy="1477328"/>
          </a:xfrm>
          <a:prstGeom prst="rect">
            <a:avLst/>
          </a:prstGeom>
          <a:noFill/>
        </p:spPr>
        <p:txBody>
          <a:bodyPr wrap="square" rtlCol="0">
            <a:spAutoFit/>
          </a:bodyPr>
          <a:lstStyle/>
          <a:p>
            <a:pPr algn="ctr"/>
            <a:r>
              <a:rPr lang="en-US" sz="2400" dirty="0" err="1"/>
              <a:t>Zhenghao</a:t>
            </a:r>
            <a:r>
              <a:rPr lang="zh-CN" altLang="en-US" sz="2400" dirty="0"/>
              <a:t> </a:t>
            </a:r>
            <a:r>
              <a:rPr lang="en-US" altLang="zh-CN" sz="2400" dirty="0"/>
              <a:t>An</a:t>
            </a:r>
          </a:p>
          <a:p>
            <a:pPr algn="ctr"/>
            <a:r>
              <a:rPr lang="en-US" sz="2400" dirty="0"/>
              <a:t>CS688</a:t>
            </a:r>
          </a:p>
          <a:p>
            <a:pPr algn="ctr"/>
            <a:r>
              <a:rPr lang="en-US" sz="2400" dirty="0" err="1"/>
              <a:t>Professor</a:t>
            </a:r>
            <a:r>
              <a:rPr lang="en-US" altLang="zh-CN" sz="2400" dirty="0" err="1"/>
              <a:t>:</a:t>
            </a:r>
            <a:r>
              <a:rPr lang="en-US" sz="2400" dirty="0" err="1"/>
              <a:t>Zlatko</a:t>
            </a:r>
            <a:r>
              <a:rPr lang="en-US" sz="2400" dirty="0"/>
              <a:t> </a:t>
            </a:r>
            <a:r>
              <a:rPr lang="en-US" sz="2400" dirty="0" err="1"/>
              <a:t>Vasilkoski</a:t>
            </a:r>
            <a:endParaRPr lang="en-US" sz="2400" dirty="0"/>
          </a:p>
          <a:p>
            <a:endParaRPr lang="en-US" dirty="0"/>
          </a:p>
        </p:txBody>
      </p:sp>
    </p:spTree>
    <p:extLst>
      <p:ext uri="{BB962C8B-B14F-4D97-AF65-F5344CB8AC3E}">
        <p14:creationId xmlns:p14="http://schemas.microsoft.com/office/powerpoint/2010/main" val="1886960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5D62-00A4-3048-0ECB-821864EC2F29}"/>
              </a:ext>
            </a:extLst>
          </p:cNvPr>
          <p:cNvSpPr>
            <a:spLocks noGrp="1"/>
          </p:cNvSpPr>
          <p:nvPr>
            <p:ph type="title"/>
          </p:nvPr>
        </p:nvSpPr>
        <p:spPr>
          <a:xfrm>
            <a:off x="989400" y="395289"/>
            <a:ext cx="10213200" cy="532174"/>
          </a:xfrm>
        </p:spPr>
        <p:txBody>
          <a:bodyPr>
            <a:normAutofit fontScale="90000"/>
          </a:bodyPr>
          <a:lstStyle/>
          <a:p>
            <a:pPr algn="ctr"/>
            <a:r>
              <a:rPr lang="en-US" dirty="0"/>
              <a:t>Model Comparison</a:t>
            </a:r>
          </a:p>
        </p:txBody>
      </p:sp>
      <p:pic>
        <p:nvPicPr>
          <p:cNvPr id="8" name="Picture 7" descr="A black background with white text&#10;&#10;Description automatically generated">
            <a:extLst>
              <a:ext uri="{FF2B5EF4-FFF2-40B4-BE49-F238E27FC236}">
                <a16:creationId xmlns:a16="http://schemas.microsoft.com/office/drawing/2014/main" id="{38955356-6E50-3C97-A564-354C4B3CE264}"/>
              </a:ext>
            </a:extLst>
          </p:cNvPr>
          <p:cNvPicPr>
            <a:picLocks noChangeAspect="1"/>
          </p:cNvPicPr>
          <p:nvPr/>
        </p:nvPicPr>
        <p:blipFill>
          <a:blip r:embed="rId2"/>
          <a:stretch>
            <a:fillRect/>
          </a:stretch>
        </p:blipFill>
        <p:spPr>
          <a:xfrm>
            <a:off x="989400" y="1477520"/>
            <a:ext cx="7658211" cy="4190342"/>
          </a:xfrm>
          <a:prstGeom prst="rect">
            <a:avLst/>
          </a:prstGeom>
        </p:spPr>
      </p:pic>
      <p:sp>
        <p:nvSpPr>
          <p:cNvPr id="9" name="TextBox 8">
            <a:extLst>
              <a:ext uri="{FF2B5EF4-FFF2-40B4-BE49-F238E27FC236}">
                <a16:creationId xmlns:a16="http://schemas.microsoft.com/office/drawing/2014/main" id="{3DE7F3AA-F549-DA1A-F406-E8C5DABBFD53}"/>
              </a:ext>
            </a:extLst>
          </p:cNvPr>
          <p:cNvSpPr txBox="1"/>
          <p:nvPr/>
        </p:nvSpPr>
        <p:spPr>
          <a:xfrm>
            <a:off x="8944708" y="1477520"/>
            <a:ext cx="2989384" cy="3970318"/>
          </a:xfrm>
          <a:prstGeom prst="rect">
            <a:avLst/>
          </a:prstGeom>
          <a:noFill/>
        </p:spPr>
        <p:txBody>
          <a:bodyPr wrap="square" rtlCol="0">
            <a:spAutoFit/>
          </a:bodyPr>
          <a:lstStyle/>
          <a:p>
            <a:r>
              <a:rPr lang="en-US" b="1" dirty="0"/>
              <a:t>Performance</a:t>
            </a:r>
            <a:r>
              <a:rPr lang="en-US" dirty="0"/>
              <a:t>: RF performed exceptionally well, with high accuracy and minimal error. The R² score close to 1 indicates that the model captures almost all variance in the data.</a:t>
            </a:r>
          </a:p>
          <a:p>
            <a:r>
              <a:rPr lang="en-US" dirty="0"/>
              <a:t>GRU struggled compared to RF, with much higher error rates and a lower R² score, indicating suboptimal performance in capturing data variance.</a:t>
            </a:r>
          </a:p>
        </p:txBody>
      </p:sp>
    </p:spTree>
    <p:extLst>
      <p:ext uri="{BB962C8B-B14F-4D97-AF65-F5344CB8AC3E}">
        <p14:creationId xmlns:p14="http://schemas.microsoft.com/office/powerpoint/2010/main" val="283519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E6A5615-C7E6-DA63-4071-68AB961E9F35}"/>
              </a:ext>
            </a:extLst>
          </p:cNvPr>
          <p:cNvGraphicFramePr>
            <a:graphicFrameLocks noGrp="1"/>
          </p:cNvGraphicFramePr>
          <p:nvPr>
            <p:ph idx="1"/>
            <p:extLst>
              <p:ext uri="{D42A27DB-BD31-4B8C-83A1-F6EECF244321}">
                <p14:modId xmlns:p14="http://schemas.microsoft.com/office/powerpoint/2010/main" val="395128512"/>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159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D5D85-0179-3B00-80B1-08FEC222D806}"/>
              </a:ext>
            </a:extLst>
          </p:cNvPr>
          <p:cNvSpPr>
            <a:spLocks noGrp="1"/>
          </p:cNvSpPr>
          <p:nvPr>
            <p:ph type="title"/>
          </p:nvPr>
        </p:nvSpPr>
        <p:spPr>
          <a:xfrm>
            <a:off x="989999" y="395288"/>
            <a:ext cx="6317998" cy="812189"/>
          </a:xfrm>
        </p:spPr>
        <p:txBody>
          <a:bodyPr wrap="square" anchor="b">
            <a:normAutofit/>
          </a:bodyPr>
          <a:lstStyle/>
          <a:p>
            <a:pPr algn="ctr"/>
            <a:r>
              <a:rPr lang="en-US" dirty="0"/>
              <a:t>Result Finding &amp; Limitation</a:t>
            </a:r>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4D6956-6013-D276-6CB5-DF1F53141CC5}"/>
              </a:ext>
            </a:extLst>
          </p:cNvPr>
          <p:cNvSpPr>
            <a:spLocks noGrp="1"/>
          </p:cNvSpPr>
          <p:nvPr>
            <p:ph idx="1"/>
          </p:nvPr>
        </p:nvSpPr>
        <p:spPr>
          <a:xfrm>
            <a:off x="989998" y="1746484"/>
            <a:ext cx="6318000" cy="3365032"/>
          </a:xfrm>
        </p:spPr>
        <p:txBody>
          <a:bodyPr>
            <a:noAutofit/>
          </a:bodyPr>
          <a:lstStyle/>
          <a:p>
            <a:pPr lvl="0">
              <a:lnSpc>
                <a:spcPct val="140000"/>
              </a:lnSpc>
            </a:pPr>
            <a:r>
              <a:rPr lang="en-US" sz="2400" dirty="0">
                <a:latin typeface="Times New Roman" panose="02020603050405020304" pitchFamily="18" charset="0"/>
                <a:cs typeface="Times New Roman" panose="02020603050405020304" pitchFamily="18" charset="0"/>
              </a:rPr>
              <a:t>The comparison revealed that Random Forest outperformed GRU for this dataset. The small dataset size and limited features likely hindered GRU's ability to fully utilize its temporal modeling capabilities. Future work should focus on increasing the dataset size, incorporating more complex features, and exploring advanced deep learning techniques to improve GRU's performance.</a:t>
            </a:r>
          </a:p>
        </p:txBody>
      </p:sp>
      <p:pic>
        <p:nvPicPr>
          <p:cNvPr id="5" name="Picture 4" descr="Vibrant green forest">
            <a:extLst>
              <a:ext uri="{FF2B5EF4-FFF2-40B4-BE49-F238E27FC236}">
                <a16:creationId xmlns:a16="http://schemas.microsoft.com/office/drawing/2014/main" id="{C49DCF49-BA33-CCDF-AFD5-B106E9FE882B}"/>
              </a:ext>
            </a:extLst>
          </p:cNvPr>
          <p:cNvPicPr>
            <a:picLocks noChangeAspect="1"/>
          </p:cNvPicPr>
          <p:nvPr/>
        </p:nvPicPr>
        <p:blipFill>
          <a:blip r:embed="rId2"/>
          <a:srcRect l="28660" r="33662" b="-1"/>
          <a:stretch/>
        </p:blipFill>
        <p:spPr>
          <a:xfrm>
            <a:off x="8321011" y="10"/>
            <a:ext cx="3870989" cy="6857990"/>
          </a:xfrm>
          <a:prstGeom prst="rect">
            <a:avLst/>
          </a:prstGeom>
        </p:spPr>
      </p:pic>
    </p:spTree>
    <p:extLst>
      <p:ext uri="{BB962C8B-B14F-4D97-AF65-F5344CB8AC3E}">
        <p14:creationId xmlns:p14="http://schemas.microsoft.com/office/powerpoint/2010/main" val="119945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F5D9F-AB17-0414-186C-34CC29BD39F2}"/>
              </a:ext>
            </a:extLst>
          </p:cNvPr>
          <p:cNvSpPr>
            <a:spLocks noGrp="1"/>
          </p:cNvSpPr>
          <p:nvPr>
            <p:ph type="title"/>
          </p:nvPr>
        </p:nvSpPr>
        <p:spPr>
          <a:xfrm>
            <a:off x="3777600" y="1079500"/>
            <a:ext cx="4636800" cy="2138400"/>
          </a:xfrm>
        </p:spPr>
        <p:txBody>
          <a:bodyPr vert="horz" lIns="91440" tIns="45720" rIns="91440" bIns="45720" rtlCol="0" anchor="b" anchorCtr="0">
            <a:normAutofit/>
          </a:bodyPr>
          <a:lstStyle/>
          <a:p>
            <a:pPr algn="ctr"/>
            <a:r>
              <a:rPr lang="en-US" sz="4800" dirty="0"/>
              <a:t>Thank You!</a:t>
            </a:r>
          </a:p>
        </p:txBody>
      </p:sp>
      <p:grpSp>
        <p:nvGrpSpPr>
          <p:cNvPr id="18" name="Group 17">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19" name="Group 18">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76"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 name="Oval 19">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1" name="Group 20">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68" name="Group 67">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2" name="Straight Connector 71">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4"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0" name="Freeform: Shape 69">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1" name="Freeform: Shape 70">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2" name="Group 21">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46"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60" name="Group 59">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61"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23" name="Oval 22">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4" name="Group 23">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38" name="Group 37">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43"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40"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 name="Group 24">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34" name="Group 33">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36"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5"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27" name="Group 26">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32" name="Freeform: Shape 31">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32">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28" name="Group 27">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29" name="Straight Connector 28">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80" name="Straight Connector 79">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83" name="Group 82">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40"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2"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4" name="Oval 83">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5" name="Group 84">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32" name="Group 131">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36" name="Straight Connector 135">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8"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4" name="Freeform: Shape 133">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35" name="Freeform: Shape 134">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86" name="Group 85">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10"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9"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24" name="Group 123">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25"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87" name="Oval 86">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8" name="Group 87">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102" name="Group 101">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07"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9"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3" name="Group 102">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04"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6"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9" name="Group 88">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98" name="Group 97">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100"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9"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91" name="Group 90">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96" name="Freeform: Shape 95">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7" name="Freeform: Shape 96">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92" name="Group 91">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93" name="Straight Connector 92">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52370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a:extLst>
              <a:ext uri="{FF2B5EF4-FFF2-40B4-BE49-F238E27FC236}">
                <a16:creationId xmlns:a16="http://schemas.microsoft.com/office/drawing/2014/main" id="{02D4A54E-7D4C-FECC-8A4A-97E512786A97}"/>
              </a:ext>
            </a:extLst>
          </p:cNvPr>
          <p:cNvPicPr>
            <a:picLocks noChangeAspect="1"/>
          </p:cNvPicPr>
          <p:nvPr/>
        </p:nvPicPr>
        <p:blipFill>
          <a:blip r:embed="rId2"/>
          <a:srcRect l="11504" r="22770"/>
          <a:stretch/>
        </p:blipFill>
        <p:spPr>
          <a:xfrm>
            <a:off x="20" y="10"/>
            <a:ext cx="7211993" cy="6857990"/>
          </a:xfrm>
          <a:prstGeom prst="rect">
            <a:avLst/>
          </a:prstGeom>
        </p:spPr>
      </p:pic>
      <p:cxnSp>
        <p:nvCxnSpPr>
          <p:cNvPr id="18" name="Straight Connector 17">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98CD5D-691D-C442-4B30-485B5FF29E49}"/>
              </a:ext>
            </a:extLst>
          </p:cNvPr>
          <p:cNvSpPr>
            <a:spLocks noGrp="1"/>
          </p:cNvSpPr>
          <p:nvPr>
            <p:ph idx="1"/>
          </p:nvPr>
        </p:nvSpPr>
        <p:spPr>
          <a:xfrm>
            <a:off x="7738869" y="615081"/>
            <a:ext cx="4304741" cy="6002287"/>
          </a:xfrm>
        </p:spPr>
        <p:txBody>
          <a:bodyPr>
            <a:normAutofit/>
          </a:bodyPr>
          <a:lstStyle/>
          <a:p>
            <a:pPr>
              <a:lnSpc>
                <a:spcPct val="14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p>
          <a:p>
            <a:pPr marL="742950" lvl="1" indent="-285750">
              <a:lnSpc>
                <a:spcPct val="14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 compare the performance of Random Forest (RF) and GRU in predicting stock prices.</a:t>
            </a:r>
          </a:p>
          <a:p>
            <a:pPr>
              <a:lnSpc>
                <a:spcPct val="14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Motivation:</a:t>
            </a:r>
          </a:p>
          <a:p>
            <a:pPr marL="742950" lvl="1" indent="-285750">
              <a:lnSpc>
                <a:spcPct val="14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Stock price prediction is crucial for financial decision-making.</a:t>
            </a:r>
          </a:p>
          <a:p>
            <a:pPr marL="742950" lvl="1" indent="-285750">
              <a:lnSpc>
                <a:spcPct val="14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ML and DL provide distinct approaches: RF handles static relationships, GRU captures temporal dependencies</a:t>
            </a:r>
            <a:r>
              <a:rPr lang="en-US" sz="1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860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680F-C14F-D550-0D79-44B4D9B4779E}"/>
              </a:ext>
            </a:extLst>
          </p:cNvPr>
          <p:cNvSpPr>
            <a:spLocks noGrp="1"/>
          </p:cNvSpPr>
          <p:nvPr>
            <p:ph type="title"/>
          </p:nvPr>
        </p:nvSpPr>
        <p:spPr>
          <a:xfrm>
            <a:off x="989400" y="395289"/>
            <a:ext cx="10213200" cy="736595"/>
          </a:xfrm>
        </p:spPr>
        <p:txBody>
          <a:bodyPr/>
          <a:lstStyle/>
          <a:p>
            <a:pPr algn="ctr"/>
            <a:r>
              <a:rPr lang="en-US" dirty="0"/>
              <a:t>Why choose Random Forest &amp; GRU?</a:t>
            </a:r>
          </a:p>
        </p:txBody>
      </p:sp>
      <p:sp>
        <p:nvSpPr>
          <p:cNvPr id="3" name="Content Placeholder 2">
            <a:extLst>
              <a:ext uri="{FF2B5EF4-FFF2-40B4-BE49-F238E27FC236}">
                <a16:creationId xmlns:a16="http://schemas.microsoft.com/office/drawing/2014/main" id="{819EFD2E-58B5-856A-900C-206373BCE662}"/>
              </a:ext>
            </a:extLst>
          </p:cNvPr>
          <p:cNvSpPr>
            <a:spLocks noGrp="1"/>
          </p:cNvSpPr>
          <p:nvPr>
            <p:ph idx="1"/>
          </p:nvPr>
        </p:nvSpPr>
        <p:spPr>
          <a:xfrm>
            <a:off x="989400" y="1254369"/>
            <a:ext cx="10213200" cy="5029200"/>
          </a:xfrm>
        </p:spPr>
        <p:txBody>
          <a:bodyPr>
            <a:normAutofit lnSpcReduction="10000"/>
          </a:bodyPr>
          <a:lstStyle/>
          <a:p>
            <a:r>
              <a:rPr lang="en-US" dirty="0">
                <a:solidFill>
                  <a:schemeClr val="tx2">
                    <a:alpha val="60000"/>
                  </a:schemeClr>
                </a:solidFill>
                <a:latin typeface="Times New Roman" panose="02020603050405020304" pitchFamily="18" charset="0"/>
                <a:cs typeface="Times New Roman" panose="02020603050405020304" pitchFamily="18" charset="0"/>
              </a:rPr>
              <a:t>Random Forest is a powerful and flexible algorithm that can handle both </a:t>
            </a:r>
            <a:r>
              <a:rPr lang="en-US" b="1" dirty="0">
                <a:solidFill>
                  <a:schemeClr val="tx2">
                    <a:alpha val="60000"/>
                  </a:schemeClr>
                </a:solidFill>
                <a:latin typeface="Times New Roman" panose="02020603050405020304" pitchFamily="18" charset="0"/>
                <a:cs typeface="Times New Roman" panose="02020603050405020304" pitchFamily="18" charset="0"/>
              </a:rPr>
              <a:t>regression</a:t>
            </a:r>
            <a:r>
              <a:rPr lang="en-US" dirty="0">
                <a:solidFill>
                  <a:schemeClr val="tx2">
                    <a:alpha val="60000"/>
                  </a:schemeClr>
                </a:solidFill>
                <a:latin typeface="Times New Roman" panose="02020603050405020304" pitchFamily="18" charset="0"/>
                <a:cs typeface="Times New Roman" panose="02020603050405020304" pitchFamily="18" charset="0"/>
              </a:rPr>
              <a:t> and </a:t>
            </a:r>
            <a:r>
              <a:rPr lang="en-US" b="1" dirty="0">
                <a:solidFill>
                  <a:schemeClr val="tx2">
                    <a:alpha val="60000"/>
                  </a:schemeClr>
                </a:solidFill>
                <a:latin typeface="Times New Roman" panose="02020603050405020304" pitchFamily="18" charset="0"/>
                <a:cs typeface="Times New Roman" panose="02020603050405020304" pitchFamily="18" charset="0"/>
              </a:rPr>
              <a:t>classification</a:t>
            </a:r>
            <a:r>
              <a:rPr lang="en-US" dirty="0">
                <a:solidFill>
                  <a:schemeClr val="tx2">
                    <a:alpha val="60000"/>
                  </a:schemeClr>
                </a:solidFill>
                <a:latin typeface="Times New Roman" panose="02020603050405020304" pitchFamily="18" charset="0"/>
                <a:cs typeface="Times New Roman" panose="02020603050405020304" pitchFamily="18" charset="0"/>
              </a:rPr>
              <a:t> problems.</a:t>
            </a:r>
          </a:p>
          <a:p>
            <a:r>
              <a:rPr lang="en-US" dirty="0">
                <a:solidFill>
                  <a:schemeClr val="tx2">
                    <a:alpha val="60000"/>
                  </a:schemeClr>
                </a:solidFill>
                <a:latin typeface="Times New Roman" panose="02020603050405020304" pitchFamily="18" charset="0"/>
                <a:cs typeface="Times New Roman" panose="02020603050405020304" pitchFamily="18" charset="0"/>
              </a:rPr>
              <a:t>Random Forest is capable of capturing non-linear relationships between features and the target variable, which is important in stock price prediction.</a:t>
            </a:r>
          </a:p>
          <a:p>
            <a:r>
              <a:rPr lang="en-US" dirty="0">
                <a:solidFill>
                  <a:schemeClr val="tx2">
                    <a:alpha val="60000"/>
                  </a:schemeClr>
                </a:solidFill>
                <a:latin typeface="Times New Roman" panose="02020603050405020304" pitchFamily="18" charset="0"/>
                <a:cs typeface="Times New Roman" panose="02020603050405020304" pitchFamily="18" charset="0"/>
              </a:rPr>
              <a:t>GRU is a deep learning model specifically designed to handle sequential and time-series data, such as stock prices.</a:t>
            </a:r>
            <a:r>
              <a:rPr lang="zh-CN" altLang="en-US" dirty="0">
                <a:solidFill>
                  <a:schemeClr val="tx2">
                    <a:alpha val="60000"/>
                  </a:schemeClr>
                </a:solidFill>
                <a:latin typeface="Times New Roman" panose="02020603050405020304" pitchFamily="18" charset="0"/>
                <a:cs typeface="Times New Roman" panose="02020603050405020304" pitchFamily="18" charset="0"/>
              </a:rPr>
              <a:t> </a:t>
            </a:r>
            <a:r>
              <a:rPr lang="en-US" altLang="zh-CN" dirty="0">
                <a:solidFill>
                  <a:schemeClr val="tx2">
                    <a:alpha val="60000"/>
                  </a:schemeClr>
                </a:solidFill>
                <a:latin typeface="Times New Roman" panose="02020603050405020304" pitchFamily="18" charset="0"/>
                <a:cs typeface="Times New Roman" panose="02020603050405020304" pitchFamily="18" charset="0"/>
              </a:rPr>
              <a:t>It captures long- and short-term dependencies in data, making it suitable for time-series forecasting.</a:t>
            </a:r>
          </a:p>
          <a:p>
            <a:r>
              <a:rPr lang="en-US" altLang="zh-CN" dirty="0">
                <a:solidFill>
                  <a:schemeClr val="tx2">
                    <a:alpha val="60000"/>
                  </a:schemeClr>
                </a:solidFill>
                <a:latin typeface="Times New Roman" panose="02020603050405020304" pitchFamily="18" charset="0"/>
                <a:cs typeface="Times New Roman" panose="02020603050405020304" pitchFamily="18" charset="0"/>
              </a:rPr>
              <a:t>GRU has fewer parameters than LSTM, as it uses fewer gates.</a:t>
            </a:r>
            <a:r>
              <a:rPr lang="zh-CN" altLang="en-US" dirty="0">
                <a:solidFill>
                  <a:schemeClr val="tx2">
                    <a:alpha val="60000"/>
                  </a:schemeClr>
                </a:solidFill>
                <a:latin typeface="Times New Roman" panose="02020603050405020304" pitchFamily="18" charset="0"/>
                <a:cs typeface="Times New Roman" panose="02020603050405020304" pitchFamily="18" charset="0"/>
              </a:rPr>
              <a:t> </a:t>
            </a:r>
            <a:r>
              <a:rPr lang="en-US" altLang="zh-CN" dirty="0">
                <a:solidFill>
                  <a:schemeClr val="tx2">
                    <a:alpha val="60000"/>
                  </a:schemeClr>
                </a:solidFill>
                <a:latin typeface="Times New Roman" panose="02020603050405020304" pitchFamily="18" charset="0"/>
                <a:cs typeface="Times New Roman" panose="02020603050405020304" pitchFamily="18" charset="0"/>
              </a:rPr>
              <a:t>GRU trains faster while maintaining comparable accuracy to LSTM.</a:t>
            </a:r>
            <a:r>
              <a:rPr lang="zh-CN" altLang="en-US" dirty="0">
                <a:solidFill>
                  <a:schemeClr val="tx2">
                    <a:alpha val="60000"/>
                  </a:schemeClr>
                </a:solidFill>
                <a:latin typeface="Times New Roman" panose="02020603050405020304" pitchFamily="18" charset="0"/>
                <a:cs typeface="Times New Roman" panose="02020603050405020304" pitchFamily="18" charset="0"/>
              </a:rPr>
              <a:t> </a:t>
            </a:r>
            <a:r>
              <a:rPr lang="en-US" altLang="zh-CN" dirty="0">
                <a:solidFill>
                  <a:schemeClr val="tx2">
                    <a:alpha val="60000"/>
                  </a:schemeClr>
                </a:solidFill>
                <a:latin typeface="Times New Roman" panose="02020603050405020304" pitchFamily="18" charset="0"/>
                <a:cs typeface="Times New Roman" panose="02020603050405020304" pitchFamily="18" charset="0"/>
              </a:rPr>
              <a:t>GRU can perform well on smaller datasets, whereas LSTM typically requires larger datasets for better performance.</a:t>
            </a:r>
          </a:p>
          <a:p>
            <a:endParaRPr lang="en-US" dirty="0">
              <a:solidFill>
                <a:schemeClr val="tx2">
                  <a:alpha val="60000"/>
                </a:schemeClr>
              </a:solidFill>
            </a:endParaRPr>
          </a:p>
          <a:p>
            <a:endParaRPr lang="en-US" dirty="0"/>
          </a:p>
          <a:p>
            <a:endParaRPr lang="en-US" dirty="0"/>
          </a:p>
        </p:txBody>
      </p:sp>
    </p:spTree>
    <p:extLst>
      <p:ext uri="{BB962C8B-B14F-4D97-AF65-F5344CB8AC3E}">
        <p14:creationId xmlns:p14="http://schemas.microsoft.com/office/powerpoint/2010/main" val="387039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B413-3732-DF25-E323-34650378F3B4}"/>
              </a:ext>
            </a:extLst>
          </p:cNvPr>
          <p:cNvSpPr>
            <a:spLocks noGrp="1"/>
          </p:cNvSpPr>
          <p:nvPr>
            <p:ph type="title"/>
          </p:nvPr>
        </p:nvSpPr>
        <p:spPr/>
        <p:txBody>
          <a:bodyPr/>
          <a:lstStyle/>
          <a:p>
            <a:r>
              <a:rPr lang="en-US" dirty="0"/>
              <a:t>The Steps of Project</a:t>
            </a:r>
          </a:p>
        </p:txBody>
      </p:sp>
      <p:sp>
        <p:nvSpPr>
          <p:cNvPr id="3" name="Content Placeholder 2">
            <a:extLst>
              <a:ext uri="{FF2B5EF4-FFF2-40B4-BE49-F238E27FC236}">
                <a16:creationId xmlns:a16="http://schemas.microsoft.com/office/drawing/2014/main" id="{B66FBCB6-E246-A1FB-4411-5A43B9AA887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Preprocessing</a:t>
            </a:r>
          </a:p>
          <a:p>
            <a:r>
              <a:rPr lang="en-US" dirty="0">
                <a:latin typeface="Times New Roman" panose="02020603050405020304" pitchFamily="18" charset="0"/>
                <a:cs typeface="Times New Roman" panose="02020603050405020304" pitchFamily="18" charset="0"/>
              </a:rPr>
              <a:t>Model Training (RF and GRU)</a:t>
            </a:r>
          </a:p>
          <a:p>
            <a:r>
              <a:rPr lang="en-US" dirty="0">
                <a:latin typeface="Times New Roman" panose="02020603050405020304" pitchFamily="18" charset="0"/>
                <a:cs typeface="Times New Roman" panose="02020603050405020304" pitchFamily="18" charset="0"/>
              </a:rPr>
              <a:t>Evaluation and Comparison</a:t>
            </a:r>
          </a:p>
        </p:txBody>
      </p:sp>
    </p:spTree>
    <p:extLst>
      <p:ext uri="{BB962C8B-B14F-4D97-AF65-F5344CB8AC3E}">
        <p14:creationId xmlns:p14="http://schemas.microsoft.com/office/powerpoint/2010/main" val="253626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175ED-32EF-E082-29BE-452AC7095AE6}"/>
              </a:ext>
            </a:extLst>
          </p:cNvPr>
          <p:cNvSpPr>
            <a:spLocks noGrp="1"/>
          </p:cNvSpPr>
          <p:nvPr>
            <p:ph type="title"/>
          </p:nvPr>
        </p:nvSpPr>
        <p:spPr>
          <a:xfrm>
            <a:off x="990000" y="395288"/>
            <a:ext cx="4078800" cy="1597753"/>
          </a:xfrm>
        </p:spPr>
        <p:txBody>
          <a:bodyPr wrap="square" anchor="b">
            <a:normAutofit/>
          </a:bodyPr>
          <a:lstStyle/>
          <a:p>
            <a:pPr algn="ctr"/>
            <a:r>
              <a:rPr lang="en-US" dirty="0"/>
              <a:t>Data Description</a:t>
            </a:r>
          </a:p>
        </p:txBody>
      </p:sp>
      <p:sp>
        <p:nvSpPr>
          <p:cNvPr id="3" name="Content Placeholder 2">
            <a:extLst>
              <a:ext uri="{FF2B5EF4-FFF2-40B4-BE49-F238E27FC236}">
                <a16:creationId xmlns:a16="http://schemas.microsoft.com/office/drawing/2014/main" id="{356C63B6-188F-BA51-6EE3-3548B1A3C13A}"/>
              </a:ext>
            </a:extLst>
          </p:cNvPr>
          <p:cNvSpPr>
            <a:spLocks noGrp="1"/>
          </p:cNvSpPr>
          <p:nvPr>
            <p:ph idx="1"/>
          </p:nvPr>
        </p:nvSpPr>
        <p:spPr>
          <a:xfrm>
            <a:off x="990000" y="2361601"/>
            <a:ext cx="4078800" cy="3416900"/>
          </a:xfrm>
        </p:spPr>
        <p:txBody>
          <a:bodyPr>
            <a:normAutofit/>
          </a:bodyPr>
          <a:lstStyle/>
          <a:p>
            <a:pPr>
              <a:lnSpc>
                <a:spcPct val="140000"/>
              </a:lnSpc>
            </a:pPr>
            <a:r>
              <a:rPr lang="en-US" b="1"/>
              <a:t>Data Source</a:t>
            </a:r>
            <a:r>
              <a:rPr lang="en-US"/>
              <a:t>: Yahoo Finance, Amazon (AMZN) stock data.</a:t>
            </a:r>
          </a:p>
          <a:p>
            <a:pPr>
              <a:lnSpc>
                <a:spcPct val="140000"/>
              </a:lnSpc>
            </a:pPr>
            <a:r>
              <a:rPr lang="en-US" b="1"/>
              <a:t>Date Range</a:t>
            </a:r>
            <a:r>
              <a:rPr lang="en-US"/>
              <a:t>: 2015–2023.</a:t>
            </a:r>
          </a:p>
          <a:p>
            <a:pPr>
              <a:lnSpc>
                <a:spcPct val="140000"/>
              </a:lnSpc>
            </a:pPr>
            <a:r>
              <a:rPr lang="en-US" b="1"/>
              <a:t>Key Columns</a:t>
            </a:r>
            <a:r>
              <a:rPr lang="en-US"/>
              <a:t>: Adj Close, Volume, Open, High, Low.</a:t>
            </a:r>
          </a:p>
          <a:p>
            <a:pPr>
              <a:lnSpc>
                <a:spcPct val="140000"/>
              </a:lnSpc>
            </a:pPr>
            <a:r>
              <a:rPr lang="en-US" b="1"/>
              <a:t>Target</a:t>
            </a:r>
            <a:r>
              <a:rPr lang="en-US"/>
              <a:t>: Predicting Adj Close.</a:t>
            </a:r>
          </a:p>
        </p:txBody>
      </p:sp>
      <p:cxnSp>
        <p:nvCxnSpPr>
          <p:cNvPr id="12" name="Straight Connector 1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table of numbers and letters&#10;&#10;Description automatically generated">
            <a:extLst>
              <a:ext uri="{FF2B5EF4-FFF2-40B4-BE49-F238E27FC236}">
                <a16:creationId xmlns:a16="http://schemas.microsoft.com/office/drawing/2014/main" id="{21D1007F-BA59-B66B-820D-F642AC0829BF}"/>
              </a:ext>
            </a:extLst>
          </p:cNvPr>
          <p:cNvPicPr>
            <a:picLocks noChangeAspect="1"/>
          </p:cNvPicPr>
          <p:nvPr/>
        </p:nvPicPr>
        <p:blipFill>
          <a:blip r:embed="rId2"/>
          <a:stretch>
            <a:fillRect/>
          </a:stretch>
        </p:blipFill>
        <p:spPr>
          <a:xfrm>
            <a:off x="5314953" y="2352728"/>
            <a:ext cx="6693247" cy="3748216"/>
          </a:xfrm>
          <a:prstGeom prst="rect">
            <a:avLst/>
          </a:prstGeom>
        </p:spPr>
      </p:pic>
      <p:sp>
        <p:nvSpPr>
          <p:cNvPr id="6" name="TextBox 5">
            <a:extLst>
              <a:ext uri="{FF2B5EF4-FFF2-40B4-BE49-F238E27FC236}">
                <a16:creationId xmlns:a16="http://schemas.microsoft.com/office/drawing/2014/main" id="{F628F26E-48D3-6185-A330-633EC8E8D880}"/>
              </a:ext>
            </a:extLst>
          </p:cNvPr>
          <p:cNvSpPr txBox="1"/>
          <p:nvPr/>
        </p:nvSpPr>
        <p:spPr>
          <a:xfrm>
            <a:off x="7589523" y="6225102"/>
            <a:ext cx="4920942" cy="369332"/>
          </a:xfrm>
          <a:prstGeom prst="rect">
            <a:avLst/>
          </a:prstGeom>
          <a:noFill/>
        </p:spPr>
        <p:txBody>
          <a:bodyPr wrap="square" rtlCol="0">
            <a:spAutoFit/>
          </a:bodyPr>
          <a:lstStyle/>
          <a:p>
            <a:r>
              <a:rPr lang="en-US" dirty="0"/>
              <a:t>About 2000+ rows, Screenshot of Csv file</a:t>
            </a:r>
          </a:p>
        </p:txBody>
      </p:sp>
    </p:spTree>
    <p:extLst>
      <p:ext uri="{BB962C8B-B14F-4D97-AF65-F5344CB8AC3E}">
        <p14:creationId xmlns:p14="http://schemas.microsoft.com/office/powerpoint/2010/main" val="179297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AA0167-A231-EAB9-2A4A-E2F67F8BD858}"/>
              </a:ext>
            </a:extLst>
          </p:cNvPr>
          <p:cNvSpPr txBox="1"/>
          <p:nvPr/>
        </p:nvSpPr>
        <p:spPr>
          <a:xfrm>
            <a:off x="603069" y="718456"/>
            <a:ext cx="10985862" cy="5909310"/>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Data preprocessing</a:t>
            </a:r>
          </a:p>
          <a:p>
            <a:endParaRPr lang="en-US" sz="3600" dirty="0">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User upload data:</a:t>
            </a:r>
          </a:p>
          <a:p>
            <a:r>
              <a:rPr lang="en-US" dirty="0">
                <a:latin typeface="Times New Roman" panose="02020603050405020304" pitchFamily="18" charset="0"/>
                <a:cs typeface="Times New Roman" panose="02020603050405020304" pitchFamily="18" charset="0"/>
              </a:rPr>
              <a:t>Upload a CSV file containing historical stock data through the interface.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Data cleaning:</a:t>
            </a:r>
          </a:p>
          <a:p>
            <a:r>
              <a:rPr lang="en-US" dirty="0">
                <a:latin typeface="Times New Roman" panose="02020603050405020304" pitchFamily="18" charset="0"/>
                <a:cs typeface="Times New Roman" panose="02020603050405020304" pitchFamily="18" charset="0"/>
              </a:rPr>
              <a:t>Converts the Date column to date format and removes/skips invalid rows.</a:t>
            </a:r>
          </a:p>
          <a:p>
            <a:r>
              <a:rPr lang="en-US" dirty="0">
                <a:latin typeface="Times New Roman" panose="02020603050405020304" pitchFamily="18" charset="0"/>
                <a:cs typeface="Times New Roman" panose="02020603050405020304" pitchFamily="18" charset="0"/>
              </a:rPr>
              <a:t>Key columns (such as Adj Close, Open, High, Low) are type-converted to ensure that there are no null values.</a:t>
            </a:r>
          </a:p>
          <a:p>
            <a:endParaRPr lang="en-US" dirty="0">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Feature engineering:</a:t>
            </a:r>
          </a:p>
          <a:p>
            <a:r>
              <a:rPr lang="en-US" dirty="0">
                <a:latin typeface="Times New Roman" panose="02020603050405020304" pitchFamily="18" charset="0"/>
                <a:cs typeface="Times New Roman" panose="02020603050405020304" pitchFamily="18" charset="0"/>
              </a:rPr>
              <a:t>Random forest model:</a:t>
            </a:r>
          </a:p>
          <a:p>
            <a:r>
              <a:rPr lang="en-US" dirty="0">
                <a:latin typeface="Times New Roman" panose="02020603050405020304" pitchFamily="18" charset="0"/>
                <a:cs typeface="Times New Roman" panose="02020603050405020304" pitchFamily="18" charset="0"/>
              </a:rPr>
              <a:t>Usage characteristics: Open, High, Low.</a:t>
            </a:r>
          </a:p>
          <a:p>
            <a:r>
              <a:rPr lang="en-US" dirty="0">
                <a:latin typeface="Times New Roman" panose="02020603050405020304" pitchFamily="18" charset="0"/>
                <a:cs typeface="Times New Roman" panose="02020603050405020304" pitchFamily="18" charset="0"/>
              </a:rPr>
              <a:t>Target variable: Adj Close.</a:t>
            </a:r>
          </a:p>
          <a:p>
            <a:r>
              <a:rPr lang="en-US" dirty="0">
                <a:latin typeface="Times New Roman" panose="02020603050405020304" pitchFamily="18" charset="0"/>
                <a:cs typeface="Times New Roman" panose="02020603050405020304" pitchFamily="18" charset="0"/>
              </a:rPr>
              <a:t>GRU model:</a:t>
            </a:r>
          </a:p>
          <a:p>
            <a:r>
              <a:rPr lang="en-US" dirty="0">
                <a:latin typeface="Times New Roman" panose="02020603050405020304" pitchFamily="18" charset="0"/>
                <a:cs typeface="Times New Roman" panose="02020603050405020304" pitchFamily="18" charset="0"/>
              </a:rPr>
              <a:t>Add moving averages (MA10 and MA50).</a:t>
            </a:r>
          </a:p>
          <a:p>
            <a:r>
              <a:rPr lang="en-US" dirty="0">
                <a:latin typeface="Times New Roman" panose="02020603050405020304" pitchFamily="18" charset="0"/>
                <a:cs typeface="Times New Roman" panose="02020603050405020304" pitchFamily="18" charset="0"/>
              </a:rPr>
              <a:t>Calculate the Volume Change.</a:t>
            </a:r>
          </a:p>
          <a:p>
            <a:r>
              <a:rPr lang="en-US" dirty="0">
                <a:latin typeface="Times New Roman" panose="02020603050405020304" pitchFamily="18" charset="0"/>
                <a:cs typeface="Times New Roman" panose="02020603050405020304" pitchFamily="18" charset="0"/>
              </a:rPr>
              <a:t>The data is normalized to the interval [0, 1] to ensure stable training of the deep learning model.</a:t>
            </a:r>
          </a:p>
        </p:txBody>
      </p:sp>
    </p:spTree>
    <p:extLst>
      <p:ext uri="{BB962C8B-B14F-4D97-AF65-F5344CB8AC3E}">
        <p14:creationId xmlns:p14="http://schemas.microsoft.com/office/powerpoint/2010/main" val="237288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0FEC-23BD-47B7-6FCE-AC743612C77C}"/>
              </a:ext>
            </a:extLst>
          </p:cNvPr>
          <p:cNvSpPr>
            <a:spLocks noGrp="1"/>
          </p:cNvSpPr>
          <p:nvPr>
            <p:ph type="title"/>
          </p:nvPr>
        </p:nvSpPr>
        <p:spPr/>
        <p:txBody>
          <a:bodyPr/>
          <a:lstStyle/>
          <a:p>
            <a:pPr algn="ctr"/>
            <a:r>
              <a:rPr lang="en-US" dirty="0"/>
              <a:t>Random Forest Model</a:t>
            </a:r>
          </a:p>
        </p:txBody>
      </p:sp>
      <p:sp>
        <p:nvSpPr>
          <p:cNvPr id="3" name="Content Placeholder 2">
            <a:extLst>
              <a:ext uri="{FF2B5EF4-FFF2-40B4-BE49-F238E27FC236}">
                <a16:creationId xmlns:a16="http://schemas.microsoft.com/office/drawing/2014/main" id="{D0CE60F3-A3C8-956A-3B94-F02E75F3C452}"/>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Model Design</a:t>
            </a:r>
            <a:r>
              <a:rPr lang="en-US" dirty="0"/>
              <a:t>:</a:t>
            </a:r>
          </a:p>
          <a:p>
            <a:pPr>
              <a:buFont typeface="Arial" panose="020B0604020202020204" pitchFamily="34" charset="0"/>
              <a:buChar char="•"/>
            </a:pPr>
            <a:r>
              <a:rPr lang="en-US" dirty="0"/>
              <a:t>Features: Open, High, Low.</a:t>
            </a:r>
          </a:p>
          <a:p>
            <a:pPr>
              <a:buFont typeface="Arial" panose="020B0604020202020204" pitchFamily="34" charset="0"/>
              <a:buChar char="•"/>
            </a:pPr>
            <a:r>
              <a:rPr lang="en-US" dirty="0"/>
              <a:t>Target: Predict Adj Close.</a:t>
            </a:r>
          </a:p>
          <a:p>
            <a:pPr>
              <a:buFont typeface="Arial" panose="020B0604020202020204" pitchFamily="34" charset="0"/>
              <a:buChar char="•"/>
            </a:pPr>
            <a:r>
              <a:rPr lang="en-US" dirty="0"/>
              <a:t>Number of Trees: 100 (adjustable via </a:t>
            </a:r>
            <a:r>
              <a:rPr lang="en-US" dirty="0" err="1"/>
              <a:t>Streamlit</a:t>
            </a:r>
            <a:r>
              <a:rPr lang="en-US" dirty="0"/>
              <a:t>).</a:t>
            </a:r>
          </a:p>
          <a:p>
            <a:pPr>
              <a:buFont typeface="Arial" panose="020B0604020202020204" pitchFamily="34" charset="0"/>
              <a:buChar char="•"/>
            </a:pPr>
            <a:r>
              <a:rPr lang="en-US" b="1" dirty="0"/>
              <a:t>Training and Test Split</a:t>
            </a:r>
            <a:r>
              <a:rPr lang="en-US" dirty="0"/>
              <a:t>:</a:t>
            </a:r>
          </a:p>
          <a:p>
            <a:pPr>
              <a:buFont typeface="Arial" panose="020B0604020202020204" pitchFamily="34" charset="0"/>
              <a:buChar char="•"/>
            </a:pPr>
            <a:r>
              <a:rPr lang="en-US" dirty="0"/>
              <a:t>Train: 80%.</a:t>
            </a:r>
          </a:p>
          <a:p>
            <a:pPr>
              <a:buFont typeface="Arial" panose="020B0604020202020204" pitchFamily="34" charset="0"/>
              <a:buChar char="•"/>
            </a:pPr>
            <a:r>
              <a:rPr lang="en-US" dirty="0"/>
              <a:t>Test: 20%.</a:t>
            </a:r>
          </a:p>
          <a:p>
            <a:endParaRPr lang="en-US" dirty="0"/>
          </a:p>
        </p:txBody>
      </p:sp>
    </p:spTree>
    <p:extLst>
      <p:ext uri="{BB962C8B-B14F-4D97-AF65-F5344CB8AC3E}">
        <p14:creationId xmlns:p14="http://schemas.microsoft.com/office/powerpoint/2010/main" val="238634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4F1E-AC8F-EA48-207B-1CCA3A15D9E7}"/>
              </a:ext>
            </a:extLst>
          </p:cNvPr>
          <p:cNvSpPr>
            <a:spLocks noGrp="1"/>
          </p:cNvSpPr>
          <p:nvPr>
            <p:ph type="title"/>
          </p:nvPr>
        </p:nvSpPr>
        <p:spPr/>
        <p:txBody>
          <a:bodyPr/>
          <a:lstStyle/>
          <a:p>
            <a:pPr algn="ctr"/>
            <a:r>
              <a:rPr lang="en-US" dirty="0"/>
              <a:t>GRU Model</a:t>
            </a:r>
          </a:p>
        </p:txBody>
      </p:sp>
      <p:sp>
        <p:nvSpPr>
          <p:cNvPr id="3" name="Content Placeholder 2">
            <a:extLst>
              <a:ext uri="{FF2B5EF4-FFF2-40B4-BE49-F238E27FC236}">
                <a16:creationId xmlns:a16="http://schemas.microsoft.com/office/drawing/2014/main" id="{5C56E851-7E10-8EC2-3702-3EB9BE6F845B}"/>
              </a:ext>
            </a:extLst>
          </p:cNvPr>
          <p:cNvSpPr>
            <a:spLocks noGrp="1"/>
          </p:cNvSpPr>
          <p:nvPr>
            <p:ph idx="1"/>
          </p:nvPr>
        </p:nvSpPr>
        <p:spPr/>
        <p:txBody>
          <a:bodyPr>
            <a:normAutofit fontScale="92500"/>
          </a:bodyPr>
          <a:lstStyle/>
          <a:p>
            <a:pPr>
              <a:buFont typeface="Arial" panose="020B0604020202020204" pitchFamily="34" charset="0"/>
              <a:buChar char="•"/>
            </a:pPr>
            <a:r>
              <a:rPr lang="en-US" b="1" dirty="0"/>
              <a:t>Model Architecture</a:t>
            </a:r>
            <a:r>
              <a:rPr lang="en-US" dirty="0"/>
              <a:t>:</a:t>
            </a:r>
          </a:p>
          <a:p>
            <a:pPr>
              <a:buFont typeface="Arial" panose="020B0604020202020204" pitchFamily="34" charset="0"/>
              <a:buChar char="•"/>
            </a:pPr>
            <a:r>
              <a:rPr lang="en-US" dirty="0"/>
              <a:t>Input: Last 5 days of data (time window = 5).</a:t>
            </a:r>
          </a:p>
          <a:p>
            <a:pPr>
              <a:buFont typeface="Arial" panose="020B0604020202020204" pitchFamily="34" charset="0"/>
              <a:buChar char="•"/>
            </a:pPr>
            <a:r>
              <a:rPr lang="en-US" dirty="0"/>
              <a:t>Two GRU layers with 50 units each, followed by Dropout (40%) and Dense layers.</a:t>
            </a:r>
          </a:p>
          <a:p>
            <a:pPr>
              <a:buFont typeface="Arial" panose="020B0604020202020204" pitchFamily="34" charset="0"/>
              <a:buChar char="•"/>
            </a:pPr>
            <a:r>
              <a:rPr lang="en-US" dirty="0"/>
              <a:t>Output: Predict next day's Adj Close.</a:t>
            </a:r>
          </a:p>
          <a:p>
            <a:pPr>
              <a:buFont typeface="Arial" panose="020B0604020202020204" pitchFamily="34" charset="0"/>
              <a:buChar char="•"/>
            </a:pPr>
            <a:r>
              <a:rPr lang="en-US" b="1" dirty="0"/>
              <a:t>Hyperparameters</a:t>
            </a:r>
            <a:r>
              <a:rPr lang="en-US" dirty="0"/>
              <a:t>:</a:t>
            </a:r>
          </a:p>
          <a:p>
            <a:pPr>
              <a:buFont typeface="Arial" panose="020B0604020202020204" pitchFamily="34" charset="0"/>
              <a:buChar char="•"/>
            </a:pPr>
            <a:r>
              <a:rPr lang="en-US" dirty="0"/>
              <a:t>Training Epochs: 50.</a:t>
            </a:r>
          </a:p>
          <a:p>
            <a:pPr>
              <a:buFont typeface="Arial" panose="020B0604020202020204" pitchFamily="34" charset="0"/>
              <a:buChar char="•"/>
            </a:pPr>
            <a:r>
              <a:rPr lang="en-US" dirty="0"/>
              <a:t>Batch Size: 32.</a:t>
            </a:r>
          </a:p>
          <a:p>
            <a:endParaRPr lang="en-US" dirty="0"/>
          </a:p>
        </p:txBody>
      </p:sp>
    </p:spTree>
    <p:extLst>
      <p:ext uri="{BB962C8B-B14F-4D97-AF65-F5344CB8AC3E}">
        <p14:creationId xmlns:p14="http://schemas.microsoft.com/office/powerpoint/2010/main" val="224085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85" name="Rectangle 2084">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7F566-7145-1EBD-6803-CBA94224EAB1}"/>
              </a:ext>
            </a:extLst>
          </p:cNvPr>
          <p:cNvSpPr>
            <a:spLocks noGrp="1"/>
          </p:cNvSpPr>
          <p:nvPr>
            <p:ph type="title"/>
          </p:nvPr>
        </p:nvSpPr>
        <p:spPr>
          <a:xfrm>
            <a:off x="7112369" y="536575"/>
            <a:ext cx="4078800" cy="1453003"/>
          </a:xfrm>
        </p:spPr>
        <p:txBody>
          <a:bodyPr wrap="square" anchor="b">
            <a:normAutofit/>
          </a:bodyPr>
          <a:lstStyle/>
          <a:p>
            <a:pPr algn="ctr"/>
            <a:r>
              <a:rPr lang="en-US" dirty="0"/>
              <a:t>Actual vs. Predicted</a:t>
            </a:r>
          </a:p>
        </p:txBody>
      </p:sp>
      <p:sp>
        <p:nvSpPr>
          <p:cNvPr id="2087" name="Rectangle 2086">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2052" name="Picture 4" descr="0">
            <a:extLst>
              <a:ext uri="{FF2B5EF4-FFF2-40B4-BE49-F238E27FC236}">
                <a16:creationId xmlns:a16="http://schemas.microsoft.com/office/drawing/2014/main" id="{B8CCBD56-B82C-06EF-5B9A-A119C20FF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 r="1421"/>
          <a:stretch/>
        </p:blipFill>
        <p:spPr bwMode="auto">
          <a:xfrm>
            <a:off x="586747" y="540033"/>
            <a:ext cx="4906905" cy="2754000"/>
          </a:xfrm>
          <a:prstGeom prst="rect">
            <a:avLst/>
          </a:prstGeom>
          <a:noFill/>
          <a:extLst>
            <a:ext uri="{909E8E84-426E-40DD-AFC4-6F175D3DCCD1}">
              <a14:hiddenFill xmlns:a14="http://schemas.microsoft.com/office/drawing/2010/main">
                <a:solidFill>
                  <a:srgbClr val="FFFFFF"/>
                </a:solidFill>
              </a14:hiddenFill>
            </a:ext>
          </a:extLst>
        </p:spPr>
      </p:pic>
      <p:cxnSp>
        <p:nvCxnSpPr>
          <p:cNvPr id="2089" name="Straight Connector 2088">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2050" name="Picture 2" descr="0">
            <a:extLst>
              <a:ext uri="{FF2B5EF4-FFF2-40B4-BE49-F238E27FC236}">
                <a16:creationId xmlns:a16="http://schemas.microsoft.com/office/drawing/2014/main" id="{CEEC66AF-FDFB-8EFB-AFA2-E919DEAB5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59"/>
          <a:stretch/>
        </p:blipFill>
        <p:spPr bwMode="auto">
          <a:xfrm>
            <a:off x="586746" y="3564000"/>
            <a:ext cx="4906907" cy="27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770878"/>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106</TotalTime>
  <Words>687</Words>
  <Application>Microsoft Macintosh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Goudy Old Style</vt:lpstr>
      <vt:lpstr>Times New Roman</vt:lpstr>
      <vt:lpstr>Wingdings</vt:lpstr>
      <vt:lpstr>FrostyVTI</vt:lpstr>
      <vt:lpstr>Stock Price Prediction: Random Forest vs GRU</vt:lpstr>
      <vt:lpstr>PowerPoint Presentation</vt:lpstr>
      <vt:lpstr>Why choose Random Forest &amp; GRU?</vt:lpstr>
      <vt:lpstr>The Steps of Project</vt:lpstr>
      <vt:lpstr>Data Description</vt:lpstr>
      <vt:lpstr>PowerPoint Presentation</vt:lpstr>
      <vt:lpstr>Random Forest Model</vt:lpstr>
      <vt:lpstr>GRU Model</vt:lpstr>
      <vt:lpstr>Actual vs. Predicted</vt:lpstr>
      <vt:lpstr>Model Comparison</vt:lpstr>
      <vt:lpstr>PowerPoint Presentation</vt:lpstr>
      <vt:lpstr>Result Finding &amp; Limitation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1</cp:revision>
  <dcterms:created xsi:type="dcterms:W3CDTF">2024-12-10T22:18:13Z</dcterms:created>
  <dcterms:modified xsi:type="dcterms:W3CDTF">2024-12-11T00:04:24Z</dcterms:modified>
</cp:coreProperties>
</file>