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98" r:id="rId4"/>
    <p:sldId id="269" r:id="rId5"/>
    <p:sldId id="289" r:id="rId6"/>
    <p:sldId id="290" r:id="rId7"/>
    <p:sldId id="293" r:id="rId8"/>
    <p:sldId id="292" r:id="rId9"/>
    <p:sldId id="291" r:id="rId10"/>
    <p:sldId id="257" r:id="rId11"/>
    <p:sldId id="295" r:id="rId12"/>
    <p:sldId id="296" r:id="rId13"/>
    <p:sldId id="297" r:id="rId14"/>
    <p:sldId id="260" r:id="rId15"/>
    <p:sldId id="261" r:id="rId16"/>
    <p:sldId id="262" r:id="rId17"/>
    <p:sldId id="263" r:id="rId18"/>
    <p:sldId id="299" r:id="rId19"/>
    <p:sldId id="273" r:id="rId20"/>
    <p:sldId id="300" r:id="rId21"/>
    <p:sldId id="264" r:id="rId22"/>
    <p:sldId id="280" r:id="rId23"/>
    <p:sldId id="265" r:id="rId24"/>
    <p:sldId id="266" r:id="rId25"/>
    <p:sldId id="268" r:id="rId26"/>
    <p:sldId id="282" r:id="rId27"/>
    <p:sldId id="285" r:id="rId28"/>
    <p:sldId id="294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8516-A0C1-4790-80F0-1070318365A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0E974-53BB-4D13-B6D4-3A7851AA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0E974-53BB-4D13-B6D4-3A7851AA83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38F-649A-49AB-B118-5EC4D33C4A57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032-7B51-4EF5-8F61-9A23258B7CB4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169-A2ED-44E3-B01A-DDFE7F0372F3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3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76B9-275E-496D-A606-75D228B86926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5C55-03D0-4FBC-B969-C341B04B4906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7BB-8D74-4653-A5C2-407D5CBF532B}" type="datetime1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6E9F-0241-48AD-8253-5384F360B1E8}" type="datetime1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0FC-5D0B-4265-878E-BF0407184EB5}" type="datetime1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113-E18B-4E2D-A931-96250F138801}" type="datetime1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7297-CD84-4C56-B940-B21AFF2D5CFF}" type="datetime1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BD62-5030-47C7-BD3D-714A8CDBDBB0}" type="datetime1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E43-FB52-49E2-909B-704FFB0FAA73}" type="datetime1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33E7-6D47-4F5F-95DF-1C9A3D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Welcome to CS 4330/5390,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sz="5300" b="1" dirty="0"/>
              <a:t>Mobile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935413"/>
            <a:ext cx="6858000" cy="181768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4600" dirty="0" smtClean="0"/>
              <a:t>Fall 2019</a:t>
            </a:r>
            <a:endParaRPr lang="en-US" sz="4600" dirty="0"/>
          </a:p>
          <a:p>
            <a:r>
              <a:rPr lang="en-US" altLang="ko-KR" sz="4600" dirty="0">
                <a:ea typeface="굴림" panose="020B0600000101010101" pitchFamily="34" charset="-127"/>
              </a:rPr>
              <a:t>Dept. of Computer Science</a:t>
            </a:r>
          </a:p>
          <a:p>
            <a:r>
              <a:rPr lang="en-US" altLang="ko-KR" sz="4600" dirty="0">
                <a:ea typeface="굴림" panose="020B0600000101010101" pitchFamily="34" charset="-127"/>
              </a:rPr>
              <a:t>University of Texas at El Paso</a:t>
            </a:r>
          </a:p>
        </p:txBody>
      </p:sp>
    </p:spTree>
    <p:extLst>
      <p:ext uri="{BB962C8B-B14F-4D97-AF65-F5344CB8AC3E}">
        <p14:creationId xmlns:p14="http://schemas.microsoft.com/office/powerpoint/2010/main" val="548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</a:t>
            </a:r>
            <a:r>
              <a:rPr lang="en-US" dirty="0" smtClean="0"/>
              <a:t>8 </a:t>
            </a:r>
            <a:r>
              <a:rPr lang="en-US" dirty="0"/>
              <a:t>Minutes,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syllabus and answer the following questions.</a:t>
            </a:r>
          </a:p>
          <a:p>
            <a:pPr lvl="1"/>
            <a:r>
              <a:rPr lang="en-US" sz="2000" dirty="0"/>
              <a:t>When are the office hours of the instructor?</a:t>
            </a:r>
          </a:p>
          <a:p>
            <a:pPr lvl="1"/>
            <a:r>
              <a:rPr lang="en-US" sz="2000" dirty="0"/>
              <a:t>What are the main objectives of the course?</a:t>
            </a:r>
          </a:p>
          <a:p>
            <a:pPr lvl="1"/>
            <a:r>
              <a:rPr lang="en-US" sz="2000" dirty="0"/>
              <a:t>What are the main topics to be covered?</a:t>
            </a:r>
          </a:p>
          <a:p>
            <a:pPr lvl="1"/>
            <a:r>
              <a:rPr lang="en-US" sz="2000" dirty="0"/>
              <a:t>Describe the homework policy? Are late submissions are allowed?</a:t>
            </a:r>
          </a:p>
          <a:p>
            <a:pPr lvl="1"/>
            <a:r>
              <a:rPr lang="en-US" sz="2000" dirty="0"/>
              <a:t>What’s the purpose of the semester project, and what are you supposed to do regarding it?</a:t>
            </a:r>
          </a:p>
          <a:p>
            <a:pPr lvl="1"/>
            <a:r>
              <a:rPr lang="en-US" sz="2000" dirty="0"/>
              <a:t>Is class attendance required?</a:t>
            </a:r>
          </a:p>
          <a:p>
            <a:pPr lvl="1"/>
            <a:r>
              <a:rPr lang="en-US" sz="2000" dirty="0"/>
              <a:t>Can everyone earn an A?</a:t>
            </a:r>
          </a:p>
          <a:p>
            <a:pPr lvl="1"/>
            <a:r>
              <a:rPr lang="en-US" sz="2000" dirty="0"/>
              <a:t>How can you earn bonus points (~ 5%) to improve your grade?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19764" y="365126"/>
            <a:ext cx="7995586" cy="1325563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panose="020B0600000101010101" pitchFamily="34" charset="-127"/>
              </a:rPr>
              <a:t>Practice Quiz: What You Just Learned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63751"/>
            <a:ext cx="6157843" cy="415618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 smtClean="0">
                <a:ea typeface="굴림" panose="020B0600000101010101" pitchFamily="34" charset="-127"/>
              </a:rPr>
              <a:t>Install an Android app named </a:t>
            </a:r>
            <a:r>
              <a:rPr lang="en-US" altLang="ko-KR" sz="2800" dirty="0" err="1" smtClean="0">
                <a:ea typeface="굴림" panose="020B0600000101010101" pitchFamily="34" charset="-127"/>
              </a:rPr>
              <a:t>MoQuiz</a:t>
            </a:r>
            <a:endParaRPr lang="en-US" altLang="ko-KR" sz="2800" dirty="0" smtClean="0">
              <a:ea typeface="굴림" panose="020B0600000101010101" pitchFamily="34" charset="-127"/>
            </a:endParaRPr>
          </a:p>
          <a:p>
            <a:pPr lvl="1">
              <a:defRPr/>
            </a:pPr>
            <a:r>
              <a:rPr lang="en-US" altLang="ko-KR" sz="2400" dirty="0" smtClean="0">
                <a:ea typeface="굴림" panose="020B0600000101010101" pitchFamily="34" charset="-127"/>
              </a:rPr>
              <a:t>Search “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MoQuiz</a:t>
            </a:r>
            <a:r>
              <a:rPr lang="en-US" altLang="ko-KR" sz="2400" dirty="0" smtClean="0">
                <a:ea typeface="굴림" panose="020B0600000101010101" pitchFamily="34" charset="-127"/>
              </a:rPr>
              <a:t>” in Google Play Store</a:t>
            </a: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34" charset="-127"/>
              </a:rPr>
              <a:t>Or </a:t>
            </a:r>
            <a:r>
              <a:rPr lang="en-US" altLang="ko-KR" sz="2400" dirty="0" smtClean="0">
                <a:solidFill>
                  <a:srgbClr val="0070C0"/>
                </a:solidFill>
                <a:ea typeface="굴림" panose="020B0600000101010101" pitchFamily="34" charset="-127"/>
              </a:rPr>
              <a:t>http://www.cs.utep.edu/cheon/moquiz/</a:t>
            </a:r>
            <a:endParaRPr lang="en-US" altLang="ko-KR" sz="2400" dirty="0" smtClean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panose="020B0600000101010101" pitchFamily="34" charset="-127"/>
              </a:rPr>
              <a:t>Android 5.0 or higher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>
                <a:ea typeface="굴림" panose="020B0600000101010101" pitchFamily="34" charset="-127"/>
              </a:rPr>
              <a:t>No Android device?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굴림" panose="020B0600000101010101" pitchFamily="34" charset="-127"/>
              </a:rPr>
              <a:t>Install an emulator, e.g.,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BlueStacks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굴림" panose="020B0600000101010101" pitchFamily="34" charset="-127"/>
              </a:rPr>
              <a:t>Google </a:t>
            </a:r>
            <a:r>
              <a:rPr lang="en-US" altLang="ko-KR" sz="2000" dirty="0" smtClean="0">
                <a:ea typeface="굴림" panose="020B0600000101010101" pitchFamily="34" charset="-127"/>
              </a:rPr>
              <a:t>“B</a:t>
            </a:r>
            <a:r>
              <a:rPr lang="en-US" altLang="en-US" sz="2000" dirty="0" smtClean="0"/>
              <a:t>est </a:t>
            </a:r>
            <a:r>
              <a:rPr lang="en-US" altLang="en-US" sz="2000" dirty="0"/>
              <a:t>Android emulators for </a:t>
            </a:r>
            <a:r>
              <a:rPr lang="en-US" altLang="en-US" sz="2000" dirty="0" smtClean="0"/>
              <a:t>PC”</a:t>
            </a:r>
          </a:p>
          <a:p>
            <a:pPr lvl="1">
              <a:defRPr/>
            </a:pPr>
            <a:r>
              <a:rPr lang="en-US" altLang="ko-KR" sz="2400" dirty="0" smtClean="0">
                <a:ea typeface="굴림" panose="020B0600000101010101" pitchFamily="34" charset="-127"/>
              </a:rPr>
              <a:t>Need to give a permission to install from </a:t>
            </a:r>
            <a:r>
              <a:rPr lang="en-US" altLang="ko-KR" dirty="0" smtClean="0">
                <a:ea typeface="굴림" panose="020B0600000101010101" pitchFamily="34" charset="-127"/>
              </a:rPr>
              <a:t>“</a:t>
            </a:r>
            <a:r>
              <a:rPr lang="en-US" altLang="ko-KR" sz="2400" dirty="0" smtClean="0">
                <a:ea typeface="굴림" panose="020B0600000101010101" pitchFamily="34" charset="-127"/>
              </a:rPr>
              <a:t>unknown sources”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34" charset="-127"/>
              </a:rPr>
              <a:t>Or use the </a:t>
            </a:r>
            <a:r>
              <a:rPr lang="en-US" altLang="ko-KR" dirty="0" err="1" smtClean="0">
                <a:ea typeface="굴림" panose="020B0600000101010101" pitchFamily="34" charset="-127"/>
              </a:rPr>
              <a:t>MoQuiz</a:t>
            </a:r>
            <a:r>
              <a:rPr lang="en-US" altLang="ko-KR" dirty="0" smtClean="0">
                <a:ea typeface="굴림" panose="020B0600000101010101" pitchFamily="34" charset="-127"/>
              </a:rPr>
              <a:t> Web</a:t>
            </a: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34" charset="-127"/>
              </a:rPr>
              <a:t>Available from the Lecture Notes page of the course website</a:t>
            </a:r>
            <a:r>
              <a:rPr lang="en-US" altLang="ko-KR" dirty="0" smtClean="0">
                <a:ea typeface="굴림" panose="020B0600000101010101" pitchFamily="34" charset="-127"/>
              </a:rPr>
              <a:t>.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78" y="2276548"/>
            <a:ext cx="1933333" cy="34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3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7891" y="274638"/>
            <a:ext cx="8118909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Quiz (10 Minutes)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2914"/>
            <a:ext cx="7586870" cy="366746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Log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User Id: </a:t>
            </a:r>
            <a:r>
              <a:rPr lang="en-US" altLang="ko-KR" sz="2400" i="1" u="sng" dirty="0" smtClean="0">
                <a:ea typeface="굴림" panose="020B0600000101010101" pitchFamily="34" charset="-127"/>
              </a:rPr>
              <a:t>UTEP user name</a:t>
            </a:r>
            <a:r>
              <a:rPr lang="en-US" altLang="ko-KR" sz="2400" dirty="0" smtClean="0">
                <a:ea typeface="굴림" panose="020B0600000101010101" pitchFamily="34" charset="-127"/>
              </a:rPr>
              <a:t> (e.g., </a:t>
            </a:r>
            <a:r>
              <a:rPr lang="en-US" altLang="ko-KR" sz="24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jsmith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@miners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Password: </a:t>
            </a:r>
            <a:r>
              <a:rPr lang="en-US" altLang="ko-KR" sz="2400" i="1" u="sng" dirty="0" smtClean="0">
                <a:ea typeface="굴림" panose="020B0600000101010101" pitchFamily="34" charset="-127"/>
              </a:rPr>
              <a:t>last 4 digits of student id</a:t>
            </a:r>
            <a:r>
              <a:rPr lang="en-US" altLang="ko-KR" sz="2400" dirty="0" smtClean="0">
                <a:ea typeface="굴림" panose="020B0600000101010101" pitchFamily="34" charset="-127"/>
              </a:rPr>
              <a:t> (e.g., 8000</a:t>
            </a:r>
            <a:r>
              <a:rPr lang="en-US" altLang="ko-KR" sz="2400" dirty="0" smtClean="0">
                <a:solidFill>
                  <a:srgbClr val="0070C0"/>
                </a:solidFill>
                <a:ea typeface="굴림" panose="020B0600000101010101" pitchFamily="34" charset="-127"/>
              </a:rPr>
              <a:t>1234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*</a:t>
            </a:r>
            <a:endParaRPr lang="en-US" altLang="ko-KR" sz="2400" i="1" u="sng" baseline="30000" dirty="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Select a quiz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Answer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Submit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Review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Issues?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1" y="3242942"/>
            <a:ext cx="1384626" cy="2455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61" y="3242942"/>
            <a:ext cx="1384626" cy="2455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96" y="3242942"/>
            <a:ext cx="1384626" cy="2455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27" y="3242942"/>
            <a:ext cx="1384626" cy="245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1300" y="5943964"/>
            <a:ext cx="1919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*</a:t>
            </a:r>
            <a:r>
              <a:rPr lang="en-US" sz="1400" dirty="0" smtClean="0"/>
              <a:t>Can change after login.</a:t>
            </a:r>
            <a:endParaRPr lang="en-US" sz="1400" dirty="0"/>
          </a:p>
        </p:txBody>
      </p:sp>
      <p:sp>
        <p:nvSpPr>
          <p:cNvPr id="10" name="Cloud 9"/>
          <p:cNvSpPr/>
          <p:nvPr/>
        </p:nvSpPr>
        <p:spPr>
          <a:xfrm>
            <a:off x="5953125" y="4781551"/>
            <a:ext cx="2714625" cy="1257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to answer one question incorrectly.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9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91" y="2456992"/>
            <a:ext cx="1933333" cy="3428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140" y="288925"/>
            <a:ext cx="8416374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Quiz Grading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5373688" cy="170441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Done and collected automatically</a:t>
            </a:r>
            <a:endParaRPr lang="en-US" altLang="ko-KR" sz="2400" i="1" u="sng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anose="020B0600000101010101" pitchFamily="34" charset="-127"/>
              </a:rPr>
              <a:t>Must be submitted on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Q: Reporting a grading error?</a:t>
            </a:r>
          </a:p>
          <a:p>
            <a:pPr lvl="1"/>
            <a:r>
              <a:rPr lang="en-US" altLang="ko-KR" sz="2000" dirty="0" smtClean="0">
                <a:ea typeface="굴림" panose="020B0600000101010101" pitchFamily="34" charset="-127"/>
              </a:rPr>
              <a:t>Tap the “Report” button at the bottom. 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382918" y="4921114"/>
            <a:ext cx="1284352" cy="780948"/>
          </a:xfrm>
          <a:prstGeom prst="cloudCallout">
            <a:avLst>
              <a:gd name="adj1" fmla="val 105397"/>
              <a:gd name="adj2" fmla="val 4624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Report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13</a:t>
            </a:fld>
            <a:endParaRPr lang="en-US"/>
          </a:p>
        </p:txBody>
      </p:sp>
      <p:sp>
        <p:nvSpPr>
          <p:cNvPr id="11" name="Oval 1"/>
          <p:cNvSpPr>
            <a:spLocks noChangeArrowheads="1"/>
          </p:cNvSpPr>
          <p:nvPr/>
        </p:nvSpPr>
        <p:spPr bwMode="auto">
          <a:xfrm>
            <a:off x="6464001" y="5585169"/>
            <a:ext cx="589941" cy="32326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6" y="4415801"/>
            <a:ext cx="1800011" cy="660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98097"/>
          </a:xfrm>
        </p:spPr>
        <p:txBody>
          <a:bodyPr>
            <a:normAutofit/>
          </a:bodyPr>
          <a:lstStyle/>
          <a:p>
            <a:r>
              <a:rPr lang="en-US" dirty="0"/>
              <a:t>Password-protected pages (e.g., </a:t>
            </a:r>
            <a:r>
              <a:rPr lang="en-US" dirty="0" smtClean="0"/>
              <a:t>lecture notes</a:t>
            </a:r>
            <a:r>
              <a:rPr lang="en-US" dirty="0"/>
              <a:t>, assignment </a:t>
            </a:r>
            <a:r>
              <a:rPr lang="en-US" dirty="0" smtClean="0"/>
              <a:t>submission, and grade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Use your </a:t>
            </a:r>
            <a:r>
              <a:rPr lang="en-US" dirty="0" err="1">
                <a:solidFill>
                  <a:srgbClr val="0070C0"/>
                </a:solidFill>
              </a:rPr>
              <a:t>MoQuiz</a:t>
            </a:r>
            <a:r>
              <a:rPr lang="en-US" dirty="0">
                <a:solidFill>
                  <a:srgbClr val="0070C0"/>
                </a:solidFill>
              </a:rPr>
              <a:t> credentials </a:t>
            </a:r>
            <a:r>
              <a:rPr lang="en-US" dirty="0"/>
              <a:t>or the following:</a:t>
            </a:r>
          </a:p>
          <a:p>
            <a:pPr lvl="1"/>
            <a:r>
              <a:rPr lang="en-US" dirty="0"/>
              <a:t>User Id: </a:t>
            </a:r>
            <a:r>
              <a:rPr lang="en-US" dirty="0" smtClean="0">
                <a:solidFill>
                  <a:srgbClr val="0070C0"/>
                </a:solidFill>
              </a:rPr>
              <a:t>cs4330/cs5390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Password: </a:t>
            </a:r>
            <a:r>
              <a:rPr lang="en-US" dirty="0" smtClean="0">
                <a:solidFill>
                  <a:srgbClr val="0070C0"/>
                </a:solidFill>
              </a:rPr>
              <a:t>room0208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772" y="5868237"/>
            <a:ext cx="529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*</a:t>
            </a:r>
            <a:r>
              <a:rPr lang="en-US" sz="1400" dirty="0" smtClean="0"/>
              <a:t>Lecture notes and grades are also available through the </a:t>
            </a:r>
            <a:r>
              <a:rPr lang="en-US" sz="1400" dirty="0" err="1" smtClean="0"/>
              <a:t>MoQuiz</a:t>
            </a:r>
            <a:r>
              <a:rPr lang="en-US" sz="1400" dirty="0" smtClean="0"/>
              <a:t> app.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5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1" y="365126"/>
            <a:ext cx="1966722" cy="243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6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J. F. </a:t>
            </a:r>
            <a:r>
              <a:rPr lang="en-US" dirty="0" err="1"/>
              <a:t>DiMarzio</a:t>
            </a:r>
            <a:r>
              <a:rPr lang="en-US" dirty="0"/>
              <a:t>, </a:t>
            </a:r>
            <a:r>
              <a:rPr lang="en-US" i="1" dirty="0"/>
              <a:t>Beginning Android Programming with Android Studio</a:t>
            </a:r>
            <a:r>
              <a:rPr lang="en-US" dirty="0"/>
              <a:t>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 (John Wiley &amp; Sons), </a:t>
            </a:r>
            <a:r>
              <a:rPr lang="en-US" dirty="0" smtClean="0"/>
              <a:t>2017</a:t>
            </a:r>
            <a:r>
              <a:rPr lang="en-US" baseline="30000" dirty="0" smtClean="0"/>
              <a:t>*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Supplementary reading: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Dawn </a:t>
            </a:r>
            <a:r>
              <a:rPr lang="en-US" sz="2300" dirty="0"/>
              <a:t>Griffiths and David Griffiths, </a:t>
            </a:r>
            <a:r>
              <a:rPr lang="en-US" sz="2300" i="1" dirty="0">
                <a:solidFill>
                  <a:srgbClr val="0070C0"/>
                </a:solidFill>
              </a:rPr>
              <a:t>Head First Android Development: A Brain-Friendly Guide</a:t>
            </a:r>
            <a:r>
              <a:rPr lang="en-US" sz="2300" dirty="0"/>
              <a:t>, </a:t>
            </a:r>
            <a:r>
              <a:rPr lang="en-US" sz="2300" dirty="0" smtClean="0"/>
              <a:t>2</a:t>
            </a:r>
            <a:r>
              <a:rPr lang="en-US" sz="2300" baseline="30000" dirty="0" smtClean="0"/>
              <a:t>nd</a:t>
            </a:r>
            <a:r>
              <a:rPr lang="en-US" sz="2300" dirty="0" smtClean="0"/>
              <a:t> edition</a:t>
            </a:r>
            <a:r>
              <a:rPr lang="en-US" sz="2300" dirty="0"/>
              <a:t>, </a:t>
            </a:r>
            <a:r>
              <a:rPr lang="en-US" sz="2300" dirty="0" err="1" smtClean="0"/>
              <a:t>O’Reily</a:t>
            </a:r>
            <a:r>
              <a:rPr lang="en-US" sz="2300" dirty="0" smtClean="0"/>
              <a:t>, 2017</a:t>
            </a:r>
            <a:r>
              <a:rPr lang="en-US" sz="2300" dirty="0"/>
              <a:t>. </a:t>
            </a:r>
            <a:r>
              <a:rPr lang="en-US" sz="2300" dirty="0" smtClean="0"/>
              <a:t>Detailed </a:t>
            </a:r>
            <a:r>
              <a:rPr lang="en-US" sz="2300" dirty="0"/>
              <a:t>instructions and </a:t>
            </a:r>
            <a:r>
              <a:rPr lang="en-US" sz="2300" dirty="0" smtClean="0"/>
              <a:t>explanations.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Paul </a:t>
            </a:r>
            <a:r>
              <a:rPr lang="en-US" sz="2300" dirty="0" err="1"/>
              <a:t>Deitel</a:t>
            </a:r>
            <a:r>
              <a:rPr lang="en-US" sz="2300" dirty="0"/>
              <a:t>, et al., </a:t>
            </a:r>
            <a:r>
              <a:rPr lang="en-US" sz="2300" i="1" dirty="0"/>
              <a:t>Android 6 for Programmers: An App-Driven Approach, </a:t>
            </a:r>
            <a:r>
              <a:rPr lang="en-US" sz="2300" i="1" dirty="0" smtClean="0"/>
              <a:t>3</a:t>
            </a:r>
            <a:r>
              <a:rPr lang="en-US" sz="2300" i="1" baseline="30000" dirty="0" smtClean="0"/>
              <a:t>rd</a:t>
            </a:r>
            <a:r>
              <a:rPr lang="en-US" sz="2300" i="1" dirty="0" smtClean="0"/>
              <a:t> edition</a:t>
            </a:r>
            <a:r>
              <a:rPr lang="en-US" sz="2300" dirty="0"/>
              <a:t>, Prentice Hall, 2015. </a:t>
            </a:r>
            <a:r>
              <a:rPr lang="en-US" sz="2300" dirty="0" smtClean="0"/>
              <a:t>Eight </a:t>
            </a:r>
            <a:r>
              <a:rPr lang="en-US" sz="2300" dirty="0"/>
              <a:t>different example </a:t>
            </a:r>
            <a:r>
              <a:rPr lang="en-US" sz="2300" dirty="0" smtClean="0"/>
              <a:t>apps.</a:t>
            </a:r>
            <a:endParaRPr lang="en-US" sz="2300" dirty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Bill </a:t>
            </a:r>
            <a:r>
              <a:rPr lang="en-US" sz="2300" dirty="0"/>
              <a:t>Philips, et al., </a:t>
            </a:r>
            <a:r>
              <a:rPr lang="en-US" sz="2300" i="1" dirty="0"/>
              <a:t>Android Programming: the Big Nerd Ranch Guide</a:t>
            </a:r>
            <a:r>
              <a:rPr lang="en-US" sz="2300" dirty="0"/>
              <a:t>, </a:t>
            </a:r>
            <a:r>
              <a:rPr lang="en-US" sz="2300" dirty="0" smtClean="0"/>
              <a:t>3</a:t>
            </a:r>
            <a:r>
              <a:rPr lang="en-US" sz="2300" baseline="30000" dirty="0" smtClean="0"/>
              <a:t>rd</a:t>
            </a:r>
            <a:r>
              <a:rPr lang="en-US" sz="2300" dirty="0" smtClean="0"/>
              <a:t> edition</a:t>
            </a:r>
            <a:r>
              <a:rPr lang="en-US" sz="2300" dirty="0"/>
              <a:t>, Big Nerd Ranch Guides, </a:t>
            </a:r>
            <a:r>
              <a:rPr lang="en-US" sz="2300" dirty="0" smtClean="0"/>
              <a:t>2015.  Professional </a:t>
            </a:r>
            <a:r>
              <a:rPr lang="en-US" sz="2300" dirty="0"/>
              <a:t>apps</a:t>
            </a:r>
            <a:r>
              <a:rPr lang="en-US" sz="2300" dirty="0" smtClean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Trish </a:t>
            </a:r>
            <a:r>
              <a:rPr lang="en-US" sz="2300" dirty="0" err="1"/>
              <a:t>Cornez</a:t>
            </a:r>
            <a:r>
              <a:rPr lang="en-US" sz="2300" dirty="0"/>
              <a:t> and Richard </a:t>
            </a:r>
            <a:r>
              <a:rPr lang="en-US" sz="2300" dirty="0" err="1"/>
              <a:t>Cornez</a:t>
            </a:r>
            <a:r>
              <a:rPr lang="en-US" sz="2300" dirty="0"/>
              <a:t>, </a:t>
            </a:r>
            <a:r>
              <a:rPr lang="en-US" sz="2300" i="1" dirty="0"/>
              <a:t>Android Programming Concepts</a:t>
            </a:r>
            <a:r>
              <a:rPr lang="en-US" sz="2300" dirty="0"/>
              <a:t>, Johns &amp; Bartlett Learning, 2015. Read Chapters 5 (graphics and drawing) and 6 (threads and handlers</a:t>
            </a:r>
            <a:r>
              <a:rPr lang="en-US" sz="2300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Allan </a:t>
            </a:r>
            <a:r>
              <a:rPr lang="en-US" sz="2300" dirty="0" err="1"/>
              <a:t>Vermeulen</a:t>
            </a:r>
            <a:r>
              <a:rPr lang="en-US" sz="2300" dirty="0"/>
              <a:t>, et al., </a:t>
            </a:r>
            <a:r>
              <a:rPr lang="en-US" sz="2300" i="1" dirty="0"/>
              <a:t>The Elements of Java Style, </a:t>
            </a:r>
            <a:r>
              <a:rPr lang="en-US" sz="2300" dirty="0"/>
              <a:t>Cambridge University Press, 2000.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aseline="30000" dirty="0"/>
              <a:t>*</a:t>
            </a:r>
            <a:r>
              <a:rPr lang="en-US" dirty="0"/>
              <a:t>Free </a:t>
            </a:r>
            <a:r>
              <a:rPr lang="en-US" dirty="0" smtClean="0"/>
              <a:t>e-book </a:t>
            </a:r>
            <a:r>
              <a:rPr lang="en-US" dirty="0"/>
              <a:t>through UTEP Library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Active/cooperative </a:t>
            </a:r>
            <a:r>
              <a:rPr lang="en-US" dirty="0"/>
              <a:t>learning, flipped classroom</a:t>
            </a:r>
          </a:p>
          <a:p>
            <a:pPr lvl="1"/>
            <a:r>
              <a:rPr lang="en-US" dirty="0"/>
              <a:t>Reading assignments and quizzes</a:t>
            </a:r>
          </a:p>
          <a:p>
            <a:pPr lvl="1"/>
            <a:r>
              <a:rPr lang="en-US" dirty="0"/>
              <a:t>In-class </a:t>
            </a:r>
            <a:r>
              <a:rPr lang="en-US" dirty="0" smtClean="0"/>
              <a:t>coding and group exercises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Class attendance </a:t>
            </a:r>
            <a:r>
              <a:rPr lang="en-US" dirty="0" smtClean="0">
                <a:solidFill>
                  <a:srgbClr val="0070C0"/>
                </a:solidFill>
              </a:rPr>
              <a:t>required</a:t>
            </a:r>
            <a:r>
              <a:rPr lang="en-US" dirty="0" smtClean="0"/>
              <a:t>; circulate a sign-in sheet!</a:t>
            </a:r>
            <a:endParaRPr lang="en-US" dirty="0"/>
          </a:p>
          <a:p>
            <a:r>
              <a:rPr lang="en-US" dirty="0"/>
              <a:t>Hands-on, lab-type</a:t>
            </a:r>
          </a:p>
          <a:p>
            <a:pPr lvl="1"/>
            <a:r>
              <a:rPr lang="en-US" dirty="0"/>
              <a:t>In-class coding labs and homework assignments</a:t>
            </a:r>
          </a:p>
          <a:p>
            <a:r>
              <a:rPr lang="en-US" dirty="0"/>
              <a:t>Project-based</a:t>
            </a:r>
          </a:p>
          <a:p>
            <a:pPr lvl="1"/>
            <a:r>
              <a:rPr lang="en-US" dirty="0" smtClean="0"/>
              <a:t>Semester project (individual, pair, or team)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</a:t>
            </a:r>
            <a:r>
              <a:rPr lang="en-US" dirty="0"/>
              <a:t>: </a:t>
            </a:r>
            <a:r>
              <a:rPr lang="en-US" dirty="0" smtClean="0"/>
              <a:t>October 16 (Wednesday)</a:t>
            </a:r>
            <a:endParaRPr lang="en-US" dirty="0"/>
          </a:p>
          <a:p>
            <a:r>
              <a:rPr lang="en-US" dirty="0" smtClean="0"/>
              <a:t>Final</a:t>
            </a:r>
            <a:r>
              <a:rPr lang="en-US" dirty="0"/>
              <a:t>: </a:t>
            </a:r>
            <a:r>
              <a:rPr lang="en-US" dirty="0" smtClean="0"/>
              <a:t>December 13 (Friday) 10:00 am </a:t>
            </a:r>
            <a:r>
              <a:rPr lang="en-US" dirty="0"/>
              <a:t>- </a:t>
            </a:r>
            <a:r>
              <a:rPr lang="en-US" dirty="0" smtClean="0"/>
              <a:t>12:45 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For class </a:t>
            </a:r>
            <a:r>
              <a:rPr lang="en-US" dirty="0" smtClean="0"/>
              <a:t>preparation and active learning</a:t>
            </a:r>
            <a:endParaRPr lang="en-US" dirty="0"/>
          </a:p>
          <a:p>
            <a:pPr lvl="1"/>
            <a:r>
              <a:rPr lang="en-US" dirty="0" smtClean="0"/>
              <a:t>Quizzes on reading</a:t>
            </a:r>
            <a:endParaRPr lang="en-US" dirty="0"/>
          </a:p>
          <a:p>
            <a:r>
              <a:rPr lang="en-US" dirty="0"/>
              <a:t>Programming assignments</a:t>
            </a:r>
          </a:p>
          <a:p>
            <a:pPr lvl="1"/>
            <a:r>
              <a:rPr lang="en-US" dirty="0" smtClean="0"/>
              <a:t>Three homework assignments (more on this later)</a:t>
            </a:r>
            <a:endParaRPr lang="en-US" dirty="0"/>
          </a:p>
          <a:p>
            <a:pPr lvl="1"/>
            <a:r>
              <a:rPr lang="en-US" dirty="0"/>
              <a:t>On-line submission</a:t>
            </a:r>
          </a:p>
          <a:p>
            <a:pPr lvl="1"/>
            <a:r>
              <a:rPr lang="en-US" dirty="0"/>
              <a:t>No late submission will be accepted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Semester </a:t>
            </a:r>
            <a:r>
              <a:rPr lang="en-US" dirty="0" smtClean="0"/>
              <a:t>project (more on this later)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z="4000" dirty="0">
                <a:ea typeface="굴림" panose="020B0600000101010101" pitchFamily="34" charset="-127"/>
              </a:rPr>
              <a:t>Today’s Reading Assignment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4"/>
            <a:ext cx="8229600" cy="435292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Chapter 1 (Getting </a:t>
            </a:r>
            <a:r>
              <a:rPr lang="en-US" altLang="ko-KR" dirty="0" smtClean="0">
                <a:ea typeface="굴림" panose="020B0600000101010101" pitchFamily="34" charset="-127"/>
              </a:rPr>
              <a:t>Started with Android Programming)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>
                <a:ea typeface="굴림" panose="020B0600000101010101" pitchFamily="34" charset="-127"/>
              </a:rPr>
              <a:t>Do </a:t>
            </a:r>
            <a:r>
              <a:rPr lang="en-US" altLang="ko-KR" sz="2800" dirty="0">
                <a:ea typeface="굴림" panose="020B0600000101010101" pitchFamily="34" charset="-127"/>
              </a:rPr>
              <a:t>HW0: Android Studio (due on </a:t>
            </a:r>
            <a:r>
              <a:rPr lang="en-US" altLang="ko-KR" sz="2800" dirty="0" smtClean="0">
                <a:ea typeface="굴림" panose="020B0600000101010101" pitchFamily="34" charset="-127"/>
              </a:rPr>
              <a:t>Wed, Sep. 4)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See </a:t>
            </a:r>
            <a:r>
              <a:rPr lang="en-US" altLang="ko-KR" dirty="0" smtClean="0">
                <a:ea typeface="굴림" panose="020B0600000101010101" pitchFamily="34" charset="-127"/>
              </a:rPr>
              <a:t>the course website for the handout.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Configure an Android development environment.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Java SDK (version 8)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Android SDK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Android Studio (latest stable release, e.g., 3.4.2)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Android emulator (Android Virtual Device, AVD)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or Android device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Create a “Hello world” app.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Run the app using an emulator or Android device.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Fill out the form </a:t>
            </a:r>
            <a:r>
              <a:rPr lang="en-US" altLang="ko-KR" dirty="0" smtClean="0">
                <a:ea typeface="굴림" panose="020B0600000101010101" pitchFamily="34" charset="-127"/>
              </a:rPr>
              <a:t>(handout) available from the course website and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bring a hard copy</a:t>
            </a:r>
            <a:r>
              <a:rPr lang="en-US" altLang="ko-KR" dirty="0" smtClean="0">
                <a:ea typeface="굴림" panose="020B0600000101010101" pitchFamily="34" charset="-127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Yoonsik</a:t>
            </a:r>
            <a:r>
              <a:rPr lang="en-US" dirty="0"/>
              <a:t> Cheon</a:t>
            </a:r>
          </a:p>
          <a:p>
            <a:pPr lvl="1"/>
            <a:r>
              <a:rPr lang="en-US" dirty="0"/>
              <a:t>Email: ycheon@utep.edu</a:t>
            </a:r>
          </a:p>
          <a:p>
            <a:pPr lvl="1"/>
            <a:r>
              <a:rPr lang="en-US" dirty="0"/>
              <a:t>Office: CCSB 3.0606 (phone: 747-8028)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Office hours: </a:t>
            </a:r>
            <a:r>
              <a:rPr lang="en-US" dirty="0" smtClean="0">
                <a:solidFill>
                  <a:srgbClr val="0070C0"/>
                </a:solidFill>
              </a:rPr>
              <a:t>MW 3:00 - 4:30 </a:t>
            </a:r>
            <a:r>
              <a:rPr lang="en-US" dirty="0">
                <a:solidFill>
                  <a:srgbClr val="0070C0"/>
                </a:solidFill>
              </a:rPr>
              <a:t>pm</a:t>
            </a:r>
            <a:r>
              <a:rPr lang="en-US" dirty="0"/>
              <a:t>, by appointment, and when door is open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realistic, usable app by applying concepts </a:t>
            </a:r>
            <a:r>
              <a:rPr lang="en-US" dirty="0"/>
              <a:t>and techniques </a:t>
            </a:r>
            <a:r>
              <a:rPr lang="en-US" dirty="0" smtClean="0"/>
              <a:t>learned in the course, </a:t>
            </a:r>
          </a:p>
          <a:p>
            <a:pPr lvl="1"/>
            <a:r>
              <a:rPr lang="en-US" dirty="0" smtClean="0"/>
              <a:t>Learn new significant features of mobile programming not discussed in the course, or</a:t>
            </a:r>
          </a:p>
          <a:p>
            <a:pPr lvl="1"/>
            <a:r>
              <a:rPr lang="en-US" dirty="0" smtClean="0"/>
              <a:t>Perform mini research on mobile app development (CS 5390)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Project proposal (individual; to be approved by the instructor)</a:t>
            </a:r>
          </a:p>
          <a:p>
            <a:pPr lvl="1"/>
            <a:r>
              <a:rPr lang="en-US" dirty="0" smtClean="0"/>
              <a:t>Prototype demo or progress report (individual, pair, or team)</a:t>
            </a:r>
          </a:p>
          <a:p>
            <a:pPr lvl="1"/>
            <a:r>
              <a:rPr lang="en-US" dirty="0" smtClean="0"/>
              <a:t>Final presentation and report (individual, pair, or team)</a:t>
            </a:r>
          </a:p>
          <a:p>
            <a:pPr lvl="1"/>
            <a:r>
              <a:rPr lang="en-US" dirty="0" smtClean="0"/>
              <a:t>Peer </a:t>
            </a:r>
            <a:r>
              <a:rPr lang="en-US" dirty="0"/>
              <a:t>review and </a:t>
            </a:r>
            <a:r>
              <a:rPr lang="en-US" dirty="0" smtClean="0"/>
              <a:t>evaluation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</a:t>
            </a:r>
            <a:r>
              <a:rPr lang="en-US" dirty="0" smtClean="0"/>
              <a:t>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 smtClean="0"/>
          </a:p>
          <a:p>
            <a:pPr lvl="1"/>
            <a:r>
              <a:rPr lang="en-US" dirty="0" smtClean="0"/>
              <a:t>Related to course topics</a:t>
            </a:r>
          </a:p>
          <a:p>
            <a:pPr lvl="1"/>
            <a:r>
              <a:rPr lang="en-US" dirty="0" smtClean="0"/>
              <a:t>Non-trivial and significant UI</a:t>
            </a:r>
          </a:p>
          <a:p>
            <a:pPr lvl="1"/>
            <a:r>
              <a:rPr lang="en-US" dirty="0" smtClean="0"/>
              <a:t>Use of:</a:t>
            </a:r>
          </a:p>
          <a:p>
            <a:pPr lvl="2"/>
            <a:r>
              <a:rPr lang="en-US" dirty="0" smtClean="0"/>
              <a:t>Data persistence (local or remote database), </a:t>
            </a:r>
          </a:p>
          <a:p>
            <a:pPr lvl="2"/>
            <a:r>
              <a:rPr lang="en-US" dirty="0" smtClean="0"/>
              <a:t>Networking (e.g., Socket, HTTP, or Bluetooth), or</a:t>
            </a:r>
          </a:p>
          <a:p>
            <a:pPr lvl="2"/>
            <a:r>
              <a:rPr lang="en-US" dirty="0" smtClean="0"/>
              <a:t>Significant framework or API (e.g., storage, maps, face recognition, and machine learning)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5390: In-Class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Length: </a:t>
            </a:r>
            <a:r>
              <a:rPr lang="en-US" dirty="0" smtClean="0"/>
              <a:t>15~20 </a:t>
            </a:r>
            <a:r>
              <a:rPr lang="en-US" dirty="0"/>
              <a:t>minutes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Technical paper related </a:t>
            </a:r>
            <a:r>
              <a:rPr lang="en-US" dirty="0" smtClean="0"/>
              <a:t>to course topics,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Mini lecture </a:t>
            </a:r>
            <a:r>
              <a:rPr lang="en-US" dirty="0" smtClean="0"/>
              <a:t>or tutorial on Android </a:t>
            </a:r>
            <a:r>
              <a:rPr lang="en-US" dirty="0"/>
              <a:t>features, e.g.</a:t>
            </a:r>
          </a:p>
          <a:p>
            <a:pPr lvl="2"/>
            <a:r>
              <a:rPr lang="en-US" dirty="0"/>
              <a:t>Touch gestures</a:t>
            </a:r>
          </a:p>
          <a:p>
            <a:pPr lvl="2"/>
            <a:r>
              <a:rPr lang="en-US" dirty="0"/>
              <a:t>Sensors and camera</a:t>
            </a:r>
          </a:p>
          <a:p>
            <a:pPr lvl="2"/>
            <a:r>
              <a:rPr lang="en-US" dirty="0" smtClean="0"/>
              <a:t>Tabbed interface</a:t>
            </a:r>
          </a:p>
          <a:p>
            <a:pPr lvl="2"/>
            <a:r>
              <a:rPr lang="en-US" dirty="0" smtClean="0"/>
              <a:t>Navigation drawer</a:t>
            </a:r>
          </a:p>
          <a:p>
            <a:pPr lvl="2"/>
            <a:r>
              <a:rPr lang="en-US" dirty="0" err="1" smtClean="0"/>
              <a:t>Kotlin</a:t>
            </a:r>
            <a:r>
              <a:rPr lang="en-US" dirty="0" smtClean="0"/>
              <a:t> language</a:t>
            </a:r>
          </a:p>
          <a:p>
            <a:pPr lvl="2"/>
            <a:r>
              <a:rPr lang="en-US" dirty="0" smtClean="0"/>
              <a:t>Cross-platform development (Cordova, React Native or Flutter)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Approximate </a:t>
            </a:r>
            <a:r>
              <a:rPr lang="en-US" dirty="0"/>
              <a:t>percentage:</a:t>
            </a:r>
          </a:p>
          <a:p>
            <a:pPr lvl="1"/>
            <a:r>
              <a:rPr lang="en-US" dirty="0"/>
              <a:t>Quizzes and in-classes: 	</a:t>
            </a:r>
            <a:r>
              <a:rPr lang="en-US" dirty="0" smtClean="0"/>
              <a:t>15%</a:t>
            </a:r>
            <a:endParaRPr lang="en-US" dirty="0"/>
          </a:p>
          <a:p>
            <a:pPr lvl="1"/>
            <a:r>
              <a:rPr lang="en-US" dirty="0"/>
              <a:t>Homework:		</a:t>
            </a:r>
            <a:r>
              <a:rPr lang="en-US" dirty="0" smtClean="0">
                <a:solidFill>
                  <a:srgbClr val="0070C0"/>
                </a:solidFill>
              </a:rPr>
              <a:t>40%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Projects:     		</a:t>
            </a:r>
            <a:r>
              <a:rPr lang="en-US" dirty="0">
                <a:solidFill>
                  <a:srgbClr val="0070C0"/>
                </a:solidFill>
              </a:rPr>
              <a:t>20%</a:t>
            </a:r>
          </a:p>
          <a:p>
            <a:pPr lvl="1"/>
            <a:r>
              <a:rPr lang="en-US" dirty="0"/>
              <a:t>Exams:       		25%</a:t>
            </a:r>
          </a:p>
          <a:p>
            <a:r>
              <a:rPr lang="en-US" dirty="0" smtClean="0"/>
              <a:t>Percentage-score-to-letter-grade </a:t>
            </a:r>
            <a:r>
              <a:rPr lang="en-US" dirty="0"/>
              <a:t>conversion</a:t>
            </a:r>
          </a:p>
          <a:p>
            <a:pPr lvl="1"/>
            <a:r>
              <a:rPr lang="en-US" dirty="0"/>
              <a:t>90% or above: 		A</a:t>
            </a:r>
          </a:p>
          <a:p>
            <a:pPr lvl="1"/>
            <a:r>
              <a:rPr lang="en-US" dirty="0"/>
              <a:t>80-90%:       		B</a:t>
            </a:r>
          </a:p>
          <a:p>
            <a:pPr lvl="1"/>
            <a:r>
              <a:rPr lang="en-US" dirty="0"/>
              <a:t>70-89%        		C</a:t>
            </a:r>
          </a:p>
          <a:p>
            <a:pPr lvl="1"/>
            <a:r>
              <a:rPr lang="en-US" dirty="0"/>
              <a:t>60-60%:       		D</a:t>
            </a:r>
          </a:p>
          <a:p>
            <a:pPr lvl="1"/>
            <a:r>
              <a:rPr lang="en-US" dirty="0"/>
              <a:t>below 60%:    		F</a:t>
            </a:r>
          </a:p>
          <a:p>
            <a:r>
              <a:rPr lang="en-US" dirty="0">
                <a:solidFill>
                  <a:srgbClr val="0070C0"/>
                </a:solidFill>
              </a:rPr>
              <a:t>5% bonus points </a:t>
            </a:r>
            <a:r>
              <a:rPr lang="en-US" dirty="0"/>
              <a:t>for class attendance and participation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Boot </a:t>
            </a:r>
            <a:r>
              <a:rPr lang="en-US" dirty="0"/>
              <a:t>camp: reviews (1.5 </a:t>
            </a:r>
            <a:r>
              <a:rPr lang="en-US" dirty="0" smtClean="0"/>
              <a:t>weeks)</a:t>
            </a:r>
            <a:endParaRPr lang="en-US" dirty="0"/>
          </a:p>
          <a:p>
            <a:pPr lvl="1"/>
            <a:r>
              <a:rPr lang="en-US" dirty="0" smtClean="0"/>
              <a:t>Frameworks </a:t>
            </a:r>
            <a:r>
              <a:rPr lang="en-US" dirty="0"/>
              <a:t>and GUI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UML class </a:t>
            </a:r>
            <a:r>
              <a:rPr lang="en-US" dirty="0" smtClean="0"/>
              <a:t>diagram</a:t>
            </a:r>
            <a:endParaRPr lang="en-US" dirty="0"/>
          </a:p>
          <a:p>
            <a:pPr lvl="1"/>
            <a:r>
              <a:rPr lang="en-US" dirty="0"/>
              <a:t>Design patterns, JUnit, Javadoc</a:t>
            </a:r>
          </a:p>
          <a:p>
            <a:r>
              <a:rPr lang="en-US" dirty="0" smtClean="0"/>
              <a:t>Android </a:t>
            </a:r>
            <a:r>
              <a:rPr lang="en-US" dirty="0"/>
              <a:t>programming (12.5 </a:t>
            </a:r>
            <a:r>
              <a:rPr lang="en-US" dirty="0" smtClean="0"/>
              <a:t>weeks)</a:t>
            </a:r>
            <a:endParaRPr lang="en-US" dirty="0"/>
          </a:p>
          <a:p>
            <a:pPr lvl="1"/>
            <a:r>
              <a:rPr lang="en-US" dirty="0"/>
              <a:t>User interfaces (views, widgets, menus, touch gestures)</a:t>
            </a:r>
          </a:p>
          <a:p>
            <a:pPr lvl="1"/>
            <a:r>
              <a:rPr lang="en-US" dirty="0"/>
              <a:t>Activity, fragments, and intents</a:t>
            </a:r>
          </a:p>
          <a:p>
            <a:pPr lvl="1"/>
            <a:r>
              <a:rPr lang="en-US" dirty="0"/>
              <a:t>Multithreading and networking</a:t>
            </a:r>
          </a:p>
          <a:p>
            <a:pPr lvl="1"/>
            <a:r>
              <a:rPr lang="en-US" dirty="0"/>
              <a:t>Data persistency (shared preferences, file storages, and SQLite)</a:t>
            </a:r>
          </a:p>
          <a:p>
            <a:pPr lvl="1"/>
            <a:r>
              <a:rPr lang="en-US" dirty="0"/>
              <a:t>Content providers</a:t>
            </a:r>
          </a:p>
          <a:p>
            <a:pPr lvl="1"/>
            <a:r>
              <a:rPr lang="en-US" dirty="0"/>
              <a:t>Location-based services</a:t>
            </a:r>
          </a:p>
          <a:p>
            <a:pPr lvl="1"/>
            <a:r>
              <a:rPr lang="en-US" dirty="0"/>
              <a:t>Android services</a:t>
            </a:r>
          </a:p>
          <a:p>
            <a:pPr lvl="1"/>
            <a:r>
              <a:rPr lang="en-US" dirty="0"/>
              <a:t>Other topics: touch gestures, sensors, multimedia, etc.</a:t>
            </a:r>
          </a:p>
          <a:p>
            <a:r>
              <a:rPr lang="en-US" dirty="0"/>
              <a:t>Semester projects (2 </a:t>
            </a:r>
            <a:r>
              <a:rPr lang="en-US" dirty="0" smtClean="0"/>
              <a:t>weeks)</a:t>
            </a:r>
            <a:endParaRPr lang="en-US" dirty="0"/>
          </a:p>
          <a:p>
            <a:pPr lvl="1"/>
            <a:r>
              <a:rPr lang="en-US" dirty="0"/>
              <a:t>Project proposal, prototype demo, final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Concerns?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Pair (5 mins): Price Watcher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93868" y="1809077"/>
            <a:ext cx="7879977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 smtClean="0"/>
              <a:t>Find an app or website for watching or tracking the prices of items (e.g., Amazon’s wish list)</a:t>
            </a:r>
          </a:p>
          <a:p>
            <a:pPr>
              <a:defRPr/>
            </a:pPr>
            <a:r>
              <a:rPr lang="en-US" altLang="en-US" sz="2400" dirty="0" smtClean="0"/>
              <a:t>Identify its key features, e.g.,</a:t>
            </a:r>
          </a:p>
          <a:p>
            <a:pPr lvl="1">
              <a:defRPr/>
            </a:pPr>
            <a:r>
              <a:rPr lang="en-US" altLang="en-US" sz="2000" dirty="0" smtClean="0"/>
              <a:t>Initial price (the price when the item was added to the list)</a:t>
            </a:r>
          </a:p>
          <a:p>
            <a:pPr lvl="1">
              <a:defRPr/>
            </a:pPr>
            <a:r>
              <a:rPr lang="en-US" altLang="en-US" sz="2000" dirty="0" smtClean="0"/>
              <a:t>Current price and change (%)</a:t>
            </a:r>
          </a:p>
          <a:p>
            <a:pPr lvl="1">
              <a:defRPr/>
            </a:pPr>
            <a:r>
              <a:rPr lang="en-US" altLang="en-US" sz="2000" dirty="0" smtClean="0"/>
              <a:t>Group and sort items </a:t>
            </a:r>
          </a:p>
          <a:p>
            <a:pPr lvl="1">
              <a:defRPr/>
            </a:pPr>
            <a:r>
              <a:rPr lang="en-US" altLang="en-US" sz="2000" dirty="0" smtClean="0"/>
              <a:t>Alert or notification (e.g., when prices drop)</a:t>
            </a:r>
          </a:p>
          <a:p>
            <a:pPr lvl="1">
              <a:defRPr/>
            </a:pPr>
            <a:r>
              <a:rPr lang="en-US" altLang="en-US" sz="2000" dirty="0" smtClean="0"/>
              <a:t>…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7" y="4759808"/>
            <a:ext cx="6239746" cy="1381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92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34" charset="-127"/>
              </a:rPr>
              <a:t>Evolutionary development of Price Watcher apps (HW 1-3)</a:t>
            </a:r>
          </a:p>
          <a:p>
            <a:pPr lvl="1"/>
            <a:r>
              <a:rPr lang="en-US" altLang="ko-KR" sz="2000" dirty="0" smtClean="0">
                <a:ea typeface="굴림" panose="020B0600000101010101" pitchFamily="34" charset="-127"/>
              </a:rPr>
              <a:t>Given URLs of items, watch or track price changes of the items.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Several increments </a:t>
            </a:r>
          </a:p>
          <a:p>
            <a:pPr lvl="1"/>
            <a:r>
              <a:rPr lang="en-US" altLang="en-US" sz="2000" dirty="0" smtClean="0">
                <a:ea typeface="굴림" panose="020B0600000101010101" pitchFamily="34" charset="-127"/>
              </a:rPr>
              <a:t>Modeling </a:t>
            </a:r>
            <a:r>
              <a:rPr lang="en-US" altLang="en-US" sz="2000" dirty="0">
                <a:ea typeface="굴림" panose="020B0600000101010101" pitchFamily="34" charset="-127"/>
              </a:rPr>
              <a:t>in </a:t>
            </a:r>
            <a:r>
              <a:rPr lang="en-US" altLang="en-US" sz="2000" dirty="0" smtClean="0">
                <a:ea typeface="굴림" panose="020B0600000101010101" pitchFamily="34" charset="-127"/>
              </a:rPr>
              <a:t>UML</a:t>
            </a:r>
            <a:endParaRPr lang="en-US" altLang="en-US" sz="2000" dirty="0">
              <a:ea typeface="굴림" panose="020B0600000101010101" pitchFamily="34" charset="-127"/>
            </a:endParaRPr>
          </a:p>
          <a:p>
            <a:pPr lvl="1"/>
            <a:r>
              <a:rPr lang="en-US" altLang="en-US" sz="2000" dirty="0" smtClean="0">
                <a:ea typeface="굴림" panose="020B0600000101010101" pitchFamily="34" charset="-127"/>
              </a:rPr>
              <a:t>Basic (HW1): Single fixed item, simulated prices, simple UI</a:t>
            </a:r>
          </a:p>
          <a:p>
            <a:pPr lvl="1"/>
            <a:r>
              <a:rPr lang="en-US" altLang="en-US" sz="2000" dirty="0" smtClean="0">
                <a:ea typeface="굴림" panose="020B0600000101010101" pitchFamily="34" charset="-127"/>
              </a:rPr>
              <a:t>UI (HW2): Multiple items, multiple screens, dialogs, settings</a:t>
            </a:r>
            <a:endParaRPr lang="en-US" altLang="en-US" sz="2000" dirty="0">
              <a:ea typeface="굴림" panose="020B0600000101010101" pitchFamily="34" charset="-127"/>
            </a:endParaRPr>
          </a:p>
          <a:p>
            <a:pPr lvl="1"/>
            <a:r>
              <a:rPr lang="en-US" altLang="en-US" sz="2000" dirty="0" smtClean="0">
                <a:ea typeface="굴림" panose="020B0600000101010101" pitchFamily="34" charset="-127"/>
              </a:rPr>
              <a:t>Network (HW3): Web connection, persistence (database), notification</a:t>
            </a:r>
            <a:endParaRPr lang="en-US" altLang="en-US" sz="2000" dirty="0">
              <a:ea typeface="굴림" panose="020B0600000101010101" pitchFamily="34" charset="-127"/>
            </a:endParaRPr>
          </a:p>
          <a:p>
            <a:r>
              <a:rPr lang="en-US" sz="2400" dirty="0" smtClean="0"/>
              <a:t>May be done individually or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1642190"/>
            <a:ext cx="1933333" cy="34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loud 4"/>
          <p:cNvSpPr/>
          <p:nvPr/>
        </p:nvSpPr>
        <p:spPr>
          <a:xfrm>
            <a:off x="2772980" y="3379615"/>
            <a:ext cx="3119716" cy="28830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6344" y="3662681"/>
            <a:ext cx="4731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Item</a:t>
            </a:r>
            <a:endParaRPr lang="en-US" sz="12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3966" y="4001511"/>
            <a:ext cx="89159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PriceFinder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8387" y="18285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(HW1)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78539" y="1986596"/>
            <a:ext cx="3615223" cy="3896335"/>
            <a:chOff x="4578539" y="1986596"/>
            <a:chExt cx="3615223" cy="3896335"/>
          </a:xfrm>
        </p:grpSpPr>
        <p:grpSp>
          <p:nvGrpSpPr>
            <p:cNvPr id="21" name="Group 20"/>
            <p:cNvGrpSpPr/>
            <p:nvPr/>
          </p:nvGrpSpPr>
          <p:grpSpPr>
            <a:xfrm>
              <a:off x="4578539" y="4155090"/>
              <a:ext cx="1108113" cy="885972"/>
              <a:chOff x="4578539" y="4155090"/>
              <a:chExt cx="1108113" cy="88597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867197" y="4764063"/>
                <a:ext cx="819455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EidtDialog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8539" y="4155090"/>
                <a:ext cx="959173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ItemManger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63741" y="4529979"/>
                <a:ext cx="827471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AddDialog</a:t>
                </a:r>
                <a:endParaRPr lang="en-US" sz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60429" y="1986596"/>
              <a:ext cx="1933333" cy="3896335"/>
              <a:chOff x="6260429" y="1986596"/>
              <a:chExt cx="1933333" cy="389633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672313" y="1986596"/>
                <a:ext cx="105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UI (HW2)</a:t>
                </a:r>
                <a:endParaRPr lang="en-US" dirty="0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0429" y="2454360"/>
                <a:ext cx="1933333" cy="34285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 descr="Screen Clippi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841" y="4504059"/>
                <a:ext cx="1667108" cy="1181265"/>
              </a:xfrm>
              <a:prstGeom prst="rect">
                <a:avLst/>
              </a:prstGeom>
              <a:ln w="9525" cmpd="sng">
                <a:solidFill>
                  <a:schemeClr val="tx1"/>
                </a:solidFill>
              </a:ln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497965" y="2051313"/>
            <a:ext cx="4262578" cy="3893899"/>
            <a:chOff x="497965" y="2051313"/>
            <a:chExt cx="4262578" cy="3893899"/>
          </a:xfrm>
        </p:grpSpPr>
        <p:grpSp>
          <p:nvGrpSpPr>
            <p:cNvPr id="22" name="Group 21"/>
            <p:cNvGrpSpPr/>
            <p:nvPr/>
          </p:nvGrpSpPr>
          <p:grpSpPr>
            <a:xfrm>
              <a:off x="2963167" y="4596821"/>
              <a:ext cx="1797376" cy="1278624"/>
              <a:chOff x="2963167" y="4596821"/>
              <a:chExt cx="1797376" cy="127862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187955" y="4936566"/>
                <a:ext cx="1179297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WebPriceFinder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3167" y="4596821"/>
                <a:ext cx="802271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WebStore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377087" y="5598446"/>
                <a:ext cx="138345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ItemCursorAdapter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43004" y="5333787"/>
                <a:ext cx="1473352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ItemDatabaseHelper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7965" y="2051313"/>
              <a:ext cx="1937702" cy="3893899"/>
              <a:chOff x="497965" y="2051313"/>
              <a:chExt cx="1937702" cy="389389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97965" y="2516641"/>
                <a:ext cx="1937702" cy="3428571"/>
                <a:chOff x="497965" y="2516641"/>
                <a:chExt cx="1937702" cy="3428571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965" y="2516641"/>
                  <a:ext cx="1933333" cy="342857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" name="Picture 5" descr="Screen Clippi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832" y="3915261"/>
                  <a:ext cx="1438476" cy="14575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1" name="Picture 10" descr="Screen Clippi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7297" y="4264044"/>
                  <a:ext cx="1038370" cy="128605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635379" y="2051313"/>
                <a:ext cx="1654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Network (HW3)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59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(Pair, 10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 a pair</a:t>
            </a:r>
          </a:p>
          <a:p>
            <a:r>
              <a:rPr lang="en-US" altLang="en-US" dirty="0"/>
              <a:t>Draw a use case diagram for </a:t>
            </a:r>
            <a:r>
              <a:rPr lang="en-US" altLang="en-US" dirty="0" smtClean="0"/>
              <a:t>the Price Watcher app by identifying:</a:t>
            </a:r>
            <a:endParaRPr lang="en-US" altLang="en-US" dirty="0"/>
          </a:p>
          <a:p>
            <a:pPr lvl="1"/>
            <a:r>
              <a:rPr lang="en-US" altLang="en-US" dirty="0"/>
              <a:t>Actors</a:t>
            </a:r>
          </a:p>
          <a:p>
            <a:pPr lvl="1"/>
            <a:r>
              <a:rPr lang="en-US" altLang="en-US" dirty="0"/>
              <a:t>System boundary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smtClean="0"/>
              <a:t>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8640" y="3643610"/>
            <a:ext cx="2549123" cy="2224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cs typeface="Arial" panose="020B0604020202020204" pitchFamily="34" charset="0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059395" y="4454439"/>
            <a:ext cx="563563" cy="890587"/>
            <a:chOff x="667" y="2728"/>
            <a:chExt cx="355" cy="561"/>
          </a:xfrm>
        </p:grpSpPr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791" y="2728"/>
              <a:ext cx="95" cy="8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 flipH="1">
              <a:off x="844" y="2817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H="1">
              <a:off x="778" y="2963"/>
              <a:ext cx="66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V="1">
              <a:off x="771" y="2876"/>
              <a:ext cx="14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667" y="3095"/>
              <a:ext cx="3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cs typeface="Arial" panose="020B0604020202020204" pitchFamily="34" charset="0"/>
                </a:rPr>
                <a:t>User</a:t>
              </a:r>
              <a:endParaRPr lang="en-US" altLang="ko-KR" sz="1400" dirty="0">
                <a:cs typeface="Arial" panose="020B0604020202020204" pitchFamily="34" charset="0"/>
              </a:endParaRPr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844" y="2963"/>
              <a:ext cx="66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5918986" y="3686035"/>
            <a:ext cx="137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 dirty="0" smtClean="0">
                <a:cs typeface="Arial" panose="020B0604020202020204" pitchFamily="34" charset="0"/>
              </a:rPr>
              <a:t>Price Watcher</a:t>
            </a:r>
            <a:endParaRPr lang="en-US" altLang="ko-KR" sz="1400" b="1" dirty="0">
              <a:cs typeface="Arial" panose="020B0604020202020204" pitchFamily="34" charset="0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4603960" y="4561951"/>
            <a:ext cx="1324567" cy="246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5767753" y="4180114"/>
            <a:ext cx="1748413" cy="1436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URL: </a:t>
            </a:r>
            <a:r>
              <a:rPr lang="en-US" dirty="0">
                <a:solidFill>
                  <a:srgbClr val="0070C0"/>
                </a:solidFill>
              </a:rPr>
              <a:t>http://www.cs.utep.edu/cheon/cs4330</a:t>
            </a:r>
            <a:r>
              <a:rPr lang="en-US" dirty="0" smtClean="0">
                <a:solidFill>
                  <a:srgbClr val="0070C0"/>
                </a:solidFill>
              </a:rPr>
              <a:t>/ </a:t>
            </a:r>
            <a:r>
              <a:rPr lang="en-US" dirty="0" smtClean="0"/>
              <a:t>(google “UTEP CS 4330”)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Resources available</a:t>
            </a:r>
          </a:p>
          <a:p>
            <a:pPr lvl="1"/>
            <a:r>
              <a:rPr lang="en-US" dirty="0"/>
              <a:t>News and important announcements</a:t>
            </a:r>
          </a:p>
          <a:p>
            <a:pPr lvl="1"/>
            <a:r>
              <a:rPr lang="en-US" dirty="0"/>
              <a:t>Course information (syllabus, contact info, etc.)</a:t>
            </a:r>
          </a:p>
          <a:p>
            <a:pPr lvl="1"/>
            <a:r>
              <a:rPr lang="en-US" dirty="0"/>
              <a:t>Lecture notes and reading materials</a:t>
            </a:r>
          </a:p>
          <a:p>
            <a:pPr lvl="1"/>
            <a:r>
              <a:rPr lang="en-US" dirty="0"/>
              <a:t>Assignments, projects, and exams</a:t>
            </a:r>
          </a:p>
          <a:p>
            <a:pPr lvl="1"/>
            <a:r>
              <a:rPr lang="en-US" dirty="0"/>
              <a:t>Scores and </a:t>
            </a:r>
            <a:r>
              <a:rPr lang="en-US" dirty="0" smtClean="0"/>
              <a:t>grades (do survey!)</a:t>
            </a:r>
            <a:endParaRPr lang="en-US" dirty="0"/>
          </a:p>
          <a:p>
            <a:pPr lvl="1"/>
            <a:r>
              <a:rPr lang="en-US" dirty="0"/>
              <a:t>Programming tips, tools,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Quick Survey …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8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Why Mobile Computing?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Trends in computing industry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Mainframe/batch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Workstation/client-server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PC/Web/P2P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Mobile?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New Knowledge Areas (KA) in CS Curricula 2013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Joint work by ACM and IEEE-CS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Platform-based Development (PBD), e.g., mobile, </a:t>
            </a:r>
            <a:r>
              <a:rPr lang="en-US" altLang="ko-KR" dirty="0" smtClean="0">
                <a:ea typeface="굴림" panose="020B0600000101010101" pitchFamily="34" charset="-127"/>
              </a:rPr>
              <a:t>Web</a:t>
            </a:r>
            <a:r>
              <a:rPr lang="en-US" altLang="ko-KR" dirty="0">
                <a:ea typeface="굴림" panose="020B0600000101010101" pitchFamily="34" charset="-127"/>
              </a:rPr>
              <a:t>, and game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addition to your resume? </a:t>
            </a:r>
            <a:endParaRPr lang="en-US" altLang="ko-KR" sz="32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Native vs. Cross-platform Mobile App Development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*</a:t>
            </a:r>
            <a:endParaRPr lang="en-US" altLang="ko-KR" baseline="30000" dirty="0">
              <a:ea typeface="굴림" panose="020B0600000101010101" pitchFamily="34" charset="-127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8229600" cy="341606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i="1" dirty="0" smtClean="0">
                <a:ea typeface="굴림" panose="020B0600000101010101" pitchFamily="34" charset="-127"/>
              </a:rPr>
              <a:t>Native app</a:t>
            </a:r>
            <a:r>
              <a:rPr lang="en-US" altLang="ko-KR" dirty="0" smtClean="0">
                <a:ea typeface="굴림" panose="020B0600000101010101" pitchFamily="34" charset="-127"/>
              </a:rPr>
              <a:t>: meets the requirements of a particular operating system by using its SDK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Android apps in Java or </a:t>
            </a:r>
            <a:r>
              <a:rPr lang="en-US" altLang="ko-KR" dirty="0" err="1" smtClean="0">
                <a:ea typeface="굴림" panose="020B0600000101010101" pitchFamily="34" charset="-127"/>
              </a:rPr>
              <a:t>Kotlan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iOS apps in </a:t>
            </a:r>
            <a:r>
              <a:rPr lang="en-US" altLang="ko-KR" dirty="0" err="1" smtClean="0">
                <a:ea typeface="굴림" panose="020B0600000101010101" pitchFamily="34" charset="-127"/>
              </a:rPr>
              <a:t>ObjectiveC</a:t>
            </a:r>
            <a:r>
              <a:rPr lang="en-US" altLang="ko-KR" dirty="0" smtClean="0">
                <a:ea typeface="굴림" panose="020B0600000101010101" pitchFamily="34" charset="-127"/>
              </a:rPr>
              <a:t> or Swift</a:t>
            </a:r>
          </a:p>
          <a:p>
            <a:r>
              <a:rPr lang="en-US" altLang="ko-KR" i="1" dirty="0" smtClean="0">
                <a:ea typeface="굴림" panose="020B0600000101010101" pitchFamily="34" charset="-127"/>
              </a:rPr>
              <a:t>Cross-platform app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  <a:r>
              <a:rPr lang="en-US" dirty="0" smtClean="0"/>
              <a:t>compatible </a:t>
            </a:r>
            <a:r>
              <a:rPr lang="en-US" dirty="0"/>
              <a:t>with multiple operating systems and </a:t>
            </a:r>
            <a:r>
              <a:rPr lang="en-US" dirty="0" smtClean="0"/>
              <a:t>thus can run </a:t>
            </a:r>
            <a:r>
              <a:rPr lang="en-US" dirty="0"/>
              <a:t>on any smartphone or </a:t>
            </a:r>
            <a:r>
              <a:rPr lang="en-US" dirty="0" smtClean="0"/>
              <a:t>tablet</a:t>
            </a:r>
          </a:p>
          <a:p>
            <a:pPr lvl="1"/>
            <a:r>
              <a:rPr lang="en-US" altLang="ko-KR" i="1" dirty="0">
                <a:ea typeface="굴림" panose="020B0600000101010101" pitchFamily="34" charset="-127"/>
              </a:rPr>
              <a:t>Hybrid HTML5 apps</a:t>
            </a:r>
            <a:r>
              <a:rPr lang="en-US" altLang="ko-KR" dirty="0">
                <a:ea typeface="굴림" panose="020B0600000101010101" pitchFamily="34" charset="-127"/>
              </a:rPr>
              <a:t>: HTML5, CSS and JavaScript (e.g., Apache Cordova a.k.a. </a:t>
            </a:r>
            <a:r>
              <a:rPr lang="en-US" altLang="ko-KR" dirty="0" err="1">
                <a:ea typeface="굴림" panose="020B0600000101010101" pitchFamily="34" charset="-127"/>
              </a:rPr>
              <a:t>PhoneGap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i="1" dirty="0" smtClean="0">
                <a:ea typeface="굴림" panose="020B0600000101010101" pitchFamily="34" charset="-127"/>
              </a:rPr>
              <a:t>Native cross-platform apps</a:t>
            </a:r>
            <a:r>
              <a:rPr lang="en-US" altLang="ko-KR" dirty="0" smtClean="0">
                <a:ea typeface="굴림" panose="020B0600000101010101" pitchFamily="34" charset="-127"/>
              </a:rPr>
              <a:t>: Unified API on SDK (e.g., </a:t>
            </a:r>
            <a:r>
              <a:rPr lang="en-US" altLang="ko-KR" dirty="0" err="1" smtClean="0">
                <a:ea typeface="굴림" panose="020B0600000101010101" pitchFamily="34" charset="-127"/>
              </a:rPr>
              <a:t>Xamarin</a:t>
            </a:r>
            <a:r>
              <a:rPr lang="en-US" altLang="ko-KR" dirty="0" smtClean="0">
                <a:ea typeface="굴림" panose="020B0600000101010101" pitchFamily="34" charset="-127"/>
              </a:rPr>
              <a:t> in C# from Microsoft,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React Native </a:t>
            </a:r>
            <a:r>
              <a:rPr lang="en-US" altLang="ko-KR" dirty="0" smtClean="0">
                <a:ea typeface="굴림" panose="020B0600000101010101" pitchFamily="34" charset="-127"/>
              </a:rPr>
              <a:t>in JavaScript from Facebook)</a:t>
            </a:r>
          </a:p>
          <a:p>
            <a:pPr lvl="1"/>
            <a:r>
              <a:rPr lang="en-US" altLang="ko-KR" i="1" dirty="0" smtClean="0">
                <a:ea typeface="굴림" panose="020B0600000101010101" pitchFamily="34" charset="-127"/>
              </a:rPr>
              <a:t>Own UI</a:t>
            </a:r>
            <a:r>
              <a:rPr lang="en-US" altLang="ko-KR" dirty="0" smtClean="0">
                <a:ea typeface="굴림" panose="020B0600000101010101" pitchFamily="34" charset="-127"/>
              </a:rPr>
              <a:t>: Platform-neutral UI components rendered by the framework itself (e.g.,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Flutter </a:t>
            </a:r>
            <a:r>
              <a:rPr lang="en-US" altLang="ko-KR" dirty="0" smtClean="0">
                <a:ea typeface="굴림" panose="020B0600000101010101" pitchFamily="34" charset="-127"/>
              </a:rPr>
              <a:t>in Dart from Google)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Pros and cons?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969" y="5523106"/>
            <a:ext cx="774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*</a:t>
            </a:r>
            <a:r>
              <a:rPr lang="en-US" sz="1600" dirty="0" smtClean="0"/>
              <a:t>Based on: Andrew </a:t>
            </a:r>
            <a:r>
              <a:rPr lang="en-US" sz="1600" dirty="0" err="1" smtClean="0"/>
              <a:t>Klubnikin</a:t>
            </a:r>
            <a:r>
              <a:rPr lang="en-US" sz="1600" dirty="0" smtClean="0"/>
              <a:t>, </a:t>
            </a:r>
            <a:r>
              <a:rPr lang="en-US" sz="1600" i="1" dirty="0"/>
              <a:t>Cross-platform vs. Native Mobile App Development: Choosing the Right </a:t>
            </a:r>
            <a:r>
              <a:rPr lang="en-US" sz="1600" i="1" dirty="0" smtClean="0"/>
              <a:t>Development </a:t>
            </a:r>
            <a:r>
              <a:rPr lang="en-US" sz="1600" i="1" dirty="0"/>
              <a:t>Tools for Your App </a:t>
            </a:r>
            <a:r>
              <a:rPr lang="en-US" sz="1600" i="1" dirty="0" smtClean="0"/>
              <a:t>Project</a:t>
            </a:r>
            <a:r>
              <a:rPr lang="en-US" sz="1600" dirty="0" smtClean="0"/>
              <a:t>, May 2017  (online; google it).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Native vs. Cross-platform (Cont.)</a:t>
            </a:r>
            <a:endParaRPr lang="en-US" altLang="ko-KR" baseline="30000" dirty="0">
              <a:ea typeface="굴림" panose="020B0600000101010101" pitchFamily="34" charset="-127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4"/>
            <a:ext cx="8229600" cy="416319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Native mobile apps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Ultimate </a:t>
            </a:r>
            <a:r>
              <a:rPr lang="en-US" dirty="0"/>
              <a:t>user </a:t>
            </a:r>
            <a:r>
              <a:rPr lang="en-US" dirty="0" smtClean="0"/>
              <a:t>experience</a:t>
            </a:r>
            <a:endParaRPr lang="en-US" dirty="0"/>
          </a:p>
          <a:p>
            <a:pPr lvl="1"/>
            <a:r>
              <a:rPr lang="en-US" dirty="0" smtClean="0"/>
              <a:t>Greater </a:t>
            </a:r>
            <a:r>
              <a:rPr lang="en-US" dirty="0"/>
              <a:t>app store visibility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Cross-platform mobile apps</a:t>
            </a:r>
          </a:p>
          <a:p>
            <a:pPr lvl="1"/>
            <a:r>
              <a:rPr lang="en-US" dirty="0"/>
              <a:t>Shorter </a:t>
            </a:r>
            <a:r>
              <a:rPr lang="en-US" dirty="0" smtClean="0"/>
              <a:t>development time	</a:t>
            </a:r>
            <a:endParaRPr lang="en-US" dirty="0"/>
          </a:p>
          <a:p>
            <a:pPr lvl="1"/>
            <a:r>
              <a:rPr lang="en-US" dirty="0" smtClean="0"/>
              <a:t>Cost effectiveness (development and maintenance)</a:t>
            </a:r>
          </a:p>
          <a:p>
            <a:pPr lvl="1"/>
            <a:r>
              <a:rPr lang="en-US" dirty="0" smtClean="0"/>
              <a:t>Larger user base</a:t>
            </a:r>
          </a:p>
          <a:p>
            <a:pPr lvl="1"/>
            <a:r>
              <a:rPr lang="en-US" dirty="0" smtClean="0"/>
              <a:t>Issues: Performance, user experience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Which Platform?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8229600" cy="3082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52% of developers earn less than $500 per month in mobile revenue (survey in 2016*)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18% in the high earning category ($25k or more per month)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88% of the high earners targeted three platforms: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Android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iOS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0574" y="5467350"/>
            <a:ext cx="774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400" dirty="0" smtClean="0"/>
              <a:t>Developer </a:t>
            </a:r>
            <a:r>
              <a:rPr lang="en-US" sz="1400" dirty="0"/>
              <a:t>Economics – State of the Developer Nation report Q1, 2016 </a:t>
            </a:r>
            <a:r>
              <a:rPr lang="en-US" sz="1400" dirty="0" smtClean="0"/>
              <a:t>by Vision Mobile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(http</a:t>
            </a:r>
            <a:r>
              <a:rPr lang="en-US" sz="1400" dirty="0"/>
              <a:t>://</a:t>
            </a:r>
            <a:r>
              <a:rPr lang="en-US" sz="1400" dirty="0" smtClean="0"/>
              <a:t>vmob.me/DE1Q16).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89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030922"/>
          </a:xfrm>
        </p:spPr>
        <p:txBody>
          <a:bodyPr/>
          <a:lstStyle/>
          <a:p>
            <a:pPr eaLnBrk="1" hangingPunct="1"/>
            <a:r>
              <a:rPr lang="en-US" altLang="ko-KR" sz="4000" dirty="0">
                <a:ea typeface="굴림" panose="020B0600000101010101" pitchFamily="34" charset="-127"/>
              </a:rPr>
              <a:t>Why Android?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" y="1660526"/>
            <a:ext cx="8229600" cy="7244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Android: Java-based, market dominance (</a:t>
            </a:r>
            <a:r>
              <a:rPr lang="en-US" dirty="0" smtClean="0"/>
              <a:t>86.8% </a:t>
            </a:r>
            <a:r>
              <a:rPr lang="en-US" dirty="0"/>
              <a:t>share in </a:t>
            </a:r>
            <a:r>
              <a:rPr lang="en-US" dirty="0" smtClean="0"/>
              <a:t>2018 Q3)</a:t>
            </a:r>
            <a:endParaRPr lang="en-US" dirty="0"/>
          </a:p>
          <a:p>
            <a:r>
              <a:rPr lang="en-US" dirty="0" smtClean="0"/>
              <a:t>iOS</a:t>
            </a:r>
            <a:r>
              <a:rPr lang="en-US" dirty="0"/>
              <a:t>: Objective-C (</a:t>
            </a:r>
            <a:r>
              <a:rPr lang="en-US" dirty="0" smtClean="0"/>
              <a:t>13.2%)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7300" y="5795010"/>
            <a:ext cx="662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smartphone OS market share in </a:t>
            </a:r>
            <a:r>
              <a:rPr lang="en-US" dirty="0" smtClean="0"/>
              <a:t>2018 Q3 </a:t>
            </a:r>
            <a:r>
              <a:rPr lang="en-US" dirty="0"/>
              <a:t>(from www.idc.com)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33E7-6D47-4F5F-95DF-1C9A3D8D9A7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76" y="2759721"/>
            <a:ext cx="5328646" cy="30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1655</Words>
  <Application>Microsoft Office PowerPoint</Application>
  <PresentationFormat>On-screen Show (4:3)</PresentationFormat>
  <Paragraphs>293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Arial</vt:lpstr>
      <vt:lpstr>Calibri</vt:lpstr>
      <vt:lpstr>Calibri Light</vt:lpstr>
      <vt:lpstr>Office Theme</vt:lpstr>
      <vt:lpstr>Welcome to CS 4330/5390, Mobile Application Development</vt:lpstr>
      <vt:lpstr>Course Staff</vt:lpstr>
      <vt:lpstr>Course Website</vt:lpstr>
      <vt:lpstr>Quick Survey …</vt:lpstr>
      <vt:lpstr>Why Mobile Computing?</vt:lpstr>
      <vt:lpstr>Native vs. Cross-platform Mobile App Development*</vt:lpstr>
      <vt:lpstr>Native vs. Cross-platform (Cont.)</vt:lpstr>
      <vt:lpstr>Which Platform?</vt:lpstr>
      <vt:lpstr>Why Android?</vt:lpstr>
      <vt:lpstr>In-Class: 8 Minutes, Pair</vt:lpstr>
      <vt:lpstr>Practice Quiz: What You Just Learned</vt:lpstr>
      <vt:lpstr>Quiz (10 Minutes)</vt:lpstr>
      <vt:lpstr>Quiz Grading</vt:lpstr>
      <vt:lpstr>Course Web Account</vt:lpstr>
      <vt:lpstr>Textbooks</vt:lpstr>
      <vt:lpstr>Course Structure</vt:lpstr>
      <vt:lpstr>Exams</vt:lpstr>
      <vt:lpstr>Assignments</vt:lpstr>
      <vt:lpstr>Today’s Reading Assignment</vt:lpstr>
      <vt:lpstr>Semester Project</vt:lpstr>
      <vt:lpstr>Semester Project (Cont.)</vt:lpstr>
      <vt:lpstr>CS 5390: In-Class Presentation</vt:lpstr>
      <vt:lpstr>Grading</vt:lpstr>
      <vt:lpstr>Course Outline</vt:lpstr>
      <vt:lpstr>Questions or Concerns?</vt:lpstr>
      <vt:lpstr>Pair (5 mins): Price Watcher</vt:lpstr>
      <vt:lpstr>Homework Assignments</vt:lpstr>
      <vt:lpstr>Incremental Development</vt:lpstr>
      <vt:lpstr>Exercise (Pair, 10 Minutes)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4330 Mobile Application Development</dc:title>
  <dc:creator>cheon</dc:creator>
  <cp:lastModifiedBy>cheon</cp:lastModifiedBy>
  <cp:revision>127</cp:revision>
  <dcterms:created xsi:type="dcterms:W3CDTF">2015-01-19T03:45:48Z</dcterms:created>
  <dcterms:modified xsi:type="dcterms:W3CDTF">2019-08-26T03:33:14Z</dcterms:modified>
</cp:coreProperties>
</file>