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0104100" cy="11309350"/>
  <p:notesSz cx="20104100" cy="113093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>
      <p:cViewPr varScale="1">
        <p:scale>
          <a:sx n="72" d="100"/>
          <a:sy n="72" d="100"/>
        </p:scale>
        <p:origin x="360" y="2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0364C0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0364C0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0364C0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26825" y="1011142"/>
            <a:ext cx="16450449" cy="2035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rgbClr val="0364C0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5227" y="5208948"/>
            <a:ext cx="18113645" cy="3605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40740" y="4467146"/>
            <a:ext cx="8823960" cy="166433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80"/>
              </a:spcBef>
            </a:pPr>
            <a:r>
              <a:rPr spc="-10" dirty="0">
                <a:solidFill>
                  <a:srgbClr val="000000"/>
                </a:solidFill>
              </a:rPr>
              <a:t>项目名称：一句话描述</a:t>
            </a:r>
          </a:p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sz="3300" dirty="0">
                <a:solidFill>
                  <a:srgbClr val="000000"/>
                </a:solidFill>
                <a:latin typeface="Noto Sans Mono CJK JP Regular"/>
                <a:cs typeface="Noto Sans Mono CJK JP Regular"/>
              </a:rPr>
              <a:t>（例如：小米电视：打造年轻人的第</a:t>
            </a:r>
            <a:r>
              <a:rPr sz="3300" spc="-15" dirty="0">
                <a:solidFill>
                  <a:srgbClr val="000000"/>
                </a:solidFill>
                <a:latin typeface="Noto Sans Mono CJK JP Regular"/>
                <a:cs typeface="Noto Sans Mono CJK JP Regular"/>
              </a:rPr>
              <a:t>一</a:t>
            </a:r>
            <a:r>
              <a:rPr sz="3300" dirty="0">
                <a:solidFill>
                  <a:srgbClr val="000000"/>
                </a:solidFill>
                <a:latin typeface="Noto Sans Mono CJK JP Regular"/>
                <a:cs typeface="Noto Sans Mono CJK JP Regular"/>
              </a:rPr>
              <a:t>台电视）</a:t>
            </a:r>
            <a:endParaRPr sz="3300">
              <a:latin typeface="Noto Sans Mono CJK JP Regular"/>
              <a:cs typeface="Noto Sans Mono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74517" y="8142444"/>
            <a:ext cx="12756515" cy="14579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3100" spc="30" dirty="0">
                <a:latin typeface="Noto Sans CJK JP Regular"/>
                <a:cs typeface="Noto Sans CJK JP Regular"/>
              </a:rPr>
              <a:t>联系信息（姓名</a:t>
            </a:r>
            <a:r>
              <a:rPr sz="3100" b="1" spc="5" dirty="0">
                <a:latin typeface="Arial"/>
                <a:cs typeface="Arial"/>
              </a:rPr>
              <a:t>/</a:t>
            </a:r>
            <a:r>
              <a:rPr sz="3100" spc="30" dirty="0">
                <a:latin typeface="Noto Sans CJK JP Regular"/>
                <a:cs typeface="Noto Sans CJK JP Regular"/>
              </a:rPr>
              <a:t>联系方式）</a:t>
            </a:r>
            <a:endParaRPr sz="31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100" spc="30" dirty="0">
                <a:solidFill>
                  <a:srgbClr val="0364C0"/>
                </a:solidFill>
                <a:latin typeface="Noto Sans CJK JP Regular"/>
                <a:cs typeface="Noto Sans CJK JP Regular"/>
              </a:rPr>
              <a:t>建议：</a:t>
            </a:r>
            <a:r>
              <a:rPr sz="3100" spc="30" dirty="0">
                <a:latin typeface="Noto Sans CJK JP Regular"/>
                <a:cs typeface="Noto Sans CJK JP Regular"/>
              </a:rPr>
              <a:t>项⽬名称不要直接⽤公司名字（尤</a:t>
            </a:r>
            <a:r>
              <a:rPr sz="3100" spc="35" dirty="0">
                <a:latin typeface="Noto Sans CJK JP Regular"/>
                <a:cs typeface="Noto Sans CJK JP Regular"/>
              </a:rPr>
              <a:t>其</a:t>
            </a:r>
            <a:r>
              <a:rPr sz="3100" spc="30" dirty="0">
                <a:latin typeface="Noto Sans CJK JP Regular"/>
                <a:cs typeface="Noto Sans CJK JP Regular"/>
              </a:rPr>
              <a:t>是对于尚</a:t>
            </a:r>
            <a:r>
              <a:rPr sz="3100" spc="35" dirty="0">
                <a:latin typeface="Noto Sans CJK JP Regular"/>
                <a:cs typeface="Noto Sans CJK JP Regular"/>
              </a:rPr>
              <a:t>未</a:t>
            </a:r>
            <a:r>
              <a:rPr sz="3100" spc="30" dirty="0">
                <a:latin typeface="Noto Sans CJK JP Regular"/>
                <a:cs typeface="Noto Sans CJK JP Regular"/>
              </a:rPr>
              <a:t>成立公司的</a:t>
            </a:r>
            <a:r>
              <a:rPr sz="3100" spc="35" dirty="0">
                <a:latin typeface="Noto Sans CJK JP Regular"/>
                <a:cs typeface="Noto Sans CJK JP Regular"/>
              </a:rPr>
              <a:t>项</a:t>
            </a:r>
            <a:r>
              <a:rPr sz="3100" spc="30" dirty="0">
                <a:latin typeface="Noto Sans CJK JP Regular"/>
                <a:cs typeface="Noto Sans CJK JP Regular"/>
              </a:rPr>
              <a:t>⽬）</a:t>
            </a:r>
            <a:endParaRPr sz="31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247" y="133503"/>
            <a:ext cx="1152525" cy="827405"/>
          </a:xfrm>
          <a:prstGeom prst="rect">
            <a:avLst/>
          </a:prstGeom>
          <a:ln w="10680">
            <a:solidFill>
              <a:srgbClr val="000000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650"/>
              </a:spcBef>
            </a:pPr>
            <a:r>
              <a:rPr sz="4100" spc="20" dirty="0">
                <a:latin typeface="Noto Sans CJK JP Regular"/>
                <a:cs typeface="Noto Sans CJK JP Regular"/>
              </a:rPr>
              <a:t>封面</a:t>
            </a:r>
            <a:endParaRPr sz="41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7920"/>
              </a:lnSpc>
              <a:spcBef>
                <a:spcPts val="95"/>
              </a:spcBef>
            </a:pPr>
            <a:r>
              <a:rPr spc="-10" dirty="0"/>
              <a:t>第一部分（</a:t>
            </a:r>
            <a:r>
              <a:rPr b="1" spc="-10" dirty="0">
                <a:latin typeface="Arial"/>
                <a:cs typeface="Arial"/>
              </a:rPr>
              <a:t>1-2</a:t>
            </a:r>
            <a:r>
              <a:rPr spc="-10" dirty="0"/>
              <a:t>页）</a:t>
            </a:r>
          </a:p>
          <a:p>
            <a:pPr algn="ctr">
              <a:lnSpc>
                <a:spcPts val="7920"/>
              </a:lnSpc>
            </a:pPr>
            <a:r>
              <a:rPr b="1" spc="-10" dirty="0">
                <a:solidFill>
                  <a:srgbClr val="000000"/>
                </a:solidFill>
                <a:latin typeface="Arial"/>
                <a:cs typeface="Arial"/>
              </a:rPr>
              <a:t>Why</a:t>
            </a:r>
            <a:r>
              <a:rPr spc="-10" dirty="0">
                <a:solidFill>
                  <a:srgbClr val="000000"/>
                </a:solidFill>
              </a:rPr>
              <a:t>？</a:t>
            </a:r>
            <a:r>
              <a:rPr b="1" spc="-10" dirty="0">
                <a:solidFill>
                  <a:srgbClr val="000000"/>
                </a:solidFill>
                <a:latin typeface="Arial"/>
                <a:cs typeface="Arial"/>
              </a:rPr>
              <a:t>Why</a:t>
            </a:r>
            <a:r>
              <a:rPr b="1" spc="-6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0000"/>
                </a:solidFill>
                <a:latin typeface="Arial"/>
                <a:cs typeface="Arial"/>
              </a:rPr>
              <a:t>Now</a:t>
            </a:r>
            <a:r>
              <a:rPr spc="-5" dirty="0">
                <a:solidFill>
                  <a:srgbClr val="000000"/>
                </a:solidFill>
              </a:rPr>
              <a:t>？</a:t>
            </a:r>
            <a:r>
              <a:rPr spc="-10" dirty="0">
                <a:solidFill>
                  <a:srgbClr val="000000"/>
                </a:solidFill>
              </a:rPr>
              <a:t>分析市场现状和行业背景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5227" y="4766746"/>
            <a:ext cx="17890490" cy="499237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535940" indent="-523240">
              <a:lnSpc>
                <a:spcPct val="100000"/>
              </a:lnSpc>
              <a:spcBef>
                <a:spcPts val="1250"/>
              </a:spcBef>
              <a:buSzPct val="75294"/>
              <a:buFont typeface="Arial"/>
              <a:buChar char="•"/>
              <a:tabLst>
                <a:tab pos="535940" algn="l"/>
                <a:tab pos="536575" algn="l"/>
              </a:tabLst>
            </a:pPr>
            <a:r>
              <a:rPr sz="4250" spc="35" dirty="0">
                <a:latin typeface="Noto Sans CJK JP Regular"/>
                <a:cs typeface="Noto Sans CJK JP Regular"/>
              </a:rPr>
              <a:t>主要内容：</a:t>
            </a:r>
            <a:endParaRPr sz="4250">
              <a:latin typeface="Noto Sans CJK JP Regular"/>
              <a:cs typeface="Noto Sans CJK JP Regular"/>
            </a:endParaRPr>
          </a:p>
          <a:p>
            <a:pPr marL="535940" marR="213995">
              <a:lnSpc>
                <a:spcPct val="119800"/>
              </a:lnSpc>
              <a:spcBef>
                <a:spcPts val="90"/>
              </a:spcBef>
            </a:pPr>
            <a:r>
              <a:rPr sz="3800" b="1" spc="-5" dirty="0">
                <a:solidFill>
                  <a:srgbClr val="5C5C5C"/>
                </a:solidFill>
                <a:latin typeface="Arial"/>
                <a:cs typeface="Arial"/>
              </a:rPr>
              <a:t>1</a:t>
            </a:r>
            <a:r>
              <a:rPr sz="3800" spc="-10" dirty="0">
                <a:solidFill>
                  <a:srgbClr val="5C5C5C"/>
                </a:solidFill>
                <a:latin typeface="Noto Sans CJK JP Regular"/>
                <a:cs typeface="Noto Sans CJK JP Regular"/>
              </a:rPr>
              <a:t>、讲清楚项目相关的行业背景、市场</a:t>
            </a:r>
            <a:r>
              <a:rPr sz="3800" spc="-25" dirty="0">
                <a:solidFill>
                  <a:srgbClr val="5C5C5C"/>
                </a:solidFill>
                <a:latin typeface="Noto Sans CJK JP Regular"/>
                <a:cs typeface="Noto Sans CJK JP Regular"/>
              </a:rPr>
              <a:t>发</a:t>
            </a:r>
            <a:r>
              <a:rPr sz="3800" spc="-10" dirty="0">
                <a:solidFill>
                  <a:srgbClr val="5C5C5C"/>
                </a:solidFill>
                <a:latin typeface="Noto Sans CJK JP Regular"/>
                <a:cs typeface="Noto Sans CJK JP Regular"/>
              </a:rPr>
              <a:t>展趋势、市场空间</a:t>
            </a:r>
            <a:r>
              <a:rPr sz="3800" spc="-20" dirty="0">
                <a:solidFill>
                  <a:srgbClr val="5C5C5C"/>
                </a:solidFill>
                <a:latin typeface="Noto Sans CJK JP Regular"/>
                <a:cs typeface="Noto Sans CJK JP Regular"/>
              </a:rPr>
              <a:t>（</a:t>
            </a:r>
            <a:r>
              <a:rPr sz="3800" spc="-5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注意行业市场分析要 </a:t>
            </a:r>
            <a:r>
              <a:rPr sz="3800" spc="-1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具体且有针对性，与所要做的事要紧</a:t>
            </a:r>
            <a:r>
              <a:rPr sz="3800" spc="-3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密</a:t>
            </a:r>
            <a:r>
              <a:rPr sz="3800" spc="-1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相关，避免空泛论</a:t>
            </a:r>
            <a:r>
              <a:rPr sz="3800" spc="-3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述</a:t>
            </a:r>
            <a:r>
              <a:rPr sz="3800" spc="-1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）</a:t>
            </a:r>
            <a:endParaRPr sz="3800">
              <a:latin typeface="Noto Sans Mono CJK JP Regular"/>
              <a:cs typeface="Noto Sans Mono CJK JP Regular"/>
            </a:endParaRPr>
          </a:p>
          <a:p>
            <a:pPr marL="535940" marR="5080" algn="just">
              <a:lnSpc>
                <a:spcPts val="5460"/>
              </a:lnSpc>
              <a:spcBef>
                <a:spcPts val="330"/>
              </a:spcBef>
            </a:pPr>
            <a:r>
              <a:rPr sz="3800" b="1" spc="-5" dirty="0">
                <a:solidFill>
                  <a:srgbClr val="5C5C5C"/>
                </a:solidFill>
                <a:latin typeface="Arial"/>
                <a:cs typeface="Arial"/>
              </a:rPr>
              <a:t>2</a:t>
            </a:r>
            <a:r>
              <a:rPr sz="3800" spc="-10" dirty="0">
                <a:solidFill>
                  <a:srgbClr val="5C5C5C"/>
                </a:solidFill>
                <a:latin typeface="Noto Sans CJK JP Regular"/>
                <a:cs typeface="Noto Sans CJK JP Regular"/>
              </a:rPr>
              <a:t>、要描述在目前的市场背景下，你发</a:t>
            </a:r>
            <a:r>
              <a:rPr sz="3800" spc="-30" dirty="0">
                <a:solidFill>
                  <a:srgbClr val="5C5C5C"/>
                </a:solidFill>
                <a:latin typeface="Noto Sans CJK JP Regular"/>
                <a:cs typeface="Noto Sans CJK JP Regular"/>
              </a:rPr>
              <a:t>现</a:t>
            </a:r>
            <a:r>
              <a:rPr sz="3800" spc="-10" dirty="0">
                <a:solidFill>
                  <a:srgbClr val="5C5C5C"/>
                </a:solidFill>
                <a:latin typeface="Noto Sans CJK JP Regular"/>
                <a:cs typeface="Noto Sans CJK JP Regular"/>
              </a:rPr>
              <a:t>了一个什么样的痛</a:t>
            </a:r>
            <a:r>
              <a:rPr sz="3800" spc="-30" dirty="0">
                <a:solidFill>
                  <a:srgbClr val="5C5C5C"/>
                </a:solidFill>
                <a:latin typeface="Noto Sans CJK JP Regular"/>
                <a:cs typeface="Noto Sans CJK JP Regular"/>
              </a:rPr>
              <a:t>点</a:t>
            </a:r>
            <a:r>
              <a:rPr sz="3800" spc="-10" dirty="0">
                <a:solidFill>
                  <a:srgbClr val="5C5C5C"/>
                </a:solidFill>
                <a:latin typeface="Noto Sans CJK JP Regular"/>
                <a:cs typeface="Noto Sans CJK JP Regular"/>
              </a:rPr>
              <a:t>，或需求点</a:t>
            </a:r>
            <a:r>
              <a:rPr sz="3800" b="1" spc="-15" dirty="0">
                <a:solidFill>
                  <a:srgbClr val="5C5C5C"/>
                </a:solidFill>
                <a:latin typeface="Arial"/>
                <a:cs typeface="Arial"/>
              </a:rPr>
              <a:t>/</a:t>
            </a:r>
            <a:r>
              <a:rPr sz="3800" spc="-10" dirty="0">
                <a:solidFill>
                  <a:srgbClr val="5C5C5C"/>
                </a:solidFill>
                <a:latin typeface="Noto Sans CJK JP Regular"/>
                <a:cs typeface="Noto Sans CJK JP Regular"/>
              </a:rPr>
              <a:t>机会</a:t>
            </a:r>
            <a:r>
              <a:rPr sz="3800" spc="-15" dirty="0">
                <a:solidFill>
                  <a:srgbClr val="5C5C5C"/>
                </a:solidFill>
                <a:latin typeface="Noto Sans CJK JP Regular"/>
                <a:cs typeface="Noto Sans CJK JP Regular"/>
              </a:rPr>
              <a:t>点</a:t>
            </a:r>
            <a:r>
              <a:rPr sz="3800" spc="-1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（  在分析这个痛点时，如已有解决相关</a:t>
            </a:r>
            <a:r>
              <a:rPr sz="3800" spc="-3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痛</a:t>
            </a:r>
            <a:r>
              <a:rPr sz="3800" spc="-1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点的产品或服务，</a:t>
            </a:r>
            <a:r>
              <a:rPr sz="3800" spc="-3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可</a:t>
            </a:r>
            <a:r>
              <a:rPr sz="3800" spc="-1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能需要简要分析已</a:t>
            </a:r>
            <a:r>
              <a:rPr sz="3800" spc="-3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有</a:t>
            </a:r>
            <a:r>
              <a:rPr sz="3800" spc="-1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的 产品或服务存在的不足，表明当前的</a:t>
            </a:r>
            <a:r>
              <a:rPr sz="3800" spc="-3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商</a:t>
            </a:r>
            <a:r>
              <a:rPr sz="3800" spc="-1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业机</a:t>
            </a:r>
            <a:r>
              <a:rPr sz="3800" spc="-15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会</a:t>
            </a:r>
            <a:r>
              <a:rPr sz="3800" spc="-1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）</a:t>
            </a:r>
            <a:endParaRPr sz="3800">
              <a:latin typeface="Noto Sans Mono CJK JP Regular"/>
              <a:cs typeface="Noto Sans Mono CJK JP Regular"/>
            </a:endParaRPr>
          </a:p>
          <a:p>
            <a:pPr marL="535940" algn="just">
              <a:lnSpc>
                <a:spcPct val="100000"/>
              </a:lnSpc>
              <a:spcBef>
                <a:spcPts val="575"/>
              </a:spcBef>
            </a:pPr>
            <a:r>
              <a:rPr sz="3800" b="1" spc="-5" dirty="0">
                <a:solidFill>
                  <a:srgbClr val="5C5C5C"/>
                </a:solidFill>
                <a:latin typeface="Arial"/>
                <a:cs typeface="Arial"/>
              </a:rPr>
              <a:t>3</a:t>
            </a:r>
            <a:r>
              <a:rPr sz="3800" spc="-10" dirty="0">
                <a:solidFill>
                  <a:srgbClr val="5C5C5C"/>
                </a:solidFill>
                <a:latin typeface="Noto Sans CJK JP Regular"/>
                <a:cs typeface="Noto Sans CJK JP Regular"/>
              </a:rPr>
              <a:t>、说明目前正是做这件事情的最正确</a:t>
            </a:r>
            <a:r>
              <a:rPr sz="3800" spc="-25" dirty="0">
                <a:solidFill>
                  <a:srgbClr val="5C5C5C"/>
                </a:solidFill>
                <a:latin typeface="Noto Sans CJK JP Regular"/>
                <a:cs typeface="Noto Sans CJK JP Regular"/>
              </a:rPr>
              <a:t>的</a:t>
            </a:r>
            <a:r>
              <a:rPr sz="3800" spc="-10" dirty="0">
                <a:solidFill>
                  <a:srgbClr val="5C5C5C"/>
                </a:solidFill>
                <a:latin typeface="Noto Sans CJK JP Regular"/>
                <a:cs typeface="Noto Sans CJK JP Regular"/>
              </a:rPr>
              <a:t>时间</a:t>
            </a:r>
            <a:endParaRPr sz="38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247" y="133503"/>
            <a:ext cx="1152525" cy="827405"/>
          </a:xfrm>
          <a:prstGeom prst="rect">
            <a:avLst/>
          </a:prstGeom>
          <a:ln w="10680">
            <a:solidFill>
              <a:srgbClr val="000000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650"/>
              </a:spcBef>
            </a:pPr>
            <a:r>
              <a:rPr sz="4100" spc="20" dirty="0">
                <a:latin typeface="Noto Sans CJK JP Regular"/>
                <a:cs typeface="Noto Sans CJK JP Regular"/>
              </a:rPr>
              <a:t>正文</a:t>
            </a:r>
            <a:endParaRPr sz="41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ts val="7920"/>
              </a:lnSpc>
              <a:spcBef>
                <a:spcPts val="95"/>
              </a:spcBef>
            </a:pPr>
            <a:r>
              <a:rPr spc="-10" dirty="0"/>
              <a:t>第二部分</a:t>
            </a:r>
            <a:r>
              <a:rPr spc="-5" dirty="0"/>
              <a:t>（</a:t>
            </a:r>
            <a:r>
              <a:rPr b="1" spc="-5" dirty="0">
                <a:latin typeface="Arial"/>
                <a:cs typeface="Arial"/>
              </a:rPr>
              <a:t>1</a:t>
            </a:r>
            <a:r>
              <a:rPr spc="-10" dirty="0"/>
              <a:t>页）</a:t>
            </a:r>
          </a:p>
          <a:p>
            <a:pPr marL="635" algn="ctr">
              <a:lnSpc>
                <a:spcPts val="7920"/>
              </a:lnSpc>
            </a:pPr>
            <a:r>
              <a:rPr b="1" spc="-10" dirty="0">
                <a:solidFill>
                  <a:srgbClr val="000000"/>
                </a:solidFill>
                <a:latin typeface="Arial"/>
                <a:cs typeface="Arial"/>
              </a:rPr>
              <a:t>What</a:t>
            </a:r>
            <a:r>
              <a:rPr spc="-10" dirty="0">
                <a:solidFill>
                  <a:srgbClr val="000000"/>
                </a:solidFill>
              </a:rPr>
              <a:t>？讲清楚你要做什么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5227" y="4645824"/>
            <a:ext cx="17890490" cy="5163820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535940" indent="-523240">
              <a:lnSpc>
                <a:spcPct val="100000"/>
              </a:lnSpc>
              <a:spcBef>
                <a:spcPts val="1255"/>
              </a:spcBef>
              <a:buSzPct val="75294"/>
              <a:buFont typeface="Arial"/>
              <a:buChar char="•"/>
              <a:tabLst>
                <a:tab pos="535940" algn="l"/>
                <a:tab pos="536575" algn="l"/>
              </a:tabLst>
            </a:pPr>
            <a:r>
              <a:rPr sz="4250" spc="35" dirty="0">
                <a:latin typeface="Noto Sans CJK JP Regular"/>
                <a:cs typeface="Noto Sans CJK JP Regular"/>
              </a:rPr>
              <a:t>主要内容：</a:t>
            </a:r>
            <a:endParaRPr sz="4250">
              <a:latin typeface="Noto Sans CJK JP Regular"/>
              <a:cs typeface="Noto Sans CJK JP Regular"/>
            </a:endParaRPr>
          </a:p>
          <a:p>
            <a:pPr marL="535940" marR="5080" algn="just">
              <a:lnSpc>
                <a:spcPct val="119800"/>
              </a:lnSpc>
              <a:spcBef>
                <a:spcPts val="85"/>
              </a:spcBef>
            </a:pPr>
            <a:r>
              <a:rPr sz="3800" spc="-10" dirty="0">
                <a:solidFill>
                  <a:srgbClr val="5C5C5C"/>
                </a:solidFill>
                <a:latin typeface="Noto Sans CJK JP Regular"/>
                <a:cs typeface="Noto Sans CJK JP Regular"/>
              </a:rPr>
              <a:t>讲清楚你准备干一件什么事。不要整</a:t>
            </a:r>
            <a:r>
              <a:rPr sz="3800" spc="-25" dirty="0">
                <a:solidFill>
                  <a:srgbClr val="5C5C5C"/>
                </a:solidFill>
                <a:latin typeface="Noto Sans CJK JP Regular"/>
                <a:cs typeface="Noto Sans CJK JP Regular"/>
              </a:rPr>
              <a:t>页</a:t>
            </a:r>
            <a:r>
              <a:rPr sz="3800" b="1" spc="-10" dirty="0">
                <a:solidFill>
                  <a:srgbClr val="5C5C5C"/>
                </a:solidFill>
                <a:latin typeface="Arial"/>
                <a:cs typeface="Arial"/>
              </a:rPr>
              <a:t>PPT</a:t>
            </a:r>
            <a:r>
              <a:rPr sz="3800" spc="-10" dirty="0">
                <a:solidFill>
                  <a:srgbClr val="5C5C5C"/>
                </a:solidFill>
                <a:latin typeface="Noto Sans CJK JP Regular"/>
                <a:cs typeface="Noto Sans CJK JP Regular"/>
              </a:rPr>
              <a:t>都是大段文字，</a:t>
            </a:r>
            <a:r>
              <a:rPr sz="3800" spc="-30" dirty="0">
                <a:solidFill>
                  <a:srgbClr val="5C5C5C"/>
                </a:solidFill>
                <a:latin typeface="Noto Sans CJK JP Regular"/>
                <a:cs typeface="Noto Sans CJK JP Regular"/>
              </a:rPr>
              <a:t>你</a:t>
            </a:r>
            <a:r>
              <a:rPr sz="3800" spc="-10" dirty="0">
                <a:solidFill>
                  <a:srgbClr val="5C5C5C"/>
                </a:solidFill>
                <a:latin typeface="Noto Sans CJK JP Regular"/>
                <a:cs typeface="Noto Sans CJK JP Regular"/>
              </a:rPr>
              <a:t>要做的事应该是一两 句话就能说清楚。最好能配上简单的</a:t>
            </a:r>
            <a:r>
              <a:rPr sz="3800" spc="-30" dirty="0">
                <a:solidFill>
                  <a:srgbClr val="5C5C5C"/>
                </a:solidFill>
                <a:latin typeface="Noto Sans CJK JP Regular"/>
                <a:cs typeface="Noto Sans CJK JP Regular"/>
              </a:rPr>
              <a:t>上</a:t>
            </a:r>
            <a:r>
              <a:rPr sz="3800" spc="-10" dirty="0">
                <a:solidFill>
                  <a:srgbClr val="5C5C5C"/>
                </a:solidFill>
                <a:latin typeface="Noto Sans CJK JP Regular"/>
                <a:cs typeface="Noto Sans CJK JP Regular"/>
              </a:rPr>
              <a:t>下游图或功能示意</a:t>
            </a:r>
            <a:r>
              <a:rPr sz="3800" spc="-30" dirty="0">
                <a:solidFill>
                  <a:srgbClr val="5C5C5C"/>
                </a:solidFill>
                <a:latin typeface="Noto Sans CJK JP Regular"/>
                <a:cs typeface="Noto Sans CJK JP Regular"/>
              </a:rPr>
              <a:t>图</a:t>
            </a:r>
            <a:r>
              <a:rPr sz="3800" spc="-10" dirty="0">
                <a:solidFill>
                  <a:srgbClr val="5C5C5C"/>
                </a:solidFill>
                <a:latin typeface="Noto Sans CJK JP Regular"/>
                <a:cs typeface="Noto Sans CJK JP Regular"/>
              </a:rPr>
              <a:t>或简要流程框图，</a:t>
            </a:r>
            <a:r>
              <a:rPr sz="3800" spc="-30" dirty="0">
                <a:solidFill>
                  <a:srgbClr val="5C5C5C"/>
                </a:solidFill>
                <a:latin typeface="Noto Sans CJK JP Regular"/>
                <a:cs typeface="Noto Sans CJK JP Regular"/>
              </a:rPr>
              <a:t>让</a:t>
            </a:r>
            <a:r>
              <a:rPr sz="3800" spc="-10" dirty="0">
                <a:solidFill>
                  <a:srgbClr val="5C5C5C"/>
                </a:solidFill>
                <a:latin typeface="Noto Sans CJK JP Regular"/>
                <a:cs typeface="Noto Sans CJK JP Regular"/>
              </a:rPr>
              <a:t>人 对项目一目了然。</a:t>
            </a:r>
            <a:endParaRPr sz="38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450">
              <a:latin typeface="Times New Roman"/>
              <a:cs typeface="Times New Roman"/>
            </a:endParaRPr>
          </a:p>
          <a:p>
            <a:pPr marL="535940" algn="just">
              <a:lnSpc>
                <a:spcPct val="100000"/>
              </a:lnSpc>
            </a:pPr>
            <a:r>
              <a:rPr sz="2800" dirty="0">
                <a:solidFill>
                  <a:srgbClr val="5C5C5C"/>
                </a:solidFill>
                <a:latin typeface="Noto Sans CJK JP Regular"/>
                <a:cs typeface="Noto Sans CJK JP Regular"/>
              </a:rPr>
              <a:t>关于内容，有两点需要注意：</a:t>
            </a:r>
            <a:endParaRPr sz="2800">
              <a:latin typeface="Noto Sans CJK JP Regular"/>
              <a:cs typeface="Noto Sans CJK JP Regular"/>
            </a:endParaRPr>
          </a:p>
          <a:p>
            <a:pPr marL="535940" algn="just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1、不要追求大而全，要专</a:t>
            </a:r>
            <a:r>
              <a:rPr sz="2800" spc="-15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注</a:t>
            </a:r>
            <a:r>
              <a:rPr sz="280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聚焦，表明</a:t>
            </a:r>
            <a:r>
              <a:rPr sz="2800" spc="-15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你</a:t>
            </a:r>
            <a:r>
              <a:rPr sz="280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就想做一件</a:t>
            </a:r>
            <a:r>
              <a:rPr sz="2800" spc="-15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事</a:t>
            </a:r>
            <a:r>
              <a:rPr sz="280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，而且就想</a:t>
            </a:r>
            <a:r>
              <a:rPr sz="2800" spc="-15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解</a:t>
            </a:r>
            <a:r>
              <a:rPr sz="280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决这件事中</a:t>
            </a:r>
            <a:r>
              <a:rPr sz="2800" spc="-15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的</a:t>
            </a:r>
            <a:r>
              <a:rPr sz="280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某一个关键</a:t>
            </a:r>
            <a:r>
              <a:rPr sz="2800" spc="-15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问</a:t>
            </a:r>
            <a:r>
              <a:rPr sz="280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题</a:t>
            </a:r>
            <a:endParaRPr sz="2800">
              <a:latin typeface="Noto Sans Mono CJK JP Regular"/>
              <a:cs typeface="Noto Sans Mono CJK JP Regular"/>
            </a:endParaRPr>
          </a:p>
          <a:p>
            <a:pPr marL="535940" algn="just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2、不建议盲目跟风，追随</a:t>
            </a:r>
            <a:r>
              <a:rPr sz="2800" spc="-15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投</a:t>
            </a:r>
            <a:r>
              <a:rPr sz="280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资热点</a:t>
            </a:r>
            <a:endParaRPr sz="2800">
              <a:latin typeface="Noto Sans Mono CJK JP Regular"/>
              <a:cs typeface="Noto Sans Mono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247" y="133503"/>
            <a:ext cx="1152525" cy="827405"/>
          </a:xfrm>
          <a:prstGeom prst="rect">
            <a:avLst/>
          </a:prstGeom>
          <a:ln w="10680">
            <a:solidFill>
              <a:srgbClr val="000000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650"/>
              </a:spcBef>
            </a:pPr>
            <a:r>
              <a:rPr sz="4100" spc="20" dirty="0">
                <a:latin typeface="Noto Sans CJK JP Regular"/>
                <a:cs typeface="Noto Sans CJK JP Regular"/>
              </a:rPr>
              <a:t>正文</a:t>
            </a:r>
            <a:endParaRPr sz="41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ts val="7920"/>
              </a:lnSpc>
              <a:spcBef>
                <a:spcPts val="95"/>
              </a:spcBef>
            </a:pPr>
            <a:r>
              <a:rPr spc="-10" dirty="0"/>
              <a:t>第三部分（</a:t>
            </a:r>
            <a:r>
              <a:rPr b="1" spc="-10" dirty="0">
                <a:latin typeface="Arial"/>
                <a:cs typeface="Arial"/>
              </a:rPr>
              <a:t>6</a:t>
            </a:r>
            <a:r>
              <a:rPr spc="-10" dirty="0"/>
              <a:t>页左右）</a:t>
            </a:r>
          </a:p>
          <a:p>
            <a:pPr marL="0" algn="ctr">
              <a:lnSpc>
                <a:spcPts val="7920"/>
              </a:lnSpc>
            </a:pPr>
            <a:r>
              <a:rPr b="1" spc="-5" dirty="0">
                <a:solidFill>
                  <a:srgbClr val="000000"/>
                </a:solidFill>
                <a:latin typeface="Arial"/>
                <a:cs typeface="Arial"/>
              </a:rPr>
              <a:t>Ho</a:t>
            </a:r>
            <a:r>
              <a:rPr b="1" spc="-10" dirty="0">
                <a:solidFill>
                  <a:srgbClr val="000000"/>
                </a:solidFill>
                <a:latin typeface="Arial"/>
                <a:cs typeface="Arial"/>
              </a:rPr>
              <a:t>w</a:t>
            </a:r>
            <a:r>
              <a:rPr spc="-10" dirty="0">
                <a:solidFill>
                  <a:srgbClr val="000000"/>
                </a:solidFill>
              </a:rPr>
              <a:t>？如何做以及现状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5227" y="4721214"/>
            <a:ext cx="17890490" cy="4993005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535940" indent="-523240">
              <a:lnSpc>
                <a:spcPct val="100000"/>
              </a:lnSpc>
              <a:spcBef>
                <a:spcPts val="1255"/>
              </a:spcBef>
              <a:buSzPct val="75294"/>
              <a:buFont typeface="Arial"/>
              <a:buChar char="•"/>
              <a:tabLst>
                <a:tab pos="535940" algn="l"/>
                <a:tab pos="536575" algn="l"/>
              </a:tabLst>
            </a:pPr>
            <a:r>
              <a:rPr sz="4250" spc="35" dirty="0">
                <a:latin typeface="Noto Sans CJK JP Regular"/>
                <a:cs typeface="Noto Sans CJK JP Regular"/>
              </a:rPr>
              <a:t>主要内容：</a:t>
            </a:r>
            <a:endParaRPr sz="4250">
              <a:latin typeface="Noto Sans CJK JP Regular"/>
              <a:cs typeface="Noto Sans CJK JP Regular"/>
            </a:endParaRPr>
          </a:p>
          <a:p>
            <a:pPr marL="535940" marR="216535">
              <a:lnSpc>
                <a:spcPct val="119800"/>
              </a:lnSpc>
              <a:spcBef>
                <a:spcPts val="85"/>
              </a:spcBef>
            </a:pPr>
            <a:r>
              <a:rPr sz="3800" b="1" spc="-5" dirty="0">
                <a:solidFill>
                  <a:srgbClr val="5C5C5C"/>
                </a:solidFill>
                <a:latin typeface="Arial"/>
                <a:cs typeface="Arial"/>
              </a:rPr>
              <a:t>1</a:t>
            </a:r>
            <a:r>
              <a:rPr sz="3800" spc="-10" dirty="0">
                <a:solidFill>
                  <a:srgbClr val="5C5C5C"/>
                </a:solidFill>
                <a:latin typeface="Noto Sans CJK JP Regular"/>
                <a:cs typeface="Noto Sans CJK JP Regular"/>
              </a:rPr>
              <a:t>、讲清楚你有什么样的解决方案，或</a:t>
            </a:r>
            <a:r>
              <a:rPr sz="3800" spc="-30" dirty="0">
                <a:solidFill>
                  <a:srgbClr val="5C5C5C"/>
                </a:solidFill>
                <a:latin typeface="Noto Sans CJK JP Regular"/>
                <a:cs typeface="Noto Sans CJK JP Regular"/>
              </a:rPr>
              <a:t>者</a:t>
            </a:r>
            <a:r>
              <a:rPr sz="3800" spc="-10" dirty="0">
                <a:solidFill>
                  <a:srgbClr val="5C5C5C"/>
                </a:solidFill>
                <a:latin typeface="Noto Sans CJK JP Regular"/>
                <a:cs typeface="Noto Sans CJK JP Regular"/>
              </a:rPr>
              <a:t>什么样的产品，能</a:t>
            </a:r>
            <a:r>
              <a:rPr sz="3800" spc="-30" dirty="0">
                <a:solidFill>
                  <a:srgbClr val="5C5C5C"/>
                </a:solidFill>
                <a:latin typeface="Noto Sans CJK JP Regular"/>
                <a:cs typeface="Noto Sans CJK JP Regular"/>
              </a:rPr>
              <a:t>够</a:t>
            </a:r>
            <a:r>
              <a:rPr sz="3800" spc="-10" dirty="0">
                <a:solidFill>
                  <a:srgbClr val="5C5C5C"/>
                </a:solidFill>
                <a:latin typeface="Noto Sans CJK JP Regular"/>
                <a:cs typeface="Noto Sans CJK JP Regular"/>
              </a:rPr>
              <a:t>解决第一部分发现的 痛点</a:t>
            </a:r>
            <a:r>
              <a:rPr sz="3800" spc="-1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（你的方案或者产品是什么，提</a:t>
            </a:r>
            <a:r>
              <a:rPr sz="3800" spc="-25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供</a:t>
            </a:r>
            <a:r>
              <a:rPr sz="3800" spc="-1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了怎样的功能？</a:t>
            </a:r>
            <a:r>
              <a:rPr sz="3800" spc="-65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 </a:t>
            </a:r>
            <a:r>
              <a:rPr sz="3800" spc="-1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）  </a:t>
            </a:r>
            <a:r>
              <a:rPr sz="3800" b="1" spc="-5" dirty="0">
                <a:solidFill>
                  <a:srgbClr val="5C5C5C"/>
                </a:solidFill>
                <a:latin typeface="Arial"/>
                <a:cs typeface="Arial"/>
              </a:rPr>
              <a:t>2</a:t>
            </a:r>
            <a:r>
              <a:rPr sz="3800" spc="-10" dirty="0">
                <a:solidFill>
                  <a:srgbClr val="5C5C5C"/>
                </a:solidFill>
                <a:latin typeface="Noto Sans CJK JP Regular"/>
                <a:cs typeface="Noto Sans CJK JP Regular"/>
              </a:rPr>
              <a:t>、你的产品将面对的用户群是</a:t>
            </a:r>
            <a:r>
              <a:rPr sz="3800" spc="-20" dirty="0">
                <a:solidFill>
                  <a:srgbClr val="5C5C5C"/>
                </a:solidFill>
                <a:latin typeface="Noto Sans CJK JP Regular"/>
                <a:cs typeface="Noto Sans CJK JP Regular"/>
              </a:rPr>
              <a:t>谁</a:t>
            </a:r>
            <a:r>
              <a:rPr sz="3800" spc="-1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（一定要有清晰的目标用户群定位）</a:t>
            </a:r>
            <a:endParaRPr sz="3800">
              <a:latin typeface="Noto Sans Mono CJK JP Regular"/>
              <a:cs typeface="Noto Sans Mono CJK JP Regular"/>
            </a:endParaRPr>
          </a:p>
          <a:p>
            <a:pPr marL="535940" marR="5080">
              <a:lnSpc>
                <a:spcPts val="5460"/>
              </a:lnSpc>
              <a:spcBef>
                <a:spcPts val="334"/>
              </a:spcBef>
            </a:pPr>
            <a:r>
              <a:rPr sz="3800" b="1" spc="-5" dirty="0">
                <a:solidFill>
                  <a:srgbClr val="5C5C5C"/>
                </a:solidFill>
                <a:latin typeface="Arial"/>
                <a:cs typeface="Arial"/>
              </a:rPr>
              <a:t>3</a:t>
            </a:r>
            <a:r>
              <a:rPr sz="3800" spc="-10" dirty="0">
                <a:solidFill>
                  <a:srgbClr val="5C5C5C"/>
                </a:solidFill>
                <a:latin typeface="Noto Sans CJK JP Regular"/>
                <a:cs typeface="Noto Sans CJK JP Regular"/>
              </a:rPr>
              <a:t>、说明你的产品或解决方案的竞争</a:t>
            </a:r>
            <a:r>
              <a:rPr sz="3800" spc="-15" dirty="0">
                <a:solidFill>
                  <a:srgbClr val="5C5C5C"/>
                </a:solidFill>
                <a:latin typeface="Noto Sans CJK JP Regular"/>
                <a:cs typeface="Noto Sans CJK JP Regular"/>
              </a:rPr>
              <a:t>力</a:t>
            </a:r>
            <a:r>
              <a:rPr sz="3800" spc="-5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（为什</a:t>
            </a:r>
            <a:r>
              <a:rPr sz="3800" spc="-25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么</a:t>
            </a:r>
            <a:r>
              <a:rPr sz="3800" spc="-5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这件事</a:t>
            </a:r>
            <a:r>
              <a:rPr sz="3800" spc="-2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情</a:t>
            </a:r>
            <a:r>
              <a:rPr sz="3800" spc="-5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你能做</a:t>
            </a:r>
            <a:r>
              <a:rPr sz="3800" spc="-2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，</a:t>
            </a:r>
            <a:r>
              <a:rPr sz="3800" spc="-5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而别人</a:t>
            </a:r>
            <a:r>
              <a:rPr sz="3800" spc="-25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不</a:t>
            </a:r>
            <a:r>
              <a:rPr sz="3800" spc="-5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能做？  </a:t>
            </a:r>
            <a:r>
              <a:rPr sz="3800" spc="-1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或者为什么你能比别人干得好？你的</a:t>
            </a:r>
            <a:r>
              <a:rPr sz="3800" spc="-3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特</a:t>
            </a:r>
            <a:r>
              <a:rPr sz="3800" spc="-1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别的核心竞争力是</a:t>
            </a:r>
            <a:r>
              <a:rPr sz="3800" spc="-3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什</a:t>
            </a:r>
            <a:r>
              <a:rPr sz="3800" spc="-1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么，你与众不同的</a:t>
            </a:r>
            <a:r>
              <a:rPr sz="3800" spc="-3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地</a:t>
            </a:r>
            <a:r>
              <a:rPr sz="3800" spc="-1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方 是什么？比如是否具备科研成果转化</a:t>
            </a:r>
            <a:r>
              <a:rPr sz="3800" spc="-3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背</a:t>
            </a:r>
            <a:r>
              <a:rPr sz="3800" spc="-1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景或拥有有价值的</a:t>
            </a:r>
            <a:r>
              <a:rPr sz="3800" spc="-3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知</a:t>
            </a:r>
            <a:r>
              <a:rPr sz="3800" spc="-1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识产权等）</a:t>
            </a:r>
            <a:endParaRPr sz="3800">
              <a:latin typeface="Noto Sans Mono CJK JP Regular"/>
              <a:cs typeface="Noto Sans Mono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247" y="133503"/>
            <a:ext cx="1152525" cy="827405"/>
          </a:xfrm>
          <a:prstGeom prst="rect">
            <a:avLst/>
          </a:prstGeom>
          <a:ln w="10680">
            <a:solidFill>
              <a:srgbClr val="000000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650"/>
              </a:spcBef>
            </a:pPr>
            <a:r>
              <a:rPr sz="4100" spc="20" dirty="0">
                <a:latin typeface="Noto Sans CJK JP Regular"/>
                <a:cs typeface="Noto Sans CJK JP Regular"/>
              </a:rPr>
              <a:t>正文</a:t>
            </a:r>
            <a:endParaRPr sz="41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5227" y="4576317"/>
            <a:ext cx="18086070" cy="551688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520065" indent="-507365">
              <a:lnSpc>
                <a:spcPct val="100000"/>
              </a:lnSpc>
              <a:spcBef>
                <a:spcPts val="1190"/>
              </a:spcBef>
              <a:buSzPct val="74698"/>
              <a:buFont typeface="Arial"/>
              <a:buChar char="•"/>
              <a:tabLst>
                <a:tab pos="520065" algn="l"/>
                <a:tab pos="520700" algn="l"/>
              </a:tabLst>
            </a:pPr>
            <a:r>
              <a:rPr sz="4150" spc="10" dirty="0">
                <a:latin typeface="Noto Sans CJK JP Regular"/>
                <a:cs typeface="Noto Sans CJK JP Regular"/>
              </a:rPr>
              <a:t>主要内容：</a:t>
            </a:r>
            <a:endParaRPr sz="4150">
              <a:latin typeface="Noto Sans CJK JP Regular"/>
              <a:cs typeface="Noto Sans CJK JP Regular"/>
            </a:endParaRPr>
          </a:p>
          <a:p>
            <a:pPr marL="520065" marR="5080">
              <a:lnSpc>
                <a:spcPct val="121000"/>
              </a:lnSpc>
              <a:spcBef>
                <a:spcPts val="70"/>
              </a:spcBef>
            </a:pPr>
            <a:r>
              <a:rPr sz="3650" b="1" spc="15" dirty="0">
                <a:solidFill>
                  <a:srgbClr val="5C5C5C"/>
                </a:solidFill>
                <a:latin typeface="Arial"/>
                <a:cs typeface="Arial"/>
              </a:rPr>
              <a:t>4</a:t>
            </a:r>
            <a:r>
              <a:rPr sz="3650" spc="25" dirty="0">
                <a:solidFill>
                  <a:srgbClr val="5C5C5C"/>
                </a:solidFill>
                <a:latin typeface="Noto Sans CJK JP Regular"/>
                <a:cs typeface="Noto Sans CJK JP Regular"/>
              </a:rPr>
              <a:t>、说明你未来将如何挣钱，即你的商业模式</a:t>
            </a:r>
            <a:r>
              <a:rPr sz="3650" spc="3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（如果</a:t>
            </a:r>
            <a:r>
              <a:rPr sz="3650" spc="15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真</a:t>
            </a:r>
            <a:r>
              <a:rPr sz="3650" spc="3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的不知</a:t>
            </a:r>
            <a:r>
              <a:rPr sz="3650" spc="15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道</a:t>
            </a:r>
            <a:r>
              <a:rPr sz="3650" spc="3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怎么挣</a:t>
            </a:r>
            <a:r>
              <a:rPr sz="3650" spc="15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钱</a:t>
            </a:r>
            <a:r>
              <a:rPr sz="3650" spc="3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，或者</a:t>
            </a:r>
            <a:r>
              <a:rPr sz="3650" spc="15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是</a:t>
            </a:r>
            <a:r>
              <a:rPr sz="3650" spc="3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太早 期的</a:t>
            </a:r>
            <a:r>
              <a:rPr sz="3650" spc="15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2C</a:t>
            </a:r>
            <a:r>
              <a:rPr sz="3650" spc="3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项目，你可以不说，但</a:t>
            </a:r>
            <a:r>
              <a:rPr sz="3650" spc="15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关</a:t>
            </a:r>
            <a:r>
              <a:rPr sz="3650" spc="3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键得让听众觉得你的产品</a:t>
            </a:r>
            <a:r>
              <a:rPr sz="3650" spc="15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真</a:t>
            </a:r>
            <a:r>
              <a:rPr sz="3650" spc="3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的对用户有价值，有可能 能做大）</a:t>
            </a:r>
            <a:endParaRPr sz="3650">
              <a:latin typeface="Noto Sans Mono CJK JP Regular"/>
              <a:cs typeface="Noto Sans Mono CJK JP Regular"/>
            </a:endParaRPr>
          </a:p>
          <a:p>
            <a:pPr marL="520065">
              <a:lnSpc>
                <a:spcPct val="100000"/>
              </a:lnSpc>
              <a:spcBef>
                <a:spcPts val="919"/>
              </a:spcBef>
            </a:pPr>
            <a:r>
              <a:rPr sz="3650" b="1" spc="15" dirty="0">
                <a:solidFill>
                  <a:srgbClr val="5C5C5C"/>
                </a:solidFill>
                <a:latin typeface="Arial"/>
                <a:cs typeface="Arial"/>
              </a:rPr>
              <a:t>5</a:t>
            </a:r>
            <a:r>
              <a:rPr sz="3650" spc="30" dirty="0">
                <a:solidFill>
                  <a:srgbClr val="5C5C5C"/>
                </a:solidFill>
                <a:latin typeface="Noto Sans CJK JP Regular"/>
                <a:cs typeface="Noto Sans CJK JP Regular"/>
              </a:rPr>
              <a:t>）横向竞品对比分析</a:t>
            </a:r>
            <a:r>
              <a:rPr sz="3650" spc="3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（做关键维度对比分析。一定要客</a:t>
            </a:r>
            <a:r>
              <a:rPr sz="3650" spc="15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观</a:t>
            </a:r>
            <a:r>
              <a:rPr sz="3650" spc="3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、真实，优劣势可能都有）</a:t>
            </a:r>
            <a:endParaRPr sz="3650">
              <a:latin typeface="Noto Sans Mono CJK JP Regular"/>
              <a:cs typeface="Noto Sans Mono CJK JP Regular"/>
            </a:endParaRPr>
          </a:p>
          <a:p>
            <a:pPr marL="520065" marR="5080">
              <a:lnSpc>
                <a:spcPct val="120800"/>
              </a:lnSpc>
              <a:spcBef>
                <a:spcPts val="5"/>
              </a:spcBef>
            </a:pPr>
            <a:r>
              <a:rPr sz="3650" b="1" spc="15" dirty="0">
                <a:solidFill>
                  <a:srgbClr val="5C5C5C"/>
                </a:solidFill>
                <a:latin typeface="Arial"/>
                <a:cs typeface="Arial"/>
              </a:rPr>
              <a:t>6</a:t>
            </a:r>
            <a:r>
              <a:rPr sz="3650" spc="30" dirty="0">
                <a:solidFill>
                  <a:srgbClr val="5C5C5C"/>
                </a:solidFill>
                <a:latin typeface="Noto Sans CJK JP Regular"/>
                <a:cs typeface="Noto Sans CJK JP Regular"/>
              </a:rPr>
              <a:t>）产品的研发、生产、市场、销售等相关策</a:t>
            </a:r>
            <a:r>
              <a:rPr sz="3650" spc="25" dirty="0">
                <a:solidFill>
                  <a:srgbClr val="5C5C5C"/>
                </a:solidFill>
                <a:latin typeface="Noto Sans CJK JP Regular"/>
                <a:cs typeface="Noto Sans CJK JP Regular"/>
              </a:rPr>
              <a:t>略</a:t>
            </a:r>
            <a:r>
              <a:rPr sz="3650" spc="3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（如果项目处于太</a:t>
            </a:r>
            <a:r>
              <a:rPr sz="3650" spc="15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早</a:t>
            </a:r>
            <a:r>
              <a:rPr sz="3650" spc="25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期（如产品还在概 念、想法或设计阶段），该部分的市场、销售等不</a:t>
            </a:r>
            <a:r>
              <a:rPr sz="3650" spc="1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是</a:t>
            </a:r>
            <a:r>
              <a:rPr sz="3650" spc="25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重点，简要说明即可）</a:t>
            </a:r>
            <a:endParaRPr sz="3650">
              <a:latin typeface="Noto Sans Mono CJK JP Regular"/>
              <a:cs typeface="Noto Sans Mono CJK JP Regular"/>
            </a:endParaRPr>
          </a:p>
          <a:p>
            <a:pPr marL="520065">
              <a:lnSpc>
                <a:spcPct val="100000"/>
              </a:lnSpc>
              <a:spcBef>
                <a:spcPts val="919"/>
              </a:spcBef>
            </a:pPr>
            <a:r>
              <a:rPr sz="3650" b="1" spc="20" dirty="0">
                <a:solidFill>
                  <a:srgbClr val="5C5C5C"/>
                </a:solidFill>
                <a:latin typeface="Arial"/>
                <a:cs typeface="Arial"/>
              </a:rPr>
              <a:t>7</a:t>
            </a:r>
            <a:r>
              <a:rPr sz="3650" spc="20" dirty="0">
                <a:solidFill>
                  <a:srgbClr val="5C5C5C"/>
                </a:solidFill>
                <a:latin typeface="Noto Sans CJK JP Regular"/>
                <a:cs typeface="Noto Sans CJK JP Regular"/>
              </a:rPr>
              <a:t>）</a:t>
            </a:r>
            <a:r>
              <a:rPr sz="3650" spc="30" dirty="0">
                <a:solidFill>
                  <a:srgbClr val="5C5C5C"/>
                </a:solidFill>
                <a:latin typeface="Noto Sans CJK JP Regular"/>
                <a:cs typeface="Noto Sans CJK JP Regular"/>
              </a:rPr>
              <a:t>目前已经达成的里程碑</a:t>
            </a:r>
            <a:r>
              <a:rPr sz="3650" spc="3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（产品、研发、销售等关键环</a:t>
            </a:r>
            <a:r>
              <a:rPr sz="3650" spc="15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节</a:t>
            </a:r>
            <a:r>
              <a:rPr sz="3650" spc="3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的进展，尽量用数据）</a:t>
            </a:r>
            <a:endParaRPr sz="3650">
              <a:latin typeface="Noto Sans Mono CJK JP Regular"/>
              <a:cs typeface="Noto Sans Mono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247" y="133503"/>
            <a:ext cx="1152525" cy="827405"/>
          </a:xfrm>
          <a:prstGeom prst="rect">
            <a:avLst/>
          </a:prstGeom>
          <a:ln w="10680">
            <a:solidFill>
              <a:srgbClr val="000000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650"/>
              </a:spcBef>
            </a:pPr>
            <a:r>
              <a:rPr sz="4100" spc="20" dirty="0">
                <a:latin typeface="Noto Sans CJK JP Regular"/>
                <a:cs typeface="Noto Sans CJK JP Regular"/>
              </a:rPr>
              <a:t>正文</a:t>
            </a:r>
            <a:endParaRPr sz="41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ts val="7920"/>
              </a:lnSpc>
              <a:spcBef>
                <a:spcPts val="95"/>
              </a:spcBef>
            </a:pPr>
            <a:r>
              <a:rPr spc="-10" dirty="0"/>
              <a:t>第三部分（</a:t>
            </a:r>
            <a:r>
              <a:rPr b="1" spc="-10" dirty="0">
                <a:latin typeface="Arial"/>
                <a:cs typeface="Arial"/>
              </a:rPr>
              <a:t>6</a:t>
            </a:r>
            <a:r>
              <a:rPr spc="-10" dirty="0"/>
              <a:t>页左右）</a:t>
            </a:r>
          </a:p>
          <a:p>
            <a:pPr algn="ctr">
              <a:lnSpc>
                <a:spcPts val="7920"/>
              </a:lnSpc>
            </a:pPr>
            <a:r>
              <a:rPr b="1" spc="-5" dirty="0">
                <a:solidFill>
                  <a:srgbClr val="000000"/>
                </a:solidFill>
                <a:latin typeface="Arial"/>
                <a:cs typeface="Arial"/>
              </a:rPr>
              <a:t>How</a:t>
            </a:r>
            <a:r>
              <a:rPr spc="-10" dirty="0">
                <a:solidFill>
                  <a:srgbClr val="000000"/>
                </a:solidFill>
              </a:rPr>
              <a:t>？如何做以及现状（续）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ts val="7920"/>
              </a:lnSpc>
              <a:spcBef>
                <a:spcPts val="95"/>
              </a:spcBef>
            </a:pPr>
            <a:r>
              <a:rPr spc="-10" dirty="0"/>
              <a:t>第四部分（</a:t>
            </a:r>
            <a:r>
              <a:rPr b="1" spc="-5" dirty="0">
                <a:latin typeface="Arial"/>
                <a:cs typeface="Arial"/>
              </a:rPr>
              <a:t>1</a:t>
            </a:r>
            <a:r>
              <a:rPr spc="-10" dirty="0"/>
              <a:t>页）</a:t>
            </a:r>
          </a:p>
          <a:p>
            <a:pPr marL="635" algn="ctr">
              <a:lnSpc>
                <a:spcPts val="7920"/>
              </a:lnSpc>
            </a:pPr>
            <a:r>
              <a:rPr b="1" spc="-10" dirty="0">
                <a:solidFill>
                  <a:srgbClr val="000000"/>
                </a:solidFill>
                <a:latin typeface="Arial"/>
                <a:cs typeface="Arial"/>
              </a:rPr>
              <a:t>Who</a:t>
            </a:r>
            <a:r>
              <a:rPr spc="-10" dirty="0">
                <a:solidFill>
                  <a:srgbClr val="000000"/>
                </a:solidFill>
              </a:rPr>
              <a:t>？项目团队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5227" y="4514694"/>
            <a:ext cx="17890490" cy="499364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535940" indent="-523240">
              <a:lnSpc>
                <a:spcPct val="100000"/>
              </a:lnSpc>
              <a:spcBef>
                <a:spcPts val="1205"/>
              </a:spcBef>
              <a:buSzPct val="74418"/>
              <a:buFont typeface="Arial"/>
              <a:buChar char="•"/>
              <a:tabLst>
                <a:tab pos="535940" algn="l"/>
                <a:tab pos="536575" algn="l"/>
              </a:tabLst>
            </a:pPr>
            <a:r>
              <a:rPr sz="4300" spc="-15" dirty="0">
                <a:latin typeface="Noto Sans CJK JP Regular"/>
                <a:cs typeface="Noto Sans CJK JP Regular"/>
              </a:rPr>
              <a:t>主要内容：</a:t>
            </a:r>
            <a:endParaRPr sz="4300">
              <a:latin typeface="Noto Sans CJK JP Regular"/>
              <a:cs typeface="Noto Sans CJK JP Regular"/>
            </a:endParaRPr>
          </a:p>
          <a:p>
            <a:pPr marL="535940">
              <a:lnSpc>
                <a:spcPct val="100000"/>
              </a:lnSpc>
              <a:spcBef>
                <a:spcPts val="985"/>
              </a:spcBef>
            </a:pPr>
            <a:r>
              <a:rPr sz="3800" b="1" spc="-5" dirty="0">
                <a:solidFill>
                  <a:srgbClr val="5C5C5C"/>
                </a:solidFill>
                <a:latin typeface="Arial"/>
                <a:cs typeface="Arial"/>
              </a:rPr>
              <a:t>1</a:t>
            </a:r>
            <a:r>
              <a:rPr sz="3800" spc="-10" dirty="0">
                <a:solidFill>
                  <a:srgbClr val="5C5C5C"/>
                </a:solidFill>
                <a:latin typeface="Noto Sans CJK JP Regular"/>
                <a:cs typeface="Noto Sans CJK JP Regular"/>
              </a:rPr>
              <a:t>、讲清楚团队的人员组成、分工和股</a:t>
            </a:r>
            <a:r>
              <a:rPr sz="3800" spc="-30" dirty="0">
                <a:solidFill>
                  <a:srgbClr val="5C5C5C"/>
                </a:solidFill>
                <a:latin typeface="Noto Sans CJK JP Regular"/>
                <a:cs typeface="Noto Sans CJK JP Regular"/>
              </a:rPr>
              <a:t>份</a:t>
            </a:r>
            <a:r>
              <a:rPr sz="3800" spc="-10" dirty="0">
                <a:solidFill>
                  <a:srgbClr val="5C5C5C"/>
                </a:solidFill>
                <a:latin typeface="Noto Sans CJK JP Regular"/>
                <a:cs typeface="Noto Sans CJK JP Regular"/>
              </a:rPr>
              <a:t>比例</a:t>
            </a:r>
            <a:endParaRPr sz="3800">
              <a:latin typeface="Noto Sans CJK JP Regular"/>
              <a:cs typeface="Noto Sans CJK JP Regular"/>
            </a:endParaRPr>
          </a:p>
          <a:p>
            <a:pPr marL="535940" marR="215900">
              <a:lnSpc>
                <a:spcPts val="5460"/>
              </a:lnSpc>
              <a:spcBef>
                <a:spcPts val="330"/>
              </a:spcBef>
            </a:pPr>
            <a:r>
              <a:rPr sz="3800" b="1" spc="-5" dirty="0">
                <a:solidFill>
                  <a:srgbClr val="5C5C5C"/>
                </a:solidFill>
                <a:latin typeface="Arial"/>
                <a:cs typeface="Arial"/>
              </a:rPr>
              <a:t>2</a:t>
            </a:r>
            <a:r>
              <a:rPr sz="3800" spc="-10" dirty="0">
                <a:solidFill>
                  <a:srgbClr val="5C5C5C"/>
                </a:solidFill>
                <a:latin typeface="Noto Sans CJK JP Regular"/>
                <a:cs typeface="Noto Sans CJK JP Regular"/>
              </a:rPr>
              <a:t>、团队要有合理分工，需要介绍团队</a:t>
            </a:r>
            <a:r>
              <a:rPr sz="3800" spc="-30" dirty="0">
                <a:solidFill>
                  <a:srgbClr val="5C5C5C"/>
                </a:solidFill>
                <a:latin typeface="Noto Sans CJK JP Regular"/>
                <a:cs typeface="Noto Sans CJK JP Regular"/>
              </a:rPr>
              <a:t>主</a:t>
            </a:r>
            <a:r>
              <a:rPr sz="3800" spc="-10" dirty="0">
                <a:solidFill>
                  <a:srgbClr val="5C5C5C"/>
                </a:solidFill>
                <a:latin typeface="Noto Sans CJK JP Regular"/>
                <a:cs typeface="Noto Sans CJK JP Regular"/>
              </a:rPr>
              <a:t>要成员的背景和特</a:t>
            </a:r>
            <a:r>
              <a:rPr sz="3800" spc="-25" dirty="0">
                <a:solidFill>
                  <a:srgbClr val="5C5C5C"/>
                </a:solidFill>
                <a:latin typeface="Noto Sans CJK JP Regular"/>
                <a:cs typeface="Noto Sans CJK JP Regular"/>
              </a:rPr>
              <a:t>长</a:t>
            </a:r>
            <a:r>
              <a:rPr sz="3800" spc="-1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（强调个人的能力适 合该岗位，团队的组合适合创业项目）</a:t>
            </a:r>
            <a:endParaRPr sz="3800">
              <a:latin typeface="Noto Sans Mono CJK JP Regular"/>
              <a:cs typeface="Noto Sans Mono CJK JP Regular"/>
            </a:endParaRPr>
          </a:p>
          <a:p>
            <a:pPr marL="535940" marR="5080">
              <a:lnSpc>
                <a:spcPts val="5460"/>
              </a:lnSpc>
              <a:spcBef>
                <a:spcPts val="5"/>
              </a:spcBef>
            </a:pPr>
            <a:r>
              <a:rPr sz="3800" b="1" spc="-5" dirty="0">
                <a:solidFill>
                  <a:srgbClr val="5C5C5C"/>
                </a:solidFill>
                <a:latin typeface="Arial"/>
                <a:cs typeface="Arial"/>
              </a:rPr>
              <a:t>3</a:t>
            </a:r>
            <a:r>
              <a:rPr sz="3800" spc="-10" dirty="0">
                <a:solidFill>
                  <a:srgbClr val="5C5C5C"/>
                </a:solidFill>
                <a:latin typeface="Noto Sans CJK JP Regular"/>
                <a:cs typeface="Noto Sans CJK JP Regular"/>
              </a:rPr>
              <a:t>、说清楚你们团队的优</a:t>
            </a:r>
            <a:r>
              <a:rPr sz="3800" spc="-15" dirty="0">
                <a:solidFill>
                  <a:srgbClr val="5C5C5C"/>
                </a:solidFill>
                <a:latin typeface="Noto Sans CJK JP Regular"/>
                <a:cs typeface="Noto Sans CJK JP Regular"/>
              </a:rPr>
              <a:t>势</a:t>
            </a:r>
            <a:r>
              <a:rPr sz="3800" spc="-1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（要让听众相信为</a:t>
            </a:r>
            <a:r>
              <a:rPr sz="3800" spc="-3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什</a:t>
            </a:r>
            <a:r>
              <a:rPr sz="3800" spc="-1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么这个事情你们这</a:t>
            </a:r>
            <a:r>
              <a:rPr sz="3800" spc="-3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个</a:t>
            </a:r>
            <a:r>
              <a:rPr sz="3800" spc="-1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团队来做，会 更靠谱，会更容易成。如果是科技成</a:t>
            </a:r>
            <a:r>
              <a:rPr sz="3800" spc="-25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果</a:t>
            </a:r>
            <a:r>
              <a:rPr sz="3800" spc="-1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转化项目，有必要</a:t>
            </a:r>
            <a:r>
              <a:rPr sz="3800" spc="-25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说</a:t>
            </a:r>
            <a:r>
              <a:rPr sz="3800" spc="-1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明老师在团队中的</a:t>
            </a:r>
            <a:r>
              <a:rPr sz="3800" spc="-25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角</a:t>
            </a:r>
            <a:r>
              <a:rPr sz="3800" spc="-5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色</a:t>
            </a:r>
            <a:endParaRPr sz="3800">
              <a:latin typeface="Noto Sans Mono CJK JP Regular"/>
              <a:cs typeface="Noto Sans Mono CJK JP Regular"/>
            </a:endParaRPr>
          </a:p>
          <a:p>
            <a:pPr marL="535940">
              <a:lnSpc>
                <a:spcPct val="100000"/>
              </a:lnSpc>
              <a:spcBef>
                <a:spcPts val="570"/>
              </a:spcBef>
            </a:pPr>
            <a:r>
              <a:rPr sz="3800" spc="-1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）</a:t>
            </a:r>
            <a:endParaRPr sz="3800">
              <a:latin typeface="Noto Sans Mono CJK JP Regular"/>
              <a:cs typeface="Noto Sans Mono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247" y="133503"/>
            <a:ext cx="1152525" cy="827405"/>
          </a:xfrm>
          <a:prstGeom prst="rect">
            <a:avLst/>
          </a:prstGeom>
          <a:ln w="10680">
            <a:solidFill>
              <a:srgbClr val="000000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650"/>
              </a:spcBef>
            </a:pPr>
            <a:r>
              <a:rPr sz="4100" spc="20" dirty="0">
                <a:latin typeface="Noto Sans CJK JP Regular"/>
                <a:cs typeface="Noto Sans CJK JP Regular"/>
              </a:rPr>
              <a:t>正文</a:t>
            </a:r>
            <a:endParaRPr sz="41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4829" y="1011142"/>
            <a:ext cx="12634595" cy="2035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ts val="7920"/>
              </a:lnSpc>
              <a:spcBef>
                <a:spcPts val="95"/>
              </a:spcBef>
            </a:pPr>
            <a:r>
              <a:rPr spc="-10" dirty="0"/>
              <a:t>第五部分</a:t>
            </a:r>
            <a:r>
              <a:rPr spc="-5" dirty="0"/>
              <a:t>（</a:t>
            </a:r>
            <a:r>
              <a:rPr b="1" spc="-5" dirty="0">
                <a:latin typeface="Arial"/>
                <a:cs typeface="Arial"/>
              </a:rPr>
              <a:t>1</a:t>
            </a:r>
            <a:r>
              <a:rPr spc="-10" dirty="0"/>
              <a:t>页）</a:t>
            </a:r>
          </a:p>
          <a:p>
            <a:pPr algn="ctr">
              <a:lnSpc>
                <a:spcPts val="7920"/>
              </a:lnSpc>
              <a:tabLst>
                <a:tab pos="2000250" algn="l"/>
              </a:tabLst>
            </a:pPr>
            <a:r>
              <a:rPr b="1" spc="-5" dirty="0">
                <a:solidFill>
                  <a:srgbClr val="000000"/>
                </a:solidFill>
                <a:latin typeface="Arial"/>
                <a:cs typeface="Arial"/>
              </a:rPr>
              <a:t>How	</a:t>
            </a:r>
            <a:r>
              <a:rPr b="1" spc="-10" dirty="0">
                <a:solidFill>
                  <a:srgbClr val="000000"/>
                </a:solidFill>
                <a:latin typeface="Arial"/>
                <a:cs typeface="Arial"/>
              </a:rPr>
              <a:t>much</a:t>
            </a:r>
            <a:r>
              <a:rPr spc="-10" dirty="0">
                <a:solidFill>
                  <a:srgbClr val="000000"/>
                </a:solidFill>
              </a:rPr>
              <a:t>？财务预测与融资计划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5227" y="5208948"/>
            <a:ext cx="17678400" cy="3605529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535940" indent="-523240">
              <a:lnSpc>
                <a:spcPct val="100000"/>
              </a:lnSpc>
              <a:spcBef>
                <a:spcPts val="1255"/>
              </a:spcBef>
              <a:buSzPct val="75294"/>
              <a:buFont typeface="Arial"/>
              <a:buChar char="•"/>
              <a:tabLst>
                <a:tab pos="535940" algn="l"/>
                <a:tab pos="536575" algn="l"/>
              </a:tabLst>
            </a:pPr>
            <a:r>
              <a:rPr sz="4250" spc="35" dirty="0">
                <a:latin typeface="Noto Sans CJK JP Regular"/>
                <a:cs typeface="Noto Sans CJK JP Regular"/>
              </a:rPr>
              <a:t>主要内容：</a:t>
            </a:r>
            <a:endParaRPr sz="4250">
              <a:latin typeface="Noto Sans CJK JP Regular"/>
              <a:cs typeface="Noto Sans CJK JP Regular"/>
            </a:endParaRPr>
          </a:p>
          <a:p>
            <a:pPr marL="535940">
              <a:lnSpc>
                <a:spcPct val="100000"/>
              </a:lnSpc>
              <a:spcBef>
                <a:spcPts val="990"/>
              </a:spcBef>
            </a:pPr>
            <a:r>
              <a:rPr sz="3800" b="1" spc="-5" dirty="0">
                <a:solidFill>
                  <a:srgbClr val="5C5C5C"/>
                </a:solidFill>
                <a:latin typeface="Arial"/>
                <a:cs typeface="Arial"/>
              </a:rPr>
              <a:t>1</a:t>
            </a:r>
            <a:r>
              <a:rPr sz="3800" spc="-10" dirty="0">
                <a:solidFill>
                  <a:srgbClr val="5C5C5C"/>
                </a:solidFill>
                <a:latin typeface="Noto Sans CJK JP Regular"/>
                <a:cs typeface="Noto Sans CJK JP Regular"/>
              </a:rPr>
              <a:t>、需要多少钱，释放多少股份，用这</a:t>
            </a:r>
            <a:r>
              <a:rPr sz="3800" spc="-30" dirty="0">
                <a:solidFill>
                  <a:srgbClr val="5C5C5C"/>
                </a:solidFill>
                <a:latin typeface="Noto Sans CJK JP Regular"/>
                <a:cs typeface="Noto Sans CJK JP Regular"/>
              </a:rPr>
              <a:t>些</a:t>
            </a:r>
            <a:r>
              <a:rPr sz="3800" spc="-10" dirty="0">
                <a:solidFill>
                  <a:srgbClr val="5C5C5C"/>
                </a:solidFill>
                <a:latin typeface="Noto Sans CJK JP Regular"/>
                <a:cs typeface="Noto Sans CJK JP Regular"/>
              </a:rPr>
              <a:t>钱干什么？达成什</a:t>
            </a:r>
            <a:r>
              <a:rPr sz="3800" spc="-30" dirty="0">
                <a:solidFill>
                  <a:srgbClr val="5C5C5C"/>
                </a:solidFill>
                <a:latin typeface="Noto Sans CJK JP Regular"/>
                <a:cs typeface="Noto Sans CJK JP Regular"/>
              </a:rPr>
              <a:t>么</a:t>
            </a:r>
            <a:r>
              <a:rPr sz="3800" spc="-10" dirty="0">
                <a:solidFill>
                  <a:srgbClr val="5C5C5C"/>
                </a:solidFill>
                <a:latin typeface="Noto Sans CJK JP Regular"/>
                <a:cs typeface="Noto Sans CJK JP Regular"/>
              </a:rPr>
              <a:t>目标？</a:t>
            </a:r>
            <a:endParaRPr sz="3800">
              <a:latin typeface="Noto Sans CJK JP Regular"/>
              <a:cs typeface="Noto Sans CJK JP Regular"/>
            </a:endParaRPr>
          </a:p>
          <a:p>
            <a:pPr marL="535940" marR="5080">
              <a:lnSpc>
                <a:spcPts val="5460"/>
              </a:lnSpc>
              <a:spcBef>
                <a:spcPts val="330"/>
              </a:spcBef>
            </a:pPr>
            <a:r>
              <a:rPr sz="3800" b="1" spc="-5" dirty="0">
                <a:solidFill>
                  <a:srgbClr val="5C5C5C"/>
                </a:solidFill>
                <a:latin typeface="Arial"/>
                <a:cs typeface="Arial"/>
              </a:rPr>
              <a:t>2</a:t>
            </a:r>
            <a:r>
              <a:rPr sz="3800" spc="-10" dirty="0">
                <a:solidFill>
                  <a:srgbClr val="5C5C5C"/>
                </a:solidFill>
                <a:latin typeface="Noto Sans CJK JP Regular"/>
                <a:cs typeface="Noto Sans CJK JP Regular"/>
              </a:rPr>
              <a:t>、财务的预测</a:t>
            </a:r>
            <a:r>
              <a:rPr sz="3800" spc="-1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（未来1年左右项目收支预</a:t>
            </a:r>
            <a:r>
              <a:rPr sz="3800" spc="-3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估</a:t>
            </a:r>
            <a:r>
              <a:rPr sz="3800" spc="-1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，针对较为成熟的</a:t>
            </a:r>
            <a:r>
              <a:rPr sz="3800" spc="-3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项</a:t>
            </a:r>
            <a:r>
              <a:rPr sz="3800" spc="-1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目可进</a:t>
            </a:r>
            <a:r>
              <a:rPr sz="3800" spc="-15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行</a:t>
            </a:r>
            <a:r>
              <a:rPr sz="3800" spc="-1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3-5年的 财务预测）</a:t>
            </a:r>
            <a:endParaRPr sz="3800">
              <a:latin typeface="Noto Sans Mono CJK JP Regular"/>
              <a:cs typeface="Noto Sans Mono CJK JP Regular"/>
            </a:endParaRPr>
          </a:p>
          <a:p>
            <a:pPr marL="535940">
              <a:lnSpc>
                <a:spcPct val="100000"/>
              </a:lnSpc>
              <a:spcBef>
                <a:spcPts val="570"/>
              </a:spcBef>
            </a:pPr>
            <a:r>
              <a:rPr sz="3800" b="1" spc="-5" dirty="0">
                <a:solidFill>
                  <a:srgbClr val="5C5C5C"/>
                </a:solidFill>
                <a:latin typeface="Arial"/>
                <a:cs typeface="Arial"/>
              </a:rPr>
              <a:t>3</a:t>
            </a:r>
            <a:r>
              <a:rPr sz="3800" spc="-10" dirty="0">
                <a:solidFill>
                  <a:srgbClr val="5C5C5C"/>
                </a:solidFill>
                <a:latin typeface="Noto Sans CJK JP Regular"/>
                <a:cs typeface="Noto Sans CJK JP Regular"/>
              </a:rPr>
              <a:t>、之前的融资情</a:t>
            </a:r>
            <a:r>
              <a:rPr sz="3800" spc="-5" dirty="0">
                <a:solidFill>
                  <a:srgbClr val="5C5C5C"/>
                </a:solidFill>
                <a:latin typeface="Noto Sans CJK JP Regular"/>
                <a:cs typeface="Noto Sans CJK JP Regular"/>
              </a:rPr>
              <a:t>况</a:t>
            </a:r>
            <a:r>
              <a:rPr sz="3800" spc="-5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（如果</a:t>
            </a:r>
            <a:r>
              <a:rPr sz="3800" spc="-20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有</a:t>
            </a:r>
            <a:r>
              <a:rPr sz="3800" spc="-5" dirty="0">
                <a:solidFill>
                  <a:srgbClr val="5C5C5C"/>
                </a:solidFill>
                <a:latin typeface="Noto Sans Mono CJK JP Regular"/>
                <a:cs typeface="Noto Sans Mono CJK JP Regular"/>
              </a:rPr>
              <a:t>的话）</a:t>
            </a:r>
            <a:endParaRPr sz="3800">
              <a:latin typeface="Noto Sans Mono CJK JP Regular"/>
              <a:cs typeface="Noto Sans Mono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247" y="133503"/>
            <a:ext cx="1152525" cy="827405"/>
          </a:xfrm>
          <a:prstGeom prst="rect">
            <a:avLst/>
          </a:prstGeom>
          <a:ln w="10680">
            <a:solidFill>
              <a:srgbClr val="000000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650"/>
              </a:spcBef>
            </a:pPr>
            <a:r>
              <a:rPr sz="4100" spc="20" dirty="0">
                <a:latin typeface="Noto Sans CJK JP Regular"/>
                <a:cs typeface="Noto Sans CJK JP Regular"/>
              </a:rPr>
              <a:t>正文</a:t>
            </a:r>
            <a:endParaRPr sz="41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83262" y="4805582"/>
            <a:ext cx="253809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-10" dirty="0">
                <a:latin typeface="Noto Sans CJK JP Regular"/>
                <a:cs typeface="Noto Sans CJK JP Regular"/>
              </a:rPr>
              <a:t>结束语</a:t>
            </a:r>
            <a:endParaRPr sz="660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247" y="133503"/>
            <a:ext cx="1152525" cy="827405"/>
          </a:xfrm>
          <a:prstGeom prst="rect">
            <a:avLst/>
          </a:prstGeom>
          <a:ln w="10680">
            <a:solidFill>
              <a:srgbClr val="000000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650"/>
              </a:spcBef>
            </a:pPr>
            <a:r>
              <a:rPr sz="4100" spc="20" dirty="0">
                <a:latin typeface="Noto Sans CJK JP Regular"/>
                <a:cs typeface="Noto Sans CJK JP Regular"/>
              </a:rPr>
              <a:t>封底</a:t>
            </a:r>
            <a:endParaRPr sz="41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331</Words>
  <Application>Microsoft Macintosh PowerPoint</Application>
  <PresentationFormat>自定义</PresentationFormat>
  <Paragraphs>53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Arial</vt:lpstr>
      <vt:lpstr>Calibri</vt:lpstr>
      <vt:lpstr>Noto Sans CJK JP Regular</vt:lpstr>
      <vt:lpstr>Noto Sans Mono CJK JP Regular</vt:lpstr>
      <vt:lpstr>Times New Roman</vt:lpstr>
      <vt:lpstr>Office Theme</vt:lpstr>
      <vt:lpstr>项目名称：一句话描述 （例如：小米电视：打造年轻人的第一台电视）</vt:lpstr>
      <vt:lpstr>第一部分（1-2页） Why？Why Now？分析市场现状和行业背景</vt:lpstr>
      <vt:lpstr>第二部分（1页） What？讲清楚你要做什么</vt:lpstr>
      <vt:lpstr>第三部分（6页左右） How？如何做以及现状</vt:lpstr>
      <vt:lpstr>第三部分（6页左右） How？如何做以及现状（续）</vt:lpstr>
      <vt:lpstr>第四部分（1页） Who？项目团队</vt:lpstr>
      <vt:lpstr>第五部分（1页） How much？财务预测与融资计划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张强</dc:creator>
  <cp:lastModifiedBy>Office</cp:lastModifiedBy>
  <cp:revision>1</cp:revision>
  <dcterms:created xsi:type="dcterms:W3CDTF">2019-05-07T12:12:41Z</dcterms:created>
  <dcterms:modified xsi:type="dcterms:W3CDTF">2019-05-07T12:13:54Z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2019-05-07T00:00:00Z</vt:filetime>
  </property>
</Properties>
</file>