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8A359-2B19-41A7-93C1-C4B661339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B92F79-5DD1-476D-943C-85A300AA9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0C0226-3274-44D2-8CAD-23FF7285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984F-EC11-40F5-A773-87154090792D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E18AE8-9BC7-48FC-948F-4A18997D0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73849-CDFF-4C84-959C-18B8A178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5577-291D-45A1-938D-B2897FD81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9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950DE-2EBF-4CD1-B349-8C4D61485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EF8239-DB2C-4BD5-BFD6-ACAE567E0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8711F-1388-43B6-827D-A969952CE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984F-EC11-40F5-A773-87154090792D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6081B3-7EA6-4BE1-AC3F-A82F5EDF1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2CA854-67D7-441C-97A1-7E09660DC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5577-291D-45A1-938D-B2897FD81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80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F4292C-A99D-4CAB-AAB6-9D360673FA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D3A6BF-6AF8-43BE-BE75-F6EAC406F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FC260D-8D12-432A-900B-89AE27FB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984F-EC11-40F5-A773-87154090792D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E3ABAC-9666-48A6-A586-5ED5C3DD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EEA77E-292F-4746-8961-3A281D3E0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5577-291D-45A1-938D-B2897FD81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434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5A081-AB0F-4D50-8F3E-45ADD7CD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A98567-103D-4E67-A5D2-4A3D62288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60E62B-B5C5-40F7-A7F5-FF159955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984F-EC11-40F5-A773-87154090792D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4B86F1-90A4-4610-AF34-ECF8DA2C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910DFD-97A9-41BD-A85B-1A917A179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5577-291D-45A1-938D-B2897FD81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9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15A61-7E16-4602-9277-400DC5BD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2BB799-7F46-4A76-BDC8-880F3AED6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144FC4-ADE2-4D0E-8C4C-0D45CF7C0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984F-EC11-40F5-A773-87154090792D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3CC69A-DAD5-4CC1-AD74-781378F3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E5E830-6E2E-4CF0-B99C-D73C9F4A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5577-291D-45A1-938D-B2897FD81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58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B0F4B-C2B6-40CB-A29E-690B5990B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110EBB-EAD2-42CE-AF20-DAEC904F8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316C6-F2F1-4B34-BD37-A28545EF5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62719A-7D25-40CB-8BBB-CEEC4C241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984F-EC11-40F5-A773-87154090792D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9AF69C-3A59-49B2-83D2-8B567593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EBBBB2-B3B6-44EC-BFDD-C68DF3D4E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5577-291D-45A1-938D-B2897FD81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63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9E812-4B28-483C-B906-EC019177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195D18-B1A1-49C5-B38A-27CE9219F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2C16CA-D9B9-418F-9C07-D3EBD79F5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4C3EEF-D075-4CCE-ACBC-79E9C9B9E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DCE5FA-980C-4CC2-8606-76406B5B2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D4747D-0271-40C3-8B73-32AE63649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984F-EC11-40F5-A773-87154090792D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2389DD-AB46-48ED-B087-56EC654CC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15D140-15F0-4B54-9B1A-4A1631092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5577-291D-45A1-938D-B2897FD81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55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3F139-194F-427C-8ACF-062AB4931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DF5231-2F8F-4C3E-AE17-3C9A2591D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984F-EC11-40F5-A773-87154090792D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C1B83E-1343-4E6F-A738-7DBCD1F5B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D62D65-01FB-4758-801C-3AF3D8F3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5577-291D-45A1-938D-B2897FD81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45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DF2067-1BC8-41D1-94A6-90EF394A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984F-EC11-40F5-A773-87154090792D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E34F62-D981-4C01-8BD5-6AA54BB15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B45821-0DF7-4360-B3F1-0394CE728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5577-291D-45A1-938D-B2897FD81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92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01FC0-03BF-43C2-8E19-C1B7EEDE6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30B6E1-81AF-46CA-BA51-C8053C332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82C05F-5632-42F6-B0E4-FFAE9302E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360DE8-844C-45E2-958A-7014391B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984F-EC11-40F5-A773-87154090792D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9412C7-A2E6-4F2C-8B03-3FA71CB9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C7F774-8E64-42AA-9282-B17834B6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5577-291D-45A1-938D-B2897FD81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41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A73A72-1B68-4E29-9DC9-22CCB9ED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19328B-85C5-4E5C-BAB0-178F957C99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766AF4-76B3-45D8-995F-2EE9FDBA1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2FA111-899E-4320-9DB3-6B8C965A7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984F-EC11-40F5-A773-87154090792D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F9CBC4-B3FD-4C23-A223-C6E1D9DC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B5F112-6CE6-4A8E-A532-0EB92C0A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5577-291D-45A1-938D-B2897FD81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38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4AE53E-88F4-4988-9987-D4F67129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7D88FE-B319-45C2-B42B-AAF6EC214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65480C-FBC3-43A0-AB8C-F906EA4B1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C984F-EC11-40F5-A773-87154090792D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245BD-CA03-4BB9-AC68-64A412037C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2026BF-1735-4090-81BA-3F1F6FE9E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05577-291D-45A1-938D-B2897FD81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022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258314"/>
              </p:ext>
            </p:extLst>
          </p:nvPr>
        </p:nvGraphicFramePr>
        <p:xfrm>
          <a:off x="1038167" y="1396538"/>
          <a:ext cx="8128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0813165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28883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DBMS</a:t>
                      </a:r>
                      <a:r>
                        <a:rPr lang="ko-KR" altLang="en-US" dirty="0" smtClean="0"/>
                        <a:t>제품명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Oracle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5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데이터베이스명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dirty="0" smtClean="0">
                          <a:effectLst/>
                        </a:rPr>
                        <a:t>XE</a:t>
                      </a:r>
                      <a:endParaRPr lang="ko-KR" altLang="en-US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53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원격접속 </a:t>
                      </a:r>
                      <a:r>
                        <a:rPr lang="en-US" dirty="0">
                          <a:effectLst/>
                        </a:rPr>
                        <a:t>IP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dirty="0" smtClean="0">
                          <a:effectLst/>
                        </a:rPr>
                        <a:t>localhost</a:t>
                      </a:r>
                      <a:endParaRPr lang="ko-KR" altLang="en-US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716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접속포트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668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원격접속 사용자 </a:t>
                      </a:r>
                      <a:r>
                        <a:rPr lang="ko-KR" altLang="en-US" dirty="0" err="1">
                          <a:effectLst/>
                        </a:rPr>
                        <a:t>계정명</a:t>
                      </a:r>
                      <a:endParaRPr lang="ko-KR" altLang="en-US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dirty="0" smtClean="0">
                          <a:effectLst/>
                        </a:rPr>
                        <a:t>mega</a:t>
                      </a:r>
                      <a:endParaRPr lang="ko-KR" altLang="en-US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261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원격접속 사용자 비밀번호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dirty="0" smtClean="0">
                          <a:effectLst/>
                        </a:rPr>
                        <a:t>1234</a:t>
                      </a:r>
                      <a:endParaRPr lang="ko-KR" altLang="en-US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615839"/>
                  </a:ext>
                </a:extLst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714896" y="435803"/>
            <a:ext cx="1197032" cy="4655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038166" y="1022465"/>
            <a:ext cx="466437" cy="3740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1.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31669" y="3898669"/>
            <a:ext cx="3764280" cy="2427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2. select NAME,DB_UNIQUE_NAME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from V$DATABASE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en-US" altLang="ko-KR" dirty="0">
                <a:solidFill>
                  <a:schemeClr val="tx1"/>
                </a:solidFill>
              </a:rPr>
              <a:t>. SELECT instance FROM </a:t>
            </a:r>
            <a:r>
              <a:rPr lang="en-US" altLang="ko-KR" dirty="0" err="1">
                <a:solidFill>
                  <a:schemeClr val="tx1"/>
                </a:solidFill>
              </a:rPr>
              <a:t>v$thread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88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368029"/>
              </p:ext>
            </p:extLst>
          </p:nvPr>
        </p:nvGraphicFramePr>
        <p:xfrm>
          <a:off x="1332238" y="1540281"/>
          <a:ext cx="9457680" cy="2562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210">
                  <a:extLst>
                    <a:ext uri="{9D8B030D-6E8A-4147-A177-3AD203B41FA5}">
                      <a16:colId xmlns:a16="http://schemas.microsoft.com/office/drawing/2014/main" val="1110393762"/>
                    </a:ext>
                  </a:extLst>
                </a:gridCol>
                <a:gridCol w="1182210">
                  <a:extLst>
                    <a:ext uri="{9D8B030D-6E8A-4147-A177-3AD203B41FA5}">
                      <a16:colId xmlns:a16="http://schemas.microsoft.com/office/drawing/2014/main" val="1939779136"/>
                    </a:ext>
                  </a:extLst>
                </a:gridCol>
                <a:gridCol w="1182210">
                  <a:extLst>
                    <a:ext uri="{9D8B030D-6E8A-4147-A177-3AD203B41FA5}">
                      <a16:colId xmlns:a16="http://schemas.microsoft.com/office/drawing/2014/main" val="3801597884"/>
                    </a:ext>
                  </a:extLst>
                </a:gridCol>
                <a:gridCol w="1182210">
                  <a:extLst>
                    <a:ext uri="{9D8B030D-6E8A-4147-A177-3AD203B41FA5}">
                      <a16:colId xmlns:a16="http://schemas.microsoft.com/office/drawing/2014/main" val="3069411030"/>
                    </a:ext>
                  </a:extLst>
                </a:gridCol>
                <a:gridCol w="1182210">
                  <a:extLst>
                    <a:ext uri="{9D8B030D-6E8A-4147-A177-3AD203B41FA5}">
                      <a16:colId xmlns:a16="http://schemas.microsoft.com/office/drawing/2014/main" val="1833033033"/>
                    </a:ext>
                  </a:extLst>
                </a:gridCol>
                <a:gridCol w="1182210">
                  <a:extLst>
                    <a:ext uri="{9D8B030D-6E8A-4147-A177-3AD203B41FA5}">
                      <a16:colId xmlns:a16="http://schemas.microsoft.com/office/drawing/2014/main" val="2359578598"/>
                    </a:ext>
                  </a:extLst>
                </a:gridCol>
                <a:gridCol w="1182210">
                  <a:extLst>
                    <a:ext uri="{9D8B030D-6E8A-4147-A177-3AD203B41FA5}">
                      <a16:colId xmlns:a16="http://schemas.microsoft.com/office/drawing/2014/main" val="2083328517"/>
                    </a:ext>
                  </a:extLst>
                </a:gridCol>
                <a:gridCol w="1182210">
                  <a:extLst>
                    <a:ext uri="{9D8B030D-6E8A-4147-A177-3AD203B41FA5}">
                      <a16:colId xmlns:a16="http://schemas.microsoft.com/office/drawing/2014/main" val="3759876411"/>
                    </a:ext>
                  </a:extLst>
                </a:gridCol>
              </a:tblGrid>
              <a:tr h="4943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DB</a:t>
                      </a:r>
                      <a:r>
                        <a:rPr lang="ko-KR" altLang="en-US" sz="1400" dirty="0" smtClean="0"/>
                        <a:t>서버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ORACLE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서버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User</a:t>
                      </a:r>
                      <a:r>
                        <a:rPr lang="en-US" altLang="ko-KR" sz="1400" baseline="0" dirty="0" smtClean="0"/>
                        <a:t> Id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MEGA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67782"/>
                  </a:ext>
                </a:extLst>
              </a:tr>
              <a:tr h="539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테이블명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member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작성일자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2023-05-25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493502"/>
                  </a:ext>
                </a:extLst>
              </a:tr>
              <a:tr h="539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순번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컬럼명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컬럼설명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타입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Null</a:t>
                      </a:r>
                      <a:r>
                        <a:rPr lang="ko-KR" altLang="en-US" sz="1400" dirty="0" smtClean="0"/>
                        <a:t>유무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제약조건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인덱스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초기값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074994"/>
                  </a:ext>
                </a:extLst>
              </a:tr>
              <a:tr h="494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회원아이디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Varchar2(20)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Not</a:t>
                      </a:r>
                      <a:r>
                        <a:rPr lang="en-US" altLang="ko-KR" sz="1400" baseline="0" dirty="0" smtClean="0"/>
                        <a:t> null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pk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707305"/>
                  </a:ext>
                </a:extLst>
              </a:tr>
              <a:tr h="494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Varchar2(20)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null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50727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055446" y="586154"/>
            <a:ext cx="8128000" cy="554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데이터베이스 설계서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714896" y="435803"/>
            <a:ext cx="1197032" cy="4655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038166" y="1022465"/>
            <a:ext cx="466437" cy="3740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1.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45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128835"/>
              </p:ext>
            </p:extLst>
          </p:nvPr>
        </p:nvGraphicFramePr>
        <p:xfrm>
          <a:off x="1199235" y="817073"/>
          <a:ext cx="9457680" cy="35514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210">
                  <a:extLst>
                    <a:ext uri="{9D8B030D-6E8A-4147-A177-3AD203B41FA5}">
                      <a16:colId xmlns:a16="http://schemas.microsoft.com/office/drawing/2014/main" val="1110393762"/>
                    </a:ext>
                  </a:extLst>
                </a:gridCol>
                <a:gridCol w="1182210">
                  <a:extLst>
                    <a:ext uri="{9D8B030D-6E8A-4147-A177-3AD203B41FA5}">
                      <a16:colId xmlns:a16="http://schemas.microsoft.com/office/drawing/2014/main" val="1939779136"/>
                    </a:ext>
                  </a:extLst>
                </a:gridCol>
                <a:gridCol w="1182210">
                  <a:extLst>
                    <a:ext uri="{9D8B030D-6E8A-4147-A177-3AD203B41FA5}">
                      <a16:colId xmlns:a16="http://schemas.microsoft.com/office/drawing/2014/main" val="3801597884"/>
                    </a:ext>
                  </a:extLst>
                </a:gridCol>
                <a:gridCol w="1182210">
                  <a:extLst>
                    <a:ext uri="{9D8B030D-6E8A-4147-A177-3AD203B41FA5}">
                      <a16:colId xmlns:a16="http://schemas.microsoft.com/office/drawing/2014/main" val="3069411030"/>
                    </a:ext>
                  </a:extLst>
                </a:gridCol>
                <a:gridCol w="1182210">
                  <a:extLst>
                    <a:ext uri="{9D8B030D-6E8A-4147-A177-3AD203B41FA5}">
                      <a16:colId xmlns:a16="http://schemas.microsoft.com/office/drawing/2014/main" val="1833033033"/>
                    </a:ext>
                  </a:extLst>
                </a:gridCol>
                <a:gridCol w="1182210">
                  <a:extLst>
                    <a:ext uri="{9D8B030D-6E8A-4147-A177-3AD203B41FA5}">
                      <a16:colId xmlns:a16="http://schemas.microsoft.com/office/drawing/2014/main" val="2359578598"/>
                    </a:ext>
                  </a:extLst>
                </a:gridCol>
                <a:gridCol w="1182210">
                  <a:extLst>
                    <a:ext uri="{9D8B030D-6E8A-4147-A177-3AD203B41FA5}">
                      <a16:colId xmlns:a16="http://schemas.microsoft.com/office/drawing/2014/main" val="2083328517"/>
                    </a:ext>
                  </a:extLst>
                </a:gridCol>
                <a:gridCol w="1182210">
                  <a:extLst>
                    <a:ext uri="{9D8B030D-6E8A-4147-A177-3AD203B41FA5}">
                      <a16:colId xmlns:a16="http://schemas.microsoft.com/office/drawing/2014/main" val="3759876411"/>
                    </a:ext>
                  </a:extLst>
                </a:gridCol>
              </a:tblGrid>
              <a:tr h="4943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DB</a:t>
                      </a:r>
                      <a:r>
                        <a:rPr lang="ko-KR" altLang="en-US" sz="1400" dirty="0" smtClean="0"/>
                        <a:t>서버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ORACLE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서버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User</a:t>
                      </a:r>
                      <a:r>
                        <a:rPr lang="en-US" altLang="ko-KR" sz="1400" baseline="0" dirty="0" smtClean="0"/>
                        <a:t> Id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MEGA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67782"/>
                  </a:ext>
                </a:extLst>
              </a:tr>
              <a:tr h="539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테이블명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reservation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작성일자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2023-05-25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493502"/>
                  </a:ext>
                </a:extLst>
              </a:tr>
              <a:tr h="539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순번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컬럼명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컬럼설명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타입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Null</a:t>
                      </a:r>
                      <a:r>
                        <a:rPr lang="ko-KR" altLang="en-US" sz="1400" dirty="0" smtClean="0"/>
                        <a:t>유무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제약조건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인덱스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초기값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074994"/>
                  </a:ext>
                </a:extLst>
              </a:tr>
              <a:tr h="494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Num</a:t>
                      </a:r>
                      <a:endParaRPr lang="en-US" altLang="ko-KR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예약번호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solidFill>
                            <a:schemeClr val="tx1"/>
                          </a:solidFill>
                          <a:latin typeface="JetBrains Mono"/>
                        </a:rPr>
                        <a:t>number(5) 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Not</a:t>
                      </a:r>
                      <a:r>
                        <a:rPr lang="en-US" altLang="ko-KR" sz="1400" baseline="0" dirty="0" smtClean="0"/>
                        <a:t> null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pk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707305"/>
                  </a:ext>
                </a:extLst>
              </a:tr>
              <a:tr h="494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Rdate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예약일시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Date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null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507272"/>
                  </a:ext>
                </a:extLst>
              </a:tr>
              <a:tr h="494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회원아이디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Varchar2(20)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Not null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fk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737080"/>
                  </a:ext>
                </a:extLst>
              </a:tr>
              <a:tr h="494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Book_num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도서번호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>
                          <a:solidFill>
                            <a:schemeClr val="tx1"/>
                          </a:solidFill>
                          <a:latin typeface="JetBrains Mono"/>
                        </a:rPr>
                        <a:t>number(5) </a:t>
                      </a:r>
                      <a:endParaRPr lang="ko-KR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Not null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fk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438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9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466145"/>
              </p:ext>
            </p:extLst>
          </p:nvPr>
        </p:nvGraphicFramePr>
        <p:xfrm>
          <a:off x="1199235" y="817073"/>
          <a:ext cx="10330520" cy="5034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1315">
                  <a:extLst>
                    <a:ext uri="{9D8B030D-6E8A-4147-A177-3AD203B41FA5}">
                      <a16:colId xmlns:a16="http://schemas.microsoft.com/office/drawing/2014/main" val="1110393762"/>
                    </a:ext>
                  </a:extLst>
                </a:gridCol>
                <a:gridCol w="1291315">
                  <a:extLst>
                    <a:ext uri="{9D8B030D-6E8A-4147-A177-3AD203B41FA5}">
                      <a16:colId xmlns:a16="http://schemas.microsoft.com/office/drawing/2014/main" val="1939779136"/>
                    </a:ext>
                  </a:extLst>
                </a:gridCol>
                <a:gridCol w="1291315">
                  <a:extLst>
                    <a:ext uri="{9D8B030D-6E8A-4147-A177-3AD203B41FA5}">
                      <a16:colId xmlns:a16="http://schemas.microsoft.com/office/drawing/2014/main" val="3801597884"/>
                    </a:ext>
                  </a:extLst>
                </a:gridCol>
                <a:gridCol w="1291315">
                  <a:extLst>
                    <a:ext uri="{9D8B030D-6E8A-4147-A177-3AD203B41FA5}">
                      <a16:colId xmlns:a16="http://schemas.microsoft.com/office/drawing/2014/main" val="3069411030"/>
                    </a:ext>
                  </a:extLst>
                </a:gridCol>
                <a:gridCol w="1291315">
                  <a:extLst>
                    <a:ext uri="{9D8B030D-6E8A-4147-A177-3AD203B41FA5}">
                      <a16:colId xmlns:a16="http://schemas.microsoft.com/office/drawing/2014/main" val="1833033033"/>
                    </a:ext>
                  </a:extLst>
                </a:gridCol>
                <a:gridCol w="1291315">
                  <a:extLst>
                    <a:ext uri="{9D8B030D-6E8A-4147-A177-3AD203B41FA5}">
                      <a16:colId xmlns:a16="http://schemas.microsoft.com/office/drawing/2014/main" val="2359578598"/>
                    </a:ext>
                  </a:extLst>
                </a:gridCol>
                <a:gridCol w="1291315">
                  <a:extLst>
                    <a:ext uri="{9D8B030D-6E8A-4147-A177-3AD203B41FA5}">
                      <a16:colId xmlns:a16="http://schemas.microsoft.com/office/drawing/2014/main" val="2083328517"/>
                    </a:ext>
                  </a:extLst>
                </a:gridCol>
                <a:gridCol w="1291315">
                  <a:extLst>
                    <a:ext uri="{9D8B030D-6E8A-4147-A177-3AD203B41FA5}">
                      <a16:colId xmlns:a16="http://schemas.microsoft.com/office/drawing/2014/main" val="3759876411"/>
                    </a:ext>
                  </a:extLst>
                </a:gridCol>
              </a:tblGrid>
              <a:tr h="4943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DB</a:t>
                      </a:r>
                      <a:r>
                        <a:rPr lang="ko-KR" altLang="en-US" sz="1400" dirty="0" smtClean="0"/>
                        <a:t>서버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ORACLE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서버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User</a:t>
                      </a:r>
                      <a:r>
                        <a:rPr lang="en-US" altLang="ko-KR" sz="1400" baseline="0" dirty="0" smtClean="0"/>
                        <a:t> Id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MEGA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67782"/>
                  </a:ext>
                </a:extLst>
              </a:tr>
              <a:tr h="539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테이블명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Book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작성일자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2023-05-25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493502"/>
                  </a:ext>
                </a:extLst>
              </a:tr>
              <a:tr h="539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순번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컬럼명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컬럼설명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타입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Null</a:t>
                      </a:r>
                      <a:r>
                        <a:rPr lang="ko-KR" altLang="en-US" sz="1400" dirty="0" smtClean="0"/>
                        <a:t>유무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제약조건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인덱스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초기값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074994"/>
                  </a:ext>
                </a:extLst>
              </a:tr>
              <a:tr h="494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Book_num</a:t>
                      </a:r>
                      <a:endParaRPr lang="en-US" altLang="ko-KR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도서번호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solidFill>
                            <a:schemeClr val="tx1"/>
                          </a:solidFill>
                          <a:latin typeface="JetBrains Mono"/>
                        </a:rPr>
                        <a:t>number(5) 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Not</a:t>
                      </a:r>
                      <a:r>
                        <a:rPr lang="en-US" altLang="ko-KR" sz="1400" baseline="0" dirty="0" smtClean="0"/>
                        <a:t> null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pk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707305"/>
                  </a:ext>
                </a:extLst>
              </a:tr>
              <a:tr h="494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Book_name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도서명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Varchar2(20)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Null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507272"/>
                  </a:ext>
                </a:extLst>
              </a:tr>
              <a:tr h="494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Author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저자명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Varchar2(20)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Null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737080"/>
                  </a:ext>
                </a:extLst>
              </a:tr>
              <a:tr h="494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Publish_name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출판사명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Varchar2(20)</a:t>
                      </a:r>
                      <a:endParaRPr lang="ko-KR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Null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438781"/>
                  </a:ext>
                </a:extLst>
              </a:tr>
              <a:tr h="494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Publish_year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출판년도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date</a:t>
                      </a:r>
                      <a:endParaRPr lang="ko-KR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Null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781238"/>
                  </a:ext>
                </a:extLst>
              </a:tr>
              <a:tr h="494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Isbn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ISBN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Varchar2(20)</a:t>
                      </a:r>
                      <a:endParaRPr lang="ko-KR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Null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4778"/>
                  </a:ext>
                </a:extLst>
              </a:tr>
              <a:tr h="494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Count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제고량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Number(4)</a:t>
                      </a:r>
                      <a:endParaRPr lang="ko-KR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Null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327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544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714428"/>
              </p:ext>
            </p:extLst>
          </p:nvPr>
        </p:nvGraphicFramePr>
        <p:xfrm>
          <a:off x="1190922" y="767197"/>
          <a:ext cx="9457680" cy="5034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210">
                  <a:extLst>
                    <a:ext uri="{9D8B030D-6E8A-4147-A177-3AD203B41FA5}">
                      <a16:colId xmlns:a16="http://schemas.microsoft.com/office/drawing/2014/main" val="1110393762"/>
                    </a:ext>
                  </a:extLst>
                </a:gridCol>
                <a:gridCol w="1182210">
                  <a:extLst>
                    <a:ext uri="{9D8B030D-6E8A-4147-A177-3AD203B41FA5}">
                      <a16:colId xmlns:a16="http://schemas.microsoft.com/office/drawing/2014/main" val="1939779136"/>
                    </a:ext>
                  </a:extLst>
                </a:gridCol>
                <a:gridCol w="1182210">
                  <a:extLst>
                    <a:ext uri="{9D8B030D-6E8A-4147-A177-3AD203B41FA5}">
                      <a16:colId xmlns:a16="http://schemas.microsoft.com/office/drawing/2014/main" val="3801597884"/>
                    </a:ext>
                  </a:extLst>
                </a:gridCol>
                <a:gridCol w="1182210">
                  <a:extLst>
                    <a:ext uri="{9D8B030D-6E8A-4147-A177-3AD203B41FA5}">
                      <a16:colId xmlns:a16="http://schemas.microsoft.com/office/drawing/2014/main" val="3069411030"/>
                    </a:ext>
                  </a:extLst>
                </a:gridCol>
                <a:gridCol w="1182210">
                  <a:extLst>
                    <a:ext uri="{9D8B030D-6E8A-4147-A177-3AD203B41FA5}">
                      <a16:colId xmlns:a16="http://schemas.microsoft.com/office/drawing/2014/main" val="1833033033"/>
                    </a:ext>
                  </a:extLst>
                </a:gridCol>
                <a:gridCol w="1182210">
                  <a:extLst>
                    <a:ext uri="{9D8B030D-6E8A-4147-A177-3AD203B41FA5}">
                      <a16:colId xmlns:a16="http://schemas.microsoft.com/office/drawing/2014/main" val="2359578598"/>
                    </a:ext>
                  </a:extLst>
                </a:gridCol>
                <a:gridCol w="1182210">
                  <a:extLst>
                    <a:ext uri="{9D8B030D-6E8A-4147-A177-3AD203B41FA5}">
                      <a16:colId xmlns:a16="http://schemas.microsoft.com/office/drawing/2014/main" val="2083328517"/>
                    </a:ext>
                  </a:extLst>
                </a:gridCol>
                <a:gridCol w="1182210">
                  <a:extLst>
                    <a:ext uri="{9D8B030D-6E8A-4147-A177-3AD203B41FA5}">
                      <a16:colId xmlns:a16="http://schemas.microsoft.com/office/drawing/2014/main" val="3759876411"/>
                    </a:ext>
                  </a:extLst>
                </a:gridCol>
              </a:tblGrid>
              <a:tr h="4943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DB</a:t>
                      </a:r>
                      <a:r>
                        <a:rPr lang="ko-KR" altLang="en-US" sz="1400" dirty="0" smtClean="0"/>
                        <a:t>서버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ORACLE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서버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User</a:t>
                      </a:r>
                      <a:r>
                        <a:rPr lang="en-US" altLang="ko-KR" sz="1400" baseline="0" dirty="0" smtClean="0"/>
                        <a:t> Id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MEGA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67782"/>
                  </a:ext>
                </a:extLst>
              </a:tr>
              <a:tr h="539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테이블명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rental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작성일자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2023-05-25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493502"/>
                  </a:ext>
                </a:extLst>
              </a:tr>
              <a:tr h="539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순번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컬럼명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컬럼설명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타입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Null</a:t>
                      </a:r>
                      <a:r>
                        <a:rPr lang="ko-KR" altLang="en-US" sz="1400" dirty="0" smtClean="0"/>
                        <a:t>유무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제약조건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인덱스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초기값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074994"/>
                  </a:ext>
                </a:extLst>
              </a:tr>
              <a:tr h="494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Rent_num</a:t>
                      </a:r>
                      <a:endParaRPr lang="en-US" altLang="ko-KR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대여번호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solidFill>
                            <a:schemeClr val="tx1"/>
                          </a:solidFill>
                          <a:latin typeface="JetBrains Mono"/>
                        </a:rPr>
                        <a:t>number(5) 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Not</a:t>
                      </a:r>
                      <a:r>
                        <a:rPr lang="en-US" altLang="ko-KR" sz="1400" baseline="0" dirty="0" smtClean="0"/>
                        <a:t> null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pk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707305"/>
                  </a:ext>
                </a:extLst>
              </a:tr>
              <a:tr h="494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Rent_count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대여권수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Number(2)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Null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507272"/>
                  </a:ext>
                </a:extLst>
              </a:tr>
              <a:tr h="494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Rent_date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대출일자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Date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Null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654746"/>
                  </a:ext>
                </a:extLst>
              </a:tr>
              <a:tr h="494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Return_date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반납일자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Date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Null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6821008"/>
                  </a:ext>
                </a:extLst>
              </a:tr>
              <a:tr h="494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Delay_count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연장횟수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Number(2)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Null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087534"/>
                  </a:ext>
                </a:extLst>
              </a:tr>
              <a:tr h="494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회원아이디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Varchar2(20)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Not null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fk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458196"/>
                  </a:ext>
                </a:extLst>
              </a:tr>
              <a:tr h="494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Book_num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도서번호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solidFill>
                            <a:schemeClr val="tx1"/>
                          </a:solidFill>
                          <a:latin typeface="JetBrains Mono"/>
                        </a:rPr>
                        <a:t>number(5) 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Not null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fk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156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87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4196" y="232756"/>
            <a:ext cx="3865419" cy="66169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i="1" dirty="0">
                <a:solidFill>
                  <a:schemeClr val="tx1"/>
                </a:solidFill>
                <a:latin typeface="JetBrains Mono"/>
              </a:rPr>
              <a:t>-- 2</a:t>
            </a:r>
            <a:r>
              <a:rPr lang="en-US" altLang="ko-KR" sz="1000" i="1" dirty="0" smtClean="0">
                <a:solidFill>
                  <a:schemeClr val="tx1"/>
                </a:solidFill>
                <a:latin typeface="JetBrains Mono"/>
              </a:rPr>
              <a:t>.</a:t>
            </a:r>
            <a:r>
              <a:rPr lang="en-US" altLang="ko-KR" sz="1000" i="1" dirty="0">
                <a:solidFill>
                  <a:schemeClr val="tx1"/>
                </a:solidFill>
                <a:latin typeface="JetBrains Mono"/>
              </a:rPr>
              <a:t/>
            </a:r>
            <a:br>
              <a:rPr lang="en-US" altLang="ko-KR" sz="1000" i="1" dirty="0">
                <a:solidFill>
                  <a:schemeClr val="tx1"/>
                </a:solidFill>
                <a:latin typeface="JetBrains Mono"/>
              </a:rPr>
            </a:br>
            <a:r>
              <a:rPr lang="en-US" altLang="ko-KR" sz="1000" i="1" dirty="0">
                <a:solidFill>
                  <a:schemeClr val="tx1"/>
                </a:solidFill>
                <a:latin typeface="JetBrains Mono"/>
              </a:rPr>
              <a:t>create table member</a:t>
            </a:r>
            <a:br>
              <a:rPr lang="en-US" altLang="ko-KR" sz="1000" i="1" dirty="0">
                <a:solidFill>
                  <a:schemeClr val="tx1"/>
                </a:solidFill>
                <a:latin typeface="JetBrains Mono"/>
              </a:rPr>
            </a:br>
            <a:r>
              <a:rPr lang="en-US" altLang="ko-KR" sz="1000" dirty="0">
                <a:solidFill>
                  <a:schemeClr val="tx1"/>
                </a:solidFill>
                <a:latin typeface="JetBrains Mono"/>
              </a:rPr>
              <a:t>(</a:t>
            </a:r>
            <a:br>
              <a:rPr lang="en-US" altLang="ko-KR" sz="1000" dirty="0">
                <a:solidFill>
                  <a:schemeClr val="tx1"/>
                </a:solidFill>
                <a:latin typeface="JetBrains Mono"/>
              </a:rPr>
            </a:br>
            <a:r>
              <a:rPr lang="en-US" altLang="ko-KR" sz="1000" dirty="0">
                <a:solidFill>
                  <a:schemeClr val="tx1"/>
                </a:solidFill>
                <a:latin typeface="JetBrains Mono"/>
              </a:rPr>
              <a:t>    </a:t>
            </a:r>
            <a:r>
              <a:rPr lang="en-US" altLang="ko-KR" sz="1000" i="1" dirty="0">
                <a:solidFill>
                  <a:schemeClr val="tx1"/>
                </a:solidFill>
                <a:latin typeface="JetBrains Mono"/>
              </a:rPr>
              <a:t>id   varchar2</a:t>
            </a:r>
            <a:r>
              <a:rPr lang="en-US" altLang="ko-KR" sz="1000" dirty="0">
                <a:solidFill>
                  <a:schemeClr val="tx1"/>
                </a:solidFill>
                <a:latin typeface="JetBrains Mono"/>
              </a:rPr>
              <a:t>(20) </a:t>
            </a:r>
            <a:r>
              <a:rPr lang="en-US" altLang="ko-KR" sz="1000" i="1" dirty="0">
                <a:solidFill>
                  <a:schemeClr val="tx1"/>
                </a:solidFill>
                <a:latin typeface="JetBrains Mono"/>
              </a:rPr>
              <a:t>primary key</a:t>
            </a:r>
            <a:r>
              <a:rPr lang="en-US" altLang="ko-KR" sz="1000" dirty="0">
                <a:solidFill>
                  <a:schemeClr val="tx1"/>
                </a:solidFill>
                <a:latin typeface="JetBrains Mono"/>
              </a:rPr>
              <a:t>,</a:t>
            </a:r>
            <a:br>
              <a:rPr lang="en-US" altLang="ko-KR" sz="1000" dirty="0">
                <a:solidFill>
                  <a:schemeClr val="tx1"/>
                </a:solidFill>
                <a:latin typeface="JetBrains Mono"/>
              </a:rPr>
            </a:br>
            <a:r>
              <a:rPr lang="en-US" altLang="ko-KR" sz="1000" dirty="0">
                <a:solidFill>
                  <a:schemeClr val="tx1"/>
                </a:solidFill>
                <a:latin typeface="JetBrains Mono"/>
              </a:rPr>
              <a:t>    </a:t>
            </a:r>
            <a:r>
              <a:rPr lang="en-US" altLang="ko-KR" sz="1000" i="1" dirty="0">
                <a:solidFill>
                  <a:schemeClr val="tx1"/>
                </a:solidFill>
                <a:latin typeface="JetBrains Mono"/>
              </a:rPr>
              <a:t>name varchar2</a:t>
            </a:r>
            <a:r>
              <a:rPr lang="en-US" altLang="ko-KR" sz="1000" dirty="0">
                <a:solidFill>
                  <a:schemeClr val="tx1"/>
                </a:solidFill>
                <a:latin typeface="JetBrains Mono"/>
              </a:rPr>
              <a:t>(20)</a:t>
            </a:r>
            <a:br>
              <a:rPr lang="en-US" altLang="ko-KR" sz="1000" dirty="0">
                <a:solidFill>
                  <a:schemeClr val="tx1"/>
                </a:solidFill>
                <a:latin typeface="JetBrains Mono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JetBrains Mono"/>
              </a:rPr>
              <a:t>);</a:t>
            </a:r>
          </a:p>
          <a:p>
            <a:endParaRPr lang="en-US" altLang="ko-KR" sz="1000" dirty="0" smtClean="0">
              <a:solidFill>
                <a:schemeClr val="tx1"/>
              </a:solidFill>
              <a:latin typeface="JetBrains Mono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JetBrains Mono"/>
              </a:rPr>
              <a:t>-- 3.</a:t>
            </a:r>
          </a:p>
          <a:p>
            <a:r>
              <a:rPr lang="en-US" altLang="ko-KR" sz="1000" i="1" dirty="0">
                <a:solidFill>
                  <a:prstClr val="black"/>
                </a:solidFill>
                <a:latin typeface="JetBrains Mono"/>
              </a:rPr>
              <a:t>create table </a:t>
            </a:r>
            <a:r>
              <a:rPr lang="en-US" altLang="ko-KR" sz="1000" dirty="0">
                <a:solidFill>
                  <a:prstClr val="black"/>
                </a:solidFill>
                <a:latin typeface="JetBrains Mono"/>
              </a:rPr>
              <a:t>reservation</a:t>
            </a:r>
            <a:br>
              <a:rPr lang="en-US" altLang="ko-KR" sz="1000" dirty="0">
                <a:solidFill>
                  <a:prstClr val="black"/>
                </a:solidFill>
                <a:latin typeface="JetBrains Mono"/>
              </a:rPr>
            </a:br>
            <a:r>
              <a:rPr lang="en-US" altLang="ko-KR" sz="1000" dirty="0">
                <a:solidFill>
                  <a:prstClr val="black"/>
                </a:solidFill>
                <a:latin typeface="JetBrains Mono"/>
              </a:rPr>
              <a:t>(</a:t>
            </a:r>
            <a:br>
              <a:rPr lang="en-US" altLang="ko-KR" sz="1000" dirty="0">
                <a:solidFill>
                  <a:prstClr val="black"/>
                </a:solidFill>
                <a:latin typeface="JetBrains Mono"/>
              </a:rPr>
            </a:br>
            <a:r>
              <a:rPr lang="en-US" altLang="ko-KR" sz="1000" dirty="0">
                <a:solidFill>
                  <a:prstClr val="black"/>
                </a:solidFill>
                <a:latin typeface="JetBrains Mono"/>
              </a:rPr>
              <a:t>    </a:t>
            </a:r>
            <a:r>
              <a:rPr lang="en-US" altLang="ko-KR" sz="1000" i="1" dirty="0" err="1" smtClean="0">
                <a:solidFill>
                  <a:prstClr val="black"/>
                </a:solidFill>
                <a:latin typeface="JetBrains Mono"/>
              </a:rPr>
              <a:t>num</a:t>
            </a:r>
            <a:r>
              <a:rPr lang="en-US" altLang="ko-KR" sz="1000" i="1" dirty="0">
                <a:solidFill>
                  <a:prstClr val="black"/>
                </a:solidFill>
                <a:latin typeface="JetBrains Mono"/>
              </a:rPr>
              <a:t> </a:t>
            </a:r>
            <a:r>
              <a:rPr lang="en-US" altLang="ko-KR" sz="1000" i="1" dirty="0" smtClean="0">
                <a:solidFill>
                  <a:prstClr val="black"/>
                </a:solidFill>
                <a:latin typeface="JetBrains Mono"/>
              </a:rPr>
              <a:t>    </a:t>
            </a:r>
            <a:r>
              <a:rPr lang="en-US" altLang="ko-KR" sz="1000" i="1" dirty="0" smtClean="0">
                <a:solidFill>
                  <a:schemeClr val="tx1"/>
                </a:solidFill>
                <a:latin typeface="JetBrains Mono"/>
              </a:rPr>
              <a:t>number(5</a:t>
            </a:r>
            <a:r>
              <a:rPr lang="en-US" altLang="ko-KR" sz="1000" i="1" dirty="0">
                <a:solidFill>
                  <a:schemeClr val="tx1"/>
                </a:solidFill>
                <a:latin typeface="JetBrains Mono"/>
              </a:rPr>
              <a:t>)</a:t>
            </a:r>
            <a:r>
              <a:rPr lang="en-US" altLang="ko-KR" sz="1000" dirty="0" smtClean="0">
                <a:solidFill>
                  <a:prstClr val="black"/>
                </a:solidFill>
                <a:latin typeface="JetBrains Mono"/>
              </a:rPr>
              <a:t> </a:t>
            </a:r>
            <a:r>
              <a:rPr lang="en-US" altLang="ko-KR" sz="1000" i="1" dirty="0">
                <a:solidFill>
                  <a:prstClr val="black"/>
                </a:solidFill>
                <a:latin typeface="JetBrains Mono"/>
              </a:rPr>
              <a:t>primary key</a:t>
            </a:r>
            <a:r>
              <a:rPr lang="en-US" altLang="ko-KR" sz="1000" dirty="0">
                <a:solidFill>
                  <a:prstClr val="black"/>
                </a:solidFill>
                <a:latin typeface="JetBrains Mono"/>
              </a:rPr>
              <a:t>,</a:t>
            </a:r>
            <a:br>
              <a:rPr lang="en-US" altLang="ko-KR" sz="1000" dirty="0">
                <a:solidFill>
                  <a:prstClr val="black"/>
                </a:solidFill>
                <a:latin typeface="JetBrains Mono"/>
              </a:rPr>
            </a:br>
            <a:r>
              <a:rPr lang="en-US" altLang="ko-KR" sz="1000" dirty="0">
                <a:solidFill>
                  <a:prstClr val="black"/>
                </a:solidFill>
                <a:latin typeface="JetBrains Mono"/>
              </a:rPr>
              <a:t>    </a:t>
            </a:r>
            <a:r>
              <a:rPr lang="en-US" altLang="ko-KR" sz="1000" dirty="0" err="1">
                <a:solidFill>
                  <a:prstClr val="black"/>
                </a:solidFill>
                <a:latin typeface="JetBrains Mono"/>
              </a:rPr>
              <a:t>rdate</a:t>
            </a:r>
            <a:r>
              <a:rPr lang="en-US" altLang="ko-KR" sz="1000" dirty="0">
                <a:solidFill>
                  <a:prstClr val="black"/>
                </a:solidFill>
                <a:latin typeface="JetBrains Mono"/>
              </a:rPr>
              <a:t>    </a:t>
            </a:r>
            <a:r>
              <a:rPr lang="en-US" altLang="ko-KR" sz="1000" i="1" dirty="0">
                <a:solidFill>
                  <a:prstClr val="black"/>
                </a:solidFill>
                <a:latin typeface="JetBrains Mono"/>
              </a:rPr>
              <a:t>date</a:t>
            </a:r>
            <a:r>
              <a:rPr lang="en-US" altLang="ko-KR" sz="1000" dirty="0">
                <a:solidFill>
                  <a:prstClr val="black"/>
                </a:solidFill>
                <a:latin typeface="JetBrains Mono"/>
              </a:rPr>
              <a:t>,</a:t>
            </a:r>
            <a:br>
              <a:rPr lang="en-US" altLang="ko-KR" sz="1000" dirty="0">
                <a:solidFill>
                  <a:prstClr val="black"/>
                </a:solidFill>
                <a:latin typeface="JetBrains Mono"/>
              </a:rPr>
            </a:br>
            <a:r>
              <a:rPr lang="en-US" altLang="ko-KR" sz="1000" dirty="0">
                <a:solidFill>
                  <a:prstClr val="black"/>
                </a:solidFill>
                <a:latin typeface="JetBrains Mono"/>
              </a:rPr>
              <a:t>    </a:t>
            </a:r>
            <a:r>
              <a:rPr lang="en-US" altLang="ko-KR" sz="1000" i="1" dirty="0">
                <a:solidFill>
                  <a:prstClr val="black"/>
                </a:solidFill>
                <a:latin typeface="JetBrains Mono"/>
              </a:rPr>
              <a:t>id       varchar2</a:t>
            </a:r>
            <a:r>
              <a:rPr lang="en-US" altLang="ko-KR" sz="1000" dirty="0">
                <a:solidFill>
                  <a:prstClr val="black"/>
                </a:solidFill>
                <a:latin typeface="JetBrains Mono"/>
              </a:rPr>
              <a:t>(20) </a:t>
            </a:r>
            <a:r>
              <a:rPr lang="en-US" altLang="ko-KR" sz="1000" i="1" dirty="0">
                <a:solidFill>
                  <a:prstClr val="black"/>
                </a:solidFill>
                <a:latin typeface="JetBrains Mono"/>
              </a:rPr>
              <a:t>references member </a:t>
            </a:r>
            <a:r>
              <a:rPr lang="en-US" altLang="ko-KR" sz="1000" dirty="0">
                <a:solidFill>
                  <a:prstClr val="black"/>
                </a:solidFill>
                <a:latin typeface="JetBrains Mono"/>
              </a:rPr>
              <a:t>(</a:t>
            </a:r>
            <a:r>
              <a:rPr lang="en-US" altLang="ko-KR" sz="1000" i="1" dirty="0">
                <a:solidFill>
                  <a:prstClr val="black"/>
                </a:solidFill>
                <a:latin typeface="JetBrains Mono"/>
              </a:rPr>
              <a:t>id</a:t>
            </a:r>
            <a:r>
              <a:rPr lang="en-US" altLang="ko-KR" sz="1000" dirty="0">
                <a:solidFill>
                  <a:prstClr val="black"/>
                </a:solidFill>
                <a:latin typeface="JetBrains Mono"/>
              </a:rPr>
              <a:t>),</a:t>
            </a:r>
            <a:br>
              <a:rPr lang="en-US" altLang="ko-KR" sz="1000" dirty="0">
                <a:solidFill>
                  <a:prstClr val="black"/>
                </a:solidFill>
                <a:latin typeface="JetBrains Mono"/>
              </a:rPr>
            </a:br>
            <a:r>
              <a:rPr lang="en-US" altLang="ko-KR" sz="1000" dirty="0">
                <a:solidFill>
                  <a:prstClr val="black"/>
                </a:solidFill>
                <a:latin typeface="JetBrains Mono"/>
              </a:rPr>
              <a:t>    </a:t>
            </a:r>
            <a:r>
              <a:rPr lang="en-US" altLang="ko-KR" sz="1000" dirty="0" err="1">
                <a:solidFill>
                  <a:prstClr val="black"/>
                </a:solidFill>
                <a:latin typeface="JetBrains Mono"/>
              </a:rPr>
              <a:t>book_num</a:t>
            </a:r>
            <a:r>
              <a:rPr lang="en-US" altLang="ko-KR" sz="1000" dirty="0">
                <a:solidFill>
                  <a:prstClr val="black"/>
                </a:solidFill>
                <a:latin typeface="JetBrains Mono"/>
              </a:rPr>
              <a:t> </a:t>
            </a:r>
            <a:r>
              <a:rPr lang="en-US" altLang="ko-KR" sz="1000" i="1" dirty="0">
                <a:solidFill>
                  <a:schemeClr val="tx1"/>
                </a:solidFill>
                <a:latin typeface="JetBrains Mono"/>
              </a:rPr>
              <a:t>number(5)</a:t>
            </a:r>
            <a:r>
              <a:rPr lang="en-US" altLang="ko-KR" sz="1000" dirty="0" smtClean="0">
                <a:solidFill>
                  <a:prstClr val="black"/>
                </a:solidFill>
                <a:latin typeface="JetBrains Mono"/>
              </a:rPr>
              <a:t> </a:t>
            </a:r>
            <a:r>
              <a:rPr lang="en-US" altLang="ko-KR" sz="1000" i="1" dirty="0">
                <a:solidFill>
                  <a:prstClr val="black"/>
                </a:solidFill>
                <a:latin typeface="JetBrains Mono"/>
              </a:rPr>
              <a:t>references </a:t>
            </a:r>
            <a:r>
              <a:rPr lang="en-US" altLang="ko-KR" sz="1000" dirty="0">
                <a:solidFill>
                  <a:prstClr val="black"/>
                </a:solidFill>
                <a:latin typeface="JetBrains Mono"/>
              </a:rPr>
              <a:t>book (</a:t>
            </a:r>
            <a:r>
              <a:rPr lang="en-US" altLang="ko-KR" sz="1000" dirty="0" err="1">
                <a:solidFill>
                  <a:prstClr val="black"/>
                </a:solidFill>
                <a:latin typeface="JetBrains Mono"/>
              </a:rPr>
              <a:t>book_num</a:t>
            </a:r>
            <a:r>
              <a:rPr lang="en-US" altLang="ko-KR" sz="1000" dirty="0">
                <a:solidFill>
                  <a:prstClr val="black"/>
                </a:solidFill>
                <a:latin typeface="JetBrains Mono"/>
              </a:rPr>
              <a:t>)</a:t>
            </a:r>
            <a:br>
              <a:rPr lang="en-US" altLang="ko-KR" sz="1000" dirty="0">
                <a:solidFill>
                  <a:prstClr val="black"/>
                </a:solidFill>
                <a:latin typeface="JetBrains Mono"/>
              </a:rPr>
            </a:br>
            <a:r>
              <a:rPr lang="en-US" altLang="ko-KR" sz="1000" dirty="0" smtClean="0">
                <a:solidFill>
                  <a:prstClr val="black"/>
                </a:solidFill>
                <a:latin typeface="JetBrains Mono"/>
              </a:rPr>
              <a:t>);</a:t>
            </a:r>
          </a:p>
          <a:p>
            <a:endParaRPr lang="en-US" altLang="ko-KR" sz="1000" dirty="0">
              <a:solidFill>
                <a:prstClr val="black"/>
              </a:solidFill>
              <a:latin typeface="JetBrains Mono"/>
            </a:endParaRPr>
          </a:p>
          <a:p>
            <a:r>
              <a:rPr lang="en-US" altLang="ko-KR" sz="1000" dirty="0" smtClean="0">
                <a:solidFill>
                  <a:prstClr val="black"/>
                </a:solidFill>
                <a:latin typeface="JetBrains Mono"/>
              </a:rPr>
              <a:t>--4.</a:t>
            </a:r>
            <a:r>
              <a:rPr lang="en-US" altLang="ko-KR" sz="1000" dirty="0">
                <a:solidFill>
                  <a:schemeClr val="tx1"/>
                </a:solidFill>
                <a:latin typeface="JetBrains Mono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JetBrains Mono"/>
              </a:rPr>
            </a:br>
            <a:r>
              <a:rPr lang="en-US" altLang="ko-KR" sz="1000" i="1" dirty="0">
                <a:solidFill>
                  <a:schemeClr val="tx1"/>
                </a:solidFill>
                <a:latin typeface="JetBrains Mono"/>
              </a:rPr>
              <a:t>create table </a:t>
            </a:r>
            <a:r>
              <a:rPr lang="en-US" altLang="ko-KR" sz="1000" dirty="0">
                <a:solidFill>
                  <a:schemeClr val="tx1"/>
                </a:solidFill>
                <a:latin typeface="JetBrains Mono"/>
              </a:rPr>
              <a:t>book</a:t>
            </a:r>
            <a:br>
              <a:rPr lang="en-US" altLang="ko-KR" sz="1000" dirty="0">
                <a:solidFill>
                  <a:schemeClr val="tx1"/>
                </a:solidFill>
                <a:latin typeface="JetBrains Mono"/>
              </a:rPr>
            </a:br>
            <a:r>
              <a:rPr lang="en-US" altLang="ko-KR" sz="1000" dirty="0">
                <a:solidFill>
                  <a:schemeClr val="tx1"/>
                </a:solidFill>
                <a:latin typeface="JetBrains Mono"/>
              </a:rPr>
              <a:t>(</a:t>
            </a:r>
            <a:br>
              <a:rPr lang="en-US" altLang="ko-KR" sz="1000" dirty="0">
                <a:solidFill>
                  <a:schemeClr val="tx1"/>
                </a:solidFill>
                <a:latin typeface="JetBrains Mono"/>
              </a:rPr>
            </a:br>
            <a:r>
              <a:rPr lang="en-US" altLang="ko-KR" sz="1000" dirty="0">
                <a:solidFill>
                  <a:schemeClr val="tx1"/>
                </a:solidFill>
                <a:latin typeface="JetBrains Mono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JetBrains Mono"/>
              </a:rPr>
              <a:t>book_num</a:t>
            </a:r>
            <a:r>
              <a:rPr lang="en-US" altLang="ko-KR" sz="1000" dirty="0">
                <a:solidFill>
                  <a:schemeClr val="tx1"/>
                </a:solidFill>
                <a:latin typeface="JetBrains Mono"/>
              </a:rPr>
              <a:t>     </a:t>
            </a:r>
            <a:r>
              <a:rPr lang="en-US" altLang="ko-KR" sz="1000" i="1" dirty="0" smtClean="0">
                <a:solidFill>
                  <a:schemeClr val="tx1"/>
                </a:solidFill>
                <a:latin typeface="JetBrains Mono"/>
              </a:rPr>
              <a:t>number(5) primary </a:t>
            </a:r>
            <a:r>
              <a:rPr lang="en-US" altLang="ko-KR" sz="1000" i="1" dirty="0">
                <a:solidFill>
                  <a:schemeClr val="tx1"/>
                </a:solidFill>
                <a:latin typeface="JetBrains Mono"/>
              </a:rPr>
              <a:t>key</a:t>
            </a:r>
            <a:r>
              <a:rPr lang="en-US" altLang="ko-KR" sz="1000" dirty="0">
                <a:solidFill>
                  <a:schemeClr val="tx1"/>
                </a:solidFill>
                <a:latin typeface="JetBrains Mono"/>
              </a:rPr>
              <a:t>,</a:t>
            </a:r>
            <a:br>
              <a:rPr lang="en-US" altLang="ko-KR" sz="1000" dirty="0">
                <a:solidFill>
                  <a:schemeClr val="tx1"/>
                </a:solidFill>
                <a:latin typeface="JetBrains Mono"/>
              </a:rPr>
            </a:br>
            <a:r>
              <a:rPr lang="en-US" altLang="ko-KR" sz="1000" dirty="0">
                <a:solidFill>
                  <a:schemeClr val="tx1"/>
                </a:solidFill>
                <a:latin typeface="JetBrains Mono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JetBrains Mono"/>
              </a:rPr>
              <a:t>book_name</a:t>
            </a:r>
            <a:r>
              <a:rPr lang="en-US" altLang="ko-KR" sz="1000" dirty="0">
                <a:solidFill>
                  <a:schemeClr val="tx1"/>
                </a:solidFill>
                <a:latin typeface="JetBrains Mono"/>
              </a:rPr>
              <a:t>    </a:t>
            </a:r>
            <a:r>
              <a:rPr lang="en-US" altLang="ko-KR" sz="1000" i="1" dirty="0">
                <a:solidFill>
                  <a:schemeClr val="tx1"/>
                </a:solidFill>
                <a:latin typeface="JetBrains Mono"/>
              </a:rPr>
              <a:t>varchar2</a:t>
            </a:r>
            <a:r>
              <a:rPr lang="en-US" altLang="ko-KR" sz="1000" dirty="0">
                <a:solidFill>
                  <a:schemeClr val="tx1"/>
                </a:solidFill>
                <a:latin typeface="JetBrains Mono"/>
              </a:rPr>
              <a:t>(20),</a:t>
            </a:r>
            <a:br>
              <a:rPr lang="en-US" altLang="ko-KR" sz="1000" dirty="0">
                <a:solidFill>
                  <a:schemeClr val="tx1"/>
                </a:solidFill>
                <a:latin typeface="JetBrains Mono"/>
              </a:rPr>
            </a:br>
            <a:r>
              <a:rPr lang="en-US" altLang="ko-KR" sz="1000" dirty="0">
                <a:solidFill>
                  <a:schemeClr val="tx1"/>
                </a:solidFill>
                <a:latin typeface="JetBrains Mono"/>
              </a:rPr>
              <a:t>    author       </a:t>
            </a:r>
            <a:r>
              <a:rPr lang="en-US" altLang="ko-KR" sz="1000" i="1" dirty="0">
                <a:solidFill>
                  <a:schemeClr val="tx1"/>
                </a:solidFill>
                <a:latin typeface="JetBrains Mono"/>
              </a:rPr>
              <a:t>varchar2</a:t>
            </a:r>
            <a:r>
              <a:rPr lang="en-US" altLang="ko-KR" sz="1000" dirty="0">
                <a:solidFill>
                  <a:schemeClr val="tx1"/>
                </a:solidFill>
                <a:latin typeface="JetBrains Mono"/>
              </a:rPr>
              <a:t>(20),</a:t>
            </a:r>
            <a:br>
              <a:rPr lang="en-US" altLang="ko-KR" sz="1000" dirty="0">
                <a:solidFill>
                  <a:schemeClr val="tx1"/>
                </a:solidFill>
                <a:latin typeface="JetBrains Mono"/>
              </a:rPr>
            </a:br>
            <a:r>
              <a:rPr lang="en-US" altLang="ko-KR" sz="1000" dirty="0">
                <a:solidFill>
                  <a:schemeClr val="tx1"/>
                </a:solidFill>
                <a:latin typeface="JetBrains Mono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JetBrains Mono"/>
              </a:rPr>
              <a:t>publish_name</a:t>
            </a:r>
            <a:r>
              <a:rPr lang="en-US" altLang="ko-KR" sz="1000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en-US" altLang="ko-KR" sz="1000" i="1" dirty="0">
                <a:solidFill>
                  <a:schemeClr val="tx1"/>
                </a:solidFill>
                <a:latin typeface="JetBrains Mono"/>
              </a:rPr>
              <a:t>varchar2</a:t>
            </a:r>
            <a:r>
              <a:rPr lang="en-US" altLang="ko-KR" sz="1000" dirty="0">
                <a:solidFill>
                  <a:schemeClr val="tx1"/>
                </a:solidFill>
                <a:latin typeface="JetBrains Mono"/>
              </a:rPr>
              <a:t>(20),</a:t>
            </a:r>
            <a:br>
              <a:rPr lang="en-US" altLang="ko-KR" sz="1000" dirty="0">
                <a:solidFill>
                  <a:schemeClr val="tx1"/>
                </a:solidFill>
                <a:latin typeface="JetBrains Mono"/>
              </a:rPr>
            </a:br>
            <a:r>
              <a:rPr lang="en-US" altLang="ko-KR" sz="1000" dirty="0">
                <a:solidFill>
                  <a:schemeClr val="tx1"/>
                </a:solidFill>
                <a:latin typeface="JetBrains Mono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JetBrains Mono"/>
              </a:rPr>
              <a:t>publish_year</a:t>
            </a:r>
            <a:r>
              <a:rPr lang="en-US" altLang="ko-KR" sz="1000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en-US" altLang="ko-KR" sz="1000" i="1" dirty="0">
                <a:solidFill>
                  <a:schemeClr val="tx1"/>
                </a:solidFill>
                <a:latin typeface="JetBrains Mono"/>
              </a:rPr>
              <a:t>date</a:t>
            </a:r>
            <a:r>
              <a:rPr lang="en-US" altLang="ko-KR" sz="1000" dirty="0">
                <a:solidFill>
                  <a:schemeClr val="tx1"/>
                </a:solidFill>
                <a:latin typeface="JetBrains Mono"/>
              </a:rPr>
              <a:t>,</a:t>
            </a:r>
            <a:br>
              <a:rPr lang="en-US" altLang="ko-KR" sz="1000" dirty="0">
                <a:solidFill>
                  <a:schemeClr val="tx1"/>
                </a:solidFill>
                <a:latin typeface="JetBrains Mono"/>
              </a:rPr>
            </a:br>
            <a:r>
              <a:rPr lang="en-US" altLang="ko-KR" sz="1000" dirty="0">
                <a:solidFill>
                  <a:schemeClr val="tx1"/>
                </a:solidFill>
                <a:latin typeface="JetBrains Mono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JetBrains Mono"/>
              </a:rPr>
              <a:t>isbn</a:t>
            </a:r>
            <a:r>
              <a:rPr lang="en-US" altLang="ko-KR" sz="1000" dirty="0">
                <a:solidFill>
                  <a:schemeClr val="tx1"/>
                </a:solidFill>
                <a:latin typeface="JetBrains Mono"/>
              </a:rPr>
              <a:t>         </a:t>
            </a:r>
            <a:r>
              <a:rPr lang="en-US" altLang="ko-KR" sz="1000" i="1" dirty="0">
                <a:solidFill>
                  <a:schemeClr val="tx1"/>
                </a:solidFill>
                <a:latin typeface="JetBrains Mono"/>
              </a:rPr>
              <a:t>varchar2</a:t>
            </a:r>
            <a:r>
              <a:rPr lang="en-US" altLang="ko-KR" sz="1000" dirty="0">
                <a:solidFill>
                  <a:schemeClr val="tx1"/>
                </a:solidFill>
                <a:latin typeface="JetBrains Mono"/>
              </a:rPr>
              <a:t>(20),</a:t>
            </a:r>
            <a:br>
              <a:rPr lang="en-US" altLang="ko-KR" sz="1000" dirty="0">
                <a:solidFill>
                  <a:schemeClr val="tx1"/>
                </a:solidFill>
                <a:latin typeface="JetBrains Mono"/>
              </a:rPr>
            </a:br>
            <a:r>
              <a:rPr lang="en-US" altLang="ko-KR" sz="1000" dirty="0">
                <a:solidFill>
                  <a:schemeClr val="tx1"/>
                </a:solidFill>
                <a:latin typeface="JetBrains Mono"/>
              </a:rPr>
              <a:t>    count        </a:t>
            </a:r>
            <a:r>
              <a:rPr lang="en-US" altLang="ko-KR" sz="1000" i="1" dirty="0">
                <a:solidFill>
                  <a:schemeClr val="tx1"/>
                </a:solidFill>
                <a:latin typeface="JetBrains Mono"/>
              </a:rPr>
              <a:t>number</a:t>
            </a:r>
            <a:r>
              <a:rPr lang="en-US" altLang="ko-KR" sz="1000" dirty="0">
                <a:solidFill>
                  <a:schemeClr val="tx1"/>
                </a:solidFill>
                <a:latin typeface="JetBrains Mono"/>
              </a:rPr>
              <a:t>(4)</a:t>
            </a:r>
            <a:br>
              <a:rPr lang="en-US" altLang="ko-KR" sz="1000" dirty="0">
                <a:solidFill>
                  <a:schemeClr val="tx1"/>
                </a:solidFill>
                <a:latin typeface="JetBrains Mono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JetBrains Mono"/>
              </a:rPr>
              <a:t>);</a:t>
            </a:r>
          </a:p>
          <a:p>
            <a:endParaRPr lang="en-US" altLang="ko-KR" sz="1000" dirty="0">
              <a:solidFill>
                <a:schemeClr val="tx1"/>
              </a:solidFill>
              <a:latin typeface="JetBrains Mono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JetBrains Mono"/>
              </a:rPr>
              <a:t>--5.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  <a:latin typeface="JetBrains Mono"/>
              </a:rPr>
              <a:t/>
            </a:r>
            <a:br>
              <a:rPr lang="en-US" altLang="ko-KR" sz="1000" dirty="0">
                <a:solidFill>
                  <a:prstClr val="black"/>
                </a:solidFill>
                <a:latin typeface="JetBrains Mono"/>
              </a:rPr>
            </a:br>
            <a:r>
              <a:rPr lang="en-US" altLang="ko-KR" sz="1000" i="1" dirty="0">
                <a:solidFill>
                  <a:prstClr val="black"/>
                </a:solidFill>
                <a:latin typeface="JetBrains Mono"/>
              </a:rPr>
              <a:t>create table </a:t>
            </a:r>
            <a:r>
              <a:rPr lang="en-US" altLang="ko-KR" sz="1000" dirty="0">
                <a:solidFill>
                  <a:prstClr val="black"/>
                </a:solidFill>
                <a:latin typeface="JetBrains Mono"/>
              </a:rPr>
              <a:t>rental</a:t>
            </a:r>
            <a:br>
              <a:rPr lang="en-US" altLang="ko-KR" sz="1000" dirty="0">
                <a:solidFill>
                  <a:prstClr val="black"/>
                </a:solidFill>
                <a:latin typeface="JetBrains Mono"/>
              </a:rPr>
            </a:br>
            <a:r>
              <a:rPr lang="en-US" altLang="ko-KR" sz="1000" dirty="0">
                <a:solidFill>
                  <a:prstClr val="black"/>
                </a:solidFill>
                <a:latin typeface="JetBrains Mono"/>
              </a:rPr>
              <a:t>(</a:t>
            </a:r>
            <a:br>
              <a:rPr lang="en-US" altLang="ko-KR" sz="1000" dirty="0">
                <a:solidFill>
                  <a:prstClr val="black"/>
                </a:solidFill>
                <a:latin typeface="JetBrains Mono"/>
              </a:rPr>
            </a:br>
            <a:r>
              <a:rPr lang="en-US" altLang="ko-KR" sz="1000" dirty="0">
                <a:solidFill>
                  <a:prstClr val="black"/>
                </a:solidFill>
                <a:latin typeface="JetBrains Mono"/>
              </a:rPr>
              <a:t>    </a:t>
            </a:r>
            <a:r>
              <a:rPr lang="en-US" altLang="ko-KR" sz="1000" dirty="0" err="1">
                <a:solidFill>
                  <a:prstClr val="black"/>
                </a:solidFill>
                <a:latin typeface="JetBrains Mono"/>
              </a:rPr>
              <a:t>rent_num</a:t>
            </a:r>
            <a:r>
              <a:rPr lang="en-US" altLang="ko-KR" sz="1000" dirty="0">
                <a:solidFill>
                  <a:prstClr val="black"/>
                </a:solidFill>
                <a:latin typeface="JetBrains Mono"/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  <a:latin typeface="JetBrains Mono"/>
              </a:rPr>
              <a:t>   </a:t>
            </a:r>
            <a:r>
              <a:rPr lang="en-US" altLang="ko-KR" sz="1000" i="1" dirty="0" smtClean="0">
                <a:solidFill>
                  <a:schemeClr val="tx1"/>
                </a:solidFill>
                <a:latin typeface="JetBrains Mono"/>
              </a:rPr>
              <a:t>number(5</a:t>
            </a:r>
            <a:r>
              <a:rPr lang="en-US" altLang="ko-KR" sz="1000" i="1" dirty="0">
                <a:solidFill>
                  <a:schemeClr val="tx1"/>
                </a:solidFill>
                <a:latin typeface="JetBrains Mono"/>
              </a:rPr>
              <a:t>)</a:t>
            </a:r>
            <a:r>
              <a:rPr lang="en-US" altLang="ko-KR" sz="1000" dirty="0" smtClean="0">
                <a:solidFill>
                  <a:prstClr val="black"/>
                </a:solidFill>
                <a:latin typeface="JetBrains Mono"/>
              </a:rPr>
              <a:t> </a:t>
            </a:r>
            <a:r>
              <a:rPr lang="en-US" altLang="ko-KR" sz="1000" i="1" dirty="0">
                <a:solidFill>
                  <a:prstClr val="black"/>
                </a:solidFill>
                <a:latin typeface="JetBrains Mono"/>
              </a:rPr>
              <a:t>primary key</a:t>
            </a:r>
            <a:r>
              <a:rPr lang="en-US" altLang="ko-KR" sz="1000" dirty="0">
                <a:solidFill>
                  <a:prstClr val="black"/>
                </a:solidFill>
                <a:latin typeface="JetBrains Mono"/>
              </a:rPr>
              <a:t>,</a:t>
            </a:r>
            <a:br>
              <a:rPr lang="en-US" altLang="ko-KR" sz="1000" dirty="0">
                <a:solidFill>
                  <a:prstClr val="black"/>
                </a:solidFill>
                <a:latin typeface="JetBrains Mono"/>
              </a:rPr>
            </a:br>
            <a:r>
              <a:rPr lang="en-US" altLang="ko-KR" sz="1000" dirty="0">
                <a:solidFill>
                  <a:prstClr val="black"/>
                </a:solidFill>
                <a:latin typeface="JetBrains Mono"/>
              </a:rPr>
              <a:t>    </a:t>
            </a:r>
            <a:r>
              <a:rPr lang="en-US" altLang="ko-KR" sz="1000" dirty="0" err="1">
                <a:solidFill>
                  <a:prstClr val="black"/>
                </a:solidFill>
                <a:latin typeface="JetBrains Mono"/>
              </a:rPr>
              <a:t>rent_count</a:t>
            </a:r>
            <a:r>
              <a:rPr lang="en-US" altLang="ko-KR" sz="1000" dirty="0">
                <a:solidFill>
                  <a:prstClr val="black"/>
                </a:solidFill>
                <a:latin typeface="JetBrains Mono"/>
              </a:rPr>
              <a:t>  </a:t>
            </a:r>
            <a:r>
              <a:rPr lang="en-US" altLang="ko-KR" sz="1000" i="1" dirty="0">
                <a:solidFill>
                  <a:prstClr val="black"/>
                </a:solidFill>
                <a:latin typeface="JetBrains Mono"/>
              </a:rPr>
              <a:t>number</a:t>
            </a:r>
            <a:r>
              <a:rPr lang="en-US" altLang="ko-KR" sz="1000" dirty="0">
                <a:solidFill>
                  <a:prstClr val="black"/>
                </a:solidFill>
                <a:latin typeface="JetBrains Mono"/>
              </a:rPr>
              <a:t>(2),</a:t>
            </a:r>
            <a:br>
              <a:rPr lang="en-US" altLang="ko-KR" sz="1000" dirty="0">
                <a:solidFill>
                  <a:prstClr val="black"/>
                </a:solidFill>
                <a:latin typeface="JetBrains Mono"/>
              </a:rPr>
            </a:br>
            <a:r>
              <a:rPr lang="en-US" altLang="ko-KR" sz="1000" dirty="0">
                <a:solidFill>
                  <a:prstClr val="black"/>
                </a:solidFill>
                <a:latin typeface="JetBrains Mono"/>
              </a:rPr>
              <a:t>    </a:t>
            </a:r>
            <a:r>
              <a:rPr lang="en-US" altLang="ko-KR" sz="1000" dirty="0" err="1">
                <a:solidFill>
                  <a:prstClr val="black"/>
                </a:solidFill>
                <a:latin typeface="JetBrains Mono"/>
              </a:rPr>
              <a:t>rent_date</a:t>
            </a:r>
            <a:r>
              <a:rPr lang="en-US" altLang="ko-KR" sz="1000" dirty="0">
                <a:solidFill>
                  <a:prstClr val="black"/>
                </a:solidFill>
                <a:latin typeface="JetBrains Mono"/>
              </a:rPr>
              <a:t>   </a:t>
            </a:r>
            <a:r>
              <a:rPr lang="en-US" altLang="ko-KR" sz="1000" i="1" dirty="0">
                <a:solidFill>
                  <a:prstClr val="black"/>
                </a:solidFill>
                <a:latin typeface="JetBrains Mono"/>
              </a:rPr>
              <a:t>date</a:t>
            </a:r>
            <a:r>
              <a:rPr lang="en-US" altLang="ko-KR" sz="1000" dirty="0">
                <a:solidFill>
                  <a:prstClr val="black"/>
                </a:solidFill>
                <a:latin typeface="JetBrains Mono"/>
              </a:rPr>
              <a:t>,</a:t>
            </a:r>
            <a:br>
              <a:rPr lang="en-US" altLang="ko-KR" sz="1000" dirty="0">
                <a:solidFill>
                  <a:prstClr val="black"/>
                </a:solidFill>
                <a:latin typeface="JetBrains Mono"/>
              </a:rPr>
            </a:br>
            <a:r>
              <a:rPr lang="en-US" altLang="ko-KR" sz="1000" dirty="0">
                <a:solidFill>
                  <a:prstClr val="black"/>
                </a:solidFill>
                <a:latin typeface="JetBrains Mono"/>
              </a:rPr>
              <a:t>    </a:t>
            </a:r>
            <a:r>
              <a:rPr lang="en-US" altLang="ko-KR" sz="1000" dirty="0" err="1">
                <a:solidFill>
                  <a:prstClr val="black"/>
                </a:solidFill>
                <a:latin typeface="JetBrains Mono"/>
              </a:rPr>
              <a:t>return_date</a:t>
            </a:r>
            <a:r>
              <a:rPr lang="en-US" altLang="ko-KR" sz="1000" dirty="0">
                <a:solidFill>
                  <a:prstClr val="black"/>
                </a:solidFill>
                <a:latin typeface="JetBrains Mono"/>
              </a:rPr>
              <a:t> </a:t>
            </a:r>
            <a:r>
              <a:rPr lang="en-US" altLang="ko-KR" sz="1000" i="1" dirty="0">
                <a:solidFill>
                  <a:prstClr val="black"/>
                </a:solidFill>
                <a:latin typeface="JetBrains Mono"/>
              </a:rPr>
              <a:t>date</a:t>
            </a:r>
            <a:r>
              <a:rPr lang="en-US" altLang="ko-KR" sz="1000" dirty="0">
                <a:solidFill>
                  <a:prstClr val="black"/>
                </a:solidFill>
                <a:latin typeface="JetBrains Mono"/>
              </a:rPr>
              <a:t>,</a:t>
            </a:r>
            <a:br>
              <a:rPr lang="en-US" altLang="ko-KR" sz="1000" dirty="0">
                <a:solidFill>
                  <a:prstClr val="black"/>
                </a:solidFill>
                <a:latin typeface="JetBrains Mono"/>
              </a:rPr>
            </a:br>
            <a:r>
              <a:rPr lang="en-US" altLang="ko-KR" sz="1000" dirty="0">
                <a:solidFill>
                  <a:prstClr val="black"/>
                </a:solidFill>
                <a:latin typeface="JetBrains Mono"/>
              </a:rPr>
              <a:t>    </a:t>
            </a:r>
            <a:r>
              <a:rPr lang="en-US" altLang="ko-KR" sz="1000" dirty="0" err="1">
                <a:solidFill>
                  <a:prstClr val="black"/>
                </a:solidFill>
                <a:latin typeface="JetBrains Mono"/>
              </a:rPr>
              <a:t>delay_count</a:t>
            </a:r>
            <a:r>
              <a:rPr lang="en-US" altLang="ko-KR" sz="1000" dirty="0">
                <a:solidFill>
                  <a:prstClr val="black"/>
                </a:solidFill>
                <a:latin typeface="JetBrains Mono"/>
              </a:rPr>
              <a:t> </a:t>
            </a:r>
            <a:r>
              <a:rPr lang="en-US" altLang="ko-KR" sz="1000" i="1" dirty="0">
                <a:solidFill>
                  <a:prstClr val="black"/>
                </a:solidFill>
                <a:latin typeface="JetBrains Mono"/>
              </a:rPr>
              <a:t>number</a:t>
            </a:r>
            <a:r>
              <a:rPr lang="en-US" altLang="ko-KR" sz="1000" dirty="0">
                <a:solidFill>
                  <a:prstClr val="black"/>
                </a:solidFill>
                <a:latin typeface="JetBrains Mono"/>
              </a:rPr>
              <a:t>(2),</a:t>
            </a:r>
            <a:br>
              <a:rPr lang="en-US" altLang="ko-KR" sz="1000" dirty="0">
                <a:solidFill>
                  <a:prstClr val="black"/>
                </a:solidFill>
                <a:latin typeface="JetBrains Mono"/>
              </a:rPr>
            </a:br>
            <a:r>
              <a:rPr lang="en-US" altLang="ko-KR" sz="1000" dirty="0">
                <a:solidFill>
                  <a:prstClr val="black"/>
                </a:solidFill>
                <a:latin typeface="JetBrains Mono"/>
              </a:rPr>
              <a:t>    </a:t>
            </a:r>
            <a:r>
              <a:rPr lang="en-US" altLang="ko-KR" sz="1000" i="1" dirty="0">
                <a:solidFill>
                  <a:prstClr val="black"/>
                </a:solidFill>
                <a:latin typeface="JetBrains Mono"/>
              </a:rPr>
              <a:t>id          varchar2</a:t>
            </a:r>
            <a:r>
              <a:rPr lang="en-US" altLang="ko-KR" sz="1000" dirty="0">
                <a:solidFill>
                  <a:prstClr val="black"/>
                </a:solidFill>
                <a:latin typeface="JetBrains Mono"/>
              </a:rPr>
              <a:t>(20) </a:t>
            </a:r>
            <a:r>
              <a:rPr lang="en-US" altLang="ko-KR" sz="1000" i="1" dirty="0">
                <a:solidFill>
                  <a:prstClr val="black"/>
                </a:solidFill>
                <a:latin typeface="JetBrains Mono"/>
              </a:rPr>
              <a:t>references member </a:t>
            </a:r>
            <a:r>
              <a:rPr lang="en-US" altLang="ko-KR" sz="1000" dirty="0">
                <a:solidFill>
                  <a:prstClr val="black"/>
                </a:solidFill>
                <a:latin typeface="JetBrains Mono"/>
              </a:rPr>
              <a:t>(</a:t>
            </a:r>
            <a:r>
              <a:rPr lang="en-US" altLang="ko-KR" sz="1000" i="1" dirty="0">
                <a:solidFill>
                  <a:prstClr val="black"/>
                </a:solidFill>
                <a:latin typeface="JetBrains Mono"/>
              </a:rPr>
              <a:t>id</a:t>
            </a:r>
            <a:r>
              <a:rPr lang="en-US" altLang="ko-KR" sz="1000" dirty="0">
                <a:solidFill>
                  <a:prstClr val="black"/>
                </a:solidFill>
                <a:latin typeface="JetBrains Mono"/>
              </a:rPr>
              <a:t>),</a:t>
            </a:r>
            <a:br>
              <a:rPr lang="en-US" altLang="ko-KR" sz="1000" dirty="0">
                <a:solidFill>
                  <a:prstClr val="black"/>
                </a:solidFill>
                <a:latin typeface="JetBrains Mono"/>
              </a:rPr>
            </a:br>
            <a:r>
              <a:rPr lang="en-US" altLang="ko-KR" sz="1000" dirty="0">
                <a:solidFill>
                  <a:prstClr val="black"/>
                </a:solidFill>
                <a:latin typeface="JetBrains Mono"/>
              </a:rPr>
              <a:t>    </a:t>
            </a:r>
            <a:r>
              <a:rPr lang="en-US" altLang="ko-KR" sz="1000" dirty="0" err="1">
                <a:solidFill>
                  <a:prstClr val="black"/>
                </a:solidFill>
                <a:latin typeface="JetBrains Mono"/>
              </a:rPr>
              <a:t>book_num</a:t>
            </a:r>
            <a:r>
              <a:rPr lang="en-US" altLang="ko-KR" sz="1000" dirty="0">
                <a:solidFill>
                  <a:prstClr val="black"/>
                </a:solidFill>
                <a:latin typeface="JetBrains Mono"/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  <a:latin typeface="JetBrains Mono"/>
              </a:rPr>
              <a:t> </a:t>
            </a:r>
            <a:r>
              <a:rPr lang="en-US" altLang="ko-KR" sz="1000" i="1" dirty="0" smtClean="0">
                <a:solidFill>
                  <a:schemeClr val="tx1"/>
                </a:solidFill>
                <a:latin typeface="JetBrains Mono"/>
              </a:rPr>
              <a:t>number(5</a:t>
            </a:r>
            <a:r>
              <a:rPr lang="en-US" altLang="ko-KR" sz="1000" i="1" dirty="0">
                <a:solidFill>
                  <a:schemeClr val="tx1"/>
                </a:solidFill>
                <a:latin typeface="JetBrains Mono"/>
              </a:rPr>
              <a:t>)</a:t>
            </a:r>
            <a:r>
              <a:rPr lang="en-US" altLang="ko-KR" sz="1000" dirty="0" smtClean="0">
                <a:solidFill>
                  <a:prstClr val="black"/>
                </a:solidFill>
                <a:latin typeface="JetBrains Mono"/>
              </a:rPr>
              <a:t> </a:t>
            </a:r>
            <a:r>
              <a:rPr lang="en-US" altLang="ko-KR" sz="1000" i="1" dirty="0">
                <a:solidFill>
                  <a:prstClr val="black"/>
                </a:solidFill>
                <a:latin typeface="JetBrains Mono"/>
              </a:rPr>
              <a:t>references </a:t>
            </a:r>
            <a:r>
              <a:rPr lang="en-US" altLang="ko-KR" sz="1000" dirty="0">
                <a:solidFill>
                  <a:prstClr val="black"/>
                </a:solidFill>
                <a:latin typeface="JetBrains Mono"/>
              </a:rPr>
              <a:t>book (</a:t>
            </a:r>
            <a:r>
              <a:rPr lang="en-US" altLang="ko-KR" sz="1000" dirty="0" err="1">
                <a:solidFill>
                  <a:prstClr val="black"/>
                </a:solidFill>
                <a:latin typeface="JetBrains Mono"/>
              </a:rPr>
              <a:t>book_num</a:t>
            </a:r>
            <a:r>
              <a:rPr lang="en-US" altLang="ko-KR" sz="1000" dirty="0">
                <a:solidFill>
                  <a:prstClr val="black"/>
                </a:solidFill>
                <a:latin typeface="JetBrains Mono"/>
              </a:rPr>
              <a:t>)</a:t>
            </a:r>
            <a:br>
              <a:rPr lang="en-US" altLang="ko-KR" sz="1000" dirty="0">
                <a:solidFill>
                  <a:prstClr val="black"/>
                </a:solidFill>
                <a:latin typeface="JetBrains Mono"/>
              </a:rPr>
            </a:br>
            <a:r>
              <a:rPr lang="en-US" altLang="ko-KR" sz="1000" dirty="0">
                <a:solidFill>
                  <a:prstClr val="black"/>
                </a:solidFill>
                <a:latin typeface="JetBrains Mono"/>
              </a:rPr>
              <a:t>);</a:t>
            </a:r>
            <a:endParaRPr lang="ko-KR" altLang="en-US" dirty="0">
              <a:solidFill>
                <a:prstClr val="white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50943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48394" y="390698"/>
            <a:ext cx="5170516" cy="6018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-- 3</a:t>
            </a:r>
            <a:r>
              <a:rPr lang="ko-KR" altLang="en-US" sz="1200" dirty="0">
                <a:solidFill>
                  <a:schemeClr val="tx1"/>
                </a:solidFill>
              </a:rPr>
              <a:t>번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-- 1)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create sequence </a:t>
            </a:r>
            <a:r>
              <a:rPr lang="en-US" altLang="ko-KR" sz="1200" dirty="0" err="1">
                <a:solidFill>
                  <a:schemeClr val="tx1"/>
                </a:solidFill>
              </a:rPr>
              <a:t>seq_book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increment by 1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start with 1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MAXVALUE 99999;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create sequence </a:t>
            </a:r>
            <a:r>
              <a:rPr lang="en-US" altLang="ko-KR" sz="1200" dirty="0" err="1">
                <a:solidFill>
                  <a:schemeClr val="tx1"/>
                </a:solidFill>
              </a:rPr>
              <a:t>seq_rental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increment by 5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start with 500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MAXVALUE 99999;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create sequence </a:t>
            </a:r>
            <a:r>
              <a:rPr lang="en-US" altLang="ko-KR" sz="1200" dirty="0" err="1">
                <a:solidFill>
                  <a:schemeClr val="tx1"/>
                </a:solidFill>
              </a:rPr>
              <a:t>seq_reservation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increment by 10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start with 2000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MAXVALUE 99999;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-- 2)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insert into member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VALUES ('</a:t>
            </a:r>
            <a:r>
              <a:rPr lang="en-US" altLang="ko-KR" sz="1200" dirty="0" err="1">
                <a:solidFill>
                  <a:schemeClr val="tx1"/>
                </a:solidFill>
              </a:rPr>
              <a:t>hi','nice</a:t>
            </a:r>
            <a:r>
              <a:rPr lang="en-US" altLang="ko-KR" sz="1200" dirty="0">
                <a:solidFill>
                  <a:schemeClr val="tx1"/>
                </a:solidFill>
              </a:rPr>
              <a:t>');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insert into member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VALUES ('lol','</a:t>
            </a:r>
            <a:r>
              <a:rPr lang="en-US" altLang="ko-KR" sz="1200" dirty="0" err="1">
                <a:solidFill>
                  <a:schemeClr val="tx1"/>
                </a:solidFill>
              </a:rPr>
              <a:t>zerg</a:t>
            </a:r>
            <a:r>
              <a:rPr lang="en-US" altLang="ko-KR" sz="1200" dirty="0">
                <a:solidFill>
                  <a:schemeClr val="tx1"/>
                </a:solidFill>
              </a:rPr>
              <a:t>');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insert into book   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values 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seq_book.nextval</a:t>
            </a:r>
            <a:r>
              <a:rPr lang="en-US" altLang="ko-KR" sz="1200" dirty="0" smtClean="0">
                <a:solidFill>
                  <a:schemeClr val="tx1"/>
                </a:solidFill>
              </a:rPr>
              <a:t>, '</a:t>
            </a:r>
            <a:r>
              <a:rPr lang="ko-KR" altLang="en-US" sz="1200" dirty="0" smtClean="0">
                <a:solidFill>
                  <a:schemeClr val="tx1"/>
                </a:solidFill>
              </a:rPr>
              <a:t>어쩌다 디자인</a:t>
            </a:r>
            <a:r>
              <a:rPr lang="en-US" altLang="ko-KR" sz="1200" dirty="0" smtClean="0">
                <a:solidFill>
                  <a:schemeClr val="tx1"/>
                </a:solidFill>
              </a:rPr>
              <a:t>', '</a:t>
            </a:r>
            <a:r>
              <a:rPr lang="ko-KR" altLang="en-US" sz="1200" dirty="0" smtClean="0">
                <a:solidFill>
                  <a:schemeClr val="tx1"/>
                </a:solidFill>
              </a:rPr>
              <a:t>다니엘 남궁</a:t>
            </a:r>
            <a:r>
              <a:rPr lang="en-US" altLang="ko-KR" sz="1200" dirty="0" smtClean="0">
                <a:solidFill>
                  <a:schemeClr val="tx1"/>
                </a:solidFill>
              </a:rPr>
              <a:t>','</a:t>
            </a:r>
            <a:r>
              <a:rPr lang="ko-KR" altLang="en-US" sz="1200" dirty="0" smtClean="0">
                <a:solidFill>
                  <a:schemeClr val="tx1"/>
                </a:solidFill>
              </a:rPr>
              <a:t>어쩌다 출판사</a:t>
            </a:r>
            <a:r>
              <a:rPr lang="en-US" altLang="ko-KR" sz="1200" dirty="0" smtClean="0">
                <a:solidFill>
                  <a:schemeClr val="tx1"/>
                </a:solidFill>
              </a:rPr>
              <a:t>',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to_date</a:t>
            </a:r>
            <a:r>
              <a:rPr lang="en-US" altLang="ko-KR" sz="1200" dirty="0" smtClean="0">
                <a:solidFill>
                  <a:schemeClr val="tx1"/>
                </a:solidFill>
              </a:rPr>
              <a:t>('2013-05-23','YYYY/MM/DD'),'3847583728239',4);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insert into book   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values 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seq_book.nextval</a:t>
            </a:r>
            <a:r>
              <a:rPr lang="en-US" altLang="ko-KR" sz="1200" dirty="0" smtClean="0">
                <a:solidFill>
                  <a:schemeClr val="tx1"/>
                </a:solidFill>
              </a:rPr>
              <a:t>, '</a:t>
            </a:r>
            <a:r>
              <a:rPr lang="ko-KR" altLang="en-US" sz="1200" dirty="0" smtClean="0">
                <a:solidFill>
                  <a:schemeClr val="tx1"/>
                </a:solidFill>
              </a:rPr>
              <a:t>노는게 좋아</a:t>
            </a:r>
            <a:r>
              <a:rPr lang="en-US" altLang="ko-KR" sz="1200" dirty="0" smtClean="0">
                <a:solidFill>
                  <a:schemeClr val="tx1"/>
                </a:solidFill>
              </a:rPr>
              <a:t>', '</a:t>
            </a:r>
            <a:r>
              <a:rPr lang="ko-KR" altLang="en-US" sz="1200" dirty="0" smtClean="0">
                <a:solidFill>
                  <a:schemeClr val="tx1"/>
                </a:solidFill>
              </a:rPr>
              <a:t>잭 더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리퍼</a:t>
            </a:r>
            <a:r>
              <a:rPr lang="en-US" altLang="ko-KR" sz="1200" dirty="0" smtClean="0">
                <a:solidFill>
                  <a:schemeClr val="tx1"/>
                </a:solidFill>
              </a:rPr>
              <a:t>','</a:t>
            </a:r>
            <a:r>
              <a:rPr lang="ko-KR" altLang="en-US" sz="1200" dirty="0" smtClean="0">
                <a:solidFill>
                  <a:schemeClr val="tx1"/>
                </a:solidFill>
              </a:rPr>
              <a:t>어쩌다 출판사</a:t>
            </a:r>
            <a:r>
              <a:rPr lang="en-US" altLang="ko-KR" sz="1200" dirty="0" smtClean="0">
                <a:solidFill>
                  <a:schemeClr val="tx1"/>
                </a:solidFill>
              </a:rPr>
              <a:t>',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to_date</a:t>
            </a:r>
            <a:r>
              <a:rPr lang="en-US" altLang="ko-KR" sz="1200" dirty="0" smtClean="0">
                <a:solidFill>
                  <a:schemeClr val="tx1"/>
                </a:solidFill>
              </a:rPr>
              <a:t>('2013-07-23','YYYY/MM/DD'),'994758328239',44);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92982" y="332509"/>
            <a:ext cx="5818909" cy="61597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insert into rental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values (</a:t>
            </a:r>
            <a:r>
              <a:rPr lang="en-US" altLang="ko-KR" sz="1200" dirty="0" err="1">
                <a:solidFill>
                  <a:schemeClr val="tx1"/>
                </a:solidFill>
              </a:rPr>
              <a:t>seq_rental.nextval</a:t>
            </a:r>
            <a:r>
              <a:rPr lang="en-US" altLang="ko-KR" sz="1200" dirty="0">
                <a:solidFill>
                  <a:schemeClr val="tx1"/>
                </a:solidFill>
              </a:rPr>
              <a:t>, 3, </a:t>
            </a:r>
            <a:r>
              <a:rPr lang="en-US" altLang="ko-KR" sz="1200" dirty="0" err="1">
                <a:solidFill>
                  <a:schemeClr val="tx1"/>
                </a:solidFill>
              </a:rPr>
              <a:t>to_date</a:t>
            </a:r>
            <a:r>
              <a:rPr lang="en-US" altLang="ko-KR" sz="1200" dirty="0">
                <a:solidFill>
                  <a:schemeClr val="tx1"/>
                </a:solidFill>
              </a:rPr>
              <a:t>('2017-05-23','YYYY/MM/DD'),</a:t>
            </a:r>
            <a:r>
              <a:rPr lang="en-US" altLang="ko-KR" sz="1200" dirty="0" err="1">
                <a:solidFill>
                  <a:schemeClr val="tx1"/>
                </a:solidFill>
              </a:rPr>
              <a:t>to_date</a:t>
            </a:r>
            <a:r>
              <a:rPr lang="en-US" altLang="ko-KR" sz="1200" dirty="0">
                <a:solidFill>
                  <a:schemeClr val="tx1"/>
                </a:solidFill>
              </a:rPr>
              <a:t>('2017-08-23','YYYY/MM/DD'),2,'hi',1);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insert into rental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values (</a:t>
            </a:r>
            <a:r>
              <a:rPr lang="en-US" altLang="ko-KR" sz="1200" dirty="0" err="1">
                <a:solidFill>
                  <a:schemeClr val="tx1"/>
                </a:solidFill>
              </a:rPr>
              <a:t>seq_rental.nextval</a:t>
            </a:r>
            <a:r>
              <a:rPr lang="en-US" altLang="ko-KR" sz="1200" dirty="0">
                <a:solidFill>
                  <a:schemeClr val="tx1"/>
                </a:solidFill>
              </a:rPr>
              <a:t>, 5, </a:t>
            </a:r>
            <a:r>
              <a:rPr lang="en-US" altLang="ko-KR" sz="1200" dirty="0" err="1">
                <a:solidFill>
                  <a:schemeClr val="tx1"/>
                </a:solidFill>
              </a:rPr>
              <a:t>to_date</a:t>
            </a:r>
            <a:r>
              <a:rPr lang="en-US" altLang="ko-KR" sz="1200" dirty="0">
                <a:solidFill>
                  <a:schemeClr val="tx1"/>
                </a:solidFill>
              </a:rPr>
              <a:t>('2020-05-23','YYYY/MM/DD'),</a:t>
            </a:r>
            <a:r>
              <a:rPr lang="en-US" altLang="ko-KR" sz="1200" dirty="0" err="1">
                <a:solidFill>
                  <a:schemeClr val="tx1"/>
                </a:solidFill>
              </a:rPr>
              <a:t>to_date</a:t>
            </a:r>
            <a:r>
              <a:rPr lang="en-US" altLang="ko-KR" sz="1200" dirty="0">
                <a:solidFill>
                  <a:schemeClr val="tx1"/>
                </a:solidFill>
              </a:rPr>
              <a:t>('2022-08-23','YYYY/MM/DD'),23,'lol',2);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insert into reservation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values (</a:t>
            </a:r>
            <a:r>
              <a:rPr lang="en-US" altLang="ko-KR" sz="1200" dirty="0" err="1">
                <a:solidFill>
                  <a:schemeClr val="tx1"/>
                </a:solidFill>
              </a:rPr>
              <a:t>seq_reservation.nextval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</a:rPr>
              <a:t>to_date</a:t>
            </a:r>
            <a:r>
              <a:rPr lang="en-US" altLang="ko-KR" sz="1200" dirty="0">
                <a:solidFill>
                  <a:schemeClr val="tx1"/>
                </a:solidFill>
              </a:rPr>
              <a:t>('2021-05-22','YYYY/MM/DD'),'lol',2);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insert into reservation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values (</a:t>
            </a:r>
            <a:r>
              <a:rPr lang="en-US" altLang="ko-KR" sz="1200" dirty="0" err="1">
                <a:solidFill>
                  <a:schemeClr val="tx1"/>
                </a:solidFill>
              </a:rPr>
              <a:t>seq_reservation.nextval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</a:rPr>
              <a:t>to_date</a:t>
            </a:r>
            <a:r>
              <a:rPr lang="en-US" altLang="ko-KR" sz="1200" dirty="0">
                <a:solidFill>
                  <a:schemeClr val="tx1"/>
                </a:solidFill>
              </a:rPr>
              <a:t>('2019-05-22','YYYY/MM/DD'),'hi',1);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commit</a:t>
            </a:r>
            <a:r>
              <a:rPr lang="en-US" altLang="ko-KR" sz="1200" dirty="0" smtClean="0">
                <a:solidFill>
                  <a:schemeClr val="tx1"/>
                </a:solidFill>
              </a:rPr>
              <a:t>;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01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6706" y="1"/>
            <a:ext cx="8695113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--</a:t>
            </a:r>
            <a:r>
              <a:rPr lang="en-US" altLang="ko-KR" sz="1100" dirty="0">
                <a:solidFill>
                  <a:schemeClr val="tx1"/>
                </a:solidFill>
              </a:rPr>
              <a:t>3)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set </a:t>
            </a:r>
            <a:r>
              <a:rPr lang="en-US" altLang="ko-KR" sz="1100" dirty="0" err="1">
                <a:solidFill>
                  <a:schemeClr val="tx1"/>
                </a:solidFill>
              </a:rPr>
              <a:t>serveroutput</a:t>
            </a:r>
            <a:r>
              <a:rPr lang="en-US" altLang="ko-KR" sz="1100" dirty="0">
                <a:solidFill>
                  <a:schemeClr val="tx1"/>
                </a:solidFill>
              </a:rPr>
              <a:t> on;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create or replace procedure pro_test1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is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type </a:t>
            </a:r>
            <a:r>
              <a:rPr lang="en-US" altLang="ko-KR" sz="1100" dirty="0" err="1">
                <a:solidFill>
                  <a:schemeClr val="tx1"/>
                </a:solidFill>
              </a:rPr>
              <a:t>member_table</a:t>
            </a:r>
            <a:r>
              <a:rPr lang="en-US" altLang="ko-KR" sz="1100" dirty="0">
                <a:solidFill>
                  <a:schemeClr val="tx1"/>
                </a:solidFill>
              </a:rPr>
              <a:t> is table of </a:t>
            </a:r>
            <a:r>
              <a:rPr lang="en-US" altLang="ko-KR" sz="1100" dirty="0" err="1">
                <a:solidFill>
                  <a:schemeClr val="tx1"/>
                </a:solidFill>
              </a:rPr>
              <a:t>member%rowtype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       index by </a:t>
            </a:r>
            <a:r>
              <a:rPr lang="en-US" altLang="ko-KR" sz="1100" dirty="0" err="1">
                <a:solidFill>
                  <a:schemeClr val="tx1"/>
                </a:solidFill>
              </a:rPr>
              <a:t>pls_integer</a:t>
            </a:r>
            <a:r>
              <a:rPr lang="en-US" altLang="ko-KR" sz="1100" dirty="0">
                <a:solidFill>
                  <a:schemeClr val="tx1"/>
                </a:solidFill>
              </a:rPr>
              <a:t>;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   type </a:t>
            </a:r>
            <a:r>
              <a:rPr lang="en-US" altLang="ko-KR" sz="1100" dirty="0" err="1">
                <a:solidFill>
                  <a:schemeClr val="tx1"/>
                </a:solidFill>
              </a:rPr>
              <a:t>re_table</a:t>
            </a:r>
            <a:r>
              <a:rPr lang="en-US" altLang="ko-KR" sz="1100" dirty="0">
                <a:solidFill>
                  <a:schemeClr val="tx1"/>
                </a:solidFill>
              </a:rPr>
              <a:t> is table of </a:t>
            </a:r>
            <a:r>
              <a:rPr lang="en-US" altLang="ko-KR" sz="1100" dirty="0" err="1">
                <a:solidFill>
                  <a:schemeClr val="tx1"/>
                </a:solidFill>
              </a:rPr>
              <a:t>reservation%rowtype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       index by </a:t>
            </a:r>
            <a:r>
              <a:rPr lang="en-US" altLang="ko-KR" sz="1100" dirty="0" err="1">
                <a:solidFill>
                  <a:schemeClr val="tx1"/>
                </a:solidFill>
              </a:rPr>
              <a:t>pls_integer</a:t>
            </a:r>
            <a:r>
              <a:rPr lang="en-US" altLang="ko-KR" sz="11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  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</a:rPr>
              <a:t>member_arr</a:t>
            </a:r>
            <a:r>
              <a:rPr lang="en-US" altLang="ko-KR" sz="1100" dirty="0">
                <a:solidFill>
                  <a:schemeClr val="tx1"/>
                </a:solidFill>
              </a:rPr>
              <a:t>      </a:t>
            </a:r>
            <a:r>
              <a:rPr lang="en-US" altLang="ko-KR" sz="1100" dirty="0" err="1">
                <a:solidFill>
                  <a:schemeClr val="tx1"/>
                </a:solidFill>
              </a:rPr>
              <a:t>member_table</a:t>
            </a:r>
            <a:r>
              <a:rPr lang="en-US" altLang="ko-KR" sz="11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</a:rPr>
              <a:t>re_arr</a:t>
            </a:r>
            <a:r>
              <a:rPr lang="en-US" altLang="ko-KR" sz="1100" dirty="0">
                <a:solidFill>
                  <a:schemeClr val="tx1"/>
                </a:solidFill>
              </a:rPr>
              <a:t>     </a:t>
            </a:r>
            <a:r>
              <a:rPr lang="en-US" altLang="ko-KR" sz="1100" dirty="0" err="1">
                <a:solidFill>
                  <a:schemeClr val="tx1"/>
                </a:solidFill>
              </a:rPr>
              <a:t>re_table</a:t>
            </a:r>
            <a:r>
              <a:rPr lang="en-US" altLang="ko-KR" sz="11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</a:rPr>
              <a:t>idx</a:t>
            </a:r>
            <a:r>
              <a:rPr lang="en-US" altLang="ko-KR" sz="1100" dirty="0">
                <a:solidFill>
                  <a:schemeClr val="tx1"/>
                </a:solidFill>
              </a:rPr>
              <a:t>          </a:t>
            </a:r>
            <a:r>
              <a:rPr lang="en-US" altLang="ko-KR" sz="1100" dirty="0" err="1">
                <a:solidFill>
                  <a:schemeClr val="tx1"/>
                </a:solidFill>
              </a:rPr>
              <a:t>pls_integer</a:t>
            </a:r>
            <a:r>
              <a:rPr lang="en-US" altLang="ko-KR" sz="1100" dirty="0">
                <a:solidFill>
                  <a:schemeClr val="tx1"/>
                </a:solidFill>
              </a:rPr>
              <a:t> := 0</a:t>
            </a:r>
            <a:r>
              <a:rPr lang="en-US" altLang="ko-KR" sz="11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begin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for </a:t>
            </a:r>
            <a:r>
              <a:rPr lang="en-US" altLang="ko-KR" sz="1100" dirty="0" err="1">
                <a:solidFill>
                  <a:schemeClr val="tx1"/>
                </a:solidFill>
              </a:rPr>
              <a:t>i</a:t>
            </a:r>
            <a:r>
              <a:rPr lang="en-US" altLang="ko-KR" sz="1100" dirty="0">
                <a:solidFill>
                  <a:schemeClr val="tx1"/>
                </a:solidFill>
              </a:rPr>
              <a:t> in (select </a:t>
            </a:r>
            <a:r>
              <a:rPr lang="en-US" altLang="ko-KR" sz="1100" dirty="0" err="1">
                <a:solidFill>
                  <a:schemeClr val="tx1"/>
                </a:solidFill>
              </a:rPr>
              <a:t>member.id,name,num,rdate,book_num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             from </a:t>
            </a:r>
            <a:r>
              <a:rPr lang="en-US" altLang="ko-KR" sz="1100" dirty="0" err="1">
                <a:solidFill>
                  <a:schemeClr val="tx1"/>
                </a:solidFill>
              </a:rPr>
              <a:t>member,reservation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             where member.id = reservation.id)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  loop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      </a:t>
            </a:r>
            <a:r>
              <a:rPr lang="en-US" altLang="ko-KR" sz="1100" dirty="0" err="1">
                <a:solidFill>
                  <a:schemeClr val="tx1"/>
                </a:solidFill>
              </a:rPr>
              <a:t>idx</a:t>
            </a:r>
            <a:r>
              <a:rPr lang="en-US" altLang="ko-KR" sz="1100" dirty="0">
                <a:solidFill>
                  <a:schemeClr val="tx1"/>
                </a:solidFill>
              </a:rPr>
              <a:t> := </a:t>
            </a:r>
            <a:r>
              <a:rPr lang="en-US" altLang="ko-KR" sz="1100" dirty="0" err="1">
                <a:solidFill>
                  <a:schemeClr val="tx1"/>
                </a:solidFill>
              </a:rPr>
              <a:t>idx</a:t>
            </a:r>
            <a:r>
              <a:rPr lang="en-US" altLang="ko-KR" sz="1100" dirty="0">
                <a:solidFill>
                  <a:schemeClr val="tx1"/>
                </a:solidFill>
              </a:rPr>
              <a:t> + 1;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      </a:t>
            </a:r>
            <a:r>
              <a:rPr lang="en-US" altLang="ko-KR" sz="1100" dirty="0" err="1">
                <a:solidFill>
                  <a:schemeClr val="tx1"/>
                </a:solidFill>
              </a:rPr>
              <a:t>member_arr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</a:rPr>
              <a:t>idx</a:t>
            </a:r>
            <a:r>
              <a:rPr lang="en-US" altLang="ko-KR" sz="1100" dirty="0">
                <a:solidFill>
                  <a:schemeClr val="tx1"/>
                </a:solidFill>
              </a:rPr>
              <a:t>).id := i.id;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      </a:t>
            </a:r>
            <a:r>
              <a:rPr lang="en-US" altLang="ko-KR" sz="1100" dirty="0" err="1">
                <a:solidFill>
                  <a:schemeClr val="tx1"/>
                </a:solidFill>
              </a:rPr>
              <a:t>member_arr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</a:rPr>
              <a:t>idx</a:t>
            </a:r>
            <a:r>
              <a:rPr lang="en-US" altLang="ko-KR" sz="1100" dirty="0">
                <a:solidFill>
                  <a:schemeClr val="tx1"/>
                </a:solidFill>
              </a:rPr>
              <a:t>).name := i.name;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      </a:t>
            </a:r>
            <a:r>
              <a:rPr lang="en-US" altLang="ko-KR" sz="1100" dirty="0" err="1">
                <a:solidFill>
                  <a:schemeClr val="tx1"/>
                </a:solidFill>
              </a:rPr>
              <a:t>re_arr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</a:rPr>
              <a:t>idx</a:t>
            </a:r>
            <a:r>
              <a:rPr lang="en-US" altLang="ko-KR" sz="1100" dirty="0">
                <a:solidFill>
                  <a:schemeClr val="tx1"/>
                </a:solidFill>
              </a:rPr>
              <a:t>).</a:t>
            </a:r>
            <a:r>
              <a:rPr lang="en-US" altLang="ko-KR" sz="1100" dirty="0" err="1">
                <a:solidFill>
                  <a:schemeClr val="tx1"/>
                </a:solidFill>
              </a:rPr>
              <a:t>num</a:t>
            </a:r>
            <a:r>
              <a:rPr lang="en-US" altLang="ko-KR" sz="1100" dirty="0">
                <a:solidFill>
                  <a:schemeClr val="tx1"/>
                </a:solidFill>
              </a:rPr>
              <a:t> := </a:t>
            </a:r>
            <a:r>
              <a:rPr lang="en-US" altLang="ko-KR" sz="1100" dirty="0" err="1">
                <a:solidFill>
                  <a:schemeClr val="tx1"/>
                </a:solidFill>
              </a:rPr>
              <a:t>i.num</a:t>
            </a:r>
            <a:r>
              <a:rPr lang="en-US" altLang="ko-KR" sz="11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      </a:t>
            </a:r>
            <a:r>
              <a:rPr lang="en-US" altLang="ko-KR" sz="1100" dirty="0" err="1">
                <a:solidFill>
                  <a:schemeClr val="tx1"/>
                </a:solidFill>
              </a:rPr>
              <a:t>re_arr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</a:rPr>
              <a:t>idx</a:t>
            </a:r>
            <a:r>
              <a:rPr lang="en-US" altLang="ko-KR" sz="1100" dirty="0">
                <a:solidFill>
                  <a:schemeClr val="tx1"/>
                </a:solidFill>
              </a:rPr>
              <a:t>).</a:t>
            </a:r>
            <a:r>
              <a:rPr lang="en-US" altLang="ko-KR" sz="1100" dirty="0" err="1">
                <a:solidFill>
                  <a:schemeClr val="tx1"/>
                </a:solidFill>
              </a:rPr>
              <a:t>rdate</a:t>
            </a:r>
            <a:r>
              <a:rPr lang="en-US" altLang="ko-KR" sz="1100" dirty="0">
                <a:solidFill>
                  <a:schemeClr val="tx1"/>
                </a:solidFill>
              </a:rPr>
              <a:t> := </a:t>
            </a:r>
            <a:r>
              <a:rPr lang="en-US" altLang="ko-KR" sz="1100" dirty="0" err="1">
                <a:solidFill>
                  <a:schemeClr val="tx1"/>
                </a:solidFill>
              </a:rPr>
              <a:t>i.rdate</a:t>
            </a:r>
            <a:r>
              <a:rPr lang="en-US" altLang="ko-KR" sz="11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      </a:t>
            </a:r>
            <a:r>
              <a:rPr lang="en-US" altLang="ko-KR" sz="1100" dirty="0" err="1">
                <a:solidFill>
                  <a:schemeClr val="tx1"/>
                </a:solidFill>
              </a:rPr>
              <a:t>re_arr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</a:rPr>
              <a:t>idx</a:t>
            </a:r>
            <a:r>
              <a:rPr lang="en-US" altLang="ko-KR" sz="1100" dirty="0">
                <a:solidFill>
                  <a:schemeClr val="tx1"/>
                </a:solidFill>
              </a:rPr>
              <a:t>).</a:t>
            </a:r>
            <a:r>
              <a:rPr lang="en-US" altLang="ko-KR" sz="1100" dirty="0" err="1">
                <a:solidFill>
                  <a:schemeClr val="tx1"/>
                </a:solidFill>
              </a:rPr>
              <a:t>book_num</a:t>
            </a:r>
            <a:r>
              <a:rPr lang="en-US" altLang="ko-KR" sz="1100" dirty="0">
                <a:solidFill>
                  <a:schemeClr val="tx1"/>
                </a:solidFill>
              </a:rPr>
              <a:t> := </a:t>
            </a:r>
            <a:r>
              <a:rPr lang="en-US" altLang="ko-KR" sz="1100" dirty="0" err="1">
                <a:solidFill>
                  <a:schemeClr val="tx1"/>
                </a:solidFill>
              </a:rPr>
              <a:t>i.book_num</a:t>
            </a:r>
            <a:r>
              <a:rPr lang="en-US" altLang="ko-KR" sz="11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      </a:t>
            </a:r>
            <a:r>
              <a:rPr lang="en-US" altLang="ko-KR" sz="1100" dirty="0" err="1">
                <a:solidFill>
                  <a:schemeClr val="tx1"/>
                </a:solidFill>
              </a:rPr>
              <a:t>dbms_output.put_line</a:t>
            </a:r>
            <a:r>
              <a:rPr lang="en-US" altLang="ko-KR" sz="1100" dirty="0">
                <a:solidFill>
                  <a:schemeClr val="tx1"/>
                </a:solidFill>
              </a:rPr>
              <a:t>('</a:t>
            </a:r>
            <a:r>
              <a:rPr lang="ko-KR" altLang="en-US" sz="1100" dirty="0">
                <a:solidFill>
                  <a:schemeClr val="tx1"/>
                </a:solidFill>
              </a:rPr>
              <a:t>회원아이디</a:t>
            </a:r>
            <a:r>
              <a:rPr lang="en-US" altLang="ko-KR" sz="1100" dirty="0">
                <a:solidFill>
                  <a:schemeClr val="tx1"/>
                </a:solidFill>
              </a:rPr>
              <a:t>: '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          ||</a:t>
            </a:r>
            <a:r>
              <a:rPr lang="en-US" altLang="ko-KR" sz="1100" dirty="0" err="1">
                <a:solidFill>
                  <a:schemeClr val="tx1"/>
                </a:solidFill>
              </a:rPr>
              <a:t>member_arr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</a:rPr>
              <a:t>idx</a:t>
            </a:r>
            <a:r>
              <a:rPr lang="en-US" altLang="ko-KR" sz="1100" dirty="0">
                <a:solidFill>
                  <a:schemeClr val="tx1"/>
                </a:solidFill>
              </a:rPr>
              <a:t>).id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          || ', </a:t>
            </a:r>
            <a:r>
              <a:rPr lang="ko-KR" altLang="en-US" sz="1100" dirty="0">
                <a:solidFill>
                  <a:schemeClr val="tx1"/>
                </a:solidFill>
              </a:rPr>
              <a:t>이름</a:t>
            </a:r>
            <a:r>
              <a:rPr lang="en-US" altLang="ko-KR" sz="1100" dirty="0">
                <a:solidFill>
                  <a:schemeClr val="tx1"/>
                </a:solidFill>
              </a:rPr>
              <a:t>: '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          || </a:t>
            </a:r>
            <a:r>
              <a:rPr lang="en-US" altLang="ko-KR" sz="1100" dirty="0" err="1">
                <a:solidFill>
                  <a:schemeClr val="tx1"/>
                </a:solidFill>
              </a:rPr>
              <a:t>member_arr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</a:rPr>
              <a:t>idx</a:t>
            </a:r>
            <a:r>
              <a:rPr lang="en-US" altLang="ko-KR" sz="1100" dirty="0">
                <a:solidFill>
                  <a:schemeClr val="tx1"/>
                </a:solidFill>
              </a:rPr>
              <a:t>).name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          || ', </a:t>
            </a:r>
            <a:r>
              <a:rPr lang="ko-KR" altLang="en-US" sz="1100" dirty="0" err="1">
                <a:solidFill>
                  <a:schemeClr val="tx1"/>
                </a:solidFill>
              </a:rPr>
              <a:t>예약번호</a:t>
            </a:r>
            <a:r>
              <a:rPr lang="en-US" altLang="ko-KR" sz="1100" dirty="0">
                <a:solidFill>
                  <a:schemeClr val="tx1"/>
                </a:solidFill>
              </a:rPr>
              <a:t>: '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          || </a:t>
            </a:r>
            <a:r>
              <a:rPr lang="en-US" altLang="ko-KR" sz="1100" dirty="0" err="1">
                <a:solidFill>
                  <a:schemeClr val="tx1"/>
                </a:solidFill>
              </a:rPr>
              <a:t>re_arr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</a:rPr>
              <a:t>idx</a:t>
            </a:r>
            <a:r>
              <a:rPr lang="en-US" altLang="ko-KR" sz="1100" dirty="0">
                <a:solidFill>
                  <a:schemeClr val="tx1"/>
                </a:solidFill>
              </a:rPr>
              <a:t>).</a:t>
            </a:r>
            <a:r>
              <a:rPr lang="en-US" altLang="ko-KR" sz="1100" dirty="0" err="1">
                <a:solidFill>
                  <a:schemeClr val="tx1"/>
                </a:solidFill>
              </a:rPr>
              <a:t>num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               || ' </a:t>
            </a:r>
            <a:r>
              <a:rPr lang="ko-KR" altLang="en-US" sz="1100" dirty="0" err="1">
                <a:solidFill>
                  <a:schemeClr val="tx1"/>
                </a:solidFill>
              </a:rPr>
              <a:t>예약일시</a:t>
            </a:r>
            <a:r>
              <a:rPr lang="en-US" altLang="ko-KR" sz="1100" dirty="0">
                <a:solidFill>
                  <a:schemeClr val="tx1"/>
                </a:solidFill>
              </a:rPr>
              <a:t>: '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          || </a:t>
            </a:r>
            <a:r>
              <a:rPr lang="en-US" altLang="ko-KR" sz="1100" dirty="0" err="1">
                <a:solidFill>
                  <a:schemeClr val="tx1"/>
                </a:solidFill>
              </a:rPr>
              <a:t>re_arr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</a:rPr>
              <a:t>idx</a:t>
            </a:r>
            <a:r>
              <a:rPr lang="en-US" altLang="ko-KR" sz="1100" dirty="0">
                <a:solidFill>
                  <a:schemeClr val="tx1"/>
                </a:solidFill>
              </a:rPr>
              <a:t>).</a:t>
            </a:r>
            <a:r>
              <a:rPr lang="en-US" altLang="ko-KR" sz="1100" dirty="0" err="1">
                <a:solidFill>
                  <a:schemeClr val="tx1"/>
                </a:solidFill>
              </a:rPr>
              <a:t>rdate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               || ' </a:t>
            </a:r>
            <a:r>
              <a:rPr lang="ko-KR" altLang="en-US" sz="1100" dirty="0" err="1">
                <a:solidFill>
                  <a:schemeClr val="tx1"/>
                </a:solidFill>
              </a:rPr>
              <a:t>도서번호</a:t>
            </a:r>
            <a:r>
              <a:rPr lang="en-US" altLang="ko-KR" sz="1100" dirty="0">
                <a:solidFill>
                  <a:schemeClr val="tx1"/>
                </a:solidFill>
              </a:rPr>
              <a:t>: '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          || </a:t>
            </a:r>
            <a:r>
              <a:rPr lang="en-US" altLang="ko-KR" sz="1100" dirty="0" err="1">
                <a:solidFill>
                  <a:schemeClr val="tx1"/>
                </a:solidFill>
              </a:rPr>
              <a:t>re_arr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</a:rPr>
              <a:t>idx</a:t>
            </a:r>
            <a:r>
              <a:rPr lang="en-US" altLang="ko-KR" sz="1100" dirty="0">
                <a:solidFill>
                  <a:schemeClr val="tx1"/>
                </a:solidFill>
              </a:rPr>
              <a:t>).</a:t>
            </a:r>
            <a:r>
              <a:rPr lang="en-US" altLang="ko-KR" sz="1100" dirty="0" err="1">
                <a:solidFill>
                  <a:schemeClr val="tx1"/>
                </a:solidFill>
              </a:rPr>
              <a:t>book_num</a:t>
            </a:r>
            <a:r>
              <a:rPr lang="en-US" altLang="ko-KR" sz="11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  end loop;    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end;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/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execute pro_test1;</a:t>
            </a:r>
            <a:endParaRPr lang="ko-KR" altLang="en-US" sz="1100" dirty="0">
              <a:solidFill>
                <a:schemeClr val="tx1"/>
              </a:solidFill>
            </a:endParaRP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13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647</Words>
  <Application>Microsoft Office PowerPoint</Application>
  <PresentationFormat>와이드스크린</PresentationFormat>
  <Paragraphs>285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JetBrains Mono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 kyu</dc:creator>
  <cp:lastModifiedBy>user</cp:lastModifiedBy>
  <cp:revision>30</cp:revision>
  <dcterms:created xsi:type="dcterms:W3CDTF">2023-04-09T04:16:27Z</dcterms:created>
  <dcterms:modified xsi:type="dcterms:W3CDTF">2023-05-25T08:08:55Z</dcterms:modified>
</cp:coreProperties>
</file>