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7" r:id="rId8"/>
    <p:sldId id="266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p.net/signalr/overview" TargetMode="External"/><Relationship Id="rId3" Type="http://schemas.openxmlformats.org/officeDocument/2006/relationships/hyperlink" Target="http://github.com/Signal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Quantum Entanglement web applications with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9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 – </a:t>
            </a:r>
            <a:r>
              <a:rPr lang="en-US" dirty="0" err="1" smtClean="0"/>
              <a:t>AngularJS</a:t>
            </a:r>
            <a:r>
              <a:rPr lang="en-US" dirty="0" smtClean="0"/>
              <a:t> and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983"/>
            <a:ext cx="8596668" cy="1025363"/>
          </a:xfrm>
        </p:spPr>
        <p:txBody>
          <a:bodyPr/>
          <a:lstStyle/>
          <a:p>
            <a:r>
              <a:rPr lang="en-US" dirty="0" smtClean="0"/>
              <a:t>Wiring up our Line of Business Dashboard application to be real-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Almost time for beer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4346"/>
            <a:ext cx="8596668" cy="29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8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SignalR</a:t>
            </a:r>
            <a:r>
              <a:rPr lang="en-US" dirty="0" smtClean="0"/>
              <a:t> – What are my 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has many great options for scaling using backplane</a:t>
            </a:r>
          </a:p>
          <a:p>
            <a:pPr lvl="1"/>
            <a:r>
              <a:rPr lang="en-US" dirty="0" smtClean="0"/>
              <a:t>Azure Service Bus – (both on-premise and cloud)</a:t>
            </a:r>
          </a:p>
          <a:p>
            <a:pPr lvl="1"/>
            <a:r>
              <a:rPr lang="en-US" dirty="0" smtClean="0"/>
              <a:t>Windows Service Bus – (similar implementation on-premise only)</a:t>
            </a:r>
          </a:p>
          <a:p>
            <a:pPr lvl="1"/>
            <a:r>
              <a:rPr lang="en-US" dirty="0" smtClean="0"/>
              <a:t>SQL Server – (Uses SQL Broker or polling)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NServiceBus</a:t>
            </a:r>
            <a:endParaRPr lang="en-US" dirty="0" smtClean="0"/>
          </a:p>
          <a:p>
            <a:pPr lvl="1"/>
            <a:r>
              <a:rPr lang="en-US" dirty="0" err="1" smtClean="0"/>
              <a:t>MassTransit</a:t>
            </a:r>
            <a:endParaRPr lang="en-US" dirty="0" smtClean="0"/>
          </a:p>
          <a:p>
            <a:r>
              <a:rPr lang="en-US" dirty="0" smtClean="0"/>
              <a:t>Implement your own using </a:t>
            </a:r>
            <a:r>
              <a:rPr lang="en-US" dirty="0" err="1" smtClean="0"/>
              <a:t>IMessageBus</a:t>
            </a:r>
            <a:r>
              <a:rPr lang="en-US" dirty="0" smtClean="0"/>
              <a:t> interface </a:t>
            </a:r>
          </a:p>
          <a:p>
            <a:r>
              <a:rPr lang="en-US" dirty="0" smtClean="0"/>
              <a:t>Consider a single message bus for all of your related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use smallest </a:t>
            </a:r>
            <a:r>
              <a:rPr lang="en-US" dirty="0" err="1" smtClean="0"/>
              <a:t>datasizes</a:t>
            </a:r>
            <a:r>
              <a:rPr lang="en-US" dirty="0" smtClean="0"/>
              <a:t> and serialize using smaller fields with </a:t>
            </a:r>
            <a:r>
              <a:rPr lang="en-US" dirty="0" err="1" smtClean="0"/>
              <a:t>JsonProperty</a:t>
            </a:r>
            <a:endParaRPr lang="en-US" dirty="0" smtClean="0"/>
          </a:p>
          <a:p>
            <a:pPr lvl="1"/>
            <a:r>
              <a:rPr lang="en-US" dirty="0" smtClean="0"/>
              <a:t>This improves client performance as well</a:t>
            </a:r>
          </a:p>
          <a:p>
            <a:pPr lvl="1"/>
            <a:r>
              <a:rPr lang="en-US" dirty="0" smtClean="0"/>
              <a:t>You can use a field mapper on client if naming is important</a:t>
            </a:r>
          </a:p>
          <a:p>
            <a:r>
              <a:rPr lang="en-US" dirty="0" smtClean="0"/>
              <a:t>By default 1000 messages are buffered per hub – server memory may be a concern</a:t>
            </a:r>
          </a:p>
          <a:p>
            <a:pPr lvl="1"/>
            <a:r>
              <a:rPr lang="en-US" dirty="0" smtClean="0"/>
              <a:t>Make sure not to have too many hubs</a:t>
            </a:r>
          </a:p>
          <a:p>
            <a:pPr lvl="1"/>
            <a:r>
              <a:rPr lang="en-US" dirty="0" smtClean="0"/>
              <a:t>Make sure your messages stay tight</a:t>
            </a:r>
          </a:p>
          <a:p>
            <a:pPr lvl="1"/>
            <a:r>
              <a:rPr lang="en-US" dirty="0"/>
              <a:t>Adjust with </a:t>
            </a:r>
            <a:r>
              <a:rPr lang="en-US" dirty="0" err="1"/>
              <a:t>GlobalHost.Configuration.DefaultMessageBufferSize</a:t>
            </a:r>
            <a:r>
              <a:rPr lang="en-US" dirty="0"/>
              <a:t> = 500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has performance counters built in</a:t>
            </a:r>
          </a:p>
        </p:txBody>
      </p:sp>
    </p:spTree>
    <p:extLst>
      <p:ext uri="{BB962C8B-B14F-4D97-AF65-F5344CB8AC3E}">
        <p14:creationId xmlns:p14="http://schemas.microsoft.com/office/powerpoint/2010/main" val="192058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Debugging Available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$.</a:t>
            </a:r>
            <a:r>
              <a:rPr lang="en-US" dirty="0" err="1"/>
              <a:t>connection.hub.logging</a:t>
            </a:r>
            <a:r>
              <a:rPr lang="en-US" dirty="0"/>
              <a:t> = 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/>
              <a:t>.</a:t>
            </a:r>
            <a:r>
              <a:rPr lang="en-US" dirty="0" err="1"/>
              <a:t>connection.hub.start</a:t>
            </a:r>
            <a:r>
              <a:rPr lang="en-US" dirty="0"/>
              <a:t>();</a:t>
            </a:r>
            <a:endParaRPr lang="en-US" dirty="0" smtClean="0"/>
          </a:p>
          <a:p>
            <a:pPr lvl="1"/>
            <a:r>
              <a:rPr lang="en-US" dirty="0" smtClean="0"/>
              <a:t>.NET: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hubConnection</a:t>
            </a:r>
            <a:r>
              <a:rPr lang="en-US" dirty="0"/>
              <a:t> = new </a:t>
            </a:r>
            <a:r>
              <a:rPr lang="en-US" dirty="0" err="1"/>
              <a:t>HubConnection</a:t>
            </a:r>
            <a:r>
              <a:rPr lang="en-US" dirty="0"/>
              <a:t>("http://</a:t>
            </a:r>
            <a:r>
              <a:rPr lang="en-US" dirty="0" err="1"/>
              <a:t>www.contoso.com</a:t>
            </a:r>
            <a:r>
              <a:rPr lang="en-US" dirty="0"/>
              <a:t>/")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hubConnection.TraceLevel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TraceLevels.All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hubConnection.TraceWriter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Console.Out</a:t>
            </a:r>
            <a:r>
              <a:rPr lang="en-US" dirty="0" smtClean="0"/>
              <a:t>;</a:t>
            </a:r>
          </a:p>
          <a:p>
            <a:r>
              <a:rPr lang="en-US" dirty="0" smtClean="0"/>
              <a:t>Enabled detailed errors </a:t>
            </a:r>
            <a:r>
              <a:rPr lang="en-US" dirty="0"/>
              <a:t>on </a:t>
            </a:r>
            <a:r>
              <a:rPr lang="en-US" dirty="0" smtClean="0"/>
              <a:t>server – </a:t>
            </a:r>
            <a:r>
              <a:rPr lang="en-US" dirty="0" err="1" smtClean="0"/>
              <a:t>Setup.cs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hubConfiguration</a:t>
            </a:r>
            <a:r>
              <a:rPr lang="en-US" dirty="0"/>
              <a:t> = new </a:t>
            </a:r>
            <a:r>
              <a:rPr lang="en-US" dirty="0" err="1"/>
              <a:t>HubConfiguration</a:t>
            </a:r>
            <a:r>
              <a:rPr lang="en-US" dirty="0"/>
              <a:t>()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hubConfiguration.EnableDetailedErrors</a:t>
            </a:r>
            <a:r>
              <a:rPr lang="en-US" dirty="0" smtClean="0"/>
              <a:t> </a:t>
            </a:r>
            <a:r>
              <a:rPr lang="en-US" dirty="0"/>
              <a:t>= 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App.MapSignalR</a:t>
            </a:r>
            <a:r>
              <a:rPr lang="en-US" dirty="0"/>
              <a:t>(</a:t>
            </a:r>
            <a:r>
              <a:rPr lang="en-US" dirty="0" err="1"/>
              <a:t>hubConfiguration</a:t>
            </a:r>
            <a:r>
              <a:rPr lang="en-US" dirty="0"/>
              <a:t>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 – Lets Get Beer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information and reading material </a:t>
            </a:r>
            <a:r>
              <a:rPr lang="en-US" dirty="0" err="1" smtClean="0"/>
              <a:t>at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://www.asp.net/signalr/</a:t>
            </a:r>
            <a:r>
              <a:rPr lang="en-US" dirty="0" smtClean="0">
                <a:hlinkClick r:id="rId2"/>
              </a:rPr>
              <a:t>overview</a:t>
            </a:r>
            <a:endParaRPr lang="en-US" dirty="0" smtClean="0"/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Stuff I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get to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source and repo at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http://github.com/SignalR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More examples for all kinds of platforms</a:t>
            </a:r>
          </a:p>
          <a:p>
            <a:pPr lvl="1"/>
            <a:r>
              <a:rPr lang="en-US" dirty="0" smtClean="0"/>
              <a:t>Stock Ticker, Chat, Game Example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7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 Berthold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15 years of development experience developing quality software and network administration</a:t>
            </a:r>
          </a:p>
          <a:p>
            <a:r>
              <a:rPr lang="en-US" dirty="0" smtClean="0"/>
              <a:t>10 years of business development in a manufacturing setting</a:t>
            </a:r>
          </a:p>
          <a:p>
            <a:r>
              <a:rPr lang="en-US" dirty="0" smtClean="0"/>
              <a:t>6 years of development as software consultant</a:t>
            </a:r>
          </a:p>
          <a:p>
            <a:r>
              <a:rPr lang="en-US" dirty="0" smtClean="0"/>
              <a:t>Private pilot</a:t>
            </a:r>
          </a:p>
          <a:p>
            <a:r>
              <a:rPr lang="en-US" dirty="0" smtClean="0"/>
              <a:t>Currently works on the awesome Product Development Team for </a:t>
            </a:r>
            <a:r>
              <a:rPr lang="en-US" dirty="0" err="1" smtClean="0"/>
              <a:t>Flightdocs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4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Entanglement…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72" y="4746625"/>
            <a:ext cx="7885897" cy="1541944"/>
          </a:xfrm>
        </p:spPr>
        <p:txBody>
          <a:bodyPr/>
          <a:lstStyle/>
          <a:p>
            <a:r>
              <a:rPr lang="en-GB" dirty="0"/>
              <a:t>In physics, two particles can act together in order to behave as one system so that a change made to one particle instantly affects the other – even if they are separated by great distances.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52" y="1270000"/>
            <a:ext cx="5695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44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28" y="225858"/>
            <a:ext cx="3854528" cy="1278466"/>
          </a:xfrm>
        </p:spPr>
        <p:txBody>
          <a:bodyPr/>
          <a:lstStyle/>
          <a:p>
            <a:r>
              <a:rPr lang="en-US" dirty="0" smtClean="0"/>
              <a:t>Albert Einstein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021556"/>
            <a:ext cx="4513262" cy="45132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128" y="1504324"/>
            <a:ext cx="3854528" cy="47275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“spooky action at a distance”</a:t>
            </a:r>
            <a:endParaRPr lang="en-US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3128" y="1977082"/>
            <a:ext cx="4018233" cy="422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closest analogy to this for web development is to observe a change to webpage as a result of entering data in another web page – The real-time web</a:t>
            </a:r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Google Analytics</a:t>
            </a:r>
          </a:p>
          <a:p>
            <a:pPr lvl="1"/>
            <a:r>
              <a:rPr lang="en-GB" dirty="0" smtClean="0"/>
              <a:t>Google Docs</a:t>
            </a:r>
          </a:p>
          <a:p>
            <a:pPr lvl="1"/>
            <a:r>
              <a:rPr lang="en-GB" dirty="0" smtClean="0"/>
              <a:t>Office 365 Web</a:t>
            </a:r>
          </a:p>
          <a:p>
            <a:pPr lvl="1"/>
            <a:r>
              <a:rPr lang="en-GB" dirty="0" smtClean="0"/>
              <a:t>Silly </a:t>
            </a:r>
            <a:r>
              <a:rPr lang="en-GB" dirty="0"/>
              <a:t>c</a:t>
            </a:r>
            <a:r>
              <a:rPr lang="en-GB" dirty="0" smtClean="0"/>
              <a:t>hat applications </a:t>
            </a:r>
            <a:br>
              <a:rPr lang="en-GB" dirty="0" smtClean="0"/>
            </a:br>
            <a:r>
              <a:rPr lang="en-GB" dirty="0" smtClean="0"/>
              <a:t>(we wont do one of those)</a:t>
            </a:r>
          </a:p>
          <a:p>
            <a:pPr lvl="1"/>
            <a:r>
              <a:rPr lang="en-GB" dirty="0" smtClean="0"/>
              <a:t>Stock Ticker </a:t>
            </a:r>
            <a:br>
              <a:rPr lang="en-GB" dirty="0" smtClean="0"/>
            </a:br>
            <a:r>
              <a:rPr lang="en-GB" dirty="0" smtClean="0"/>
              <a:t>(nope… not this one either)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3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Real-Time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Polling</a:t>
            </a:r>
          </a:p>
          <a:p>
            <a:pPr lvl="1"/>
            <a:r>
              <a:rPr lang="en-US" dirty="0" smtClean="0"/>
              <a:t>Starts up potentially lengthy thread</a:t>
            </a:r>
          </a:p>
          <a:p>
            <a:pPr lvl="1"/>
            <a:r>
              <a:rPr lang="en-US" dirty="0" smtClean="0"/>
              <a:t>Polls at a known interval waiting for a response or to check on progress</a:t>
            </a:r>
          </a:p>
          <a:p>
            <a:pPr lvl="1"/>
            <a:r>
              <a:rPr lang="en-US" dirty="0" smtClean="0"/>
              <a:t>Is only near real-time and doesn’t provide the constant and continuous connection</a:t>
            </a:r>
          </a:p>
          <a:p>
            <a:r>
              <a:rPr lang="en-US" dirty="0" smtClean="0"/>
              <a:t>Long Polling</a:t>
            </a:r>
          </a:p>
          <a:p>
            <a:pPr lvl="1"/>
            <a:r>
              <a:rPr lang="en-US" dirty="0" smtClean="0"/>
              <a:t>Request that blocks I/O on server waiting for a response to send to client</a:t>
            </a:r>
          </a:p>
          <a:p>
            <a:pPr lvl="1"/>
            <a:r>
              <a:rPr lang="en-US" dirty="0" smtClean="0"/>
              <a:t>Requires lots of multi-threaded knowledge</a:t>
            </a:r>
          </a:p>
          <a:p>
            <a:pPr lvl="1"/>
            <a:r>
              <a:rPr lang="en-US" dirty="0" smtClean="0"/>
              <a:t>Performs poorly as the number of threads increases</a:t>
            </a:r>
          </a:p>
          <a:p>
            <a:pPr lvl="1"/>
            <a:r>
              <a:rPr lang="en-US" dirty="0" smtClean="0"/>
              <a:t>Easier now with Task Parallel Library but still requires developing server and client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021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Scenario and Web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844"/>
            <a:ext cx="3919380" cy="2251086"/>
          </a:xfrm>
        </p:spPr>
        <p:txBody>
          <a:bodyPr>
            <a:normAutofit/>
          </a:bodyPr>
          <a:lstStyle/>
          <a:p>
            <a:r>
              <a:rPr lang="en-US" dirty="0" smtClean="0"/>
              <a:t>You have a Line of Business application designed in </a:t>
            </a:r>
            <a:r>
              <a:rPr lang="en-US" dirty="0" err="1" smtClean="0"/>
              <a:t>AngularJS</a:t>
            </a:r>
            <a:r>
              <a:rPr lang="en-US" dirty="0" smtClean="0"/>
              <a:t> and ASP.NET. Your manager wants his dashboard updated in real-time.</a:t>
            </a:r>
          </a:p>
          <a:p>
            <a:r>
              <a:rPr lang="en-US" dirty="0" smtClean="0"/>
              <a:t>You’ve decided on </a:t>
            </a:r>
            <a:r>
              <a:rPr lang="en-US" dirty="0" err="1" smtClean="0"/>
              <a:t>SignalR</a:t>
            </a:r>
            <a:r>
              <a:rPr lang="en-US" dirty="0" smtClean="0"/>
              <a:t> to help with the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57" y="1514844"/>
            <a:ext cx="4186521" cy="4469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23" y="3765930"/>
            <a:ext cx="2770201" cy="22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SignalR</a:t>
            </a:r>
            <a:r>
              <a:rPr lang="en-US" dirty="0" smtClean="0"/>
              <a:t> do for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172"/>
            <a:ext cx="8596668" cy="4450277"/>
          </a:xfrm>
        </p:spPr>
        <p:txBody>
          <a:bodyPr>
            <a:normAutofit/>
          </a:bodyPr>
          <a:lstStyle/>
          <a:p>
            <a:r>
              <a:rPr lang="en-US" dirty="0" smtClean="0"/>
              <a:t>Allows server-side code to push content to clients in real-time</a:t>
            </a:r>
          </a:p>
          <a:p>
            <a:r>
              <a:rPr lang="en-US" dirty="0" smtClean="0"/>
              <a:t>Allows bi-directional communication between server and client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 smtClean="0"/>
              <a:t> #1</a:t>
            </a:r>
          </a:p>
          <a:p>
            <a:pPr lvl="1"/>
            <a:r>
              <a:rPr lang="en-US" dirty="0" smtClean="0"/>
              <a:t>Handles graceful fallback (Event Source, Forever Frame, Ajax Long Polling)</a:t>
            </a:r>
          </a:p>
          <a:p>
            <a:r>
              <a:rPr lang="en-US" dirty="0" smtClean="0"/>
              <a:t>Out of box API for handling:</a:t>
            </a:r>
          </a:p>
          <a:p>
            <a:pPr lvl="1"/>
            <a:r>
              <a:rPr lang="en-US" dirty="0" smtClean="0"/>
              <a:t>Client RPC (calling client </a:t>
            </a:r>
            <a:r>
              <a:rPr lang="en-US" dirty="0" err="1" smtClean="0"/>
              <a:t>javascript</a:t>
            </a:r>
            <a:r>
              <a:rPr lang="en-US" dirty="0" smtClean="0"/>
              <a:t> functions)</a:t>
            </a:r>
          </a:p>
          <a:p>
            <a:pPr lvl="1"/>
            <a:r>
              <a:rPr lang="en-US" dirty="0" smtClean="0"/>
              <a:t>Connect/disconnect events</a:t>
            </a:r>
          </a:p>
          <a:p>
            <a:pPr lvl="1"/>
            <a:r>
              <a:rPr lang="en-US" dirty="0" smtClean="0"/>
              <a:t>Connection grouping</a:t>
            </a:r>
          </a:p>
          <a:p>
            <a:pPr lvl="1"/>
            <a:r>
              <a:rPr lang="en-US" dirty="0" smtClean="0"/>
              <a:t>Authorization</a:t>
            </a:r>
          </a:p>
          <a:p>
            <a:r>
              <a:rPr lang="en-US" dirty="0" smtClean="0"/>
              <a:t>Cross-platform client libraries (.NET, </a:t>
            </a:r>
            <a:r>
              <a:rPr lang="en-US" dirty="0" err="1" smtClean="0"/>
              <a:t>Javascript</a:t>
            </a:r>
            <a:r>
              <a:rPr lang="en-US" dirty="0" smtClean="0"/>
              <a:t>, Mono, </a:t>
            </a:r>
            <a:r>
              <a:rPr lang="en-US" dirty="0" err="1" smtClean="0"/>
              <a:t>iOS</a:t>
            </a:r>
            <a:r>
              <a:rPr lang="en-US" dirty="0" smtClean="0"/>
              <a:t>, Java)</a:t>
            </a:r>
          </a:p>
          <a:p>
            <a:r>
              <a:rPr lang="en-US" dirty="0" smtClean="0"/>
              <a:t>Easy to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09" y="1603849"/>
            <a:ext cx="6771502" cy="455300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116595" y="1831546"/>
            <a:ext cx="2916194" cy="380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6978" y="1253741"/>
            <a:ext cx="31954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We’ll be sticking here</a:t>
            </a:r>
            <a:endParaRPr 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275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Dirty with </a:t>
            </a:r>
            <a:r>
              <a:rPr lang="en-US" dirty="0" err="1" smtClean="0"/>
              <a:t>SignalR</a:t>
            </a:r>
            <a:r>
              <a:rPr lang="en-US" dirty="0" smtClean="0"/>
              <a:t> – Code and Demo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4" b="164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Simple example using </a:t>
            </a:r>
            <a:r>
              <a:rPr lang="en-US" b="1" dirty="0" err="1" smtClean="0"/>
              <a:t>KnockoutJS</a:t>
            </a:r>
            <a:r>
              <a:rPr lang="en-US" b="1" dirty="0" smtClean="0"/>
              <a:t> and </a:t>
            </a:r>
            <a:r>
              <a:rPr lang="en-US" b="1" dirty="0" err="1" smtClean="0"/>
              <a:t>SignalR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235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</TotalTime>
  <Words>586</Words>
  <Application>Microsoft Macintosh PowerPoint</Application>
  <PresentationFormat>Custom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ASP.NET SignalR</vt:lpstr>
      <vt:lpstr>Chris Berthold</vt:lpstr>
      <vt:lpstr>Quantum Entanglement… what?</vt:lpstr>
      <vt:lpstr>Albert Einstein</vt:lpstr>
      <vt:lpstr>Previous Real-Time Technologies</vt:lpstr>
      <vt:lpstr>Business Scenario and Web Demo</vt:lpstr>
      <vt:lpstr>What does SignalR do for me?</vt:lpstr>
      <vt:lpstr>Architecture</vt:lpstr>
      <vt:lpstr>Getting Dirty with SignalR – Code and Demo</vt:lpstr>
      <vt:lpstr>Wrapping Up – AngularJS and SignalR</vt:lpstr>
      <vt:lpstr>Scaling SignalR – What are my options?</vt:lpstr>
      <vt:lpstr>Performance Considerations</vt:lpstr>
      <vt:lpstr>Debugging</vt:lpstr>
      <vt:lpstr>Thanks for listening – Lets Get Beer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SignalR</dc:title>
  <dc:creator>Chris Berthold</dc:creator>
  <cp:lastModifiedBy>Chris Berthold</cp:lastModifiedBy>
  <cp:revision>29</cp:revision>
  <dcterms:created xsi:type="dcterms:W3CDTF">2014-03-27T17:47:31Z</dcterms:created>
  <dcterms:modified xsi:type="dcterms:W3CDTF">2014-04-24T01:49:46Z</dcterms:modified>
</cp:coreProperties>
</file>