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 id="2147483684" r:id="rId3"/>
    <p:sldMasterId id="2147483697" r:id="rId4"/>
    <p:sldMasterId id="2147483710" r:id="rId5"/>
    <p:sldMasterId id="2147483723" r:id="rId6"/>
    <p:sldMasterId id="2147483735" r:id="rId7"/>
  </p:sldMasterIdLst>
  <p:notesMasterIdLst>
    <p:notesMasterId r:id="rId30"/>
  </p:notesMasterIdLst>
  <p:handoutMasterIdLst>
    <p:handoutMasterId r:id="rId31"/>
  </p:handoutMasterIdLst>
  <p:sldIdLst>
    <p:sldId id="256" r:id="rId8"/>
    <p:sldId id="443" r:id="rId9"/>
    <p:sldId id="257" r:id="rId10"/>
    <p:sldId id="258" r:id="rId11"/>
    <p:sldId id="437" r:id="rId12"/>
    <p:sldId id="414" r:id="rId13"/>
    <p:sldId id="287" r:id="rId14"/>
    <p:sldId id="329" r:id="rId15"/>
    <p:sldId id="417" r:id="rId16"/>
    <p:sldId id="288" r:id="rId17"/>
    <p:sldId id="426" r:id="rId18"/>
    <p:sldId id="430" r:id="rId19"/>
    <p:sldId id="438" r:id="rId20"/>
    <p:sldId id="439" r:id="rId21"/>
    <p:sldId id="429" r:id="rId22"/>
    <p:sldId id="440" r:id="rId23"/>
    <p:sldId id="428" r:id="rId24"/>
    <p:sldId id="441" r:id="rId25"/>
    <p:sldId id="442" r:id="rId26"/>
    <p:sldId id="289" r:id="rId27"/>
    <p:sldId id="434" r:id="rId28"/>
    <p:sldId id="259" r:id="rId29"/>
  </p:sldIdLst>
  <p:sldSz cx="12192000" cy="6858000"/>
  <p:notesSz cx="7102475" cy="10233025"/>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2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lj"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CD6"/>
    <a:srgbClr val="339933"/>
    <a:srgbClr val="E97617"/>
    <a:srgbClr val="09405E"/>
    <a:srgbClr val="FFC000"/>
    <a:srgbClr val="106FAA"/>
    <a:srgbClr val="09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76937" autoAdjust="0"/>
  </p:normalViewPr>
  <p:slideViewPr>
    <p:cSldViewPr snapToGrid="0" showGuides="1">
      <p:cViewPr varScale="1">
        <p:scale>
          <a:sx n="53" d="100"/>
          <a:sy n="53" d="100"/>
        </p:scale>
        <p:origin x="1260" y="78"/>
      </p:cViewPr>
      <p:guideLst>
        <p:guide orient="horz" pos="2220"/>
        <p:guide pos="3840"/>
      </p:guideLst>
    </p:cSldViewPr>
  </p:slideViewPr>
  <p:notesTextViewPr>
    <p:cViewPr>
      <p:scale>
        <a:sx n="1" d="1"/>
        <a:sy n="1" d="1"/>
      </p:scale>
      <p:origin x="0" y="0"/>
    </p:cViewPr>
  </p:notesTextViewPr>
  <p:notesViewPr>
    <p:cSldViewPr snapToGrid="0">
      <p:cViewPr varScale="1">
        <p:scale>
          <a:sx n="85" d="100"/>
          <a:sy n="85" d="100"/>
        </p:scale>
        <p:origin x="380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3428"/>
          </a:xfrm>
          <a:prstGeom prst="rect">
            <a:avLst/>
          </a:prstGeom>
        </p:spPr>
        <p:txBody>
          <a:bodyPr vert="horz" lIns="99057" tIns="49528" rIns="99057" bIns="49528" rtlCol="0"/>
          <a:lstStyle>
            <a:lvl1pPr algn="l">
              <a:defRPr sz="1300"/>
            </a:lvl1pPr>
          </a:lstStyle>
          <a:p>
            <a:endParaRPr lang="zh-CN" altLang="en-US"/>
          </a:p>
        </p:txBody>
      </p:sp>
      <p:sp>
        <p:nvSpPr>
          <p:cNvPr id="3" name="日期占位符 2"/>
          <p:cNvSpPr>
            <a:spLocks noGrp="1"/>
          </p:cNvSpPr>
          <p:nvPr>
            <p:ph type="dt" sz="quarter" idx="1"/>
          </p:nvPr>
        </p:nvSpPr>
        <p:spPr>
          <a:xfrm>
            <a:off x="4023092" y="0"/>
            <a:ext cx="3077739" cy="513428"/>
          </a:xfrm>
          <a:prstGeom prst="rect">
            <a:avLst/>
          </a:prstGeom>
        </p:spPr>
        <p:txBody>
          <a:bodyPr vert="horz" lIns="99057" tIns="49528" rIns="99057" bIns="49528" rtlCol="0"/>
          <a:lstStyle>
            <a:lvl1pPr algn="r">
              <a:defRPr sz="1300"/>
            </a:lvl1pPr>
          </a:lstStyle>
          <a:p>
            <a:fld id="{5A4B6E9F-D6A0-439E-AD58-083D05B6CD23}" type="datetimeFigureOut">
              <a:rPr lang="zh-CN" altLang="en-US" smtClean="0"/>
              <a:t>2017/6/9</a:t>
            </a:fld>
            <a:endParaRPr lang="zh-CN" altLang="en-US"/>
          </a:p>
        </p:txBody>
      </p:sp>
      <p:sp>
        <p:nvSpPr>
          <p:cNvPr id="4" name="页脚占位符 3"/>
          <p:cNvSpPr>
            <a:spLocks noGrp="1"/>
          </p:cNvSpPr>
          <p:nvPr>
            <p:ph type="ftr" sz="quarter" idx="2"/>
          </p:nvPr>
        </p:nvSpPr>
        <p:spPr>
          <a:xfrm>
            <a:off x="0" y="9719598"/>
            <a:ext cx="3077739" cy="513427"/>
          </a:xfrm>
          <a:prstGeom prst="rect">
            <a:avLst/>
          </a:prstGeom>
        </p:spPr>
        <p:txBody>
          <a:bodyPr vert="horz" lIns="99057" tIns="49528" rIns="99057" bIns="4952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092" y="9719598"/>
            <a:ext cx="3077739" cy="513427"/>
          </a:xfrm>
          <a:prstGeom prst="rect">
            <a:avLst/>
          </a:prstGeom>
        </p:spPr>
        <p:txBody>
          <a:bodyPr vert="horz" lIns="99057" tIns="49528" rIns="99057" bIns="49528" rtlCol="0" anchor="b"/>
          <a:lstStyle>
            <a:lvl1pPr algn="r">
              <a:defRPr sz="1300"/>
            </a:lvl1pPr>
          </a:lstStyle>
          <a:p>
            <a:fld id="{8D7F16A1-FCF9-472E-962B-D5E69F3213E7}" type="slidenum">
              <a:rPr lang="zh-CN" altLang="en-US" smtClean="0"/>
              <a:t>‹#›</a:t>
            </a:fld>
            <a:endParaRPr lang="zh-CN" altLang="en-US"/>
          </a:p>
        </p:txBody>
      </p:sp>
    </p:spTree>
    <p:extLst>
      <p:ext uri="{BB962C8B-B14F-4D97-AF65-F5344CB8AC3E}">
        <p14:creationId xmlns:p14="http://schemas.microsoft.com/office/powerpoint/2010/main" val="224730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3428"/>
          </a:xfrm>
          <a:prstGeom prst="rect">
            <a:avLst/>
          </a:prstGeom>
        </p:spPr>
        <p:txBody>
          <a:bodyPr vert="horz" lIns="99057" tIns="49528" rIns="99057" bIns="49528" rtlCol="0"/>
          <a:lstStyle>
            <a:lvl1pPr algn="l">
              <a:defRPr sz="1300"/>
            </a:lvl1pPr>
          </a:lstStyle>
          <a:p>
            <a:pPr fontAlgn="base"/>
            <a:endParaRPr lang="zh-CN" altLang="en-US" strike="noStrike" noProof="1"/>
          </a:p>
        </p:txBody>
      </p:sp>
      <p:sp>
        <p:nvSpPr>
          <p:cNvPr id="3" name="日期占位符 2"/>
          <p:cNvSpPr>
            <a:spLocks noGrp="1"/>
          </p:cNvSpPr>
          <p:nvPr>
            <p:ph type="dt" idx="1"/>
          </p:nvPr>
        </p:nvSpPr>
        <p:spPr>
          <a:xfrm>
            <a:off x="4023092" y="0"/>
            <a:ext cx="3077739" cy="513428"/>
          </a:xfrm>
          <a:prstGeom prst="rect">
            <a:avLst/>
          </a:prstGeom>
        </p:spPr>
        <p:txBody>
          <a:bodyPr vert="horz" lIns="99057" tIns="49528" rIns="99057" bIns="49528" rtlCol="0"/>
          <a:lstStyle>
            <a:lvl1pPr algn="r">
              <a:defRPr sz="1300"/>
            </a:lvl1pPr>
          </a:lstStyle>
          <a:p>
            <a:pPr fontAlgn="base"/>
            <a:fld id="{D2A48B96-639E-45A3-A0BA-2464DFDB1FAA}" type="datetimeFigureOut">
              <a:rPr lang="zh-CN" altLang="en-US" strike="noStrike" noProof="1" smtClean="0">
                <a:latin typeface="Calibri" panose="020F0502020204030204" pitchFamily="34" charset="0"/>
                <a:ea typeface="宋体" panose="02010600030101010101" pitchFamily="2" charset="-122"/>
                <a:cs typeface="+mn-ea"/>
              </a:rPr>
              <a:t>2017/6/9</a:t>
            </a:fld>
            <a:endParaRPr lang="zh-CN" altLang="en-US" strike="noStrike" noProof="1"/>
          </a:p>
        </p:txBody>
      </p:sp>
      <p:sp>
        <p:nvSpPr>
          <p:cNvPr id="24580" name="幻灯片图像占位符 3"/>
          <p:cNvSpPr>
            <a:spLocks noGrp="1" noRot="1" noChangeAspect="1"/>
          </p:cNvSpPr>
          <p:nvPr>
            <p:ph type="sldImg"/>
          </p:nvPr>
        </p:nvSpPr>
        <p:spPr>
          <a:xfrm>
            <a:off x="482600" y="1279525"/>
            <a:ext cx="6137275" cy="3452813"/>
          </a:xfrm>
          <a:prstGeom prst="rect">
            <a:avLst/>
          </a:prstGeom>
          <a:noFill/>
          <a:ln w="12700" cap="flat" cmpd="sng">
            <a:solidFill>
              <a:srgbClr val="000000"/>
            </a:solidFill>
            <a:prstDash val="solid"/>
            <a:round/>
            <a:headEnd type="none" w="med" len="med"/>
            <a:tailEnd type="none" w="med" len="med"/>
          </a:ln>
        </p:spPr>
      </p:sp>
      <p:sp>
        <p:nvSpPr>
          <p:cNvPr id="24581" name="备注占位符 4"/>
          <p:cNvSpPr>
            <a:spLocks noGrp="1"/>
          </p:cNvSpPr>
          <p:nvPr>
            <p:ph type="body" sz="quarter"/>
          </p:nvPr>
        </p:nvSpPr>
        <p:spPr>
          <a:xfrm>
            <a:off x="710248" y="4924643"/>
            <a:ext cx="5681980" cy="4029254"/>
          </a:xfrm>
          <a:prstGeom prst="rect">
            <a:avLst/>
          </a:prstGeom>
          <a:noFill/>
          <a:ln w="9525">
            <a:noFill/>
          </a:ln>
        </p:spPr>
        <p:txBody>
          <a:bodyPr lIns="99057" tIns="49528" rIns="99057" bIns="49528"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19598"/>
            <a:ext cx="3077739" cy="513428"/>
          </a:xfrm>
          <a:prstGeom prst="rect">
            <a:avLst/>
          </a:prstGeom>
        </p:spPr>
        <p:txBody>
          <a:bodyPr vert="horz" lIns="99057" tIns="49528" rIns="99057" bIns="49528" rtlCol="0" anchor="b"/>
          <a:lstStyle>
            <a:lvl1pPr algn="l">
              <a:defRPr sz="1300"/>
            </a:lvl1pPr>
          </a:lstStyle>
          <a:p>
            <a:pPr fontAlgn="base"/>
            <a:endParaRPr lang="zh-CN" altLang="en-US" strike="noStrike" noProof="1"/>
          </a:p>
        </p:txBody>
      </p:sp>
      <p:sp>
        <p:nvSpPr>
          <p:cNvPr id="7" name="灯片编号占位符 6"/>
          <p:cNvSpPr>
            <a:spLocks noGrp="1"/>
          </p:cNvSpPr>
          <p:nvPr>
            <p:ph type="sldNum" sz="quarter" idx="5"/>
          </p:nvPr>
        </p:nvSpPr>
        <p:spPr>
          <a:xfrm>
            <a:off x="4023092" y="9719598"/>
            <a:ext cx="3077739" cy="513428"/>
          </a:xfrm>
          <a:prstGeom prst="rect">
            <a:avLst/>
          </a:prstGeom>
        </p:spPr>
        <p:txBody>
          <a:bodyPr vert="horz" lIns="99057" tIns="49528" rIns="99057" bIns="49528" rtlCol="0" anchor="b"/>
          <a:lstStyle>
            <a:lvl1pPr algn="r">
              <a:defRPr sz="1300"/>
            </a:lvl1pPr>
          </a:lstStyle>
          <a:p>
            <a:pPr fontAlgn="base"/>
            <a:fld id="{A6837353-30EB-4A48-80EB-173D804AEFBD}" type="slidenum">
              <a:rPr lang="zh-CN" altLang="en-US" strike="noStrike" noProof="1" smtClean="0">
                <a:latin typeface="Calibri" panose="020F0502020204030204" pitchFamily="34"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14108240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尊敬的各位评委老师，学术界和业界的各位朋友，大家上午好。首先要感谢前海征信与科赛网给予我们这次展示的机会。</a:t>
            </a:r>
            <a:endParaRPr lang="zh-CN" altLang="en-US" dirty="0"/>
          </a:p>
        </p:txBody>
      </p:sp>
    </p:spTree>
    <p:extLst>
      <p:ext uri="{BB962C8B-B14F-4D97-AF65-F5344CB8AC3E}">
        <p14:creationId xmlns:p14="http://schemas.microsoft.com/office/powerpoint/2010/main" val="3189708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根据奥卡姆剃刀原理，当模型复杂度的较高时，泛化能力往往会变差，因此，我们试图寻找简单有效的模型，来保证模型的稳定性和泛化能力</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95247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我们的算法思路受到戴文渊提出的</a:t>
            </a:r>
            <a:r>
              <a:rPr lang="en-US" altLang="zh-CN" dirty="0" err="1" smtClean="0"/>
              <a:t>TrAdaBoost</a:t>
            </a:r>
            <a:r>
              <a:rPr lang="zh-CN" altLang="en-US" dirty="0" smtClean="0"/>
              <a:t>算法的启发。基于数据切实存在的可迁移性，我们通过</a:t>
            </a:r>
            <a:r>
              <a:rPr lang="en-US" altLang="zh-CN" dirty="0" smtClean="0"/>
              <a:t>Boosting</a:t>
            </a:r>
            <a:r>
              <a:rPr lang="zh-CN" altLang="en-US" dirty="0" smtClean="0"/>
              <a:t>类算法分别训练 源训练数据</a:t>
            </a:r>
            <a:r>
              <a:rPr lang="en-US" altLang="zh-CN" dirty="0" err="1" smtClean="0"/>
              <a:t>B_train</a:t>
            </a:r>
            <a:r>
              <a:rPr lang="en-US" altLang="zh-CN" dirty="0" smtClean="0"/>
              <a:t> </a:t>
            </a:r>
            <a:r>
              <a:rPr lang="zh-CN" altLang="en-US" dirty="0" smtClean="0"/>
              <a:t>和 辅助训练数据</a:t>
            </a:r>
            <a:r>
              <a:rPr lang="en-US" altLang="zh-CN" dirty="0" err="1" smtClean="0"/>
              <a:t>A_train</a:t>
            </a:r>
            <a:r>
              <a:rPr lang="zh-CN" altLang="en-US" dirty="0" smtClean="0"/>
              <a:t>，然后进行融合建模。</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6339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在整个比赛过程中，我们尝试了多种建模思路，比如传统的信用评分卡模式，也包括各类数据竞赛常用的方法。我们最终解决方案的整体框架如图所示，整个系统实现了数据预处理、特征工程，特征选择，模型训练，交叉验证，预测和模型融合，下面将进行详细介绍</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44866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好的预测模型离不开特征工程。下面首先介绍我们的特征工程方法。</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68534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我们制作了缺失值转换特征，统计型特征，交互型特征，同时还进行了特征的相关性分析</a:t>
            </a:r>
            <a:endParaRPr lang="en-US" altLang="zh-CN" dirty="0" smtClean="0"/>
          </a:p>
          <a:p>
            <a:pPr lvl="0"/>
            <a:endParaRPr lang="en-US" altLang="zh-CN" dirty="0" smtClean="0"/>
          </a:p>
          <a:p>
            <a:pPr lvl="0"/>
            <a:r>
              <a:rPr lang="zh-CN" altLang="en-US" dirty="0" smtClean="0"/>
              <a:t>（由于未公开字段的具体含义，导致不清楚如何去设计新的字段，所以无法进行大范围的特征工程）</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pPr/>
              <a:t>2017/6/9</a:t>
            </a:fld>
            <a:endParaRPr lang="zh-CN" altLang="en-US"/>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pPr/>
              <a:t>15</a:t>
            </a:fld>
            <a:endParaRPr lang="zh-CN" altLang="en-US"/>
          </a:p>
        </p:txBody>
      </p:sp>
    </p:spTree>
    <p:extLst>
      <p:ext uri="{BB962C8B-B14F-4D97-AF65-F5344CB8AC3E}">
        <p14:creationId xmlns:p14="http://schemas.microsoft.com/office/powerpoint/2010/main" val="82684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rPr>
              <a:t>下面来介绍特征选择</a:t>
            </a:r>
            <a:endParaRPr lang="en-US" altLang="zh-CN" sz="1200" dirty="0" smtClean="0">
              <a:solidFill>
                <a:srgbClr val="000000"/>
              </a:solidFill>
            </a:endParaRPr>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740435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我们依托</a:t>
            </a:r>
            <a:r>
              <a:rPr lang="en-US" altLang="zh-CN" sz="1000" dirty="0" err="1" smtClean="0"/>
              <a:t>Scikit</a:t>
            </a:r>
            <a:r>
              <a:rPr lang="en-US" altLang="zh-CN" sz="1000" dirty="0" smtClean="0"/>
              <a:t>-learn</a:t>
            </a:r>
            <a:r>
              <a:rPr lang="zh-CN" altLang="en-US" sz="1000" dirty="0" smtClean="0"/>
              <a:t>和微软最新开源的</a:t>
            </a:r>
            <a:r>
              <a:rPr lang="en-US" altLang="zh-CN" sz="1000" dirty="0" err="1" smtClean="0"/>
              <a:t>LightGBM</a:t>
            </a:r>
            <a:r>
              <a:rPr lang="zh-CN" altLang="en-US" sz="1000" dirty="0" smtClean="0"/>
              <a:t>等算法库，使用了卡方检验，梯度提升树等特征选择算法进行迭代测试，选取适合的特征组合来进行模型训练</a:t>
            </a:r>
            <a:endParaRPr lang="en-US" altLang="zh-CN" sz="1000" dirty="0" smtClean="0">
              <a:solidFill>
                <a:srgbClr val="000000"/>
              </a:solidFill>
            </a:endParaRPr>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pPr/>
              <a:t>2017/6/9</a:t>
            </a:fld>
            <a:endParaRPr lang="zh-CN" altLang="en-US"/>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pPr/>
              <a:t>17</a:t>
            </a:fld>
            <a:endParaRPr lang="zh-CN" altLang="en-US"/>
          </a:p>
        </p:txBody>
      </p:sp>
    </p:spTree>
    <p:extLst>
      <p:ext uri="{BB962C8B-B14F-4D97-AF65-F5344CB8AC3E}">
        <p14:creationId xmlns:p14="http://schemas.microsoft.com/office/powerpoint/2010/main" val="1276822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模型训练的最终结果是，对于</a:t>
            </a:r>
            <a:r>
              <a:rPr lang="en-US" altLang="zh-CN" dirty="0" err="1" smtClean="0"/>
              <a:t>B_train</a:t>
            </a:r>
            <a:r>
              <a:rPr lang="zh-CN" altLang="en-US" dirty="0" smtClean="0"/>
              <a:t>，我们使用</a:t>
            </a:r>
            <a:r>
              <a:rPr lang="en-US" altLang="zh-CN" dirty="0" err="1" smtClean="0"/>
              <a:t>LightGBM</a:t>
            </a:r>
            <a:r>
              <a:rPr lang="zh-CN" altLang="en-US" dirty="0" smtClean="0"/>
              <a:t>做特征选择，然后</a:t>
            </a:r>
            <a:r>
              <a:rPr lang="en-US" altLang="zh-CN" dirty="0" smtClean="0"/>
              <a:t>GBDT</a:t>
            </a:r>
            <a:r>
              <a:rPr lang="zh-CN" altLang="en-US" dirty="0" smtClean="0"/>
              <a:t>进行训练，并通过</a:t>
            </a:r>
            <a:r>
              <a:rPr lang="en-US" altLang="zh-CN" dirty="0" smtClean="0"/>
              <a:t>5</a:t>
            </a:r>
            <a:r>
              <a:rPr lang="zh-CN" altLang="en-US" dirty="0" smtClean="0"/>
              <a:t>折交叉验证进行线下测试和调参，得到了</a:t>
            </a:r>
            <a:r>
              <a:rPr lang="en-US" altLang="zh-CN" dirty="0" smtClean="0"/>
              <a:t>B_Model_1</a:t>
            </a:r>
            <a:r>
              <a:rPr lang="zh-CN" altLang="en-US" dirty="0" smtClean="0"/>
              <a:t>。对于</a:t>
            </a:r>
            <a:r>
              <a:rPr lang="en-US" altLang="zh-CN" dirty="0" err="1" smtClean="0"/>
              <a:t>A_train</a:t>
            </a:r>
            <a:r>
              <a:rPr lang="en-US" altLang="zh-CN" dirty="0" smtClean="0"/>
              <a:t>, </a:t>
            </a:r>
            <a:r>
              <a:rPr lang="zh-CN" altLang="en-US" baseline="0" dirty="0" smtClean="0"/>
              <a:t> 我们分别使用</a:t>
            </a:r>
            <a:r>
              <a:rPr lang="en-US" altLang="zh-CN" baseline="0" dirty="0" err="1" smtClean="0"/>
              <a:t>LightGBM</a:t>
            </a:r>
            <a:r>
              <a:rPr lang="zh-CN" altLang="en-US" baseline="0" dirty="0" smtClean="0"/>
              <a:t>和</a:t>
            </a:r>
            <a:r>
              <a:rPr lang="en-US" altLang="zh-CN" baseline="0" dirty="0" smtClean="0"/>
              <a:t>GBDT</a:t>
            </a:r>
            <a:r>
              <a:rPr lang="zh-CN" altLang="en-US" baseline="0" dirty="0" smtClean="0"/>
              <a:t>算法，用</a:t>
            </a:r>
            <a:r>
              <a:rPr lang="en-US" altLang="zh-CN" baseline="0" dirty="0" smtClean="0"/>
              <a:t>B train</a:t>
            </a:r>
            <a:r>
              <a:rPr lang="zh-CN" altLang="en-US" baseline="0" dirty="0" smtClean="0"/>
              <a:t>作为线下的验证集，分别训练了</a:t>
            </a:r>
            <a:r>
              <a:rPr lang="en-US" altLang="zh-CN" baseline="0" dirty="0" smtClean="0"/>
              <a:t>A_Model1</a:t>
            </a:r>
            <a:r>
              <a:rPr lang="zh-CN" altLang="en-US" baseline="0" dirty="0" smtClean="0"/>
              <a:t>和</a:t>
            </a:r>
            <a:r>
              <a:rPr lang="en-US" altLang="zh-CN" baseline="0" dirty="0" smtClean="0"/>
              <a:t>A_Model2</a:t>
            </a:r>
            <a:r>
              <a:rPr lang="zh-CN" altLang="en-US" baseline="0" dirty="0" smtClean="0"/>
              <a:t>。</a:t>
            </a:r>
            <a:endParaRPr lang="zh-CN" altLang="en-US" dirty="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45541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lvl="0"/>
            <a:r>
              <a:rPr lang="zh-CN" altLang="en-US" dirty="0" smtClean="0"/>
              <a:t>用这三个模型分别对</a:t>
            </a:r>
            <a:r>
              <a:rPr lang="en-US" altLang="zh-CN" dirty="0" err="1" smtClean="0"/>
              <a:t>B_test</a:t>
            </a:r>
            <a:r>
              <a:rPr lang="zh-CN" altLang="en-US" dirty="0" smtClean="0"/>
              <a:t>进行预测，并把预测结果进行了两次加权融合。以上就是我们的解决方案。</a:t>
            </a:r>
            <a:endParaRPr lang="en-US" altLang="zh-CN" dirty="0" smtClean="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69413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最后，跟大家分享一下我们的收获</a:t>
            </a:r>
            <a:endParaRPr lang="zh-CN" altLang="en-US" dirty="0"/>
          </a:p>
        </p:txBody>
      </p:sp>
    </p:spTree>
    <p:extLst>
      <p:ext uri="{BB962C8B-B14F-4D97-AF65-F5344CB8AC3E}">
        <p14:creationId xmlns:p14="http://schemas.microsoft.com/office/powerpoint/2010/main" val="217795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我们的展示分为四个部分</a:t>
            </a:r>
            <a:endParaRPr lang="zh-CN" altLang="en-US" dirty="0"/>
          </a:p>
        </p:txBody>
      </p:sp>
    </p:spTree>
    <p:extLst>
      <p:ext uri="{BB962C8B-B14F-4D97-AF65-F5344CB8AC3E}">
        <p14:creationId xmlns:p14="http://schemas.microsoft.com/office/powerpoint/2010/main" val="956427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首先从做项目和做比赛来讲，模型开发和版本管理的工程化思维是很重要的，同时还需要高内聚低耦合的集体编程智慧。</a:t>
            </a:r>
            <a:r>
              <a:rPr lang="en-US" altLang="zh-CN" dirty="0" smtClean="0"/>
              <a:t>2. </a:t>
            </a:r>
            <a:r>
              <a:rPr lang="zh-CN" altLang="en-US" dirty="0" smtClean="0"/>
              <a:t>学术研究与应用研究应该是相辅相成的，过度迷信理论或者经验都是片面的，实践是检验真理的唯一标准。</a:t>
            </a:r>
            <a:r>
              <a:rPr lang="en-US" altLang="zh-CN" dirty="0" smtClean="0"/>
              <a:t>3. </a:t>
            </a:r>
            <a:r>
              <a:rPr lang="zh-CN" altLang="en-US" dirty="0" smtClean="0"/>
              <a:t>从学生的角度上讲，我们在努力培养自己进行</a:t>
            </a:r>
            <a:r>
              <a:rPr lang="en-US" altLang="zh-CN" dirty="0" smtClean="0"/>
              <a:t>Marketing-engineering-sales</a:t>
            </a:r>
            <a:r>
              <a:rPr lang="zh-CN" altLang="en-US" dirty="0" smtClean="0"/>
              <a:t>的能力，这使我们不惧怕接受任何新知识、新领域，也有信心能够快速掌握它们。</a:t>
            </a:r>
            <a:r>
              <a:rPr lang="en-US" altLang="zh-CN" dirty="0" smtClean="0"/>
              <a:t>4. </a:t>
            </a:r>
            <a:r>
              <a:rPr lang="zh-CN" altLang="en-US" dirty="0" smtClean="0"/>
              <a:t>最后，我想说，在仰望星空的同时，我们也应该在预测模型的可解释性和数据产品的变现能力上进行更多的思考，培养自己的核心竞争力。谢谢大家！</a:t>
            </a:r>
            <a:endParaRPr lang="en-US" altLang="zh-CN" dirty="0" smtClean="0"/>
          </a:p>
        </p:txBody>
      </p:sp>
    </p:spTree>
    <p:extLst>
      <p:ext uri="{BB962C8B-B14F-4D97-AF65-F5344CB8AC3E}">
        <p14:creationId xmlns:p14="http://schemas.microsoft.com/office/powerpoint/2010/main" val="110434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首先是赛题分析</a:t>
            </a:r>
            <a:endParaRPr lang="zh-CN" altLang="en-US" dirty="0"/>
          </a:p>
        </p:txBody>
      </p:sp>
    </p:spTree>
    <p:extLst>
      <p:ext uri="{BB962C8B-B14F-4D97-AF65-F5344CB8AC3E}">
        <p14:creationId xmlns:p14="http://schemas.microsoft.com/office/powerpoint/2010/main" val="383962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本次比赛提供了中等额度信用贷款数据和小额短期贷款数据，要求我们设计迁移学习算法，对小额短期现金贷进行风险预测。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92A350E4-62FB-4CC6-9FE8-3E48284B8E2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02034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000000"/>
                </a:solidFill>
              </a:rPr>
              <a:t>通过搜集资料，结合团队以往的建模经验，我们提出整体的建模思路如下，即通过训练</a:t>
            </a:r>
            <a:r>
              <a:rPr lang="en-US" altLang="zh-CN" sz="1200" b="0" dirty="0" err="1" smtClean="0">
                <a:solidFill>
                  <a:srgbClr val="000000"/>
                </a:solidFill>
              </a:rPr>
              <a:t>A_train</a:t>
            </a:r>
            <a:r>
              <a:rPr lang="zh-CN" altLang="en-US" sz="1200" b="0" dirty="0" smtClean="0">
                <a:solidFill>
                  <a:srgbClr val="000000"/>
                </a:solidFill>
              </a:rPr>
              <a:t>、</a:t>
            </a:r>
            <a:r>
              <a:rPr lang="en-US" altLang="zh-CN" sz="1200" b="0" dirty="0" err="1" smtClean="0">
                <a:solidFill>
                  <a:srgbClr val="000000"/>
                </a:solidFill>
              </a:rPr>
              <a:t>B_train</a:t>
            </a:r>
            <a:r>
              <a:rPr lang="zh-CN" altLang="en-US" sz="1200" b="0" dirty="0" smtClean="0">
                <a:solidFill>
                  <a:srgbClr val="000000"/>
                </a:solidFill>
              </a:rPr>
              <a:t>，开发相应的知识模型</a:t>
            </a:r>
            <a:r>
              <a:rPr lang="en-US" altLang="zh-CN" sz="1200" b="0" dirty="0" smtClean="0">
                <a:solidFill>
                  <a:srgbClr val="000000"/>
                </a:solidFill>
              </a:rPr>
              <a:t>K</a:t>
            </a:r>
            <a:r>
              <a:rPr lang="zh-CN" altLang="en-US" sz="1200" b="0" dirty="0" smtClean="0">
                <a:solidFill>
                  <a:srgbClr val="000000"/>
                </a:solidFill>
              </a:rPr>
              <a:t>，然后基于一定的策略将</a:t>
            </a:r>
            <a:r>
              <a:rPr lang="en-US" altLang="zh-CN" sz="1200" b="0" dirty="0" smtClean="0">
                <a:solidFill>
                  <a:srgbClr val="000000"/>
                </a:solidFill>
              </a:rPr>
              <a:t>K</a:t>
            </a:r>
            <a:r>
              <a:rPr lang="zh-CN" altLang="en-US" sz="1200" b="0" dirty="0" smtClean="0">
                <a:solidFill>
                  <a:srgbClr val="000000"/>
                </a:solidFill>
              </a:rPr>
              <a:t>导入学习系统</a:t>
            </a:r>
            <a:r>
              <a:rPr lang="en-US" altLang="zh-CN" sz="1200" b="0" dirty="0" smtClean="0">
                <a:solidFill>
                  <a:srgbClr val="000000"/>
                </a:solidFill>
              </a:rPr>
              <a:t>M</a:t>
            </a:r>
            <a:r>
              <a:rPr lang="zh-CN" altLang="en-US" sz="1200" b="0" dirty="0" smtClean="0">
                <a:solidFill>
                  <a:srgbClr val="000000"/>
                </a:solidFill>
              </a:rPr>
              <a:t>中，进而实现对现金贷数据</a:t>
            </a:r>
            <a:r>
              <a:rPr lang="en-US" altLang="zh-CN" sz="1200" b="0" dirty="0" err="1" smtClean="0">
                <a:solidFill>
                  <a:srgbClr val="000000"/>
                </a:solidFill>
              </a:rPr>
              <a:t>B_test</a:t>
            </a:r>
            <a:r>
              <a:rPr lang="zh-CN" altLang="en-US" sz="1200" b="0" dirty="0" smtClean="0">
                <a:solidFill>
                  <a:srgbClr val="000000"/>
                </a:solidFill>
              </a:rPr>
              <a:t>的预测</a:t>
            </a:r>
            <a:endParaRPr lang="en-US" altLang="zh-CN" sz="1200" b="0" dirty="0" smtClean="0">
              <a:solidFill>
                <a:srgbClr val="000000"/>
              </a:solidFill>
            </a:endParaRPr>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solidFill>
                  <a:prstClr val="black"/>
                </a:solidFill>
              </a:rPr>
              <a:pPr/>
              <a:t>2017/6/9</a:t>
            </a:fld>
            <a:endParaRPr lang="zh-CN" altLang="en-US">
              <a:solidFill>
                <a:prstClr val="black"/>
              </a:solidFill>
            </a:endParaRPr>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00464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数据建模的前提是对数据进行充分的探索和理解</a:t>
            </a:r>
            <a:endParaRPr lang="zh-CN" altLang="en-US" dirty="0"/>
          </a:p>
        </p:txBody>
      </p:sp>
    </p:spTree>
    <p:extLst>
      <p:ext uri="{BB962C8B-B14F-4D97-AF65-F5344CB8AC3E}">
        <p14:creationId xmlns:p14="http://schemas.microsoft.com/office/powerpoint/2010/main" val="84441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0700" cy="3865563"/>
          </a:xfrm>
        </p:spPr>
      </p:sp>
      <p:sp>
        <p:nvSpPr>
          <p:cNvPr id="3" name="备注占位符 2"/>
          <p:cNvSpPr>
            <a:spLocks noGrp="1"/>
          </p:cNvSpPr>
          <p:nvPr>
            <p:ph type="body" idx="1"/>
          </p:nvPr>
        </p:nvSpPr>
        <p:spPr/>
        <p:txBody>
          <a:bodyPr/>
          <a:lstStyle/>
          <a:p>
            <a:r>
              <a:rPr lang="zh-CN" altLang="en-US" dirty="0" smtClean="0"/>
              <a:t>我们进行数据探索的整体流程如下。首先，我们进行了数据质量分析，包括缺失值分析和非平衡分析等。当然也考虑了特征分布情况，进行了可视化分析。此外，我们还尝试了数据清洗、规范化、离散化的各类方法。较为重要的特征工程将在第三部分进行详细介绍。</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dirty="0"/>
          </a:p>
        </p:txBody>
      </p:sp>
    </p:spTree>
    <p:extLst>
      <p:ext uri="{BB962C8B-B14F-4D97-AF65-F5344CB8AC3E}">
        <p14:creationId xmlns:p14="http://schemas.microsoft.com/office/powerpoint/2010/main" val="41664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备注占位符 2"/>
          <p:cNvSpPr>
            <a:spLocks noGrp="1"/>
          </p:cNvSpPr>
          <p:nvPr>
            <p:ph type="body"/>
          </p:nvPr>
        </p:nvSpPr>
        <p:spPr>
          <a:xfrm>
            <a:off x="710248" y="4860687"/>
            <a:ext cx="5681980" cy="4604861"/>
          </a:xfrm>
        </p:spPr>
        <p:txBody>
          <a:bodyPr lIns="99057" tIns="49528" rIns="99057" bIns="49528"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传统的监督学习都基于训练和测试集同分布的条件，设计迁移学习算法，首先应该思考什么条件下可以进行迁移。我们对三个数据集的部分重要特征进行了可视化，</a:t>
            </a:r>
            <a:r>
              <a:rPr lang="zh-CN" altLang="en-US" sz="1200" dirty="0" smtClean="0"/>
              <a:t>此处以</a:t>
            </a:r>
            <a:r>
              <a:rPr lang="en-US" altLang="zh-CN" sz="1200" dirty="0" smtClean="0"/>
              <a:t>Userinfo_82</a:t>
            </a:r>
            <a:r>
              <a:rPr lang="zh-CN" altLang="en-US" sz="1200" dirty="0" smtClean="0"/>
              <a:t>为例，可以看出，</a:t>
            </a:r>
            <a:r>
              <a:rPr lang="en-US" altLang="zh-CN" sz="1200" dirty="0" smtClean="0"/>
              <a:t>UserInfo_82</a:t>
            </a:r>
            <a:r>
              <a:rPr lang="zh-CN" altLang="en-US" sz="1200" dirty="0" smtClean="0"/>
              <a:t>在</a:t>
            </a:r>
            <a:r>
              <a:rPr lang="en-US" altLang="zh-CN" sz="1200" dirty="0" err="1" smtClean="0"/>
              <a:t>A_train</a:t>
            </a:r>
            <a:r>
              <a:rPr lang="zh-CN" altLang="en-US" sz="1200" dirty="0" smtClean="0"/>
              <a:t>、</a:t>
            </a:r>
            <a:r>
              <a:rPr lang="en-US" altLang="zh-CN" sz="1200" dirty="0" err="1" smtClean="0"/>
              <a:t>B_train</a:t>
            </a:r>
            <a:r>
              <a:rPr lang="zh-CN" altLang="en-US" sz="1200" dirty="0" smtClean="0"/>
              <a:t>和</a:t>
            </a:r>
            <a:r>
              <a:rPr lang="en-US" altLang="zh-CN" sz="1200" dirty="0" err="1" smtClean="0"/>
              <a:t>B_test</a:t>
            </a:r>
            <a:r>
              <a:rPr lang="zh-CN" altLang="en-US" sz="1200" dirty="0" smtClean="0"/>
              <a:t>上的分布是较为相似的。诸如此类重要特征就为我们的迁移学习提供了一定条件。</a:t>
            </a:r>
            <a:endParaRPr lang="en-US" altLang="zh-CN" sz="1200" dirty="0" smtClean="0"/>
          </a:p>
        </p:txBody>
      </p:sp>
      <p:sp>
        <p:nvSpPr>
          <p:cNvPr id="35843" name="日期占位符 3"/>
          <p:cNvSpPr>
            <a:spLocks noGrp="1"/>
          </p:cNvSpPr>
          <p:nvPr>
            <p:ph type="dt" sz="half"/>
          </p:nvPr>
        </p:nvSpPr>
        <p:spPr>
          <a:xfrm>
            <a:off x="4023092" y="0"/>
            <a:ext cx="3077739" cy="513428"/>
          </a:xfrm>
          <a:prstGeom prst="rect">
            <a:avLst/>
          </a:prstGeom>
          <a:noFill/>
          <a:ln w="9525">
            <a:noFill/>
          </a:ln>
        </p:spPr>
        <p:txBody>
          <a:bodyPr lIns="99057" tIns="49528" rIns="99057" bIns="49528" anchor="t"/>
          <a:lstStyle/>
          <a:p>
            <a:fld id="{BB962C8B-B14F-4D97-AF65-F5344CB8AC3E}" type="datetime1">
              <a:rPr lang="zh-CN" altLang="en-US"/>
              <a:pPr/>
              <a:t>2017/6/9</a:t>
            </a:fld>
            <a:endParaRPr lang="zh-CN" altLang="en-US"/>
          </a:p>
        </p:txBody>
      </p:sp>
      <p:sp>
        <p:nvSpPr>
          <p:cNvPr id="35844" name="灯片编号占位符 4"/>
          <p:cNvSpPr>
            <a:spLocks noGrp="1"/>
          </p:cNvSpPr>
          <p:nvPr>
            <p:ph type="sldNum" sz="quarter"/>
          </p:nvPr>
        </p:nvSpPr>
        <p:spPr>
          <a:xfrm>
            <a:off x="4023092" y="9719598"/>
            <a:ext cx="3077739" cy="513427"/>
          </a:xfrm>
          <a:prstGeom prst="rect">
            <a:avLst/>
          </a:prstGeom>
          <a:noFill/>
          <a:ln w="9525">
            <a:noFill/>
          </a:ln>
        </p:spPr>
        <p:txBody>
          <a:bodyPr lIns="99057" tIns="49528" rIns="99057" bIns="49528" anchor="b"/>
          <a:lstStyle/>
          <a:p>
            <a:fld id="{9A0DB2DC-4C9A-4742-B13C-FB6460FD3503}" type="slidenum">
              <a:rPr lang="zh-CN" altLang="en-US"/>
              <a:pPr/>
              <a:t>9</a:t>
            </a:fld>
            <a:endParaRPr lang="zh-CN" altLang="en-US"/>
          </a:p>
        </p:txBody>
      </p:sp>
    </p:spTree>
    <p:extLst>
      <p:ext uri="{BB962C8B-B14F-4D97-AF65-F5344CB8AC3E}">
        <p14:creationId xmlns:p14="http://schemas.microsoft.com/office/powerpoint/2010/main" val="385013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下面介绍我们的解决方案</a:t>
            </a:r>
            <a:endParaRPr lang="zh-CN" altLang="en-US" dirty="0"/>
          </a:p>
        </p:txBody>
      </p:sp>
    </p:spTree>
    <p:extLst>
      <p:ext uri="{BB962C8B-B14F-4D97-AF65-F5344CB8AC3E}">
        <p14:creationId xmlns:p14="http://schemas.microsoft.com/office/powerpoint/2010/main" val="46357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extLst>
      <p:ext uri="{BB962C8B-B14F-4D97-AF65-F5344CB8AC3E}">
        <p14:creationId xmlns:p14="http://schemas.microsoft.com/office/powerpoint/2010/main" val="2285065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42689897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57941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39917000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3143385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extLst>
      <p:ext uri="{BB962C8B-B14F-4D97-AF65-F5344CB8AC3E}">
        <p14:creationId xmlns:p14="http://schemas.microsoft.com/office/powerpoint/2010/main" val="14691528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4551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4363388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14893588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23015436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28538281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310112"/>
      </p:ext>
    </p:extLst>
  </p:cSld>
  <p:clrMapOvr>
    <a:masterClrMapping/>
  </p:clrMapOvr>
  <p:transition spd="slow">
    <p:pull/>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extLst>
      <p:ext uri="{BB962C8B-B14F-4D97-AF65-F5344CB8AC3E}">
        <p14:creationId xmlns:p14="http://schemas.microsoft.com/office/powerpoint/2010/main" val="151740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12736004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33060268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7702747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738315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extLst>
      <p:ext uri="{BB962C8B-B14F-4D97-AF65-F5344CB8AC3E}">
        <p14:creationId xmlns:p14="http://schemas.microsoft.com/office/powerpoint/2010/main" val="16780040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2691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36923294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extLst>
      <p:ext uri="{BB962C8B-B14F-4D97-AF65-F5344CB8AC3E}">
        <p14:creationId xmlns:p14="http://schemas.microsoft.com/office/powerpoint/2010/main" val="41864190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191305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extLst>
      <p:ext uri="{BB962C8B-B14F-4D97-AF65-F5344CB8AC3E}">
        <p14:creationId xmlns:p14="http://schemas.microsoft.com/office/powerpoint/2010/main" val="425169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rtl="0" eaLnBrk="0" hangingPunct="0">
              <a:defRPr/>
            </a:pPr>
            <a:endParaRPr lang="zh-CN" altLang="en-US">
              <a:cs typeface="+mn-cs"/>
            </a:endParaRPr>
          </a:p>
        </p:txBody>
      </p:sp>
      <p:sp>
        <p:nvSpPr>
          <p:cNvPr id="5" name="页脚占位符 4"/>
          <p:cNvSpPr>
            <a:spLocks noGrp="1"/>
          </p:cNvSpPr>
          <p:nvPr>
            <p:ph type="ftr" sz="quarter" idx="11"/>
          </p:nvPr>
        </p:nvSpPr>
        <p:spPr/>
        <p:txBody>
          <a:bodyPr/>
          <a:lstStyle/>
          <a:p>
            <a:pPr rtl="0" eaLnBrk="0" hangingPunct="0">
              <a:defRPr/>
            </a:pPr>
            <a:endParaRPr lang="zh-CN" altLang="en-US">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3659452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rtl="0" eaLnBrk="0" hangingPunct="0">
              <a:defRPr/>
            </a:pPr>
            <a:endParaRPr lang="zh-CN" altLang="en-US">
              <a:cs typeface="+mn-cs"/>
            </a:endParaRPr>
          </a:p>
        </p:txBody>
      </p:sp>
      <p:sp>
        <p:nvSpPr>
          <p:cNvPr id="5" name="页脚占位符 4"/>
          <p:cNvSpPr>
            <a:spLocks noGrp="1"/>
          </p:cNvSpPr>
          <p:nvPr>
            <p:ph type="ftr" sz="quarter" idx="11"/>
          </p:nvPr>
        </p:nvSpPr>
        <p:spPr/>
        <p:txBody>
          <a:bodyPr/>
          <a:lstStyle/>
          <a:p>
            <a:pPr rtl="0" eaLnBrk="0" hangingPunct="0">
              <a:defRPr/>
            </a:pPr>
            <a:endParaRPr lang="zh-CN" altLang="en-US">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2745725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rtl="0" eaLnBrk="0" hangingPunct="0">
              <a:defRPr/>
            </a:pPr>
            <a:endParaRPr lang="zh-CN" altLang="en-US">
              <a:cs typeface="+mn-cs"/>
            </a:endParaRPr>
          </a:p>
        </p:txBody>
      </p:sp>
      <p:sp>
        <p:nvSpPr>
          <p:cNvPr id="5" name="页脚占位符 4"/>
          <p:cNvSpPr>
            <a:spLocks noGrp="1"/>
          </p:cNvSpPr>
          <p:nvPr>
            <p:ph type="ftr" sz="quarter" idx="11"/>
          </p:nvPr>
        </p:nvSpPr>
        <p:spPr/>
        <p:txBody>
          <a:bodyPr/>
          <a:lstStyle/>
          <a:p>
            <a:pPr rtl="0" eaLnBrk="0" hangingPunct="0">
              <a:defRPr/>
            </a:pPr>
            <a:endParaRPr lang="zh-CN" altLang="en-US">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25752100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rtl="0" eaLnBrk="0" hangingPunct="0">
              <a:defRPr/>
            </a:pPr>
            <a:endParaRPr lang="zh-CN" altLang="en-US">
              <a:cs typeface="+mn-cs"/>
            </a:endParaRPr>
          </a:p>
        </p:txBody>
      </p:sp>
      <p:sp>
        <p:nvSpPr>
          <p:cNvPr id="6" name="页脚占位符 5"/>
          <p:cNvSpPr>
            <a:spLocks noGrp="1"/>
          </p:cNvSpPr>
          <p:nvPr>
            <p:ph type="ftr" sz="quarter" idx="11"/>
          </p:nvPr>
        </p:nvSpPr>
        <p:spPr/>
        <p:txBody>
          <a:bodyPr/>
          <a:lstStyle/>
          <a:p>
            <a:pPr rtl="0" eaLnBrk="0" hangingPunct="0">
              <a:defRPr/>
            </a:pPr>
            <a:endParaRPr lang="zh-CN" altLang="en-US">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3657948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rtl="0" eaLnBrk="0" hangingPunct="0">
              <a:defRPr/>
            </a:pPr>
            <a:endParaRPr lang="zh-CN" altLang="en-US">
              <a:cs typeface="+mn-cs"/>
            </a:endParaRPr>
          </a:p>
        </p:txBody>
      </p:sp>
      <p:sp>
        <p:nvSpPr>
          <p:cNvPr id="8" name="页脚占位符 7"/>
          <p:cNvSpPr>
            <a:spLocks noGrp="1"/>
          </p:cNvSpPr>
          <p:nvPr>
            <p:ph type="ftr" sz="quarter" idx="11"/>
          </p:nvPr>
        </p:nvSpPr>
        <p:spPr/>
        <p:txBody>
          <a:bodyPr/>
          <a:lstStyle/>
          <a:p>
            <a:pPr rtl="0" eaLnBrk="0" hangingPunct="0">
              <a:defRPr/>
            </a:pPr>
            <a:endParaRPr lang="zh-CN" altLang="en-US">
              <a:cs typeface="+mn-cs"/>
            </a:endParaRPr>
          </a:p>
        </p:txBody>
      </p:sp>
      <p:sp>
        <p:nvSpPr>
          <p:cNvPr id="9" name="灯片编号占位符 8"/>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16787248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rtl="0" eaLnBrk="0" hangingPunct="0">
              <a:defRPr/>
            </a:pPr>
            <a:endParaRPr lang="zh-CN" altLang="en-US">
              <a:cs typeface="+mn-cs"/>
            </a:endParaRPr>
          </a:p>
        </p:txBody>
      </p:sp>
      <p:sp>
        <p:nvSpPr>
          <p:cNvPr id="4" name="页脚占位符 3"/>
          <p:cNvSpPr>
            <a:spLocks noGrp="1"/>
          </p:cNvSpPr>
          <p:nvPr>
            <p:ph type="ftr" sz="quarter" idx="11"/>
          </p:nvPr>
        </p:nvSpPr>
        <p:spPr/>
        <p:txBody>
          <a:bodyPr/>
          <a:lstStyle/>
          <a:p>
            <a:pPr rtl="0" eaLnBrk="0" hangingPunct="0">
              <a:defRPr/>
            </a:pPr>
            <a:endParaRPr lang="zh-CN" altLang="en-US">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40481412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rtl="0" eaLnBrk="0" hangingPunct="0">
              <a:defRPr/>
            </a:pPr>
            <a:endParaRPr lang="zh-CN" altLang="en-US">
              <a:cs typeface="+mn-cs"/>
            </a:endParaRPr>
          </a:p>
        </p:txBody>
      </p:sp>
      <p:sp>
        <p:nvSpPr>
          <p:cNvPr id="3" name="页脚占位符 2"/>
          <p:cNvSpPr>
            <a:spLocks noGrp="1"/>
          </p:cNvSpPr>
          <p:nvPr>
            <p:ph type="ftr" sz="quarter" idx="11"/>
          </p:nvPr>
        </p:nvSpPr>
        <p:spPr/>
        <p:txBody>
          <a:bodyPr/>
          <a:lstStyle/>
          <a:p>
            <a:pPr rtl="0" eaLnBrk="0" hangingPunct="0">
              <a:defRPr/>
            </a:pPr>
            <a:endParaRPr lang="zh-CN" altLang="en-US">
              <a:cs typeface="+mn-cs"/>
            </a:endParaRPr>
          </a:p>
        </p:txBody>
      </p:sp>
      <p:sp>
        <p:nvSpPr>
          <p:cNvPr id="4" name="灯片编号占位符 3"/>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42099830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rtl="0" eaLnBrk="0" hangingPunct="0">
              <a:defRPr/>
            </a:pPr>
            <a:endParaRPr lang="zh-CN" altLang="en-US">
              <a:cs typeface="+mn-cs"/>
            </a:endParaRPr>
          </a:p>
        </p:txBody>
      </p:sp>
      <p:sp>
        <p:nvSpPr>
          <p:cNvPr id="6" name="页脚占位符 5"/>
          <p:cNvSpPr>
            <a:spLocks noGrp="1"/>
          </p:cNvSpPr>
          <p:nvPr>
            <p:ph type="ftr" sz="quarter" idx="11"/>
          </p:nvPr>
        </p:nvSpPr>
        <p:spPr/>
        <p:txBody>
          <a:bodyPr/>
          <a:lstStyle/>
          <a:p>
            <a:pPr rtl="0" eaLnBrk="0" hangingPunct="0">
              <a:defRPr/>
            </a:pPr>
            <a:endParaRPr lang="zh-CN" altLang="en-US">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12092841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rtl="0" eaLnBrk="0" hangingPunct="0">
              <a:defRPr/>
            </a:pPr>
            <a:endParaRPr lang="zh-CN" altLang="en-US">
              <a:cs typeface="+mn-cs"/>
            </a:endParaRPr>
          </a:p>
        </p:txBody>
      </p:sp>
      <p:sp>
        <p:nvSpPr>
          <p:cNvPr id="6" name="页脚占位符 5"/>
          <p:cNvSpPr>
            <a:spLocks noGrp="1"/>
          </p:cNvSpPr>
          <p:nvPr>
            <p:ph type="ftr" sz="quarter" idx="11"/>
          </p:nvPr>
        </p:nvSpPr>
        <p:spPr/>
        <p:txBody>
          <a:bodyPr/>
          <a:lstStyle/>
          <a:p>
            <a:pPr rtl="0" eaLnBrk="0" hangingPunct="0">
              <a:defRPr/>
            </a:pPr>
            <a:endParaRPr lang="zh-CN" altLang="en-US">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37493305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rtl="0" eaLnBrk="0" hangingPunct="0">
              <a:defRPr/>
            </a:pPr>
            <a:endParaRPr lang="zh-CN" altLang="en-US">
              <a:cs typeface="+mn-cs"/>
            </a:endParaRPr>
          </a:p>
        </p:txBody>
      </p:sp>
      <p:sp>
        <p:nvSpPr>
          <p:cNvPr id="5" name="页脚占位符 4"/>
          <p:cNvSpPr>
            <a:spLocks noGrp="1"/>
          </p:cNvSpPr>
          <p:nvPr>
            <p:ph type="ftr" sz="quarter" idx="11"/>
          </p:nvPr>
        </p:nvSpPr>
        <p:spPr/>
        <p:txBody>
          <a:bodyPr/>
          <a:lstStyle/>
          <a:p>
            <a:pPr rtl="0" eaLnBrk="0" hangingPunct="0">
              <a:defRPr/>
            </a:pPr>
            <a:endParaRPr lang="zh-CN" altLang="en-US">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146792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rtl="0" eaLnBrk="0" hangingPunct="0">
              <a:defRPr/>
            </a:pPr>
            <a:endParaRPr lang="zh-CN" altLang="en-US">
              <a:cs typeface="+mn-cs"/>
            </a:endParaRPr>
          </a:p>
        </p:txBody>
      </p:sp>
      <p:sp>
        <p:nvSpPr>
          <p:cNvPr id="5" name="页脚占位符 4"/>
          <p:cNvSpPr>
            <a:spLocks noGrp="1"/>
          </p:cNvSpPr>
          <p:nvPr>
            <p:ph type="ftr" sz="quarter" idx="11"/>
          </p:nvPr>
        </p:nvSpPr>
        <p:spPr/>
        <p:txBody>
          <a:bodyPr/>
          <a:lstStyle/>
          <a:p>
            <a:pPr rtl="0" eaLnBrk="0" hangingPunct="0">
              <a:defRPr/>
            </a:pPr>
            <a:endParaRPr lang="zh-CN" altLang="en-US">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62699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3.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3"/>
          <a:stretch>
            <a:fillRect/>
          </a:stretch>
        </p:blipFill>
        <p:spPr>
          <a:xfrm>
            <a:off x="1588" y="0"/>
            <a:ext cx="12188825"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stretch>
            <a:fillRect/>
          </a:stretch>
        </p:blipFill>
        <p:spPr>
          <a:xfrm>
            <a:off x="1588" y="0"/>
            <a:ext cx="12188825" cy="6858000"/>
          </a:xfrm>
          <a:prstGeom prst="rect">
            <a:avLst/>
          </a:prstGeom>
          <a:noFill/>
          <a:ln w="9525">
            <a:noFill/>
          </a:ln>
        </p:spPr>
      </p:pic>
      <p:pic>
        <p:nvPicPr>
          <p:cNvPr id="3075" name="图片 2"/>
          <p:cNvPicPr>
            <a:picLocks noChangeAspect="1"/>
          </p:cNvPicPr>
          <p:nvPr userDrawn="1"/>
        </p:nvPicPr>
        <p:blipFill>
          <a:blip r:embed="rId14"/>
          <a:stretch>
            <a:fillRect/>
          </a:stretch>
        </p:blipFill>
        <p:spPr>
          <a:xfrm>
            <a:off x="6096000" y="0"/>
            <a:ext cx="6096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14"/>
          <a:stretch>
            <a:fillRect/>
          </a:stretch>
        </p:blipFill>
        <p:spPr>
          <a:xfrm>
            <a:off x="1588" y="0"/>
            <a:ext cx="12188825" cy="6858000"/>
          </a:xfrm>
          <a:prstGeom prst="rect">
            <a:avLst/>
          </a:prstGeom>
          <a:noFill/>
          <a:ln w="9525">
            <a:noFill/>
          </a:ln>
        </p:spPr>
      </p:pic>
      <p:pic>
        <p:nvPicPr>
          <p:cNvPr id="4099" name="图片 2"/>
          <p:cNvPicPr>
            <a:picLocks noChangeAspect="1"/>
          </p:cNvPicPr>
          <p:nvPr userDrawn="1"/>
        </p:nvPicPr>
        <p:blipFill>
          <a:blip r:embed="rId15"/>
          <a:stretch>
            <a:fillRect/>
          </a:stretch>
        </p:blipFill>
        <p:spPr>
          <a:xfrm>
            <a:off x="1588" y="0"/>
            <a:ext cx="12188825" cy="6858000"/>
          </a:xfrm>
          <a:prstGeom prst="rect">
            <a:avLst/>
          </a:prstGeom>
          <a:noFill/>
          <a:ln w="9525">
            <a:noFill/>
          </a:ln>
        </p:spPr>
      </p:pic>
      <p:pic>
        <p:nvPicPr>
          <p:cNvPr id="4100" name="图片 3"/>
          <p:cNvPicPr>
            <a:picLocks noChangeAspect="1"/>
          </p:cNvPicPr>
          <p:nvPr userDrawn="1"/>
        </p:nvPicPr>
        <p:blipFill>
          <a:blip r:embed="rId14"/>
          <a:srcRect t="26666" b="36667"/>
          <a:stretch>
            <a:fillRect/>
          </a:stretch>
        </p:blipFill>
        <p:spPr>
          <a:xfrm>
            <a:off x="1588" y="2171700"/>
            <a:ext cx="12188825" cy="2514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14"/>
          <a:stretch>
            <a:fillRect/>
          </a:stretch>
        </p:blipFill>
        <p:spPr>
          <a:xfrm>
            <a:off x="1588" y="0"/>
            <a:ext cx="12188825" cy="6858000"/>
          </a:xfrm>
          <a:prstGeom prst="rect">
            <a:avLst/>
          </a:prstGeom>
          <a:noFill/>
          <a:ln w="9525">
            <a:noFill/>
          </a:ln>
        </p:spPr>
      </p:pic>
      <p:pic>
        <p:nvPicPr>
          <p:cNvPr id="5123" name="图片 2"/>
          <p:cNvPicPr>
            <a:picLocks noChangeAspect="1"/>
          </p:cNvPicPr>
          <p:nvPr userDrawn="1"/>
        </p:nvPicPr>
        <p:blipFill>
          <a:blip r:embed="rId15"/>
          <a:srcRect t="12222"/>
          <a:stretch>
            <a:fillRect/>
          </a:stretch>
        </p:blipFill>
        <p:spPr>
          <a:xfrm>
            <a:off x="1588" y="838200"/>
            <a:ext cx="12188825" cy="6019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14"/>
          <a:stretch>
            <a:fillRect/>
          </a:stretch>
        </p:blipFill>
        <p:spPr>
          <a:xfrm>
            <a:off x="1588" y="0"/>
            <a:ext cx="12188825" cy="6858000"/>
          </a:xfrm>
          <a:prstGeom prst="rect">
            <a:avLst/>
          </a:prstGeom>
          <a:noFill/>
          <a:ln w="9525">
            <a:noFill/>
          </a:ln>
        </p:spPr>
      </p:pic>
      <p:pic>
        <p:nvPicPr>
          <p:cNvPr id="5123" name="图片 2"/>
          <p:cNvPicPr>
            <a:picLocks noChangeAspect="1"/>
          </p:cNvPicPr>
          <p:nvPr userDrawn="1"/>
        </p:nvPicPr>
        <p:blipFill>
          <a:blip r:embed="rId15"/>
          <a:srcRect t="12222"/>
          <a:stretch>
            <a:fillRect/>
          </a:stretch>
        </p:blipFill>
        <p:spPr>
          <a:xfrm>
            <a:off x="1588" y="838200"/>
            <a:ext cx="12188825" cy="6019800"/>
          </a:xfrm>
          <a:prstGeom prst="rect">
            <a:avLst/>
          </a:prstGeom>
          <a:noFill/>
          <a:ln w="9525">
            <a:noFill/>
          </a:ln>
        </p:spPr>
      </p:pic>
    </p:spTree>
    <p:extLst>
      <p:ext uri="{BB962C8B-B14F-4D97-AF65-F5344CB8AC3E}">
        <p14:creationId xmlns:p14="http://schemas.microsoft.com/office/powerpoint/2010/main" val="428103025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A4363"/>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3"/>
          <a:stretch>
            <a:fillRect/>
          </a:stretch>
        </p:blipFill>
        <p:spPr>
          <a:xfrm>
            <a:off x="1588" y="0"/>
            <a:ext cx="12188825" cy="6858000"/>
          </a:xfrm>
          <a:prstGeom prst="rect">
            <a:avLst/>
          </a:prstGeom>
          <a:noFill/>
          <a:ln w="9525">
            <a:noFill/>
          </a:ln>
        </p:spPr>
      </p:pic>
    </p:spTree>
    <p:extLst>
      <p:ext uri="{BB962C8B-B14F-4D97-AF65-F5344CB8AC3E}">
        <p14:creationId xmlns:p14="http://schemas.microsoft.com/office/powerpoint/2010/main" val="19050754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zh-CN" dirty="0"/>
              <a:t>单击此处编辑母版文本样式</a:t>
            </a:r>
          </a:p>
          <a:p>
            <a:pPr lvl="1" indent="-22860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smtClean="0">
                <a:solidFill>
                  <a:srgbClr val="898989"/>
                </a:solidFill>
              </a:defRPr>
            </a:lvl1pPr>
          </a:lstStyle>
          <a:p>
            <a:pPr rtl="0" eaLnBrk="0" hangingPunct="0">
              <a:defRPr/>
            </a:pPr>
            <a:endParaRPr lang="zh-CN" altLang="en-US">
              <a:cs typeface="+mn-cs"/>
            </a:endParaRPr>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smtClean="0">
                <a:solidFill>
                  <a:srgbClr val="898989"/>
                </a:solidFill>
              </a:defRPr>
            </a:lvl1pPr>
          </a:lstStyle>
          <a:p>
            <a:pPr rtl="0" eaLnBrk="0" hangingPunct="0">
              <a:defRPr/>
            </a:pPr>
            <a:endParaRPr lang="zh-CN" altLang="en-US">
              <a:cs typeface="+mn-cs"/>
            </a:endParaRPr>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algn="r"/>
            <a:fld id="{9A0DB2DC-4C9A-4742-B13C-FB6460FD3503}" type="slidenum">
              <a:rPr lang="zh-CN" altLang="en-US" sz="1200" noProof="1" dirty="0">
                <a:solidFill>
                  <a:srgbClr val="898989"/>
                </a:solidFill>
                <a:cs typeface="+mn-ea"/>
              </a:rPr>
              <a:pPr algn="r"/>
              <a:t>‹#›</a:t>
            </a:fld>
            <a:endParaRPr lang="zh-CN" altLang="en-US" sz="1200" noProof="1">
              <a:solidFill>
                <a:srgbClr val="898989"/>
              </a:solidFill>
            </a:endParaRPr>
          </a:p>
        </p:txBody>
      </p:sp>
    </p:spTree>
    <p:extLst>
      <p:ext uri="{BB962C8B-B14F-4D97-AF65-F5344CB8AC3E}">
        <p14:creationId xmlns:p14="http://schemas.microsoft.com/office/powerpoint/2010/main" val="385549034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5.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框 10"/>
          <p:cNvSpPr txBox="1">
            <a:spLocks noChangeArrowheads="1"/>
          </p:cNvSpPr>
          <p:nvPr/>
        </p:nvSpPr>
        <p:spPr bwMode="auto">
          <a:xfrm>
            <a:off x="3617908" y="5513718"/>
            <a:ext cx="4956175" cy="55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bg1"/>
                </a:solidFill>
                <a:uLnTx/>
                <a:uFillTx/>
                <a:latin typeface="Segoe UI" panose="020B0502040204020203" pitchFamily="34" charset="0"/>
                <a:ea typeface="宋体" panose="02010600030101010101" pitchFamily="2" charset="-122"/>
                <a:cs typeface="Segoe UI" panose="020B0502040204020203" pitchFamily="34" charset="0"/>
              </a:rPr>
              <a:t>答辩人：亢延哲</a:t>
            </a:r>
            <a:endParaRPr kumimoji="0" lang="en-US" altLang="zh-CN" sz="2800" b="0" i="0" u="none" strike="noStrike" kern="1200" cap="none" spc="0" normalizeH="0" baseline="0" noProof="0" dirty="0" smtClean="0">
              <a:ln>
                <a:noFill/>
              </a:ln>
              <a:solidFill>
                <a:schemeClr val="bg1"/>
              </a:solidFill>
              <a:uLnTx/>
              <a:uFillTx/>
              <a:latin typeface="Segoe UI" panose="020B0502040204020203" pitchFamily="34" charset="0"/>
              <a:ea typeface="宋体" panose="02010600030101010101" pitchFamily="2" charset="-122"/>
              <a:cs typeface="Segoe UI" panose="020B0502040204020203" pitchFamily="34" charset="0"/>
            </a:endParaRPr>
          </a:p>
        </p:txBody>
      </p:sp>
      <p:sp>
        <p:nvSpPr>
          <p:cNvPr id="27652" name="文本框 12"/>
          <p:cNvSpPr txBox="1">
            <a:spLocks noChangeArrowheads="1"/>
          </p:cNvSpPr>
          <p:nvPr/>
        </p:nvSpPr>
        <p:spPr bwMode="auto">
          <a:xfrm>
            <a:off x="1583531" y="2514600"/>
            <a:ext cx="9024938" cy="200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rPr>
              <a:t>前海征信</a:t>
            </a:r>
            <a:r>
              <a:rPr kumimoji="0" lang="en-US" altLang="zh-CN"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rPr>
              <a:t>“</a:t>
            </a:r>
            <a:r>
              <a:rPr kumimoji="0" lang="zh-CN" altLang="en-US"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rPr>
              <a:t>好信杯</a:t>
            </a:r>
            <a:r>
              <a:rPr kumimoji="0" lang="en-US" altLang="zh-CN"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rPr>
              <a:t>”</a:t>
            </a:r>
            <a:r>
              <a:rPr kumimoji="0" lang="zh-CN" altLang="en-US"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rPr>
              <a:t>大数据算法大赛</a:t>
            </a:r>
            <a:endParaRPr kumimoji="0" lang="en-US" altLang="zh-CN"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endParaRPr>
          </a:p>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4400" b="1" dirty="0">
                <a:solidFill>
                  <a:schemeClr val="bg1"/>
                </a:solidFill>
                <a:effectLst>
                  <a:outerShdw blurRad="38100" dist="38100" dir="2700000" algn="tl">
                    <a:srgbClr val="000000">
                      <a:alpha val="43137"/>
                    </a:srgbClr>
                  </a:outerShdw>
                </a:effectLst>
                <a:latin typeface="Segoe UI" panose="020B0502040204020203" pitchFamily="34" charset="0"/>
                <a:ea typeface="微软雅黑" panose="020B0503020204020204" pitchFamily="34" charset="-122"/>
                <a:cs typeface="+mn-cs"/>
              </a:rPr>
              <a:t>解决方案</a:t>
            </a:r>
            <a:endParaRPr kumimoji="0" lang="zh-CN" altLang="en-US" sz="4400" b="1" i="0"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Segoe UI" panose="020B0502040204020203" pitchFamily="34" charset="0"/>
              <a:ea typeface="微软雅黑" panose="020B0503020204020204" pitchFamily="34"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173" y="934494"/>
            <a:ext cx="3283647" cy="91800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1" name="直接连接符 6"/>
          <p:cNvCxnSpPr/>
          <p:nvPr/>
        </p:nvCxnSpPr>
        <p:spPr>
          <a:xfrm>
            <a:off x="4321175" y="3305175"/>
            <a:ext cx="5257800" cy="0"/>
          </a:xfrm>
          <a:prstGeom prst="line">
            <a:avLst/>
          </a:prstGeom>
          <a:ln w="19050" cap="flat" cmpd="sng">
            <a:solidFill>
              <a:schemeClr val="bg1"/>
            </a:solidFill>
            <a:prstDash val="solid"/>
            <a:round/>
            <a:headEnd type="oval" w="med" len="med"/>
            <a:tailEnd type="oval" w="med" len="med"/>
          </a:ln>
        </p:spPr>
      </p:cxnSp>
      <p:sp>
        <p:nvSpPr>
          <p:cNvPr id="30722" name="KSO_GT2.1"/>
          <p:cNvSpPr txBox="1"/>
          <p:nvPr/>
        </p:nvSpPr>
        <p:spPr>
          <a:xfrm>
            <a:off x="5075238" y="3349625"/>
            <a:ext cx="4476750" cy="652463"/>
          </a:xfrm>
          <a:prstGeom prst="rect">
            <a:avLst/>
          </a:prstGeom>
          <a:noFill/>
          <a:ln w="9525">
            <a:noFill/>
          </a:ln>
        </p:spPr>
        <p:txBody>
          <a:bodyPr lIns="0" tIns="0" rIns="0" bIns="0" anchor="ctr"/>
          <a:lstStyle/>
          <a:p>
            <a:pPr lvl="0" indent="0" algn="r" eaLnBrk="1" hangingPunct="1">
              <a:lnSpc>
                <a:spcPct val="130000"/>
              </a:lnSpc>
            </a:pPr>
            <a:r>
              <a:rPr lang="en-US" altLang="zh-CN" sz="1600" dirty="0" smtClean="0">
                <a:solidFill>
                  <a:schemeClr val="bg1"/>
                </a:solidFill>
                <a:latin typeface="Segoe UI" panose="020B0502040204020203" pitchFamily="34" charset="0"/>
                <a:ea typeface="Segoe UI" panose="020B0502040204020203" pitchFamily="34" charset="0"/>
              </a:rPr>
              <a:t>Final Solution</a:t>
            </a:r>
            <a:endParaRPr lang="en-US" altLang="zh-CN" sz="1600" dirty="0">
              <a:solidFill>
                <a:schemeClr val="bg1"/>
              </a:solidFill>
              <a:latin typeface="Segoe UI" panose="020B0502040204020203" pitchFamily="34" charset="0"/>
              <a:ea typeface="Segoe UI" panose="020B0502040204020203" pitchFamily="34" charset="0"/>
            </a:endParaRPr>
          </a:p>
        </p:txBody>
      </p:sp>
      <p:grpSp>
        <p:nvGrpSpPr>
          <p:cNvPr id="30723" name="Group 4"/>
          <p:cNvGrpSpPr/>
          <p:nvPr/>
        </p:nvGrpSpPr>
        <p:grpSpPr>
          <a:xfrm>
            <a:off x="3021013" y="2433638"/>
            <a:ext cx="1536700" cy="1987550"/>
            <a:chOff x="0" y="0"/>
            <a:chExt cx="1152785" cy="1490412"/>
          </a:xfrm>
        </p:grpSpPr>
        <p:grpSp>
          <p:nvGrpSpPr>
            <p:cNvPr id="30724" name="Group 5"/>
            <p:cNvGrpSpPr/>
            <p:nvPr/>
          </p:nvGrpSpPr>
          <p:grpSpPr>
            <a:xfrm>
              <a:off x="138402" y="0"/>
              <a:ext cx="1014383" cy="1490412"/>
              <a:chOff x="0" y="0"/>
              <a:chExt cx="1014383" cy="1490412"/>
            </a:xfrm>
          </p:grpSpPr>
          <p:sp>
            <p:nvSpPr>
              <p:cNvPr id="30725" name="圆角矩形 11"/>
              <p:cNvSpPr/>
              <p:nvPr/>
            </p:nvSpPr>
            <p:spPr>
              <a:xfrm rot="1132031">
                <a:off x="0" y="0"/>
                <a:ext cx="1014383" cy="1490412"/>
              </a:xfrm>
              <a:prstGeom prst="roundRect">
                <a:avLst>
                  <a:gd name="adj" fmla="val 12134"/>
                </a:avLst>
              </a:prstGeom>
              <a:solidFill>
                <a:srgbClr val="163048"/>
              </a:solidFill>
              <a:ln w="9525">
                <a:noFill/>
              </a:ln>
            </p:spPr>
            <p:txBody>
              <a:bodyPr anchor="ctr"/>
              <a:lstStyle/>
              <a:p>
                <a:pPr lvl="0" indent="0" algn="ctr" eaLnBrk="1" hangingPunct="1"/>
                <a:endParaRPr lang="zh-CN" altLang="en-US" sz="3200" dirty="0">
                  <a:solidFill>
                    <a:srgbClr val="FFFFFF"/>
                  </a:solidFill>
                  <a:latin typeface="Calibri" panose="020F0502020204030204" pitchFamily="34" charset="0"/>
                  <a:ea typeface="宋体" panose="02010600030101010101" pitchFamily="2" charset="-122"/>
                </a:endParaRPr>
              </a:p>
            </p:txBody>
          </p:sp>
          <p:sp>
            <p:nvSpPr>
              <p:cNvPr id="30726" name="KSO_GN2"/>
              <p:cNvSpPr/>
              <p:nvPr/>
            </p:nvSpPr>
            <p:spPr>
              <a:xfrm rot="1132031">
                <a:off x="43080" y="31875"/>
                <a:ext cx="931612" cy="1428311"/>
              </a:xfrm>
              <a:prstGeom prst="roundRect">
                <a:avLst>
                  <a:gd name="adj" fmla="val 12134"/>
                </a:avLst>
              </a:prstGeom>
              <a:noFill/>
              <a:ln w="25400" cap="flat" cmpd="sng">
                <a:solidFill>
                  <a:srgbClr val="FFFFFF"/>
                </a:solidFill>
                <a:prstDash val="solid"/>
                <a:round/>
                <a:headEnd type="none" w="med" len="med"/>
                <a:tailEnd type="none" w="med" len="med"/>
              </a:ln>
            </p:spPr>
            <p:txBody>
              <a:bodyPr anchor="ctr"/>
              <a:lstStyle/>
              <a:p>
                <a:pPr lvl="0" indent="0" algn="ctr" eaLnBrk="1" hangingPunct="1"/>
                <a:r>
                  <a:rPr lang="en-US" altLang="zh-CN" sz="6400" dirty="0">
                    <a:solidFill>
                      <a:srgbClr val="FFFFFF"/>
                    </a:solidFill>
                    <a:latin typeface="Impact" panose="020B0806030902050204" pitchFamily="34" charset="0"/>
                    <a:ea typeface="Gungsuh" panose="02030600000101010101" pitchFamily="18" charset="-127"/>
                  </a:rPr>
                  <a:t>03</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0727" name="圆角矩形 26"/>
            <p:cNvSpPr/>
            <p:nvPr/>
          </p:nvSpPr>
          <p:spPr>
            <a:xfrm rot="1132031">
              <a:off x="0" y="832988"/>
              <a:ext cx="1014383" cy="634430"/>
            </a:xfrm>
            <a:custGeom>
              <a:avLst/>
              <a:gdLst/>
              <a:ahLst/>
              <a:cxnLst>
                <a:cxn ang="0">
                  <a:pos x="0" y="266030"/>
                </a:cxn>
                <a:cxn ang="0">
                  <a:pos x="778465" y="0"/>
                </a:cxn>
                <a:cxn ang="0">
                  <a:pos x="778465" y="392435"/>
                </a:cxn>
                <a:cxn ang="0">
                  <a:pos x="684022" y="486878"/>
                </a:cxn>
                <a:cxn ang="0">
                  <a:pos x="94443" y="486878"/>
                </a:cxn>
                <a:cxn ang="0">
                  <a:pos x="0" y="392435"/>
                </a:cxn>
                <a:cxn ang="0">
                  <a:pos x="0" y="266030"/>
                </a:cxn>
              </a:cxnLst>
              <a:rect l="0" t="0" r="0" b="0"/>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rotWithShape="1">
              <a:blip r:embed="rId3">
                <a:alphaModFix amt="65999"/>
              </a:blip>
            </a:blipFill>
            <a:ln w="9525">
              <a:noFill/>
            </a:ln>
          </p:spPr>
          <p:txBody>
            <a:bodyPr/>
            <a:lstStyle/>
            <a:p>
              <a:endParaRPr lang="zh-CN" altLang="en-US"/>
            </a:p>
          </p:txBody>
        </p:sp>
      </p:grpSp>
      <p:sp>
        <p:nvSpPr>
          <p:cNvPr id="30728" name="KSO_GT2"/>
          <p:cNvSpPr txBox="1"/>
          <p:nvPr/>
        </p:nvSpPr>
        <p:spPr>
          <a:xfrm>
            <a:off x="4900613" y="2787650"/>
            <a:ext cx="4651375" cy="517525"/>
          </a:xfrm>
          <a:prstGeom prst="rect">
            <a:avLst/>
          </a:prstGeom>
          <a:noFill/>
          <a:ln w="9525">
            <a:noFill/>
          </a:ln>
        </p:spPr>
        <p:txBody>
          <a:bodyPr lIns="0" tIns="0" rIns="0" bIns="0" anchor="ctr"/>
          <a:lstStyle/>
          <a:p>
            <a:pPr lvl="0" indent="0" algn="r" eaLnBrk="1" hangingPunct="1">
              <a:lnSpc>
                <a:spcPct val="80000"/>
              </a:lnSpc>
            </a:pPr>
            <a:r>
              <a:rPr lang="zh-CN" altLang="en-US" sz="2400" b="1" dirty="0" smtClean="0">
                <a:solidFill>
                  <a:srgbClr val="FFC000"/>
                </a:solidFill>
                <a:latin typeface="Segoe UI" panose="020B0502040204020203" pitchFamily="34" charset="0"/>
              </a:rPr>
              <a:t>解决方案</a:t>
            </a:r>
            <a:endParaRPr lang="zh-CN" altLang="en-US" sz="2400" b="1" dirty="0">
              <a:solidFill>
                <a:srgbClr val="FFC000"/>
              </a:solidFill>
              <a:latin typeface="Segoe UI" panose="020B0502040204020203"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内容占位符 3"/>
          <p:cNvSpPr txBox="1"/>
          <p:nvPr/>
        </p:nvSpPr>
        <p:spPr>
          <a:xfrm>
            <a:off x="609600" y="1601209"/>
            <a:ext cx="10972800" cy="2697325"/>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pPr>
            <a:r>
              <a:rPr lang="en-US" altLang="zh-CN" sz="1800" dirty="0" smtClean="0">
                <a:solidFill>
                  <a:srgbClr val="000000"/>
                </a:solidFill>
              </a:rPr>
              <a:t>“An explanation of the data should be mad as simple as possible, but no simpler”</a:t>
            </a:r>
            <a:r>
              <a:rPr lang="zh-CN" altLang="en-US" sz="1800" dirty="0" smtClean="0">
                <a:solidFill>
                  <a:srgbClr val="000000"/>
                </a:solidFill>
              </a:rPr>
              <a:t>。</a:t>
            </a:r>
          </a:p>
          <a:p>
            <a:pPr>
              <a:lnSpc>
                <a:spcPct val="125000"/>
              </a:lnSpc>
            </a:pPr>
            <a:endParaRPr lang="en-US" altLang="zh-CN" sz="1800" dirty="0">
              <a:solidFill>
                <a:srgbClr val="000000"/>
              </a:solidFill>
            </a:endParaRPr>
          </a:p>
        </p:txBody>
      </p:sp>
      <p:sp>
        <p:nvSpPr>
          <p:cNvPr id="17" name="TextBox 9"/>
          <p:cNvSpPr txBox="1"/>
          <p:nvPr/>
        </p:nvSpPr>
        <p:spPr>
          <a:xfrm>
            <a:off x="687388" y="901700"/>
            <a:ext cx="8893340" cy="629660"/>
          </a:xfrm>
          <a:prstGeom prst="rect">
            <a:avLst/>
          </a:prstGeom>
          <a:noFill/>
        </p:spPr>
        <p:txBody>
          <a:bodyPr wrap="square" rtlCol="0">
            <a:spAutoFit/>
          </a:bodyPr>
          <a:lstStyle/>
          <a:p>
            <a:pPr algn="just">
              <a:lnSpc>
                <a:spcPct val="150000"/>
              </a:lnSpc>
            </a:pPr>
            <a:r>
              <a:rPr lang="en-US" altLang="zh-CN" sz="2665" b="1" noProof="1" smtClean="0">
                <a:solidFill>
                  <a:srgbClr val="C00000"/>
                </a:solidFill>
                <a:latin typeface="Times New Roman" panose="02020603050405020304" pitchFamily="18" charset="0"/>
                <a:cs typeface="Times New Roman" panose="02020603050405020304" pitchFamily="18" charset="0"/>
              </a:rPr>
              <a:t>FInSight</a:t>
            </a:r>
            <a:r>
              <a:rPr lang="zh-CN" altLang="en-US" sz="2665" b="1" noProof="1" smtClean="0">
                <a:solidFill>
                  <a:srgbClr val="C00000"/>
                </a:solidFill>
                <a:latin typeface="Times New Roman" panose="02020603050405020304" pitchFamily="18" charset="0"/>
                <a:cs typeface="Times New Roman" panose="02020603050405020304" pitchFamily="18" charset="0"/>
              </a:rPr>
              <a:t>建模理念</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274573" y="2243630"/>
            <a:ext cx="6121416" cy="4249505"/>
          </a:xfrm>
          <a:prstGeom prst="rect">
            <a:avLst/>
          </a:prstGeom>
        </p:spPr>
      </p:pic>
      <p:sp>
        <p:nvSpPr>
          <p:cNvPr id="11" name="文本框 10"/>
          <p:cNvSpPr txBox="1"/>
          <p:nvPr/>
        </p:nvSpPr>
        <p:spPr>
          <a:xfrm>
            <a:off x="4865738" y="6550223"/>
            <a:ext cx="3441107" cy="307777"/>
          </a:xfrm>
          <a:prstGeom prst="rect">
            <a:avLst/>
          </a:prstGeom>
          <a:noFill/>
        </p:spPr>
        <p:txBody>
          <a:bodyPr wrap="square" rtlCol="0">
            <a:spAutoFit/>
          </a:bodyPr>
          <a:lstStyle/>
          <a:p>
            <a:r>
              <a:rPr lang="zh-CN" altLang="en-US" sz="1400" b="1" dirty="0" smtClean="0"/>
              <a:t>训练误差和测试误差与模型复杂度的关系</a:t>
            </a:r>
            <a:endParaRPr lang="zh-CN" altLang="en-US" sz="1400" b="1" dirty="0"/>
          </a:p>
        </p:txBody>
      </p:sp>
      <p:sp>
        <p:nvSpPr>
          <p:cNvPr id="12"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897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388" y="901700"/>
            <a:ext cx="5967413" cy="707501"/>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算法思路</a:t>
            </a:r>
            <a:r>
              <a:rPr lang="en-US" altLang="zh-CN" sz="2665" b="1" noProof="1" smtClean="0">
                <a:solidFill>
                  <a:srgbClr val="C00000"/>
                </a:solidFill>
                <a:latin typeface="Times New Roman" panose="02020603050405020304" pitchFamily="18" charset="0"/>
                <a:cs typeface="Times New Roman" panose="02020603050405020304" pitchFamily="18" charset="0"/>
              </a:rPr>
              <a:t>——</a:t>
            </a:r>
            <a:r>
              <a:rPr lang="zh-CN" altLang="en-US" sz="2665" b="1" noProof="1" smtClean="0">
                <a:solidFill>
                  <a:srgbClr val="C00000"/>
                </a:solidFill>
                <a:latin typeface="Times New Roman" panose="02020603050405020304" pitchFamily="18" charset="0"/>
                <a:cs typeface="Times New Roman" panose="02020603050405020304" pitchFamily="18" charset="0"/>
              </a:rPr>
              <a:t>类</a:t>
            </a:r>
            <a:r>
              <a:rPr lang="en-US" altLang="zh-CN" sz="2665" b="1" noProof="1" smtClean="0">
                <a:solidFill>
                  <a:srgbClr val="C00000"/>
                </a:solidFill>
                <a:latin typeface="Times New Roman" panose="02020603050405020304" pitchFamily="18" charset="0"/>
                <a:cs typeface="Times New Roman" panose="02020603050405020304" pitchFamily="18" charset="0"/>
              </a:rPr>
              <a:t>TrAdaBoost</a:t>
            </a:r>
            <a:r>
              <a:rPr lang="zh-CN" altLang="en-US" sz="2665" b="1" noProof="1" smtClean="0">
                <a:solidFill>
                  <a:srgbClr val="C00000"/>
                </a:solidFill>
                <a:latin typeface="Times New Roman" panose="02020603050405020304" pitchFamily="18" charset="0"/>
                <a:cs typeface="Times New Roman" panose="02020603050405020304" pitchFamily="18" charset="0"/>
              </a:rPr>
              <a:t>算法</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sp>
        <p:nvSpPr>
          <p:cNvPr id="9" name="内容占位符 3"/>
          <p:cNvSpPr txBox="1"/>
          <p:nvPr/>
        </p:nvSpPr>
        <p:spPr>
          <a:xfrm>
            <a:off x="609600" y="1668592"/>
            <a:ext cx="10423021" cy="3322152"/>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pPr>
            <a:r>
              <a:rPr lang="zh-CN" altLang="en-US" sz="2000" dirty="0">
                <a:solidFill>
                  <a:srgbClr val="000000"/>
                </a:solidFill>
              </a:rPr>
              <a:t>结合</a:t>
            </a:r>
            <a:r>
              <a:rPr lang="zh-CN" altLang="en-US" sz="2000" dirty="0" smtClean="0">
                <a:solidFill>
                  <a:srgbClr val="000000"/>
                </a:solidFill>
              </a:rPr>
              <a:t>团队以往的建模经验，提出</a:t>
            </a:r>
            <a:r>
              <a:rPr lang="zh-CN" altLang="en-US" sz="2000" dirty="0">
                <a:solidFill>
                  <a:srgbClr val="000000"/>
                </a:solidFill>
              </a:rPr>
              <a:t>了一种类</a:t>
            </a:r>
            <a:r>
              <a:rPr lang="en-US" altLang="zh-CN" sz="2000" dirty="0" err="1">
                <a:solidFill>
                  <a:srgbClr val="000000"/>
                </a:solidFill>
              </a:rPr>
              <a:t>TrAdaBoost</a:t>
            </a:r>
            <a:r>
              <a:rPr lang="zh-CN" altLang="en-US" sz="2000" dirty="0">
                <a:solidFill>
                  <a:srgbClr val="000000"/>
                </a:solidFill>
              </a:rPr>
              <a:t>算法</a:t>
            </a:r>
            <a:r>
              <a:rPr lang="zh-CN" altLang="en-US" sz="2000" dirty="0" smtClean="0">
                <a:solidFill>
                  <a:srgbClr val="000000"/>
                </a:solidFill>
              </a:rPr>
              <a:t>。</a:t>
            </a:r>
            <a:endParaRPr lang="en-US" altLang="zh-CN" sz="2000" dirty="0" smtClean="0">
              <a:solidFill>
                <a:srgbClr val="000000"/>
              </a:solidFill>
            </a:endParaRPr>
          </a:p>
        </p:txBody>
      </p:sp>
      <p:pic>
        <p:nvPicPr>
          <p:cNvPr id="2" name="图片 1"/>
          <p:cNvPicPr>
            <a:picLocks noChangeAspect="1"/>
          </p:cNvPicPr>
          <p:nvPr/>
        </p:nvPicPr>
        <p:blipFill>
          <a:blip r:embed="rId3"/>
          <a:stretch>
            <a:fillRect/>
          </a:stretch>
        </p:blipFill>
        <p:spPr>
          <a:xfrm>
            <a:off x="3019611" y="2445942"/>
            <a:ext cx="6152775" cy="4159957"/>
          </a:xfrm>
          <a:prstGeom prst="rect">
            <a:avLst/>
          </a:prstGeom>
        </p:spPr>
      </p:pic>
      <p:sp>
        <p:nvSpPr>
          <p:cNvPr id="11"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924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812346" y="901700"/>
            <a:ext cx="8893340"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整体方案</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46" y="1876535"/>
            <a:ext cx="10831041" cy="3938643"/>
          </a:xfrm>
          <a:prstGeom prst="rect">
            <a:avLst/>
          </a:prstGeom>
        </p:spPr>
      </p:pic>
    </p:spTree>
    <p:extLst>
      <p:ext uri="{BB962C8B-B14F-4D97-AF65-F5344CB8AC3E}">
        <p14:creationId xmlns:p14="http://schemas.microsoft.com/office/powerpoint/2010/main" val="356980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812346" y="901700"/>
            <a:ext cx="8893340"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特征工程</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46" y="1876535"/>
            <a:ext cx="10831041" cy="3938643"/>
          </a:xfrm>
          <a:prstGeom prst="rect">
            <a:avLst/>
          </a:prstGeom>
        </p:spPr>
      </p:pic>
      <p:sp>
        <p:nvSpPr>
          <p:cNvPr id="2" name="矩形 1"/>
          <p:cNvSpPr/>
          <p:nvPr/>
        </p:nvSpPr>
        <p:spPr bwMode="auto">
          <a:xfrm>
            <a:off x="1938528" y="1737360"/>
            <a:ext cx="3675888" cy="1152144"/>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2913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388" y="901700"/>
            <a:ext cx="5967413" cy="629660"/>
          </a:xfrm>
          <a:prstGeom prst="rect">
            <a:avLst/>
          </a:prstGeom>
          <a:noFill/>
        </p:spPr>
        <p:txBody>
          <a:bodyPr wrap="square" rtlCol="0">
            <a:spAutoFit/>
          </a:bodyPr>
          <a:lstStyle/>
          <a:p>
            <a:pPr algn="just" fontAlgn="base">
              <a:lnSpc>
                <a:spcPct val="150000"/>
              </a:lnSpc>
            </a:pPr>
            <a:r>
              <a:rPr lang="zh-CN" altLang="en-US" sz="2665" b="1" strike="noStrike" noProof="1" smtClean="0">
                <a:solidFill>
                  <a:srgbClr val="C00000"/>
                </a:solidFill>
                <a:latin typeface="Times New Roman" panose="02020603050405020304" pitchFamily="18" charset="0"/>
                <a:cs typeface="Times New Roman" panose="02020603050405020304" pitchFamily="18" charset="0"/>
              </a:rPr>
              <a:t>特征工程</a:t>
            </a:r>
            <a:endParaRPr lang="zh-CN" altLang="en-US" sz="2665" b="1" strike="noStrike" noProof="1">
              <a:solidFill>
                <a:srgbClr val="C00000"/>
              </a:solidFill>
              <a:latin typeface="Times New Roman" panose="02020603050405020304" pitchFamily="18" charset="0"/>
              <a:cs typeface="Times New Roman" panose="02020603050405020304" pitchFamily="18" charset="0"/>
            </a:endParaRPr>
          </a:p>
        </p:txBody>
      </p:sp>
      <p:sp>
        <p:nvSpPr>
          <p:cNvPr id="11" name="内容占位符 3"/>
          <p:cNvSpPr txBox="1"/>
          <p:nvPr/>
        </p:nvSpPr>
        <p:spPr>
          <a:xfrm>
            <a:off x="609600" y="1668592"/>
            <a:ext cx="10972800" cy="4906379"/>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pPr>
            <a:r>
              <a:rPr lang="en-US" altLang="zh-CN" sz="2000" dirty="0" smtClean="0">
                <a:solidFill>
                  <a:srgbClr val="000000"/>
                </a:solidFill>
              </a:rPr>
              <a:t>1. </a:t>
            </a:r>
            <a:r>
              <a:rPr lang="zh-CN" altLang="en-US" sz="2000" dirty="0" smtClean="0">
                <a:solidFill>
                  <a:srgbClr val="000000"/>
                </a:solidFill>
              </a:rPr>
              <a:t>缺失值转换特征</a:t>
            </a:r>
            <a:endParaRPr lang="en-US" altLang="zh-CN" sz="2000" dirty="0" smtClean="0">
              <a:solidFill>
                <a:srgbClr val="000000"/>
              </a:solidFill>
            </a:endParaRPr>
          </a:p>
          <a:p>
            <a:pPr>
              <a:lnSpc>
                <a:spcPct val="125000"/>
              </a:lnSpc>
            </a:pPr>
            <a:r>
              <a:rPr lang="en-US" altLang="zh-CN" sz="2000" dirty="0">
                <a:solidFill>
                  <a:srgbClr val="000000"/>
                </a:solidFill>
              </a:rPr>
              <a:t>2. </a:t>
            </a:r>
            <a:r>
              <a:rPr lang="zh-CN" altLang="en-US" sz="2000" dirty="0">
                <a:solidFill>
                  <a:srgbClr val="000000"/>
                </a:solidFill>
              </a:rPr>
              <a:t>统计性特征：</a:t>
            </a:r>
          </a:p>
          <a:p>
            <a:pPr lvl="1">
              <a:lnSpc>
                <a:spcPct val="125000"/>
              </a:lnSpc>
            </a:pPr>
            <a:r>
              <a:rPr lang="zh-CN" altLang="en-US" sz="1600" dirty="0">
                <a:solidFill>
                  <a:srgbClr val="000000"/>
                </a:solidFill>
              </a:rPr>
              <a:t>中位数</a:t>
            </a:r>
          </a:p>
          <a:p>
            <a:pPr lvl="1">
              <a:lnSpc>
                <a:spcPct val="125000"/>
              </a:lnSpc>
            </a:pPr>
            <a:r>
              <a:rPr lang="zh-CN" altLang="en-US" sz="1600" dirty="0">
                <a:solidFill>
                  <a:srgbClr val="000000"/>
                </a:solidFill>
              </a:rPr>
              <a:t>平方、</a:t>
            </a:r>
            <a:r>
              <a:rPr lang="en-US" altLang="zh-CN" sz="1600" dirty="0">
                <a:solidFill>
                  <a:srgbClr val="000000"/>
                </a:solidFill>
              </a:rPr>
              <a:t>log</a:t>
            </a:r>
            <a:r>
              <a:rPr lang="zh-CN" altLang="en-US" sz="1600" dirty="0">
                <a:solidFill>
                  <a:srgbClr val="000000"/>
                </a:solidFill>
              </a:rPr>
              <a:t>、</a:t>
            </a:r>
            <a:r>
              <a:rPr lang="en-US" altLang="zh-CN" sz="1600" dirty="0">
                <a:solidFill>
                  <a:srgbClr val="000000"/>
                </a:solidFill>
              </a:rPr>
              <a:t>ln</a:t>
            </a:r>
            <a:r>
              <a:rPr lang="zh-CN" altLang="en-US" sz="1600" dirty="0">
                <a:solidFill>
                  <a:srgbClr val="000000"/>
                </a:solidFill>
              </a:rPr>
              <a:t>、开方</a:t>
            </a:r>
          </a:p>
          <a:p>
            <a:pPr lvl="1">
              <a:lnSpc>
                <a:spcPct val="125000"/>
              </a:lnSpc>
            </a:pPr>
            <a:r>
              <a:rPr lang="zh-CN" altLang="en-US" sz="1600" dirty="0">
                <a:solidFill>
                  <a:srgbClr val="000000"/>
                </a:solidFill>
              </a:rPr>
              <a:t>次序型</a:t>
            </a:r>
          </a:p>
          <a:p>
            <a:pPr lvl="1">
              <a:lnSpc>
                <a:spcPct val="125000"/>
              </a:lnSpc>
            </a:pPr>
            <a:r>
              <a:rPr lang="zh-CN" altLang="en-US" sz="1600" dirty="0">
                <a:solidFill>
                  <a:srgbClr val="000000"/>
                </a:solidFill>
              </a:rPr>
              <a:t>比例类</a:t>
            </a:r>
          </a:p>
          <a:p>
            <a:pPr lvl="1">
              <a:lnSpc>
                <a:spcPct val="125000"/>
              </a:lnSpc>
            </a:pPr>
            <a:r>
              <a:rPr lang="zh-CN" altLang="en-US" sz="1600" dirty="0">
                <a:solidFill>
                  <a:srgbClr val="000000"/>
                </a:solidFill>
              </a:rPr>
              <a:t>规则型</a:t>
            </a:r>
          </a:p>
          <a:p>
            <a:pPr>
              <a:lnSpc>
                <a:spcPct val="125000"/>
              </a:lnSpc>
            </a:pPr>
            <a:r>
              <a:rPr lang="en-US" altLang="zh-CN" sz="2000" dirty="0">
                <a:solidFill>
                  <a:srgbClr val="000000"/>
                </a:solidFill>
              </a:rPr>
              <a:t>3. </a:t>
            </a:r>
            <a:r>
              <a:rPr lang="zh-CN" altLang="en-US" sz="2000" dirty="0">
                <a:solidFill>
                  <a:srgbClr val="000000"/>
                </a:solidFill>
              </a:rPr>
              <a:t>交互型特征</a:t>
            </a:r>
          </a:p>
          <a:p>
            <a:pPr lvl="1">
              <a:lnSpc>
                <a:spcPct val="125000"/>
              </a:lnSpc>
            </a:pPr>
            <a:r>
              <a:rPr lang="zh-CN" altLang="en-US" sz="1600" dirty="0" smtClean="0">
                <a:solidFill>
                  <a:srgbClr val="000000"/>
                </a:solidFill>
              </a:rPr>
              <a:t>对</a:t>
            </a:r>
            <a:r>
              <a:rPr lang="zh-CN" altLang="en-US" sz="1600" dirty="0">
                <a:solidFill>
                  <a:srgbClr val="000000"/>
                </a:solidFill>
              </a:rPr>
              <a:t>特征重要性排名</a:t>
            </a:r>
            <a:r>
              <a:rPr lang="en-US" altLang="zh-CN" sz="1600" dirty="0">
                <a:solidFill>
                  <a:srgbClr val="000000"/>
                </a:solidFill>
              </a:rPr>
              <a:t>top20</a:t>
            </a:r>
            <a:r>
              <a:rPr lang="zh-CN" altLang="en-US" sz="1600" dirty="0">
                <a:solidFill>
                  <a:srgbClr val="000000"/>
                </a:solidFill>
              </a:rPr>
              <a:t>的特征进行交互组合，通过两两相乘和</a:t>
            </a:r>
            <a:r>
              <a:rPr lang="zh-CN" altLang="en-US" sz="1600" dirty="0" smtClean="0">
                <a:solidFill>
                  <a:srgbClr val="000000"/>
                </a:solidFill>
              </a:rPr>
              <a:t>两两相除</a:t>
            </a:r>
            <a:r>
              <a:rPr lang="zh-CN" altLang="en-US" sz="1600" dirty="0">
                <a:solidFill>
                  <a:srgbClr val="000000"/>
                </a:solidFill>
              </a:rPr>
              <a:t>制作了交互型特征。</a:t>
            </a:r>
          </a:p>
          <a:p>
            <a:pPr>
              <a:lnSpc>
                <a:spcPct val="125000"/>
              </a:lnSpc>
            </a:pPr>
            <a:r>
              <a:rPr lang="en-US" altLang="zh-CN" sz="2000" dirty="0">
                <a:solidFill>
                  <a:srgbClr val="000000"/>
                </a:solidFill>
              </a:rPr>
              <a:t>4. </a:t>
            </a:r>
            <a:r>
              <a:rPr lang="zh-CN" altLang="en-US" sz="2000" dirty="0">
                <a:solidFill>
                  <a:srgbClr val="000000"/>
                </a:solidFill>
              </a:rPr>
              <a:t>特征相关性分析</a:t>
            </a:r>
          </a:p>
          <a:p>
            <a:pPr lvl="1">
              <a:lnSpc>
                <a:spcPct val="125000"/>
              </a:lnSpc>
            </a:pPr>
            <a:r>
              <a:rPr lang="zh-CN" altLang="en-US" sz="1600" dirty="0">
                <a:solidFill>
                  <a:srgbClr val="000000"/>
                </a:solidFill>
              </a:rPr>
              <a:t>删除相关性强的特征。</a:t>
            </a:r>
          </a:p>
          <a:p>
            <a:pPr>
              <a:lnSpc>
                <a:spcPct val="125000"/>
              </a:lnSpc>
            </a:pPr>
            <a:endParaRPr lang="en-US" altLang="zh-CN" sz="2000" dirty="0" smtClean="0">
              <a:solidFill>
                <a:srgbClr val="000000"/>
              </a:solidFill>
            </a:endParaRPr>
          </a:p>
        </p:txBody>
      </p:sp>
      <p:pic>
        <p:nvPicPr>
          <p:cNvPr id="7" name="图片 6"/>
          <p:cNvPicPr>
            <a:picLocks noChangeAspect="1"/>
          </p:cNvPicPr>
          <p:nvPr/>
        </p:nvPicPr>
        <p:blipFill>
          <a:blip r:embed="rId3"/>
          <a:stretch>
            <a:fillRect/>
          </a:stretch>
        </p:blipFill>
        <p:spPr>
          <a:xfrm>
            <a:off x="8033287" y="1045351"/>
            <a:ext cx="3868156" cy="1109250"/>
          </a:xfrm>
          <a:prstGeom prst="rect">
            <a:avLst/>
          </a:prstGeom>
        </p:spPr>
      </p:pic>
      <p:sp>
        <p:nvSpPr>
          <p:cNvPr id="16"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5867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812346" y="901700"/>
            <a:ext cx="8893340"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特征选择</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46" y="1876535"/>
            <a:ext cx="10831041" cy="3938643"/>
          </a:xfrm>
          <a:prstGeom prst="rect">
            <a:avLst/>
          </a:prstGeom>
        </p:spPr>
      </p:pic>
      <p:sp>
        <p:nvSpPr>
          <p:cNvPr id="2" name="矩形 1"/>
          <p:cNvSpPr/>
          <p:nvPr/>
        </p:nvSpPr>
        <p:spPr bwMode="auto">
          <a:xfrm>
            <a:off x="1828800" y="2840016"/>
            <a:ext cx="1261872" cy="3320338"/>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5717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047753" y="2247107"/>
            <a:ext cx="7855983" cy="4610893"/>
            <a:chOff x="1728246" y="1749343"/>
            <a:chExt cx="8944007" cy="5141597"/>
          </a:xfrm>
        </p:grpSpPr>
        <p:pic>
          <p:nvPicPr>
            <p:cNvPr id="2" name="图片 1"/>
            <p:cNvPicPr>
              <a:picLocks noChangeAspect="1"/>
            </p:cNvPicPr>
            <p:nvPr/>
          </p:nvPicPr>
          <p:blipFill>
            <a:blip r:embed="rId3"/>
            <a:stretch>
              <a:fillRect/>
            </a:stretch>
          </p:blipFill>
          <p:spPr>
            <a:xfrm>
              <a:off x="1728247" y="1749343"/>
              <a:ext cx="4367754" cy="2565834"/>
            </a:xfrm>
            <a:prstGeom prst="rect">
              <a:avLst/>
            </a:prstGeom>
          </p:spPr>
        </p:pic>
        <p:pic>
          <p:nvPicPr>
            <p:cNvPr id="6" name="图片 5"/>
            <p:cNvPicPr>
              <a:picLocks noChangeAspect="1"/>
            </p:cNvPicPr>
            <p:nvPr/>
          </p:nvPicPr>
          <p:blipFill>
            <a:blip r:embed="rId4"/>
            <a:stretch>
              <a:fillRect/>
            </a:stretch>
          </p:blipFill>
          <p:spPr>
            <a:xfrm>
              <a:off x="6003065" y="1774716"/>
              <a:ext cx="4669188" cy="2515089"/>
            </a:xfrm>
            <a:prstGeom prst="rect">
              <a:avLst/>
            </a:prstGeom>
          </p:spPr>
        </p:pic>
        <p:pic>
          <p:nvPicPr>
            <p:cNvPr id="11" name="图片 10"/>
            <p:cNvPicPr>
              <a:picLocks noChangeAspect="1"/>
            </p:cNvPicPr>
            <p:nvPr/>
          </p:nvPicPr>
          <p:blipFill>
            <a:blip r:embed="rId5"/>
            <a:stretch>
              <a:fillRect/>
            </a:stretch>
          </p:blipFill>
          <p:spPr>
            <a:xfrm>
              <a:off x="1728246" y="4289805"/>
              <a:ext cx="4274819" cy="2568195"/>
            </a:xfrm>
            <a:prstGeom prst="rect">
              <a:avLst/>
            </a:prstGeom>
          </p:spPr>
        </p:pic>
        <p:pic>
          <p:nvPicPr>
            <p:cNvPr id="12" name="图片 11"/>
            <p:cNvPicPr>
              <a:picLocks noChangeAspect="1"/>
            </p:cNvPicPr>
            <p:nvPr/>
          </p:nvPicPr>
          <p:blipFill>
            <a:blip r:embed="rId6"/>
            <a:stretch>
              <a:fillRect/>
            </a:stretch>
          </p:blipFill>
          <p:spPr>
            <a:xfrm>
              <a:off x="6003065" y="4289805"/>
              <a:ext cx="4669188" cy="2601135"/>
            </a:xfrm>
            <a:prstGeom prst="rect">
              <a:avLst/>
            </a:prstGeom>
          </p:spPr>
        </p:pic>
      </p:grpSp>
      <p:sp>
        <p:nvSpPr>
          <p:cNvPr id="13" name="TextBox 9"/>
          <p:cNvSpPr txBox="1"/>
          <p:nvPr/>
        </p:nvSpPr>
        <p:spPr>
          <a:xfrm>
            <a:off x="1041657" y="963081"/>
            <a:ext cx="5967413"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特征选择</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sp>
        <p:nvSpPr>
          <p:cNvPr id="14"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0" name="内容占位符 3"/>
          <p:cNvSpPr txBox="1"/>
          <p:nvPr/>
        </p:nvSpPr>
        <p:spPr>
          <a:xfrm>
            <a:off x="609600" y="1668592"/>
            <a:ext cx="10972800" cy="459753"/>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pPr>
            <a:r>
              <a:rPr lang="zh-CN" altLang="en-US" sz="2200" dirty="0" smtClean="0">
                <a:solidFill>
                  <a:srgbClr val="000000"/>
                </a:solidFill>
              </a:rPr>
              <a:t>依托</a:t>
            </a:r>
            <a:r>
              <a:rPr lang="en-US" altLang="zh-CN" sz="2200" dirty="0" err="1" smtClean="0">
                <a:solidFill>
                  <a:srgbClr val="000000"/>
                </a:solidFill>
              </a:rPr>
              <a:t>Scikit</a:t>
            </a:r>
            <a:r>
              <a:rPr lang="en-US" altLang="zh-CN" sz="2200" dirty="0" smtClean="0">
                <a:solidFill>
                  <a:srgbClr val="000000"/>
                </a:solidFill>
              </a:rPr>
              <a:t>-learn</a:t>
            </a:r>
            <a:r>
              <a:rPr lang="zh-CN" altLang="en-US" sz="2200" dirty="0" smtClean="0">
                <a:solidFill>
                  <a:srgbClr val="000000"/>
                </a:solidFill>
              </a:rPr>
              <a:t>，</a:t>
            </a:r>
            <a:r>
              <a:rPr lang="en-US" altLang="zh-CN" sz="2200" dirty="0" err="1" smtClean="0">
                <a:solidFill>
                  <a:srgbClr val="000000"/>
                </a:solidFill>
              </a:rPr>
              <a:t>Xgboost</a:t>
            </a:r>
            <a:r>
              <a:rPr lang="zh-CN" altLang="en-US" sz="2200" dirty="0" smtClean="0">
                <a:solidFill>
                  <a:srgbClr val="000000"/>
                </a:solidFill>
              </a:rPr>
              <a:t>和微软最新开源的</a:t>
            </a:r>
            <a:r>
              <a:rPr lang="en-US" altLang="zh-CN" sz="2200" dirty="0" err="1" smtClean="0">
                <a:solidFill>
                  <a:srgbClr val="000000"/>
                </a:solidFill>
              </a:rPr>
              <a:t>LightGBM</a:t>
            </a:r>
            <a:r>
              <a:rPr lang="zh-CN" altLang="en-US" sz="2200" dirty="0" smtClean="0">
                <a:solidFill>
                  <a:srgbClr val="000000"/>
                </a:solidFill>
              </a:rPr>
              <a:t>算法库</a:t>
            </a:r>
            <a:endParaRPr lang="en-US" altLang="zh-CN" sz="1600" dirty="0">
              <a:solidFill>
                <a:srgbClr val="000000"/>
              </a:solidFill>
            </a:endParaRPr>
          </a:p>
        </p:txBody>
      </p:sp>
      <p:pic>
        <p:nvPicPr>
          <p:cNvPr id="15" name="图片 14"/>
          <p:cNvPicPr>
            <a:picLocks noChangeAspect="1"/>
          </p:cNvPicPr>
          <p:nvPr/>
        </p:nvPicPr>
        <p:blipFill rotWithShape="1">
          <a:blip r:embed="rId7"/>
          <a:srcRect r="1166" b="-130"/>
          <a:stretch/>
        </p:blipFill>
        <p:spPr>
          <a:xfrm>
            <a:off x="9903736" y="969083"/>
            <a:ext cx="2148119" cy="2748338"/>
          </a:xfrm>
          <a:prstGeom prst="rect">
            <a:avLst/>
          </a:prstGeom>
        </p:spPr>
      </p:pic>
    </p:spTree>
    <p:extLst>
      <p:ext uri="{BB962C8B-B14F-4D97-AF65-F5344CB8AC3E}">
        <p14:creationId xmlns:p14="http://schemas.microsoft.com/office/powerpoint/2010/main" val="417475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812346" y="901700"/>
            <a:ext cx="8893340"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模型训练</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46" y="1876535"/>
            <a:ext cx="10831041" cy="3938643"/>
          </a:xfrm>
          <a:prstGeom prst="rect">
            <a:avLst/>
          </a:prstGeom>
        </p:spPr>
      </p:pic>
      <p:sp>
        <p:nvSpPr>
          <p:cNvPr id="2" name="矩形 1"/>
          <p:cNvSpPr/>
          <p:nvPr/>
        </p:nvSpPr>
        <p:spPr bwMode="auto">
          <a:xfrm>
            <a:off x="2999232" y="2871216"/>
            <a:ext cx="3108960" cy="3090673"/>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92369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35"/>
          <p:cNvSpPr txBox="1"/>
          <p:nvPr/>
        </p:nvSpPr>
        <p:spPr>
          <a:xfrm>
            <a:off x="5182929" y="91322"/>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解决方案</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812346" y="901700"/>
            <a:ext cx="8893340" cy="629660"/>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模型融合</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812346" y="1876535"/>
            <a:ext cx="10831041" cy="3938643"/>
          </a:xfrm>
          <a:prstGeom prst="rect">
            <a:avLst/>
          </a:prstGeom>
        </p:spPr>
      </p:pic>
      <p:sp>
        <p:nvSpPr>
          <p:cNvPr id="2" name="矩形 1"/>
          <p:cNvSpPr/>
          <p:nvPr/>
        </p:nvSpPr>
        <p:spPr bwMode="auto">
          <a:xfrm>
            <a:off x="6227865" y="3419855"/>
            <a:ext cx="5567895" cy="2740498"/>
          </a:xfrm>
          <a:prstGeom prst="rect">
            <a:avLst/>
          </a:prstGeom>
          <a:noFill/>
          <a:ln w="381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09484102"/>
              </p:ext>
            </p:extLst>
          </p:nvPr>
        </p:nvGraphicFramePr>
        <p:xfrm>
          <a:off x="6591036" y="1305017"/>
          <a:ext cx="4841552" cy="1828800"/>
        </p:xfrm>
        <a:graphic>
          <a:graphicData uri="http://schemas.openxmlformats.org/drawingml/2006/table">
            <a:tbl>
              <a:tblPr firstRow="1" bandRow="1">
                <a:tableStyleId>{5C22544A-7EE6-4342-B048-85BDC9FD1C3A}</a:tableStyleId>
              </a:tblPr>
              <a:tblGrid>
                <a:gridCol w="2420776"/>
                <a:gridCol w="2420776"/>
              </a:tblGrid>
              <a:tr h="310519">
                <a:tc>
                  <a:txBody>
                    <a:bodyPr/>
                    <a:lstStyle/>
                    <a:p>
                      <a:pPr algn="ctr"/>
                      <a:r>
                        <a:rPr lang="zh-CN" altLang="en-US" dirty="0" smtClean="0"/>
                        <a:t>预测方案</a:t>
                      </a:r>
                      <a:endParaRPr lang="zh-CN" altLang="en-US" dirty="0"/>
                    </a:p>
                  </a:txBody>
                  <a:tcPr/>
                </a:tc>
                <a:tc>
                  <a:txBody>
                    <a:bodyPr/>
                    <a:lstStyle/>
                    <a:p>
                      <a:pPr algn="ctr"/>
                      <a:r>
                        <a:rPr lang="zh-CN" altLang="en-US" dirty="0" smtClean="0"/>
                        <a:t>线上</a:t>
                      </a:r>
                      <a:r>
                        <a:rPr lang="en-US" altLang="zh-CN" dirty="0" smtClean="0"/>
                        <a:t>AUC</a:t>
                      </a:r>
                      <a:endParaRPr lang="zh-CN" altLang="en-US" dirty="0"/>
                    </a:p>
                  </a:txBody>
                  <a:tcPr/>
                </a:tc>
              </a:tr>
              <a:tr h="310519">
                <a:tc>
                  <a:txBody>
                    <a:bodyPr/>
                    <a:lstStyle/>
                    <a:p>
                      <a:pPr algn="ctr"/>
                      <a:r>
                        <a:rPr lang="en-US" altLang="zh-CN" dirty="0" smtClean="0"/>
                        <a:t>B_Predict_1</a:t>
                      </a:r>
                      <a:endParaRPr lang="zh-CN" altLang="en-US" dirty="0"/>
                    </a:p>
                  </a:txBody>
                  <a:tcPr/>
                </a:tc>
                <a:tc>
                  <a:txBody>
                    <a:bodyPr/>
                    <a:lstStyle/>
                    <a:p>
                      <a:pPr algn="ctr"/>
                      <a:r>
                        <a:rPr lang="en-US" altLang="zh-CN" dirty="0" smtClean="0"/>
                        <a:t>0.5884</a:t>
                      </a:r>
                      <a:endParaRPr lang="zh-CN" altLang="en-US" dirty="0"/>
                    </a:p>
                  </a:txBody>
                  <a:tcPr/>
                </a:tc>
              </a:tr>
              <a:tr h="310519">
                <a:tc>
                  <a:txBody>
                    <a:bodyPr/>
                    <a:lstStyle/>
                    <a:p>
                      <a:pPr algn="ctr"/>
                      <a:r>
                        <a:rPr lang="en-US" altLang="zh-CN" dirty="0" smtClean="0"/>
                        <a:t>A1&amp;B1_Predict</a:t>
                      </a:r>
                      <a:endParaRPr lang="zh-CN" altLang="en-US" dirty="0"/>
                    </a:p>
                  </a:txBody>
                  <a:tcPr/>
                </a:tc>
                <a:tc>
                  <a:txBody>
                    <a:bodyPr/>
                    <a:lstStyle/>
                    <a:p>
                      <a:pPr algn="ctr"/>
                      <a:r>
                        <a:rPr lang="en-US" altLang="zh-CN" dirty="0" smtClean="0"/>
                        <a:t>0.5996</a:t>
                      </a:r>
                      <a:endParaRPr lang="zh-CN" altLang="en-US" dirty="0"/>
                    </a:p>
                  </a:txBody>
                  <a:tcPr/>
                </a:tc>
              </a:tr>
              <a:tr h="3105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A2&amp;B1_Predict</a:t>
                      </a:r>
                      <a:endParaRPr lang="zh-CN" altLang="en-US" dirty="0" smtClean="0"/>
                    </a:p>
                  </a:txBody>
                  <a:tcPr/>
                </a:tc>
                <a:tc>
                  <a:txBody>
                    <a:bodyPr/>
                    <a:lstStyle/>
                    <a:p>
                      <a:pPr algn="ctr"/>
                      <a:r>
                        <a:rPr lang="en-US" altLang="zh-CN" dirty="0" smtClean="0"/>
                        <a:t>0.6068</a:t>
                      </a:r>
                      <a:endParaRPr lang="zh-CN" altLang="en-US" dirty="0"/>
                    </a:p>
                  </a:txBody>
                  <a:tcPr/>
                </a:tc>
              </a:tr>
              <a:tr h="310519">
                <a:tc>
                  <a:txBody>
                    <a:bodyPr/>
                    <a:lstStyle/>
                    <a:p>
                      <a:pPr algn="ctr"/>
                      <a:r>
                        <a:rPr lang="en-US" altLang="zh-CN" dirty="0" smtClean="0"/>
                        <a:t>A1&amp;B1_A2&amp;B1_Predict</a:t>
                      </a:r>
                      <a:endParaRPr lang="zh-CN" altLang="en-US" dirty="0"/>
                    </a:p>
                  </a:txBody>
                  <a:tcPr/>
                </a:tc>
                <a:tc>
                  <a:txBody>
                    <a:bodyPr/>
                    <a:lstStyle/>
                    <a:p>
                      <a:pPr algn="ctr"/>
                      <a:r>
                        <a:rPr lang="en-US" altLang="zh-CN" dirty="0" smtClean="0"/>
                        <a:t>0.6075</a:t>
                      </a:r>
                      <a:endParaRPr lang="zh-CN" altLang="en-US" dirty="0"/>
                    </a:p>
                  </a:txBody>
                  <a:tcPr/>
                </a:tc>
              </a:tr>
            </a:tbl>
          </a:graphicData>
        </a:graphic>
      </p:graphicFrame>
    </p:spTree>
    <p:extLst>
      <p:ext uri="{BB962C8B-B14F-4D97-AF65-F5344CB8AC3E}">
        <p14:creationId xmlns:p14="http://schemas.microsoft.com/office/powerpoint/2010/main" val="3030221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
          <p:cNvSpPr txBox="1"/>
          <p:nvPr/>
        </p:nvSpPr>
        <p:spPr>
          <a:xfrm>
            <a:off x="790574" y="179863"/>
            <a:ext cx="3020849" cy="523220"/>
          </a:xfrm>
          <a:prstGeom prst="rect">
            <a:avLst/>
          </a:prstGeom>
          <a:noFill/>
          <a:ln w="9525">
            <a:noFill/>
          </a:ln>
        </p:spPr>
        <p:txBody>
          <a:bodyPr wrap="square" anchor="t">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0</a:t>
            </a:r>
            <a:r>
              <a:rPr lang="zh-CN" altLang="en-US" sz="2800" b="1" dirty="0">
                <a:solidFill>
                  <a:srgbClr val="09405E"/>
                </a:solidFill>
                <a:latin typeface="微软雅黑" panose="020B0503020204020204" pitchFamily="34" charset="-122"/>
                <a:ea typeface="微软雅黑" panose="020B0503020204020204" pitchFamily="34" charset="-122"/>
              </a:rPr>
              <a:t>团队成员介绍</a:t>
            </a:r>
          </a:p>
        </p:txBody>
      </p:sp>
      <p:grpSp>
        <p:nvGrpSpPr>
          <p:cNvPr id="26626" name="Group 3"/>
          <p:cNvGrpSpPr/>
          <p:nvPr/>
        </p:nvGrpSpPr>
        <p:grpSpPr>
          <a:xfrm>
            <a:off x="315913" y="292205"/>
            <a:ext cx="474662" cy="290512"/>
            <a:chOff x="0" y="0"/>
            <a:chExt cx="714375" cy="438150"/>
          </a:xfrm>
        </p:grpSpPr>
        <p:sp>
          <p:nvSpPr>
            <p:cNvPr id="26627" name="燕尾形 4"/>
            <p:cNvSpPr/>
            <p:nvPr/>
          </p:nvSpPr>
          <p:spPr>
            <a:xfrm>
              <a:off x="0" y="0"/>
              <a:ext cx="438150" cy="438150"/>
            </a:xfrm>
            <a:prstGeom prst="chevron">
              <a:avLst>
                <a:gd name="adj" fmla="val 50000"/>
              </a:avLst>
            </a:prstGeom>
            <a:solidFill>
              <a:srgbClr val="FFC000"/>
            </a:solidFill>
            <a:ln w="9525">
              <a:noFill/>
            </a:ln>
          </p:spPr>
          <p:txBody>
            <a:bodyPr anchor="ctr"/>
            <a:lstStyle/>
            <a:p>
              <a:pPr algn="ctr"/>
              <a:endParaRPr lang="zh-CN" altLang="en-US" dirty="0">
                <a:solidFill>
                  <a:srgbClr val="000000"/>
                </a:solidFill>
              </a:endParaRPr>
            </a:p>
          </p:txBody>
        </p:sp>
        <p:sp>
          <p:nvSpPr>
            <p:cNvPr id="26628" name="燕尾形 5"/>
            <p:cNvSpPr/>
            <p:nvPr/>
          </p:nvSpPr>
          <p:spPr>
            <a:xfrm>
              <a:off x="276225" y="0"/>
              <a:ext cx="438150" cy="438150"/>
            </a:xfrm>
            <a:prstGeom prst="chevron">
              <a:avLst>
                <a:gd name="adj" fmla="val 50000"/>
              </a:avLst>
            </a:prstGeom>
            <a:solidFill>
              <a:schemeClr val="bg1"/>
            </a:solidFill>
            <a:ln w="9525">
              <a:noFill/>
            </a:ln>
          </p:spPr>
          <p:txBody>
            <a:bodyPr anchor="ctr"/>
            <a:lstStyle/>
            <a:p>
              <a:pPr algn="ctr"/>
              <a:endParaRPr lang="zh-CN" altLang="en-US" dirty="0">
                <a:solidFill>
                  <a:srgbClr val="000000"/>
                </a:solidFill>
              </a:endParaRPr>
            </a:p>
          </p:txBody>
        </p:sp>
      </p:grpSp>
      <p:sp>
        <p:nvSpPr>
          <p:cNvPr id="19" name="燕尾形 4"/>
          <p:cNvSpPr/>
          <p:nvPr/>
        </p:nvSpPr>
        <p:spPr>
          <a:xfrm>
            <a:off x="499449" y="292205"/>
            <a:ext cx="291126" cy="290512"/>
          </a:xfrm>
          <a:prstGeom prst="chevron">
            <a:avLst>
              <a:gd name="adj" fmla="val 50000"/>
            </a:avLst>
          </a:prstGeom>
          <a:solidFill>
            <a:srgbClr val="FFC000"/>
          </a:solidFill>
          <a:ln w="9525">
            <a:noFill/>
          </a:ln>
        </p:spPr>
        <p:txBody>
          <a:bodyPr anchor="ctr"/>
          <a:lstStyle/>
          <a:p>
            <a:pPr algn="ctr"/>
            <a:endParaRPr lang="zh-CN" altLang="en-US" dirty="0">
              <a:solidFill>
                <a:srgbClr val="000000"/>
              </a:solidFill>
            </a:endParaRPr>
          </a:p>
        </p:txBody>
      </p:sp>
      <p:sp>
        <p:nvSpPr>
          <p:cNvPr id="13" name="文本框 12"/>
          <p:cNvSpPr txBox="1"/>
          <p:nvPr/>
        </p:nvSpPr>
        <p:spPr>
          <a:xfrm>
            <a:off x="4901562" y="1821765"/>
            <a:ext cx="2205096" cy="133138"/>
          </a:xfrm>
          <a:prstGeom prst="rect">
            <a:avLst/>
          </a:prstGeom>
          <a:solidFill>
            <a:srgbClr val="E97617"/>
          </a:solidFill>
        </p:spPr>
        <p:txBody>
          <a:bodyPr wrap="square" rtlCol="0">
            <a:spAutoFit/>
          </a:bodyPr>
          <a:lstStyle/>
          <a:p>
            <a:endParaRPr lang="zh-CN" altLang="en-US" sz="800" dirty="0">
              <a:solidFill>
                <a:srgbClr val="000000"/>
              </a:solidFill>
            </a:endParaRPr>
          </a:p>
        </p:txBody>
      </p:sp>
      <p:sp>
        <p:nvSpPr>
          <p:cNvPr id="30" name="文本框 29"/>
          <p:cNvSpPr txBox="1"/>
          <p:nvPr/>
        </p:nvSpPr>
        <p:spPr>
          <a:xfrm>
            <a:off x="4901560" y="1509286"/>
            <a:ext cx="2205097" cy="338554"/>
          </a:xfrm>
          <a:prstGeom prst="rect">
            <a:avLst/>
          </a:prstGeom>
          <a:noFill/>
        </p:spPr>
        <p:txBody>
          <a:bodyPr wrap="square" rtlCol="0">
            <a:spAutoFit/>
          </a:bodyPr>
          <a:lstStyle/>
          <a:p>
            <a:pPr algn="ctr"/>
            <a:r>
              <a:rPr lang="zh-CN" altLang="en-US" sz="1600" b="1" dirty="0" smtClean="0">
                <a:solidFill>
                  <a:srgbClr val="000000"/>
                </a:solidFill>
              </a:rPr>
              <a:t>天津大学  硕士二年级</a:t>
            </a:r>
            <a:endParaRPr lang="zh-CN" altLang="en-US" sz="1600" b="1" dirty="0">
              <a:solidFill>
                <a:srgbClr val="000000"/>
              </a:solidFill>
            </a:endParaRPr>
          </a:p>
        </p:txBody>
      </p:sp>
      <p:sp>
        <p:nvSpPr>
          <p:cNvPr id="31" name="文本框 30"/>
          <p:cNvSpPr txBox="1"/>
          <p:nvPr/>
        </p:nvSpPr>
        <p:spPr>
          <a:xfrm>
            <a:off x="4901560" y="1170732"/>
            <a:ext cx="2205097" cy="338554"/>
          </a:xfrm>
          <a:prstGeom prst="rect">
            <a:avLst/>
          </a:prstGeom>
          <a:noFill/>
        </p:spPr>
        <p:txBody>
          <a:bodyPr wrap="square" rtlCol="0">
            <a:spAutoFit/>
          </a:bodyPr>
          <a:lstStyle/>
          <a:p>
            <a:pPr algn="ctr"/>
            <a:r>
              <a:rPr lang="zh-CN" altLang="en-US" sz="1600" b="1" dirty="0" smtClean="0">
                <a:solidFill>
                  <a:srgbClr val="000000"/>
                </a:solidFill>
              </a:rPr>
              <a:t>亢延哲</a:t>
            </a:r>
            <a:endParaRPr lang="zh-CN" altLang="en-US" sz="1600" b="1" dirty="0">
              <a:solidFill>
                <a:srgbClr val="000000"/>
              </a:solidFill>
            </a:endParaRPr>
          </a:p>
        </p:txBody>
      </p:sp>
      <p:sp>
        <p:nvSpPr>
          <p:cNvPr id="41" name="文本框 40"/>
          <p:cNvSpPr txBox="1"/>
          <p:nvPr/>
        </p:nvSpPr>
        <p:spPr>
          <a:xfrm>
            <a:off x="3177841" y="3295455"/>
            <a:ext cx="2205096" cy="133138"/>
          </a:xfrm>
          <a:prstGeom prst="rect">
            <a:avLst/>
          </a:prstGeom>
          <a:solidFill>
            <a:srgbClr val="FFC000"/>
          </a:solidFill>
        </p:spPr>
        <p:txBody>
          <a:bodyPr wrap="square" rtlCol="0">
            <a:spAutoFit/>
          </a:bodyPr>
          <a:lstStyle/>
          <a:p>
            <a:endParaRPr lang="zh-CN" altLang="en-US" sz="800" dirty="0">
              <a:solidFill>
                <a:srgbClr val="000000"/>
              </a:solidFill>
            </a:endParaRPr>
          </a:p>
        </p:txBody>
      </p:sp>
      <p:sp>
        <p:nvSpPr>
          <p:cNvPr id="42" name="文本框 41"/>
          <p:cNvSpPr txBox="1"/>
          <p:nvPr/>
        </p:nvSpPr>
        <p:spPr>
          <a:xfrm>
            <a:off x="3177838" y="2982976"/>
            <a:ext cx="2205097" cy="338554"/>
          </a:xfrm>
          <a:prstGeom prst="rect">
            <a:avLst/>
          </a:prstGeom>
          <a:noFill/>
        </p:spPr>
        <p:txBody>
          <a:bodyPr wrap="square" rtlCol="0">
            <a:spAutoFit/>
          </a:bodyPr>
          <a:lstStyle/>
          <a:p>
            <a:pPr algn="ctr"/>
            <a:r>
              <a:rPr lang="zh-CN" altLang="en-US" sz="1600" b="1" dirty="0" smtClean="0">
                <a:solidFill>
                  <a:srgbClr val="000000"/>
                </a:solidFill>
              </a:rPr>
              <a:t>天津大学  硕士一年级</a:t>
            </a:r>
            <a:endParaRPr lang="zh-CN" altLang="en-US" sz="1600" b="1" dirty="0">
              <a:solidFill>
                <a:srgbClr val="000000"/>
              </a:solidFill>
            </a:endParaRPr>
          </a:p>
        </p:txBody>
      </p:sp>
      <p:sp>
        <p:nvSpPr>
          <p:cNvPr id="43" name="文本框 42"/>
          <p:cNvSpPr txBox="1"/>
          <p:nvPr/>
        </p:nvSpPr>
        <p:spPr>
          <a:xfrm>
            <a:off x="3177838" y="2644422"/>
            <a:ext cx="2205097" cy="338554"/>
          </a:xfrm>
          <a:prstGeom prst="rect">
            <a:avLst/>
          </a:prstGeom>
          <a:noFill/>
        </p:spPr>
        <p:txBody>
          <a:bodyPr wrap="square" rtlCol="0">
            <a:spAutoFit/>
          </a:bodyPr>
          <a:lstStyle/>
          <a:p>
            <a:pPr algn="ctr"/>
            <a:r>
              <a:rPr lang="zh-CN" altLang="en-US" sz="1600" b="1" dirty="0">
                <a:solidFill>
                  <a:srgbClr val="000000"/>
                </a:solidFill>
              </a:rPr>
              <a:t>冉旭东</a:t>
            </a:r>
          </a:p>
        </p:txBody>
      </p:sp>
      <p:sp>
        <p:nvSpPr>
          <p:cNvPr id="44" name="文本框 43"/>
          <p:cNvSpPr txBox="1"/>
          <p:nvPr/>
        </p:nvSpPr>
        <p:spPr>
          <a:xfrm>
            <a:off x="6834107" y="3295455"/>
            <a:ext cx="2205096" cy="133138"/>
          </a:xfrm>
          <a:prstGeom prst="rect">
            <a:avLst/>
          </a:prstGeom>
          <a:solidFill>
            <a:srgbClr val="00B050"/>
          </a:solidFill>
        </p:spPr>
        <p:txBody>
          <a:bodyPr wrap="square" rtlCol="0">
            <a:spAutoFit/>
          </a:bodyPr>
          <a:lstStyle/>
          <a:p>
            <a:endParaRPr lang="zh-CN" altLang="en-US" sz="800" dirty="0">
              <a:solidFill>
                <a:srgbClr val="000000"/>
              </a:solidFill>
            </a:endParaRPr>
          </a:p>
        </p:txBody>
      </p:sp>
      <p:sp>
        <p:nvSpPr>
          <p:cNvPr id="45" name="文本框 44"/>
          <p:cNvSpPr txBox="1"/>
          <p:nvPr/>
        </p:nvSpPr>
        <p:spPr>
          <a:xfrm>
            <a:off x="6834103" y="2982976"/>
            <a:ext cx="2205097" cy="338554"/>
          </a:xfrm>
          <a:prstGeom prst="rect">
            <a:avLst/>
          </a:prstGeom>
          <a:noFill/>
        </p:spPr>
        <p:txBody>
          <a:bodyPr wrap="square" rtlCol="0">
            <a:spAutoFit/>
          </a:bodyPr>
          <a:lstStyle/>
          <a:p>
            <a:pPr algn="ctr"/>
            <a:r>
              <a:rPr lang="zh-CN" altLang="en-US" sz="1600" b="1" dirty="0" smtClean="0">
                <a:solidFill>
                  <a:srgbClr val="000000"/>
                </a:solidFill>
              </a:rPr>
              <a:t>天津大学  硕士一年级</a:t>
            </a:r>
            <a:endParaRPr lang="zh-CN" altLang="en-US" sz="1600" b="1" dirty="0">
              <a:solidFill>
                <a:srgbClr val="000000"/>
              </a:solidFill>
            </a:endParaRPr>
          </a:p>
        </p:txBody>
      </p:sp>
      <p:sp>
        <p:nvSpPr>
          <p:cNvPr id="46" name="文本框 45"/>
          <p:cNvSpPr txBox="1"/>
          <p:nvPr/>
        </p:nvSpPr>
        <p:spPr>
          <a:xfrm>
            <a:off x="6797074" y="2644422"/>
            <a:ext cx="2205097" cy="338554"/>
          </a:xfrm>
          <a:prstGeom prst="rect">
            <a:avLst/>
          </a:prstGeom>
          <a:noFill/>
        </p:spPr>
        <p:txBody>
          <a:bodyPr wrap="square" rtlCol="0">
            <a:spAutoFit/>
          </a:bodyPr>
          <a:lstStyle/>
          <a:p>
            <a:pPr algn="ctr"/>
            <a:r>
              <a:rPr lang="zh-CN" altLang="en-US" sz="1600" b="1" dirty="0">
                <a:solidFill>
                  <a:srgbClr val="000000"/>
                </a:solidFill>
              </a:rPr>
              <a:t>韩旭</a:t>
            </a:r>
          </a:p>
        </p:txBody>
      </p:sp>
      <p:sp>
        <p:nvSpPr>
          <p:cNvPr id="15" name="文本框 14"/>
          <p:cNvSpPr txBox="1"/>
          <p:nvPr/>
        </p:nvSpPr>
        <p:spPr>
          <a:xfrm>
            <a:off x="2746417" y="4460899"/>
            <a:ext cx="6515381" cy="1823576"/>
          </a:xfrm>
          <a:prstGeom prst="rect">
            <a:avLst/>
          </a:prstGeom>
          <a:noFill/>
        </p:spPr>
        <p:txBody>
          <a:bodyPr wrap="square" rtlCol="0">
            <a:spAutoFit/>
          </a:bodyPr>
          <a:lstStyle/>
          <a:p>
            <a:pPr lvl="1" rtl="0" eaLnBrk="0" hangingPunct="0">
              <a:lnSpc>
                <a:spcPct val="125000"/>
              </a:lnSpc>
            </a:pPr>
            <a:r>
              <a:rPr lang="zh-CN" altLang="en-US" b="1" dirty="0" smtClean="0">
                <a:solidFill>
                  <a:srgbClr val="000000"/>
                </a:solidFill>
              </a:rPr>
              <a:t>竞赛经历：</a:t>
            </a:r>
            <a:endParaRPr lang="en-US" altLang="zh-CN" b="1" dirty="0" smtClean="0">
              <a:solidFill>
                <a:srgbClr val="000000"/>
              </a:solidFill>
            </a:endParaRPr>
          </a:p>
          <a:p>
            <a:pPr lvl="1" rtl="0" eaLnBrk="0" hangingPunct="0">
              <a:lnSpc>
                <a:spcPct val="125000"/>
              </a:lnSpc>
            </a:pPr>
            <a:r>
              <a:rPr lang="en-US" altLang="zh-CN" dirty="0" smtClean="0">
                <a:solidFill>
                  <a:srgbClr val="000000"/>
                </a:solidFill>
              </a:rPr>
              <a:t>	</a:t>
            </a:r>
            <a:r>
              <a:rPr lang="zh-CN" altLang="en-US" dirty="0" smtClean="0">
                <a:solidFill>
                  <a:srgbClr val="000000"/>
                </a:solidFill>
              </a:rPr>
              <a:t>智慧</a:t>
            </a:r>
            <a:r>
              <a:rPr lang="zh-CN" altLang="en-US" dirty="0">
                <a:solidFill>
                  <a:srgbClr val="000000"/>
                </a:solidFill>
              </a:rPr>
              <a:t>中国杯金融算法资格赛</a:t>
            </a:r>
            <a:r>
              <a:rPr lang="en-US" altLang="zh-CN" dirty="0">
                <a:solidFill>
                  <a:srgbClr val="000000"/>
                </a:solidFill>
              </a:rPr>
              <a:t>——</a:t>
            </a:r>
            <a:r>
              <a:rPr lang="zh-CN" altLang="en-US" dirty="0">
                <a:solidFill>
                  <a:srgbClr val="000000"/>
                </a:solidFill>
              </a:rPr>
              <a:t>用户贷款风险预测</a:t>
            </a:r>
          </a:p>
          <a:p>
            <a:pPr lvl="1" rtl="0" eaLnBrk="0" hangingPunct="0">
              <a:lnSpc>
                <a:spcPct val="125000"/>
              </a:lnSpc>
            </a:pPr>
            <a:r>
              <a:rPr lang="en-US" altLang="zh-CN" dirty="0" smtClean="0">
                <a:solidFill>
                  <a:srgbClr val="000000"/>
                </a:solidFill>
              </a:rPr>
              <a:t>	</a:t>
            </a:r>
            <a:r>
              <a:rPr lang="zh-CN" altLang="en-US" dirty="0">
                <a:solidFill>
                  <a:srgbClr val="000000"/>
                </a:solidFill>
              </a:rPr>
              <a:t>融</a:t>
            </a:r>
            <a:r>
              <a:rPr lang="en-US" altLang="zh-CN" dirty="0">
                <a:solidFill>
                  <a:srgbClr val="000000"/>
                </a:solidFill>
              </a:rPr>
              <a:t>360</a:t>
            </a:r>
            <a:r>
              <a:rPr lang="zh-CN" altLang="en-US" dirty="0">
                <a:solidFill>
                  <a:srgbClr val="000000"/>
                </a:solidFill>
              </a:rPr>
              <a:t>“天机”金融风控大数据竞赛</a:t>
            </a:r>
            <a:endParaRPr lang="en-US" altLang="zh-CN" dirty="0">
              <a:solidFill>
                <a:srgbClr val="000000"/>
              </a:solidFill>
            </a:endParaRPr>
          </a:p>
          <a:p>
            <a:pPr lvl="1" rtl="0" eaLnBrk="0" hangingPunct="0">
              <a:lnSpc>
                <a:spcPct val="125000"/>
              </a:lnSpc>
            </a:pPr>
            <a:r>
              <a:rPr lang="en-US" altLang="zh-CN" dirty="0">
                <a:solidFill>
                  <a:srgbClr val="000000"/>
                </a:solidFill>
              </a:rPr>
              <a:t>	</a:t>
            </a:r>
            <a:r>
              <a:rPr lang="en-US" altLang="zh-CN" dirty="0" smtClean="0">
                <a:solidFill>
                  <a:srgbClr val="000000"/>
                </a:solidFill>
              </a:rPr>
              <a:t>Di-Tech </a:t>
            </a:r>
            <a:r>
              <a:rPr lang="en-US" altLang="zh-CN" dirty="0">
                <a:solidFill>
                  <a:srgbClr val="000000"/>
                </a:solidFill>
              </a:rPr>
              <a:t>2016 </a:t>
            </a:r>
            <a:r>
              <a:rPr lang="zh-CN" altLang="en-US" dirty="0">
                <a:solidFill>
                  <a:srgbClr val="000000"/>
                </a:solidFill>
              </a:rPr>
              <a:t>算法</a:t>
            </a:r>
            <a:r>
              <a:rPr lang="zh-CN" altLang="en-US" dirty="0" smtClean="0">
                <a:solidFill>
                  <a:srgbClr val="000000"/>
                </a:solidFill>
              </a:rPr>
              <a:t>大赛</a:t>
            </a:r>
            <a:endParaRPr lang="en-US" altLang="zh-CN" dirty="0" smtClean="0">
              <a:solidFill>
                <a:srgbClr val="000000"/>
              </a:solidFill>
            </a:endParaRPr>
          </a:p>
          <a:p>
            <a:pPr lvl="1" rtl="0" eaLnBrk="0" hangingPunct="0">
              <a:lnSpc>
                <a:spcPct val="125000"/>
              </a:lnSpc>
            </a:pPr>
            <a:r>
              <a:rPr lang="en-US" altLang="zh-CN" dirty="0">
                <a:solidFill>
                  <a:srgbClr val="000000"/>
                </a:solidFill>
              </a:rPr>
              <a:t>	</a:t>
            </a:r>
            <a:r>
              <a:rPr lang="en-US" altLang="zh-CN" dirty="0" smtClean="0">
                <a:solidFill>
                  <a:srgbClr val="000000"/>
                </a:solidFill>
              </a:rPr>
              <a:t>……</a:t>
            </a:r>
            <a:endParaRPr lang="en-US" altLang="zh-CN" dirty="0">
              <a:solidFill>
                <a:srgbClr val="000000"/>
              </a:solidFill>
            </a:endParaRPr>
          </a:p>
        </p:txBody>
      </p:sp>
    </p:spTree>
    <p:extLst>
      <p:ext uri="{BB962C8B-B14F-4D97-AF65-F5344CB8AC3E}">
        <p14:creationId xmlns:p14="http://schemas.microsoft.com/office/powerpoint/2010/main" val="99858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5" name="直接连接符 6"/>
          <p:cNvCxnSpPr/>
          <p:nvPr/>
        </p:nvCxnSpPr>
        <p:spPr>
          <a:xfrm>
            <a:off x="4321175" y="3305175"/>
            <a:ext cx="5257800" cy="0"/>
          </a:xfrm>
          <a:prstGeom prst="line">
            <a:avLst/>
          </a:prstGeom>
          <a:ln w="19050" cap="flat" cmpd="sng">
            <a:solidFill>
              <a:schemeClr val="bg1"/>
            </a:solidFill>
            <a:prstDash val="solid"/>
            <a:round/>
            <a:headEnd type="oval" w="med" len="med"/>
            <a:tailEnd type="oval" w="med" len="med"/>
          </a:ln>
        </p:spPr>
      </p:cxnSp>
      <p:sp>
        <p:nvSpPr>
          <p:cNvPr id="31746" name="KSO_GT2.1"/>
          <p:cNvSpPr txBox="1"/>
          <p:nvPr/>
        </p:nvSpPr>
        <p:spPr>
          <a:xfrm>
            <a:off x="5075238" y="3349625"/>
            <a:ext cx="4476750" cy="652463"/>
          </a:xfrm>
          <a:prstGeom prst="rect">
            <a:avLst/>
          </a:prstGeom>
          <a:noFill/>
          <a:ln w="9525">
            <a:noFill/>
          </a:ln>
        </p:spPr>
        <p:txBody>
          <a:bodyPr lIns="0" tIns="0" rIns="0" bIns="0" anchor="ctr"/>
          <a:lstStyle/>
          <a:p>
            <a:pPr lvl="0" indent="0" algn="r" eaLnBrk="1" hangingPunct="1">
              <a:lnSpc>
                <a:spcPct val="130000"/>
              </a:lnSpc>
            </a:pPr>
            <a:r>
              <a:rPr lang="en-US" altLang="zh-CN" sz="1600" dirty="0" smtClean="0">
                <a:solidFill>
                  <a:schemeClr val="bg1"/>
                </a:solidFill>
                <a:latin typeface="Segoe UI" panose="020B0502040204020203" pitchFamily="34" charset="0"/>
                <a:ea typeface="Segoe UI" panose="020B0502040204020203" pitchFamily="34" charset="0"/>
              </a:rPr>
              <a:t>Summary</a:t>
            </a:r>
            <a:endParaRPr lang="en-US" altLang="zh-CN" sz="1600" dirty="0">
              <a:solidFill>
                <a:schemeClr val="bg1"/>
              </a:solidFill>
              <a:latin typeface="Segoe UI" panose="020B0502040204020203" pitchFamily="34" charset="0"/>
              <a:ea typeface="Segoe UI" panose="020B0502040204020203" pitchFamily="34" charset="0"/>
            </a:endParaRPr>
          </a:p>
        </p:txBody>
      </p:sp>
      <p:grpSp>
        <p:nvGrpSpPr>
          <p:cNvPr id="31747" name="Group 4"/>
          <p:cNvGrpSpPr/>
          <p:nvPr/>
        </p:nvGrpSpPr>
        <p:grpSpPr>
          <a:xfrm>
            <a:off x="3021013" y="2433638"/>
            <a:ext cx="1536700" cy="1987550"/>
            <a:chOff x="0" y="0"/>
            <a:chExt cx="1152785" cy="1490412"/>
          </a:xfrm>
        </p:grpSpPr>
        <p:grpSp>
          <p:nvGrpSpPr>
            <p:cNvPr id="31748" name="Group 5"/>
            <p:cNvGrpSpPr/>
            <p:nvPr/>
          </p:nvGrpSpPr>
          <p:grpSpPr>
            <a:xfrm>
              <a:off x="138402" y="0"/>
              <a:ext cx="1014383" cy="1490412"/>
              <a:chOff x="0" y="0"/>
              <a:chExt cx="1014383" cy="1490412"/>
            </a:xfrm>
          </p:grpSpPr>
          <p:sp>
            <p:nvSpPr>
              <p:cNvPr id="31749" name="圆角矩形 11"/>
              <p:cNvSpPr/>
              <p:nvPr/>
            </p:nvSpPr>
            <p:spPr>
              <a:xfrm rot="1132031">
                <a:off x="0" y="0"/>
                <a:ext cx="1014383" cy="1490412"/>
              </a:xfrm>
              <a:prstGeom prst="roundRect">
                <a:avLst>
                  <a:gd name="adj" fmla="val 12134"/>
                </a:avLst>
              </a:prstGeom>
              <a:solidFill>
                <a:srgbClr val="163048"/>
              </a:solidFill>
              <a:ln w="9525">
                <a:noFill/>
              </a:ln>
            </p:spPr>
            <p:txBody>
              <a:bodyPr anchor="ctr"/>
              <a:lstStyle/>
              <a:p>
                <a:pPr lvl="0" indent="0" algn="ctr" eaLnBrk="1" hangingPunct="1"/>
                <a:endParaRPr lang="zh-CN" altLang="en-US" sz="3200" dirty="0">
                  <a:solidFill>
                    <a:srgbClr val="FFFFFF"/>
                  </a:solidFill>
                  <a:latin typeface="Calibri" panose="020F0502020204030204" pitchFamily="34" charset="0"/>
                  <a:ea typeface="宋体" panose="02010600030101010101" pitchFamily="2" charset="-122"/>
                </a:endParaRPr>
              </a:p>
            </p:txBody>
          </p:sp>
          <p:sp>
            <p:nvSpPr>
              <p:cNvPr id="31750" name="KSO_GN2"/>
              <p:cNvSpPr/>
              <p:nvPr/>
            </p:nvSpPr>
            <p:spPr>
              <a:xfrm rot="1132031">
                <a:off x="43080" y="31875"/>
                <a:ext cx="931612" cy="1428311"/>
              </a:xfrm>
              <a:prstGeom prst="roundRect">
                <a:avLst>
                  <a:gd name="adj" fmla="val 12134"/>
                </a:avLst>
              </a:prstGeom>
              <a:noFill/>
              <a:ln w="25400" cap="flat" cmpd="sng">
                <a:solidFill>
                  <a:srgbClr val="FFFFFF"/>
                </a:solidFill>
                <a:prstDash val="solid"/>
                <a:round/>
                <a:headEnd type="none" w="med" len="med"/>
                <a:tailEnd type="none" w="med" len="med"/>
              </a:ln>
            </p:spPr>
            <p:txBody>
              <a:bodyPr anchor="ctr"/>
              <a:lstStyle/>
              <a:p>
                <a:pPr lvl="0" indent="0" algn="ctr" eaLnBrk="1" hangingPunct="1"/>
                <a:r>
                  <a:rPr lang="en-US" altLang="zh-CN" sz="6400" dirty="0">
                    <a:solidFill>
                      <a:srgbClr val="FFFFFF"/>
                    </a:solidFill>
                    <a:latin typeface="Impact" panose="020B0806030902050204" pitchFamily="34" charset="0"/>
                    <a:ea typeface="Gungsuh" panose="02030600000101010101" pitchFamily="18" charset="-127"/>
                  </a:rPr>
                  <a:t>04</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1751" name="圆角矩形 26"/>
            <p:cNvSpPr/>
            <p:nvPr/>
          </p:nvSpPr>
          <p:spPr>
            <a:xfrm rot="1132031">
              <a:off x="0" y="832988"/>
              <a:ext cx="1014383" cy="634430"/>
            </a:xfrm>
            <a:custGeom>
              <a:avLst/>
              <a:gdLst/>
              <a:ahLst/>
              <a:cxnLst>
                <a:cxn ang="0">
                  <a:pos x="0" y="266030"/>
                </a:cxn>
                <a:cxn ang="0">
                  <a:pos x="778465" y="0"/>
                </a:cxn>
                <a:cxn ang="0">
                  <a:pos x="778465" y="392435"/>
                </a:cxn>
                <a:cxn ang="0">
                  <a:pos x="684022" y="486878"/>
                </a:cxn>
                <a:cxn ang="0">
                  <a:pos x="94443" y="486878"/>
                </a:cxn>
                <a:cxn ang="0">
                  <a:pos x="0" y="392435"/>
                </a:cxn>
                <a:cxn ang="0">
                  <a:pos x="0" y="266030"/>
                </a:cxn>
              </a:cxnLst>
              <a:rect l="0" t="0" r="0" b="0"/>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rotWithShape="1">
              <a:blip r:embed="rId3">
                <a:alphaModFix amt="65999"/>
              </a:blip>
            </a:blipFill>
            <a:ln w="9525">
              <a:noFill/>
            </a:ln>
          </p:spPr>
          <p:txBody>
            <a:bodyPr/>
            <a:lstStyle/>
            <a:p>
              <a:endParaRPr lang="zh-CN" altLang="en-US"/>
            </a:p>
          </p:txBody>
        </p:sp>
      </p:grpSp>
      <p:sp>
        <p:nvSpPr>
          <p:cNvPr id="31752" name="KSO_GT2"/>
          <p:cNvSpPr txBox="1"/>
          <p:nvPr/>
        </p:nvSpPr>
        <p:spPr>
          <a:xfrm>
            <a:off x="4900613" y="2787650"/>
            <a:ext cx="4651375" cy="517525"/>
          </a:xfrm>
          <a:prstGeom prst="rect">
            <a:avLst/>
          </a:prstGeom>
          <a:noFill/>
          <a:ln w="9525">
            <a:noFill/>
          </a:ln>
        </p:spPr>
        <p:txBody>
          <a:bodyPr lIns="0" tIns="0" rIns="0" bIns="0" anchor="ctr"/>
          <a:lstStyle/>
          <a:p>
            <a:pPr lvl="0" indent="0" algn="r" eaLnBrk="1" hangingPunct="1">
              <a:lnSpc>
                <a:spcPct val="80000"/>
              </a:lnSpc>
            </a:pPr>
            <a:r>
              <a:rPr lang="zh-CN" altLang="en-US" sz="2400" b="1" dirty="0" smtClean="0">
                <a:solidFill>
                  <a:srgbClr val="FFC000"/>
                </a:solidFill>
                <a:latin typeface="Segoe UI" panose="020B0502040204020203" pitchFamily="34" charset="0"/>
                <a:ea typeface="宋体" panose="02010600030101010101" pitchFamily="2" charset="-122"/>
              </a:rPr>
              <a:t>总结与感悟</a:t>
            </a:r>
            <a:endParaRPr lang="zh-CN" altLang="en-US" sz="2400" b="1" dirty="0">
              <a:solidFill>
                <a:srgbClr val="FFC000"/>
              </a:solidFill>
              <a:latin typeface="Segoe UI" panose="020B0502040204020203"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2"/>
          <p:cNvSpPr txBox="1"/>
          <p:nvPr/>
        </p:nvSpPr>
        <p:spPr>
          <a:xfrm>
            <a:off x="5044898" y="151661"/>
            <a:ext cx="1980029" cy="523220"/>
          </a:xfrm>
          <a:prstGeom prst="rect">
            <a:avLst/>
          </a:prstGeom>
          <a:noFill/>
          <a:ln w="9525">
            <a:noFill/>
          </a:ln>
        </p:spPr>
        <p:txBody>
          <a:bodyPr wrap="none" anchor="t">
            <a:spAutoFit/>
          </a:bodyPr>
          <a:lstStyle/>
          <a:p>
            <a:pPr rtl="0" fontAlgn="auto">
              <a:spcBef>
                <a:spcPts val="0"/>
              </a:spcBef>
              <a:spcAft>
                <a:spcPts val="0"/>
              </a:spcAft>
              <a:buFontTx/>
              <a:buNone/>
            </a:pPr>
            <a:r>
              <a:rPr lang="zh-CN" altLang="en-US" sz="2800" b="1" dirty="0" smtClean="0">
                <a:solidFill>
                  <a:srgbClr val="FFFFFF"/>
                </a:solidFill>
                <a:latin typeface="微软雅黑" panose="020B0503020204020204" charset="-122"/>
                <a:ea typeface="微软雅黑" panose="020B0503020204020204" charset="-122"/>
                <a:cs typeface="+mn-cs"/>
              </a:rPr>
              <a:t>总结与感悟</a:t>
            </a:r>
            <a:endParaRPr lang="zh-CN" altLang="en-US" sz="2800" b="1" dirty="0">
              <a:solidFill>
                <a:srgbClr val="FFFFFF"/>
              </a:solidFill>
              <a:latin typeface="微软雅黑" panose="020B0503020204020204" charset="-122"/>
              <a:ea typeface="微软雅黑" panose="020B0503020204020204" charset="-122"/>
              <a:cs typeface="+mn-cs"/>
            </a:endParaRPr>
          </a:p>
        </p:txBody>
      </p:sp>
      <p:sp>
        <p:nvSpPr>
          <p:cNvPr id="72709" name="空心弧 32"/>
          <p:cNvSpPr/>
          <p:nvPr/>
        </p:nvSpPr>
        <p:spPr>
          <a:xfrm>
            <a:off x="925513" y="3043238"/>
            <a:ext cx="3665537" cy="3275012"/>
          </a:xfrm>
          <a:custGeom>
            <a:avLst/>
            <a:gdLst>
              <a:gd name="txL" fmla="*/ 0 w 3665537"/>
              <a:gd name="txT" fmla="*/ 0 h 3275012"/>
              <a:gd name="txR" fmla="*/ 3665537 w 3665537"/>
              <a:gd name="txB" fmla="*/ 3275012 h 3275012"/>
            </a:gdLst>
            <a:ahLst/>
            <a:cxnLst>
              <a:cxn ang="0">
                <a:pos x="491878" y="521198"/>
              </a:cxn>
              <a:cxn ang="0">
                <a:pos x="1843841" y="30"/>
              </a:cxn>
              <a:cxn ang="0">
                <a:pos x="3190697" y="537761"/>
              </a:cxn>
              <a:cxn ang="0">
                <a:pos x="2655802" y="970956"/>
              </a:cxn>
              <a:cxn ang="0">
                <a:pos x="1839223" y="682986"/>
              </a:cxn>
              <a:cxn ang="0">
                <a:pos x="1020882" y="961600"/>
              </a:cxn>
              <a:cxn ang="0">
                <a:pos x="491878" y="521198"/>
              </a:cxn>
            </a:cxnLst>
            <a:rect l="txL" t="txT" r="txR" b="txB"/>
            <a:pathLst>
              <a:path w="3665537" h="3275012">
                <a:moveTo>
                  <a:pt x="491878" y="521198"/>
                </a:moveTo>
                <a:cubicBezTo>
                  <a:pt x="841180" y="186262"/>
                  <a:pt x="1331461" y="-2736"/>
                  <a:pt x="1843841" y="30"/>
                </a:cubicBezTo>
                <a:cubicBezTo>
                  <a:pt x="2357277" y="2801"/>
                  <a:pt x="2845868" y="197871"/>
                  <a:pt x="3190697" y="537761"/>
                </a:cubicBezTo>
                <a:lnTo>
                  <a:pt x="2655802" y="970956"/>
                </a:lnTo>
                <a:cubicBezTo>
                  <a:pt x="2440976" y="788140"/>
                  <a:pt x="2146861" y="684419"/>
                  <a:pt x="1839223" y="682986"/>
                </a:cubicBezTo>
                <a:cubicBezTo>
                  <a:pt x="1532605" y="681557"/>
                  <a:pt x="1238001" y="781859"/>
                  <a:pt x="1020882" y="961600"/>
                </a:cubicBezTo>
                <a:lnTo>
                  <a:pt x="491878" y="521198"/>
                </a:lnTo>
                <a:close/>
              </a:path>
            </a:pathLst>
          </a:custGeom>
          <a:solidFill>
            <a:srgbClr val="094162"/>
          </a:solidFill>
          <a:ln w="9525">
            <a:noFill/>
          </a:ln>
        </p:spPr>
        <p:txBody>
          <a:bodyPr lIns="0" tIns="0" rIns="0" bIns="240000" anchor="ctr"/>
          <a:lstStyle/>
          <a:p>
            <a:pPr algn="ctr" rtl="0" fontAlgn="auto">
              <a:spcBef>
                <a:spcPts val="0"/>
              </a:spcBef>
              <a:spcAft>
                <a:spcPts val="0"/>
              </a:spcAft>
              <a:buFontTx/>
              <a:buNone/>
            </a:pPr>
            <a:endParaRPr lang="en-US" altLang="zh-CN" sz="3200" dirty="0">
              <a:solidFill>
                <a:srgbClr val="FFFFFF"/>
              </a:solidFill>
              <a:latin typeface="微软雅黑" panose="020B0503020204020204" charset="-122"/>
              <a:ea typeface="微软雅黑" panose="020B0503020204020204" charset="-122"/>
              <a:cs typeface="+mn-cs"/>
            </a:endParaRPr>
          </a:p>
        </p:txBody>
      </p:sp>
      <p:grpSp>
        <p:nvGrpSpPr>
          <p:cNvPr id="72710" name="Group 7"/>
          <p:cNvGrpSpPr/>
          <p:nvPr/>
        </p:nvGrpSpPr>
        <p:grpSpPr>
          <a:xfrm>
            <a:off x="746443" y="3979863"/>
            <a:ext cx="4286885" cy="1979013"/>
            <a:chOff x="-336597" y="0"/>
            <a:chExt cx="3214094" cy="1484312"/>
          </a:xfrm>
        </p:grpSpPr>
        <p:sp>
          <p:nvSpPr>
            <p:cNvPr id="72711" name="椭圆 2"/>
            <p:cNvSpPr/>
            <p:nvPr/>
          </p:nvSpPr>
          <p:spPr>
            <a:xfrm>
              <a:off x="974797" y="244086"/>
              <a:ext cx="427293" cy="214320"/>
            </a:xfrm>
            <a:custGeom>
              <a:avLst/>
              <a:gdLst/>
              <a:ahLst/>
              <a:cxnLst>
                <a:cxn ang="0">
                  <a:pos x="281727" y="0"/>
                </a:cxn>
                <a:cxn ang="0">
                  <a:pos x="140864" y="141753"/>
                </a:cxn>
                <a:cxn ang="0">
                  <a:pos x="0" y="0"/>
                </a:cxn>
              </a:cxnLst>
              <a:rect l="0" t="0" r="0" b="0"/>
              <a:pathLst>
                <a:path w="648072" h="324036">
                  <a:moveTo>
                    <a:pt x="648072" y="0"/>
                  </a:moveTo>
                  <a:cubicBezTo>
                    <a:pt x="648072" y="178960"/>
                    <a:pt x="502996" y="324036"/>
                    <a:pt x="324036" y="324036"/>
                  </a:cubicBezTo>
                  <a:cubicBezTo>
                    <a:pt x="145076" y="324036"/>
                    <a:pt x="0" y="178960"/>
                    <a:pt x="0" y="0"/>
                  </a:cubicBezTo>
                </a:path>
              </a:pathLst>
            </a:custGeom>
            <a:noFill/>
            <a:ln w="25400" cap="flat" cmpd="sng">
              <a:solidFill>
                <a:srgbClr val="D9D9D9"/>
              </a:solidFill>
              <a:prstDash val="solid"/>
              <a:round/>
              <a:headEnd type="none" w="med" len="med"/>
              <a:tailEnd type="none" w="med" len="med"/>
            </a:ln>
          </p:spPr>
          <p:txBody>
            <a:bodyPr/>
            <a:lstStyle/>
            <a:p>
              <a:pPr rtl="0" fontAlgn="auto">
                <a:spcBef>
                  <a:spcPts val="0"/>
                </a:spcBef>
                <a:spcAft>
                  <a:spcPts val="0"/>
                </a:spcAft>
                <a:buFontTx/>
                <a:buNone/>
              </a:pPr>
              <a:endParaRPr lang="zh-CN" altLang="en-US">
                <a:solidFill>
                  <a:srgbClr val="000000"/>
                </a:solidFill>
                <a:latin typeface="Calibri"/>
                <a:ea typeface="宋体"/>
                <a:cs typeface="+mn-cs"/>
              </a:endParaRPr>
            </a:p>
          </p:txBody>
        </p:sp>
        <p:cxnSp>
          <p:nvCxnSpPr>
            <p:cNvPr id="72712" name="直接连接符 35"/>
            <p:cNvCxnSpPr/>
            <p:nvPr/>
          </p:nvCxnSpPr>
          <p:spPr>
            <a:xfrm>
              <a:off x="1189038" y="458407"/>
              <a:ext cx="0" cy="427450"/>
            </a:xfrm>
            <a:prstGeom prst="line">
              <a:avLst/>
            </a:prstGeom>
            <a:ln w="25400" cap="flat" cmpd="sng">
              <a:solidFill>
                <a:srgbClr val="D9D9D9"/>
              </a:solidFill>
              <a:prstDash val="sysDash"/>
              <a:round/>
              <a:headEnd type="none" w="med" len="med"/>
              <a:tailEnd type="oval" w="med" len="med"/>
            </a:ln>
          </p:spPr>
        </p:cxnSp>
        <p:sp>
          <p:nvSpPr>
            <p:cNvPr id="72713" name="TextBox 37"/>
            <p:cNvSpPr txBox="1"/>
            <p:nvPr/>
          </p:nvSpPr>
          <p:spPr>
            <a:xfrm flipH="1">
              <a:off x="874818" y="0"/>
              <a:ext cx="636773" cy="463169"/>
            </a:xfrm>
            <a:prstGeom prst="rect">
              <a:avLst/>
            </a:prstGeom>
            <a:noFill/>
            <a:ln w="9525">
              <a:noFill/>
            </a:ln>
          </p:spPr>
          <p:txBody>
            <a:bodyPr anchor="t">
              <a:spAutoFit/>
            </a:bodyPr>
            <a:lstStyle/>
            <a:p>
              <a:pPr algn="ctr" rtl="0" fontAlgn="auto">
                <a:lnSpc>
                  <a:spcPct val="80000"/>
                </a:lnSpc>
                <a:spcBef>
                  <a:spcPts val="0"/>
                </a:spcBef>
                <a:spcAft>
                  <a:spcPts val="0"/>
                </a:spcAft>
                <a:buFontTx/>
                <a:buNone/>
              </a:pPr>
              <a:r>
                <a:rPr lang="en-US" altLang="zh-CN" sz="4200" dirty="0">
                  <a:solidFill>
                    <a:srgbClr val="09405E"/>
                  </a:solidFill>
                  <a:latin typeface="微软雅黑" panose="020B0503020204020204" charset="-122"/>
                  <a:ea typeface="微软雅黑" panose="020B0503020204020204" charset="-122"/>
                  <a:cs typeface="+mn-cs"/>
                </a:rPr>
                <a:t>A</a:t>
              </a:r>
              <a:endParaRPr lang="zh-CN" altLang="en-US" sz="4200" dirty="0">
                <a:solidFill>
                  <a:srgbClr val="09405E"/>
                </a:solidFill>
                <a:latin typeface="微软雅黑" panose="020B0503020204020204" charset="-122"/>
                <a:ea typeface="微软雅黑" panose="020B0503020204020204" charset="-122"/>
                <a:cs typeface="+mn-cs"/>
              </a:endParaRPr>
            </a:p>
          </p:txBody>
        </p:sp>
        <p:sp>
          <p:nvSpPr>
            <p:cNvPr id="72714" name="TextBox 56"/>
            <p:cNvSpPr txBox="1"/>
            <p:nvPr/>
          </p:nvSpPr>
          <p:spPr>
            <a:xfrm>
              <a:off x="-336597" y="934912"/>
              <a:ext cx="3214094" cy="549400"/>
            </a:xfrm>
            <a:prstGeom prst="rect">
              <a:avLst/>
            </a:prstGeom>
            <a:noFill/>
            <a:ln w="9525">
              <a:noFill/>
            </a:ln>
          </p:spPr>
          <p:txBody>
            <a:bodyPr wrap="square" anchor="t">
              <a:spAutoFit/>
            </a:bodyPr>
            <a:lstStyle/>
            <a:p>
              <a:pPr algn="ctr" rtl="0" fontAlgn="auto">
                <a:lnSpc>
                  <a:spcPct val="130000"/>
                </a:lnSpc>
                <a:spcBef>
                  <a:spcPts val="0"/>
                </a:spcBef>
                <a:spcAft>
                  <a:spcPts val="0"/>
                </a:spcAft>
              </a:pPr>
              <a:r>
                <a:rPr lang="zh-CN" altLang="en-US" sz="1600" dirty="0" smtClean="0">
                  <a:latin typeface="微软雅黑" panose="020B0503020204020204" charset="-122"/>
                  <a:ea typeface="微软雅黑" panose="020B0503020204020204" charset="-122"/>
                </a:rPr>
                <a:t>工程化思维</a:t>
              </a:r>
              <a:endParaRPr lang="en-US" altLang="zh-CN" sz="1600" dirty="0" smtClean="0">
                <a:latin typeface="微软雅黑" panose="020B0503020204020204" charset="-122"/>
                <a:ea typeface="微软雅黑" panose="020B0503020204020204" charset="-122"/>
              </a:endParaRPr>
            </a:p>
            <a:p>
              <a:pPr algn="ctr" rtl="0" fontAlgn="auto">
                <a:lnSpc>
                  <a:spcPct val="130000"/>
                </a:lnSpc>
                <a:spcBef>
                  <a:spcPts val="0"/>
                </a:spcBef>
                <a:spcAft>
                  <a:spcPts val="0"/>
                </a:spcAft>
              </a:pPr>
              <a:r>
                <a:rPr lang="zh-CN" altLang="en-US" sz="1600" dirty="0" smtClean="0">
                  <a:latin typeface="微软雅黑" panose="020B0503020204020204" charset="-122"/>
                  <a:ea typeface="微软雅黑" panose="020B0503020204020204" charset="-122"/>
                </a:rPr>
                <a:t>集体编程智慧</a:t>
              </a:r>
              <a:endParaRPr lang="en-US" altLang="zh-CN" sz="1600" dirty="0">
                <a:latin typeface="微软雅黑" panose="020B0503020204020204" charset="-122"/>
                <a:ea typeface="微软雅黑" panose="020B0503020204020204" charset="-122"/>
              </a:endParaRPr>
            </a:p>
          </p:txBody>
        </p:sp>
      </p:grpSp>
      <p:grpSp>
        <p:nvGrpSpPr>
          <p:cNvPr id="72715" name="Group 12"/>
          <p:cNvGrpSpPr/>
          <p:nvPr/>
        </p:nvGrpSpPr>
        <p:grpSpPr>
          <a:xfrm>
            <a:off x="2705560" y="1455528"/>
            <a:ext cx="4534536" cy="2362954"/>
            <a:chOff x="-533986" y="-58309"/>
            <a:chExt cx="3401468" cy="1771478"/>
          </a:xfrm>
        </p:grpSpPr>
        <p:grpSp>
          <p:nvGrpSpPr>
            <p:cNvPr id="72716" name="Group 13"/>
            <p:cNvGrpSpPr/>
            <p:nvPr/>
          </p:nvGrpSpPr>
          <p:grpSpPr>
            <a:xfrm>
              <a:off x="872972" y="733120"/>
              <a:ext cx="637091" cy="980049"/>
              <a:chOff x="-4915" y="-305"/>
              <a:chExt cx="637091" cy="980049"/>
            </a:xfrm>
          </p:grpSpPr>
          <p:sp>
            <p:nvSpPr>
              <p:cNvPr id="72717" name="椭圆 2"/>
              <p:cNvSpPr/>
              <p:nvPr/>
            </p:nvSpPr>
            <p:spPr>
              <a:xfrm flipV="1">
                <a:off x="90252" y="441233"/>
                <a:ext cx="427506" cy="213034"/>
              </a:xfrm>
              <a:custGeom>
                <a:avLst/>
                <a:gdLst/>
                <a:ahLst/>
                <a:cxnLst>
                  <a:cxn ang="0">
                    <a:pos x="282008" y="0"/>
                  </a:cxn>
                  <a:cxn ang="0">
                    <a:pos x="141004" y="140057"/>
                  </a:cxn>
                  <a:cxn ang="0">
                    <a:pos x="0" y="0"/>
                  </a:cxn>
                </a:cxnLst>
                <a:rect l="0" t="0" r="0" b="0"/>
                <a:pathLst>
                  <a:path w="648072" h="324036">
                    <a:moveTo>
                      <a:pt x="648072" y="0"/>
                    </a:moveTo>
                    <a:cubicBezTo>
                      <a:pt x="648072" y="178960"/>
                      <a:pt x="502996" y="324036"/>
                      <a:pt x="324036" y="324036"/>
                    </a:cubicBezTo>
                    <a:cubicBezTo>
                      <a:pt x="145076" y="324036"/>
                      <a:pt x="0" y="178960"/>
                      <a:pt x="0" y="0"/>
                    </a:cubicBezTo>
                  </a:path>
                </a:pathLst>
              </a:custGeom>
              <a:noFill/>
              <a:ln w="25400" cap="flat" cmpd="sng">
                <a:solidFill>
                  <a:srgbClr val="D9D9D9"/>
                </a:solidFill>
                <a:prstDash val="solid"/>
                <a:round/>
                <a:headEnd type="none" w="med" len="med"/>
                <a:tailEnd type="none" w="med" len="med"/>
              </a:ln>
            </p:spPr>
            <p:txBody>
              <a:bodyPr/>
              <a:lstStyle/>
              <a:p>
                <a:pPr rtl="0" fontAlgn="auto">
                  <a:spcBef>
                    <a:spcPts val="0"/>
                  </a:spcBef>
                  <a:spcAft>
                    <a:spcPts val="0"/>
                  </a:spcAft>
                  <a:buFontTx/>
                  <a:buNone/>
                </a:pPr>
                <a:endParaRPr lang="zh-CN" altLang="en-US">
                  <a:solidFill>
                    <a:srgbClr val="000000"/>
                  </a:solidFill>
                  <a:latin typeface="Calibri"/>
                  <a:ea typeface="宋体"/>
                  <a:cs typeface="+mn-cs"/>
                </a:endParaRPr>
              </a:p>
            </p:txBody>
          </p:sp>
          <p:cxnSp>
            <p:nvCxnSpPr>
              <p:cNvPr id="72718" name="直接连接符 45"/>
              <p:cNvCxnSpPr/>
              <p:nvPr/>
            </p:nvCxnSpPr>
            <p:spPr>
              <a:xfrm flipV="1">
                <a:off x="303410" y="-305"/>
                <a:ext cx="0" cy="428447"/>
              </a:xfrm>
              <a:prstGeom prst="line">
                <a:avLst/>
              </a:prstGeom>
              <a:ln w="25400" cap="flat" cmpd="sng">
                <a:solidFill>
                  <a:srgbClr val="D9D9D9"/>
                </a:solidFill>
                <a:prstDash val="sysDash"/>
                <a:round/>
                <a:headEnd type="none" w="med" len="med"/>
                <a:tailEnd type="oval" w="med" len="med"/>
              </a:ln>
            </p:spPr>
          </p:cxnSp>
          <p:sp>
            <p:nvSpPr>
              <p:cNvPr id="72719" name="TextBox 43"/>
              <p:cNvSpPr txBox="1"/>
              <p:nvPr/>
            </p:nvSpPr>
            <p:spPr>
              <a:xfrm flipH="1">
                <a:off x="-4915" y="516784"/>
                <a:ext cx="637091" cy="462960"/>
              </a:xfrm>
              <a:prstGeom prst="rect">
                <a:avLst/>
              </a:prstGeom>
              <a:noFill/>
              <a:ln w="9525">
                <a:noFill/>
              </a:ln>
            </p:spPr>
            <p:txBody>
              <a:bodyPr anchor="t">
                <a:spAutoFit/>
              </a:bodyPr>
              <a:lstStyle/>
              <a:p>
                <a:pPr algn="ctr" rtl="0" fontAlgn="auto">
                  <a:lnSpc>
                    <a:spcPct val="80000"/>
                  </a:lnSpc>
                  <a:spcBef>
                    <a:spcPts val="0"/>
                  </a:spcBef>
                  <a:spcAft>
                    <a:spcPts val="0"/>
                  </a:spcAft>
                  <a:buFontTx/>
                  <a:buNone/>
                </a:pPr>
                <a:r>
                  <a:rPr lang="en-US" altLang="zh-CN" sz="4200" dirty="0">
                    <a:solidFill>
                      <a:srgbClr val="09405E"/>
                    </a:solidFill>
                    <a:latin typeface="微软雅黑" panose="020B0503020204020204" charset="-122"/>
                    <a:ea typeface="微软雅黑" panose="020B0503020204020204" charset="-122"/>
                    <a:cs typeface="+mn-cs"/>
                  </a:rPr>
                  <a:t>B</a:t>
                </a:r>
                <a:endParaRPr lang="zh-CN" altLang="en-US" sz="4200" dirty="0">
                  <a:solidFill>
                    <a:srgbClr val="09405E"/>
                  </a:solidFill>
                  <a:latin typeface="微软雅黑" panose="020B0503020204020204" charset="-122"/>
                  <a:ea typeface="微软雅黑" panose="020B0503020204020204" charset="-122"/>
                  <a:cs typeface="+mn-cs"/>
                </a:endParaRPr>
              </a:p>
            </p:txBody>
          </p:sp>
        </p:grpSp>
        <p:sp>
          <p:nvSpPr>
            <p:cNvPr id="72720" name="TextBox 57"/>
            <p:cNvSpPr txBox="1"/>
            <p:nvPr/>
          </p:nvSpPr>
          <p:spPr>
            <a:xfrm>
              <a:off x="-533986" y="-58309"/>
              <a:ext cx="3401468" cy="789119"/>
            </a:xfrm>
            <a:prstGeom prst="rect">
              <a:avLst/>
            </a:prstGeom>
            <a:noFill/>
            <a:ln w="9525">
              <a:noFill/>
            </a:ln>
          </p:spPr>
          <p:txBody>
            <a:bodyPr wrap="square" anchor="t">
              <a:spAutoFit/>
            </a:bodyPr>
            <a:lstStyle/>
            <a:p>
              <a:pPr algn="ctr" rtl="0" fontAlgn="auto">
                <a:lnSpc>
                  <a:spcPct val="130000"/>
                </a:lnSpc>
                <a:spcBef>
                  <a:spcPts val="0"/>
                </a:spcBef>
                <a:spcAft>
                  <a:spcPts val="0"/>
                </a:spcAft>
              </a:pPr>
              <a:r>
                <a:rPr lang="zh-CN" altLang="en-US" sz="1600" dirty="0" smtClean="0">
                  <a:solidFill>
                    <a:srgbClr val="000000"/>
                  </a:solidFill>
                  <a:latin typeface="微软雅黑" panose="020B0503020204020204" charset="-122"/>
                  <a:ea typeface="微软雅黑" panose="020B0503020204020204" charset="-122"/>
                </a:rPr>
                <a:t>学术研究与应用研究</a:t>
              </a:r>
              <a:endParaRPr lang="en-US" altLang="zh-CN" sz="1600" dirty="0" smtClean="0">
                <a:solidFill>
                  <a:srgbClr val="000000"/>
                </a:solidFill>
                <a:latin typeface="微软雅黑" panose="020B0503020204020204" charset="-122"/>
                <a:ea typeface="微软雅黑" panose="020B0503020204020204" charset="-122"/>
              </a:endParaRPr>
            </a:p>
            <a:p>
              <a:pPr algn="ctr" rtl="0" fontAlgn="auto">
                <a:lnSpc>
                  <a:spcPct val="130000"/>
                </a:lnSpc>
                <a:spcBef>
                  <a:spcPts val="0"/>
                </a:spcBef>
                <a:spcAft>
                  <a:spcPts val="0"/>
                </a:spcAft>
              </a:pPr>
              <a:r>
                <a:rPr lang="zh-CN" altLang="en-US" sz="1600" dirty="0" smtClean="0">
                  <a:solidFill>
                    <a:srgbClr val="000000"/>
                  </a:solidFill>
                  <a:latin typeface="微软雅黑" panose="020B0503020204020204" charset="-122"/>
                  <a:ea typeface="微软雅黑" panose="020B0503020204020204" charset="-122"/>
                </a:rPr>
                <a:t>理论联系实际</a:t>
              </a:r>
              <a:endParaRPr lang="en-US" altLang="zh-CN" sz="1600" dirty="0" smtClean="0">
                <a:solidFill>
                  <a:srgbClr val="000000"/>
                </a:solidFill>
                <a:latin typeface="微软雅黑" panose="020B0503020204020204" charset="-122"/>
                <a:ea typeface="微软雅黑" panose="020B0503020204020204" charset="-122"/>
              </a:endParaRPr>
            </a:p>
            <a:p>
              <a:pPr algn="ctr" rtl="0" fontAlgn="auto">
                <a:lnSpc>
                  <a:spcPct val="130000"/>
                </a:lnSpc>
                <a:spcBef>
                  <a:spcPts val="0"/>
                </a:spcBef>
                <a:spcAft>
                  <a:spcPts val="0"/>
                </a:spcAft>
              </a:pPr>
              <a:r>
                <a:rPr lang="zh-CN" altLang="en-US" sz="1600" dirty="0" smtClean="0">
                  <a:solidFill>
                    <a:srgbClr val="000000"/>
                  </a:solidFill>
                  <a:latin typeface="微软雅黑" panose="020B0503020204020204" charset="-122"/>
                  <a:ea typeface="微软雅黑" panose="020B0503020204020204" charset="-122"/>
                </a:rPr>
                <a:t>实践是检验真理的唯一标准</a:t>
              </a:r>
              <a:endParaRPr lang="en-US" altLang="zh-CN" sz="1600" dirty="0" smtClean="0">
                <a:solidFill>
                  <a:srgbClr val="000000"/>
                </a:solidFill>
                <a:latin typeface="微软雅黑" panose="020B0503020204020204" charset="-122"/>
                <a:ea typeface="微软雅黑" panose="020B0503020204020204" charset="-122"/>
              </a:endParaRPr>
            </a:p>
          </p:txBody>
        </p:sp>
      </p:grpSp>
      <p:grpSp>
        <p:nvGrpSpPr>
          <p:cNvPr id="72721" name="Group 18"/>
          <p:cNvGrpSpPr/>
          <p:nvPr/>
        </p:nvGrpSpPr>
        <p:grpSpPr>
          <a:xfrm>
            <a:off x="5713755" y="3979863"/>
            <a:ext cx="5431790" cy="1661857"/>
            <a:chOff x="-6408" y="-25571"/>
            <a:chExt cx="4073164" cy="1246437"/>
          </a:xfrm>
        </p:grpSpPr>
        <p:sp>
          <p:nvSpPr>
            <p:cNvPr id="72722" name="椭圆 2"/>
            <p:cNvSpPr/>
            <p:nvPr/>
          </p:nvSpPr>
          <p:spPr>
            <a:xfrm>
              <a:off x="977341" y="244086"/>
              <a:ext cx="429744" cy="214320"/>
            </a:xfrm>
            <a:custGeom>
              <a:avLst/>
              <a:gdLst/>
              <a:ahLst/>
              <a:cxnLst>
                <a:cxn ang="0">
                  <a:pos x="284968" y="0"/>
                </a:cxn>
                <a:cxn ang="0">
                  <a:pos x="142484" y="141753"/>
                </a:cxn>
                <a:cxn ang="0">
                  <a:pos x="0" y="0"/>
                </a:cxn>
              </a:cxnLst>
              <a:rect l="0" t="0" r="0" b="0"/>
              <a:pathLst>
                <a:path w="648072" h="324036">
                  <a:moveTo>
                    <a:pt x="648072" y="0"/>
                  </a:moveTo>
                  <a:cubicBezTo>
                    <a:pt x="648072" y="178960"/>
                    <a:pt x="502996" y="324036"/>
                    <a:pt x="324036" y="324036"/>
                  </a:cubicBezTo>
                  <a:cubicBezTo>
                    <a:pt x="145076" y="324036"/>
                    <a:pt x="0" y="178960"/>
                    <a:pt x="0" y="0"/>
                  </a:cubicBezTo>
                </a:path>
              </a:pathLst>
            </a:custGeom>
            <a:noFill/>
            <a:ln w="25400" cap="flat" cmpd="sng">
              <a:solidFill>
                <a:srgbClr val="D9D9D9"/>
              </a:solidFill>
              <a:prstDash val="solid"/>
              <a:round/>
              <a:headEnd type="none" w="med" len="med"/>
              <a:tailEnd type="none" w="med" len="med"/>
            </a:ln>
          </p:spPr>
          <p:txBody>
            <a:bodyPr/>
            <a:lstStyle/>
            <a:p>
              <a:pPr rtl="0" fontAlgn="auto">
                <a:spcBef>
                  <a:spcPts val="0"/>
                </a:spcBef>
                <a:spcAft>
                  <a:spcPts val="0"/>
                </a:spcAft>
                <a:buFontTx/>
                <a:buNone/>
              </a:pPr>
              <a:endParaRPr lang="zh-CN" altLang="en-US">
                <a:solidFill>
                  <a:srgbClr val="000000"/>
                </a:solidFill>
                <a:latin typeface="Calibri"/>
                <a:ea typeface="宋体"/>
                <a:cs typeface="+mn-cs"/>
              </a:endParaRPr>
            </a:p>
          </p:txBody>
        </p:sp>
        <p:cxnSp>
          <p:nvCxnSpPr>
            <p:cNvPr id="72723" name="直接连接符 49"/>
            <p:cNvCxnSpPr/>
            <p:nvPr/>
          </p:nvCxnSpPr>
          <p:spPr>
            <a:xfrm>
              <a:off x="1192808" y="458407"/>
              <a:ext cx="0" cy="427450"/>
            </a:xfrm>
            <a:prstGeom prst="line">
              <a:avLst/>
            </a:prstGeom>
            <a:ln w="25400" cap="flat" cmpd="sng">
              <a:solidFill>
                <a:srgbClr val="D9D9D9"/>
              </a:solidFill>
              <a:prstDash val="sysDash"/>
              <a:round/>
              <a:headEnd type="none" w="med" len="med"/>
              <a:tailEnd type="oval" w="med" len="med"/>
            </a:ln>
          </p:spPr>
        </p:cxnSp>
        <p:sp>
          <p:nvSpPr>
            <p:cNvPr id="72724" name="TextBox 49"/>
            <p:cNvSpPr txBox="1"/>
            <p:nvPr/>
          </p:nvSpPr>
          <p:spPr>
            <a:xfrm flipH="1">
              <a:off x="868239" y="-25571"/>
              <a:ext cx="636878" cy="463169"/>
            </a:xfrm>
            <a:prstGeom prst="rect">
              <a:avLst/>
            </a:prstGeom>
            <a:noFill/>
            <a:ln w="9525">
              <a:noFill/>
            </a:ln>
          </p:spPr>
          <p:txBody>
            <a:bodyPr anchor="t">
              <a:spAutoFit/>
            </a:bodyPr>
            <a:lstStyle/>
            <a:p>
              <a:pPr algn="ctr" rtl="0" fontAlgn="auto">
                <a:lnSpc>
                  <a:spcPct val="80000"/>
                </a:lnSpc>
                <a:spcBef>
                  <a:spcPts val="0"/>
                </a:spcBef>
                <a:spcAft>
                  <a:spcPts val="0"/>
                </a:spcAft>
                <a:buFontTx/>
                <a:buNone/>
              </a:pPr>
              <a:r>
                <a:rPr lang="en-US" altLang="zh-CN" sz="4200" dirty="0">
                  <a:solidFill>
                    <a:srgbClr val="09405E"/>
                  </a:solidFill>
                  <a:latin typeface="微软雅黑" panose="020B0503020204020204" charset="-122"/>
                  <a:ea typeface="微软雅黑" panose="020B0503020204020204" charset="-122"/>
                  <a:cs typeface="+mn-cs"/>
                </a:rPr>
                <a:t>C</a:t>
              </a:r>
              <a:endParaRPr lang="zh-CN" altLang="en-US" sz="4200" dirty="0">
                <a:solidFill>
                  <a:srgbClr val="09405E"/>
                </a:solidFill>
                <a:latin typeface="微软雅黑" panose="020B0503020204020204" charset="-122"/>
                <a:ea typeface="微软雅黑" panose="020B0503020204020204" charset="-122"/>
                <a:cs typeface="+mn-cs"/>
              </a:endParaRPr>
            </a:p>
          </p:txBody>
        </p:sp>
        <p:sp>
          <p:nvSpPr>
            <p:cNvPr id="72725" name="TextBox 58"/>
            <p:cNvSpPr txBox="1"/>
            <p:nvPr/>
          </p:nvSpPr>
          <p:spPr>
            <a:xfrm>
              <a:off x="-6408" y="934912"/>
              <a:ext cx="4073164" cy="285954"/>
            </a:xfrm>
            <a:prstGeom prst="rect">
              <a:avLst/>
            </a:prstGeom>
            <a:noFill/>
            <a:ln w="9525">
              <a:noFill/>
            </a:ln>
          </p:spPr>
          <p:txBody>
            <a:bodyPr wrap="square" anchor="t">
              <a:spAutoFit/>
            </a:bodyPr>
            <a:lstStyle/>
            <a:p>
              <a:pPr algn="ctr" rtl="0" fontAlgn="auto">
                <a:lnSpc>
                  <a:spcPct val="130000"/>
                </a:lnSpc>
                <a:spcBef>
                  <a:spcPts val="0"/>
                </a:spcBef>
                <a:spcAft>
                  <a:spcPts val="0"/>
                </a:spcAft>
              </a:pPr>
              <a:r>
                <a:rPr lang="en-US" altLang="zh-CN" sz="1600" dirty="0" smtClean="0">
                  <a:solidFill>
                    <a:srgbClr val="000000"/>
                  </a:solidFill>
                  <a:latin typeface="微软雅黑" panose="020B0503020204020204" charset="-122"/>
                  <a:ea typeface="微软雅黑" panose="020B0503020204020204" charset="-122"/>
                  <a:cs typeface="+mn-cs"/>
                </a:rPr>
                <a:t>Marketing-</a:t>
              </a:r>
              <a:r>
                <a:rPr lang="en-US" altLang="zh-CN" sz="1600" dirty="0" err="1" smtClean="0">
                  <a:solidFill>
                    <a:srgbClr val="000000"/>
                  </a:solidFill>
                  <a:latin typeface="微软雅黑" panose="020B0503020204020204" charset="-122"/>
                  <a:ea typeface="微软雅黑" panose="020B0503020204020204" charset="-122"/>
                  <a:cs typeface="+mn-cs"/>
                </a:rPr>
                <a:t>Enginnering</a:t>
              </a:r>
              <a:r>
                <a:rPr lang="en-US" altLang="zh-CN" sz="1600" dirty="0" smtClean="0">
                  <a:solidFill>
                    <a:srgbClr val="000000"/>
                  </a:solidFill>
                  <a:latin typeface="微软雅黑" panose="020B0503020204020204" charset="-122"/>
                  <a:ea typeface="微软雅黑" panose="020B0503020204020204" charset="-122"/>
                  <a:cs typeface="+mn-cs"/>
                </a:rPr>
                <a:t>-Sales</a:t>
              </a:r>
              <a:endParaRPr lang="en-US" altLang="zh-CN" sz="1600" dirty="0">
                <a:solidFill>
                  <a:srgbClr val="000000"/>
                </a:solidFill>
                <a:latin typeface="微软雅黑" panose="020B0503020204020204" charset="-122"/>
                <a:ea typeface="微软雅黑" panose="020B0503020204020204" charset="-122"/>
                <a:cs typeface="+mn-cs"/>
              </a:endParaRPr>
            </a:p>
          </p:txBody>
        </p:sp>
      </p:grpSp>
      <p:grpSp>
        <p:nvGrpSpPr>
          <p:cNvPr id="72726" name="Group 23"/>
          <p:cNvGrpSpPr/>
          <p:nvPr/>
        </p:nvGrpSpPr>
        <p:grpSpPr>
          <a:xfrm>
            <a:off x="7640796" y="1616767"/>
            <a:ext cx="3795394" cy="2200377"/>
            <a:chOff x="-232091" y="68357"/>
            <a:chExt cx="2847019" cy="1649596"/>
          </a:xfrm>
        </p:grpSpPr>
        <p:sp>
          <p:nvSpPr>
            <p:cNvPr id="72727" name="椭圆 2"/>
            <p:cNvSpPr/>
            <p:nvPr/>
          </p:nvSpPr>
          <p:spPr>
            <a:xfrm flipV="1">
              <a:off x="977666" y="1174658"/>
              <a:ext cx="427505" cy="213034"/>
            </a:xfrm>
            <a:custGeom>
              <a:avLst/>
              <a:gdLst/>
              <a:ahLst/>
              <a:cxnLst>
                <a:cxn ang="0">
                  <a:pos x="282007" y="0"/>
                </a:cxn>
                <a:cxn ang="0">
                  <a:pos x="141004" y="140057"/>
                </a:cxn>
                <a:cxn ang="0">
                  <a:pos x="0" y="0"/>
                </a:cxn>
              </a:cxnLst>
              <a:rect l="0" t="0" r="0" b="0"/>
              <a:pathLst>
                <a:path w="648072" h="324036">
                  <a:moveTo>
                    <a:pt x="648072" y="0"/>
                  </a:moveTo>
                  <a:cubicBezTo>
                    <a:pt x="648072" y="178960"/>
                    <a:pt x="502996" y="324036"/>
                    <a:pt x="324036" y="324036"/>
                  </a:cubicBezTo>
                  <a:cubicBezTo>
                    <a:pt x="145076" y="324036"/>
                    <a:pt x="0" y="178960"/>
                    <a:pt x="0" y="0"/>
                  </a:cubicBezTo>
                </a:path>
              </a:pathLst>
            </a:custGeom>
            <a:noFill/>
            <a:ln w="25400" cap="flat" cmpd="sng">
              <a:solidFill>
                <a:srgbClr val="D9D9D9"/>
              </a:solidFill>
              <a:prstDash val="solid"/>
              <a:round/>
              <a:headEnd type="none" w="med" len="med"/>
              <a:tailEnd type="none" w="med" len="med"/>
            </a:ln>
          </p:spPr>
          <p:txBody>
            <a:bodyPr/>
            <a:lstStyle/>
            <a:p>
              <a:pPr rtl="0" fontAlgn="auto">
                <a:spcBef>
                  <a:spcPts val="0"/>
                </a:spcBef>
                <a:spcAft>
                  <a:spcPts val="0"/>
                </a:spcAft>
                <a:buFontTx/>
                <a:buNone/>
              </a:pPr>
              <a:endParaRPr lang="zh-CN" altLang="en-US">
                <a:solidFill>
                  <a:srgbClr val="000000"/>
                </a:solidFill>
                <a:latin typeface="Calibri"/>
                <a:ea typeface="宋体"/>
                <a:cs typeface="+mn-cs"/>
              </a:endParaRPr>
            </a:p>
          </p:txBody>
        </p:sp>
        <p:cxnSp>
          <p:nvCxnSpPr>
            <p:cNvPr id="72728" name="直接连接符 54"/>
            <p:cNvCxnSpPr/>
            <p:nvPr/>
          </p:nvCxnSpPr>
          <p:spPr>
            <a:xfrm flipH="1" flipV="1">
              <a:off x="1191418" y="497474"/>
              <a:ext cx="596" cy="664094"/>
            </a:xfrm>
            <a:prstGeom prst="line">
              <a:avLst/>
            </a:prstGeom>
            <a:ln w="25400" cap="flat" cmpd="sng">
              <a:solidFill>
                <a:srgbClr val="D9D9D9"/>
              </a:solidFill>
              <a:prstDash val="sysDash"/>
              <a:round/>
              <a:headEnd type="none" w="med" len="med"/>
              <a:tailEnd type="oval" w="med" len="med"/>
            </a:ln>
          </p:spPr>
        </p:cxnSp>
        <p:sp>
          <p:nvSpPr>
            <p:cNvPr id="72729" name="TextBox 55"/>
            <p:cNvSpPr txBox="1"/>
            <p:nvPr/>
          </p:nvSpPr>
          <p:spPr>
            <a:xfrm flipH="1">
              <a:off x="873469" y="1254993"/>
              <a:ext cx="635899" cy="462960"/>
            </a:xfrm>
            <a:prstGeom prst="rect">
              <a:avLst/>
            </a:prstGeom>
            <a:noFill/>
            <a:ln w="9525">
              <a:noFill/>
            </a:ln>
          </p:spPr>
          <p:txBody>
            <a:bodyPr anchor="t">
              <a:spAutoFit/>
            </a:bodyPr>
            <a:lstStyle/>
            <a:p>
              <a:pPr algn="ctr" rtl="0" fontAlgn="auto">
                <a:lnSpc>
                  <a:spcPct val="80000"/>
                </a:lnSpc>
                <a:spcBef>
                  <a:spcPts val="0"/>
                </a:spcBef>
                <a:spcAft>
                  <a:spcPts val="0"/>
                </a:spcAft>
                <a:buFontTx/>
                <a:buNone/>
              </a:pPr>
              <a:r>
                <a:rPr lang="en-US" altLang="zh-CN" sz="4200" dirty="0">
                  <a:solidFill>
                    <a:srgbClr val="09405E"/>
                  </a:solidFill>
                  <a:latin typeface="微软雅黑" panose="020B0503020204020204" charset="-122"/>
                  <a:ea typeface="微软雅黑" panose="020B0503020204020204" charset="-122"/>
                  <a:cs typeface="+mn-cs"/>
                </a:rPr>
                <a:t>D</a:t>
              </a:r>
              <a:endParaRPr lang="zh-CN" altLang="en-US" sz="4200" dirty="0">
                <a:solidFill>
                  <a:srgbClr val="09405E"/>
                </a:solidFill>
                <a:latin typeface="微软雅黑" panose="020B0503020204020204" charset="-122"/>
                <a:ea typeface="微软雅黑" panose="020B0503020204020204" charset="-122"/>
                <a:cs typeface="+mn-cs"/>
              </a:endParaRPr>
            </a:p>
          </p:txBody>
        </p:sp>
        <p:sp>
          <p:nvSpPr>
            <p:cNvPr id="72730" name="TextBox 59"/>
            <p:cNvSpPr txBox="1"/>
            <p:nvPr/>
          </p:nvSpPr>
          <p:spPr>
            <a:xfrm>
              <a:off x="-232091" y="68357"/>
              <a:ext cx="2847019" cy="309187"/>
            </a:xfrm>
            <a:prstGeom prst="rect">
              <a:avLst/>
            </a:prstGeom>
            <a:noFill/>
            <a:ln w="9525">
              <a:noFill/>
            </a:ln>
          </p:spPr>
          <p:txBody>
            <a:bodyPr wrap="square" anchor="t">
              <a:spAutoFit/>
            </a:bodyPr>
            <a:lstStyle/>
            <a:p>
              <a:pPr algn="ctr" rtl="0" fontAlgn="auto">
                <a:lnSpc>
                  <a:spcPct val="130000"/>
                </a:lnSpc>
                <a:spcBef>
                  <a:spcPts val="0"/>
                </a:spcBef>
                <a:spcAft>
                  <a:spcPts val="0"/>
                </a:spcAft>
                <a:buFontTx/>
                <a:buNone/>
              </a:pPr>
              <a:r>
                <a:rPr lang="zh-CN" altLang="en-US" sz="1600" dirty="0" smtClean="0">
                  <a:latin typeface="微软雅黑" panose="020B0503020204020204" charset="-122"/>
                  <a:ea typeface="微软雅黑" panose="020B0503020204020204" charset="-122"/>
                  <a:cs typeface="+mn-cs"/>
                </a:rPr>
                <a:t>仰望星空，脚踏实地</a:t>
              </a:r>
              <a:endParaRPr lang="zh-CN" altLang="en-US" sz="1400" dirty="0">
                <a:latin typeface="微软雅黑" panose="020B0503020204020204" charset="-122"/>
                <a:ea typeface="微软雅黑" panose="020B0503020204020204" charset="-122"/>
                <a:cs typeface="+mn-cs"/>
              </a:endParaRPr>
            </a:p>
          </p:txBody>
        </p:sp>
      </p:grpSp>
      <p:sp>
        <p:nvSpPr>
          <p:cNvPr id="72731" name="椭圆 3"/>
          <p:cNvSpPr/>
          <p:nvPr/>
        </p:nvSpPr>
        <p:spPr>
          <a:xfrm>
            <a:off x="3633788" y="3627438"/>
            <a:ext cx="2755900" cy="1016000"/>
          </a:xfrm>
          <a:custGeom>
            <a:avLst/>
            <a:gdLst>
              <a:gd name="txL" fmla="*/ 0 w 2237755"/>
              <a:gd name="txT" fmla="*/ 0 h 923678"/>
              <a:gd name="txR" fmla="*/ 2237755 w 2237755"/>
              <a:gd name="txB" fmla="*/ 923678 h 923678"/>
            </a:gdLst>
            <a:ahLst/>
            <a:cxnLst>
              <a:cxn ang="0">
                <a:pos x="3416074" y="1682"/>
              </a:cxn>
              <a:cxn ang="0">
                <a:pos x="4179894" y="522052"/>
              </a:cxn>
              <a:cxn ang="0">
                <a:pos x="2105447" y="1229245"/>
              </a:cxn>
              <a:cxn ang="0">
                <a:pos x="0" y="529012"/>
              </a:cxn>
              <a:cxn ang="0">
                <a:pos x="805618" y="0"/>
              </a:cxn>
              <a:cxn ang="0">
                <a:pos x="2097600" y="402442"/>
              </a:cxn>
              <a:cxn ang="0">
                <a:pos x="3416074" y="1682"/>
              </a:cxn>
            </a:cxnLst>
            <a:rect l="txL" t="txT" r="txR" b="tx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w="9525">
            <a:noFill/>
          </a:ln>
        </p:spPr>
        <p:txBody>
          <a:bodyPr lIns="0" tIns="240000" rIns="0" bIns="0" anchor="ctr"/>
          <a:lstStyle/>
          <a:p>
            <a:pPr algn="ctr" rtl="0" fontAlgn="auto">
              <a:spcBef>
                <a:spcPts val="0"/>
              </a:spcBef>
              <a:spcAft>
                <a:spcPts val="0"/>
              </a:spcAft>
              <a:buFontTx/>
              <a:buNone/>
            </a:pPr>
            <a:endParaRPr lang="zh-CN" altLang="en-US" sz="3200" dirty="0">
              <a:solidFill>
                <a:srgbClr val="FFFFFF"/>
              </a:solidFill>
              <a:latin typeface="微软雅黑" panose="020B0503020204020204" charset="-122"/>
              <a:ea typeface="微软雅黑" panose="020B0503020204020204" charset="-122"/>
              <a:cs typeface="+mn-cs"/>
            </a:endParaRPr>
          </a:p>
        </p:txBody>
      </p:sp>
      <p:sp>
        <p:nvSpPr>
          <p:cNvPr id="72732" name="空心弧 68"/>
          <p:cNvSpPr/>
          <p:nvPr/>
        </p:nvSpPr>
        <p:spPr>
          <a:xfrm>
            <a:off x="5437188" y="3043238"/>
            <a:ext cx="3668712" cy="3275012"/>
          </a:xfrm>
          <a:custGeom>
            <a:avLst/>
            <a:gdLst>
              <a:gd name="txL" fmla="*/ 0 w 3668712"/>
              <a:gd name="txT" fmla="*/ 0 h 3275012"/>
              <a:gd name="txR" fmla="*/ 3668712 w 3668712"/>
              <a:gd name="txB" fmla="*/ 3275012 h 3275012"/>
            </a:gdLst>
            <a:ahLst/>
            <a:cxnLst>
              <a:cxn ang="0">
                <a:pos x="492844" y="520681"/>
              </a:cxn>
              <a:cxn ang="0">
                <a:pos x="1845428" y="30"/>
              </a:cxn>
              <a:cxn ang="0">
                <a:pos x="3192929" y="537239"/>
              </a:cxn>
              <a:cxn ang="0">
                <a:pos x="2657971" y="970485"/>
              </a:cxn>
              <a:cxn ang="0">
                <a:pos x="1840810" y="682986"/>
              </a:cxn>
              <a:cxn ang="0">
                <a:pos x="1021911" y="961136"/>
              </a:cxn>
              <a:cxn ang="0">
                <a:pos x="492844" y="520681"/>
              </a:cxn>
            </a:cxnLst>
            <a:rect l="txL" t="txT" r="txR" b="txB"/>
            <a:pathLst>
              <a:path w="3668712" h="3275012">
                <a:moveTo>
                  <a:pt x="492844" y="520681"/>
                </a:moveTo>
                <a:cubicBezTo>
                  <a:pt x="842421" y="186062"/>
                  <a:pt x="1332883" y="-2732"/>
                  <a:pt x="1845428" y="30"/>
                </a:cubicBezTo>
                <a:cubicBezTo>
                  <a:pt x="2359037" y="2798"/>
                  <a:pt x="2847820" y="197661"/>
                  <a:pt x="3192929" y="537239"/>
                </a:cubicBezTo>
                <a:lnTo>
                  <a:pt x="2657971" y="970485"/>
                </a:lnTo>
                <a:cubicBezTo>
                  <a:pt x="2442886" y="787954"/>
                  <a:pt x="2148601" y="684416"/>
                  <a:pt x="1840810" y="682986"/>
                </a:cubicBezTo>
                <a:cubicBezTo>
                  <a:pt x="1534047" y="681560"/>
                  <a:pt x="1239282" y="781681"/>
                  <a:pt x="1021911" y="961136"/>
                </a:cubicBezTo>
                <a:lnTo>
                  <a:pt x="492844" y="520681"/>
                </a:lnTo>
                <a:close/>
              </a:path>
            </a:pathLst>
          </a:custGeom>
          <a:solidFill>
            <a:srgbClr val="094162"/>
          </a:solidFill>
          <a:ln w="9525">
            <a:noFill/>
          </a:ln>
        </p:spPr>
        <p:txBody>
          <a:bodyPr lIns="0" tIns="0" rIns="0" bIns="240000" anchor="ctr"/>
          <a:lstStyle/>
          <a:p>
            <a:pPr algn="ctr" rtl="0" fontAlgn="auto">
              <a:spcBef>
                <a:spcPts val="0"/>
              </a:spcBef>
              <a:spcAft>
                <a:spcPts val="0"/>
              </a:spcAft>
              <a:buFontTx/>
              <a:buNone/>
            </a:pPr>
            <a:endParaRPr lang="en-US" altLang="zh-CN" sz="3200" dirty="0">
              <a:solidFill>
                <a:srgbClr val="FFFFFF"/>
              </a:solidFill>
              <a:latin typeface="微软雅黑" panose="020B0503020204020204" charset="-122"/>
              <a:ea typeface="微软雅黑" panose="020B0503020204020204" charset="-122"/>
              <a:cs typeface="+mn-cs"/>
            </a:endParaRPr>
          </a:p>
        </p:txBody>
      </p:sp>
      <p:sp>
        <p:nvSpPr>
          <p:cNvPr id="72733" name="椭圆 3"/>
          <p:cNvSpPr/>
          <p:nvPr/>
        </p:nvSpPr>
        <p:spPr>
          <a:xfrm>
            <a:off x="8161338" y="3640138"/>
            <a:ext cx="2754312" cy="1016000"/>
          </a:xfrm>
          <a:custGeom>
            <a:avLst/>
            <a:gdLst>
              <a:gd name="txL" fmla="*/ 0 w 2237755"/>
              <a:gd name="txT" fmla="*/ 0 h 923678"/>
              <a:gd name="txR" fmla="*/ 2237755 w 2237755"/>
              <a:gd name="txB" fmla="*/ 923678 h 923678"/>
            </a:gdLst>
            <a:ahLst/>
            <a:cxnLst>
              <a:cxn ang="0">
                <a:pos x="3410172" y="1682"/>
              </a:cxn>
              <a:cxn ang="0">
                <a:pos x="4172673" y="522052"/>
              </a:cxn>
              <a:cxn ang="0">
                <a:pos x="2101811" y="1229245"/>
              </a:cxn>
              <a:cxn ang="0">
                <a:pos x="0" y="529012"/>
              </a:cxn>
              <a:cxn ang="0">
                <a:pos x="804225" y="0"/>
              </a:cxn>
              <a:cxn ang="0">
                <a:pos x="2093976" y="402442"/>
              </a:cxn>
              <a:cxn ang="0">
                <a:pos x="3410172" y="1682"/>
              </a:cxn>
            </a:cxnLst>
            <a:rect l="txL" t="txT" r="txR" b="tx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94162"/>
          </a:solidFill>
          <a:ln w="9525">
            <a:noFill/>
          </a:ln>
        </p:spPr>
        <p:txBody>
          <a:bodyPr lIns="0" tIns="240000" rIns="0" bIns="0" anchor="ctr"/>
          <a:lstStyle/>
          <a:p>
            <a:pPr algn="ctr" rtl="0" fontAlgn="auto">
              <a:spcBef>
                <a:spcPts val="0"/>
              </a:spcBef>
              <a:spcAft>
                <a:spcPts val="0"/>
              </a:spcAft>
              <a:buFontTx/>
              <a:buNone/>
            </a:pPr>
            <a:endParaRPr lang="zh-CN" altLang="en-US" sz="3200" dirty="0">
              <a:solidFill>
                <a:srgbClr val="FFFFFF"/>
              </a:solidFill>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2026068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文本框 12"/>
          <p:cNvSpPr txBox="1">
            <a:spLocks noChangeArrowheads="1"/>
          </p:cNvSpPr>
          <p:nvPr/>
        </p:nvSpPr>
        <p:spPr bwMode="auto">
          <a:xfrm>
            <a:off x="2890838" y="3062288"/>
            <a:ext cx="64103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Segoe UI" panose="020B0502040204020203" pitchFamily="34" charset="0"/>
                <a:ea typeface="微软雅黑" panose="020B0503020204020204" pitchFamily="34" charset="-122"/>
                <a:cs typeface="+mn-cs"/>
              </a:rPr>
              <a:t>THANK YOU</a:t>
            </a:r>
            <a:endParaRPr kumimoji="0" lang="zh-CN" altLang="en-US" sz="54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Segoe UI" panose="020B0502040204020203" pitchFamily="34" charset="0"/>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8"/>
          <p:cNvSpPr txBox="1"/>
          <p:nvPr/>
        </p:nvSpPr>
        <p:spPr>
          <a:xfrm>
            <a:off x="2514600" y="-1179512"/>
            <a:ext cx="184150" cy="369887"/>
          </a:xfrm>
          <a:prstGeom prst="rect">
            <a:avLst/>
          </a:prstGeom>
          <a:noFill/>
          <a:ln w="9525">
            <a:noFill/>
          </a:ln>
        </p:spPr>
        <p:txBody>
          <a:bodyPr wrap="none" anchor="t">
            <a:spAutoFit/>
          </a:bodyPr>
          <a:lstStyle/>
          <a:p>
            <a:pPr lvl="0" indent="0" eaLnBrk="1" hangingPunct="1"/>
            <a:endParaRPr lang="zh-CN" altLang="en-US" dirty="0">
              <a:latin typeface="Calibri" panose="020F0502020204030204" pitchFamily="34" charset="0"/>
              <a:ea typeface="宋体" panose="02010600030101010101" pitchFamily="2" charset="-122"/>
            </a:endParaRPr>
          </a:p>
        </p:txBody>
      </p:sp>
      <p:sp>
        <p:nvSpPr>
          <p:cNvPr id="27650" name="文本框 9"/>
          <p:cNvSpPr txBox="1"/>
          <p:nvPr/>
        </p:nvSpPr>
        <p:spPr>
          <a:xfrm>
            <a:off x="1365250" y="2705100"/>
            <a:ext cx="2970213" cy="1447800"/>
          </a:xfrm>
          <a:prstGeom prst="rect">
            <a:avLst/>
          </a:prstGeom>
          <a:noFill/>
          <a:ln w="9525">
            <a:noFill/>
          </a:ln>
        </p:spPr>
        <p:txBody>
          <a:bodyPr wrap="none" anchor="t">
            <a:spAutoFit/>
          </a:bodyPr>
          <a:lstStyle/>
          <a:p>
            <a:pPr lvl="0" indent="0" algn="ctr"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lvl="0" indent="0" algn="ctr" eaLnBrk="1" hangingPunct="1"/>
            <a:r>
              <a:rPr lang="en-US" altLang="zh-CN" sz="4400" dirty="0">
                <a:solidFill>
                  <a:schemeClr val="bg1"/>
                </a:solidFill>
                <a:latin typeface="Segoe UI" panose="020B0502040204020203" pitchFamily="34" charset="0"/>
                <a:ea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7651" name="Group 4"/>
          <p:cNvGrpSpPr/>
          <p:nvPr/>
        </p:nvGrpSpPr>
        <p:grpSpPr>
          <a:xfrm>
            <a:off x="7417412" y="1248920"/>
            <a:ext cx="2415772" cy="771525"/>
            <a:chOff x="0" y="0"/>
            <a:chExt cx="2416074" cy="771525"/>
          </a:xfrm>
        </p:grpSpPr>
        <p:sp>
          <p:nvSpPr>
            <p:cNvPr id="27652" name="椭圆 3"/>
            <p:cNvSpPr/>
            <p:nvPr/>
          </p:nvSpPr>
          <p:spPr>
            <a:xfrm>
              <a:off x="0" y="0"/>
              <a:ext cx="771525" cy="771525"/>
            </a:xfrm>
            <a:prstGeom prst="ellipse">
              <a:avLst/>
            </a:prstGeom>
            <a:solidFill>
              <a:srgbClr val="FFC000"/>
            </a:solidFill>
            <a:ln w="9525">
              <a:noFill/>
            </a:ln>
          </p:spPr>
          <p:txBody>
            <a:bodyPr anchor="ctr"/>
            <a:lstStyle/>
            <a:p>
              <a:pPr lvl="0" indent="0" algn="ctr" eaLnBrk="1" hangingPunct="1"/>
              <a:r>
                <a:rPr lang="en-US" altLang="zh-CN" sz="2400" dirty="0">
                  <a:solidFill>
                    <a:schemeClr val="bg1"/>
                  </a:solidFill>
                  <a:latin typeface="Impact" panose="020B0806030902050204" pitchFamily="34" charset="0"/>
                  <a:ea typeface="宋体" panose="02010600030101010101" pitchFamily="2" charset="-122"/>
                </a:rPr>
                <a:t>01</a:t>
              </a:r>
              <a:endParaRPr lang="zh-CN" altLang="en-US" sz="2400" dirty="0">
                <a:solidFill>
                  <a:schemeClr val="bg1"/>
                </a:solidFill>
                <a:latin typeface="Impact" panose="020B0806030902050204" pitchFamily="34" charset="0"/>
                <a:ea typeface="宋体" panose="02010600030101010101" pitchFamily="2" charset="-122"/>
              </a:endParaRPr>
            </a:p>
          </p:txBody>
        </p:sp>
        <p:sp>
          <p:nvSpPr>
            <p:cNvPr id="27653" name="文本框 1"/>
            <p:cNvSpPr txBox="1"/>
            <p:nvPr/>
          </p:nvSpPr>
          <p:spPr>
            <a:xfrm>
              <a:off x="1000125" y="181302"/>
              <a:ext cx="1415949" cy="461665"/>
            </a:xfrm>
            <a:prstGeom prst="rect">
              <a:avLst/>
            </a:prstGeom>
            <a:noFill/>
            <a:ln w="9525">
              <a:noFill/>
            </a:ln>
          </p:spPr>
          <p:txBody>
            <a:bodyPr wrap="none" anchor="t">
              <a:spAutoFit/>
            </a:bodyPr>
            <a:lstStyle/>
            <a:p>
              <a:pPr lvl="0" indent="0" eaLnBrk="1" hangingPunct="1"/>
              <a:r>
                <a:rPr lang="zh-CN" altLang="en-US" sz="2400" dirty="0" smtClean="0">
                  <a:solidFill>
                    <a:srgbClr val="09405E"/>
                  </a:solidFill>
                  <a:latin typeface="微软雅黑" panose="020B0503020204020204" pitchFamily="34" charset="-122"/>
                  <a:ea typeface="微软雅黑" panose="020B0503020204020204" pitchFamily="34" charset="-122"/>
                </a:rPr>
                <a:t>赛题分析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7654" name="Group 7"/>
          <p:cNvGrpSpPr/>
          <p:nvPr/>
        </p:nvGrpSpPr>
        <p:grpSpPr>
          <a:xfrm>
            <a:off x="7417412" y="2563603"/>
            <a:ext cx="2415761" cy="771525"/>
            <a:chOff x="0" y="0"/>
            <a:chExt cx="2416090" cy="771525"/>
          </a:xfrm>
        </p:grpSpPr>
        <p:sp>
          <p:nvSpPr>
            <p:cNvPr id="27655" name="椭圆 7"/>
            <p:cNvSpPr/>
            <p:nvPr/>
          </p:nvSpPr>
          <p:spPr>
            <a:xfrm>
              <a:off x="0" y="0"/>
              <a:ext cx="771525" cy="771525"/>
            </a:xfrm>
            <a:prstGeom prst="ellipse">
              <a:avLst/>
            </a:prstGeom>
            <a:solidFill>
              <a:srgbClr val="FFC000"/>
            </a:solidFill>
            <a:ln w="9525">
              <a:noFill/>
            </a:ln>
          </p:spPr>
          <p:txBody>
            <a:bodyPr anchor="ctr"/>
            <a:lstStyle/>
            <a:p>
              <a:pPr lvl="0" indent="0" algn="ctr" eaLnBrk="1" hangingPunct="1"/>
              <a:r>
                <a:rPr lang="en-US" altLang="zh-CN" sz="2400" dirty="0">
                  <a:solidFill>
                    <a:schemeClr val="bg1"/>
                  </a:solidFill>
                  <a:latin typeface="Impact" panose="020B0806030902050204" pitchFamily="34" charset="0"/>
                  <a:ea typeface="宋体" panose="02010600030101010101" pitchFamily="2" charset="-122"/>
                </a:rPr>
                <a:t>02</a:t>
              </a:r>
              <a:endParaRPr lang="zh-CN" altLang="en-US" sz="2400" dirty="0">
                <a:solidFill>
                  <a:schemeClr val="bg1"/>
                </a:solidFill>
                <a:latin typeface="Impact" panose="020B0806030902050204" pitchFamily="34" charset="0"/>
                <a:ea typeface="宋体" panose="02010600030101010101" pitchFamily="2" charset="-122"/>
              </a:endParaRPr>
            </a:p>
          </p:txBody>
        </p:sp>
        <p:sp>
          <p:nvSpPr>
            <p:cNvPr id="27656" name="文本框 12"/>
            <p:cNvSpPr txBox="1"/>
            <p:nvPr/>
          </p:nvSpPr>
          <p:spPr>
            <a:xfrm>
              <a:off x="1000125" y="178861"/>
              <a:ext cx="1415965" cy="461665"/>
            </a:xfrm>
            <a:prstGeom prst="rect">
              <a:avLst/>
            </a:prstGeom>
            <a:noFill/>
            <a:ln w="9525">
              <a:noFill/>
            </a:ln>
          </p:spPr>
          <p:txBody>
            <a:bodyPr wrap="none" anchor="t">
              <a:spAutoFit/>
            </a:bodyPr>
            <a:lstStyle/>
            <a:p>
              <a:pPr lvl="0" indent="0" eaLnBrk="1" hangingPunct="1"/>
              <a:r>
                <a:rPr lang="zh-CN" altLang="en-US" sz="2400" dirty="0" smtClean="0">
                  <a:solidFill>
                    <a:srgbClr val="09405E"/>
                  </a:solidFill>
                  <a:latin typeface="微软雅黑" panose="020B0503020204020204" pitchFamily="34" charset="-122"/>
                  <a:ea typeface="微软雅黑" panose="020B0503020204020204" pitchFamily="34" charset="-122"/>
                </a:rPr>
                <a:t>数据探索</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7657" name="Group 10"/>
          <p:cNvGrpSpPr/>
          <p:nvPr/>
        </p:nvGrpSpPr>
        <p:grpSpPr>
          <a:xfrm>
            <a:off x="7417412" y="3878286"/>
            <a:ext cx="2415749" cy="771525"/>
            <a:chOff x="0" y="0"/>
            <a:chExt cx="2416107" cy="771525"/>
          </a:xfrm>
        </p:grpSpPr>
        <p:sp>
          <p:nvSpPr>
            <p:cNvPr id="27658" name="椭圆 10"/>
            <p:cNvSpPr/>
            <p:nvPr/>
          </p:nvSpPr>
          <p:spPr>
            <a:xfrm>
              <a:off x="0" y="0"/>
              <a:ext cx="771525" cy="771525"/>
            </a:xfrm>
            <a:prstGeom prst="ellipse">
              <a:avLst/>
            </a:prstGeom>
            <a:solidFill>
              <a:srgbClr val="FFC000"/>
            </a:solidFill>
            <a:ln w="9525">
              <a:noFill/>
            </a:ln>
          </p:spPr>
          <p:txBody>
            <a:bodyPr anchor="ctr"/>
            <a:lstStyle/>
            <a:p>
              <a:pPr lvl="0" indent="0" algn="ctr" eaLnBrk="1" hangingPunct="1"/>
              <a:r>
                <a:rPr lang="en-US" altLang="zh-CN" sz="2400" dirty="0">
                  <a:solidFill>
                    <a:schemeClr val="bg1"/>
                  </a:solidFill>
                  <a:latin typeface="Impact" panose="020B0806030902050204" pitchFamily="34" charset="0"/>
                  <a:ea typeface="宋体" panose="02010600030101010101" pitchFamily="2" charset="-122"/>
                </a:rPr>
                <a:t>03</a:t>
              </a:r>
              <a:endParaRPr lang="zh-CN" altLang="en-US" sz="2400" dirty="0">
                <a:solidFill>
                  <a:schemeClr val="bg1"/>
                </a:solidFill>
                <a:latin typeface="Impact" panose="020B0806030902050204" pitchFamily="34" charset="0"/>
                <a:ea typeface="宋体" panose="02010600030101010101" pitchFamily="2" charset="-122"/>
              </a:endParaRPr>
            </a:p>
          </p:txBody>
        </p:sp>
        <p:sp>
          <p:nvSpPr>
            <p:cNvPr id="27659" name="文本框 13"/>
            <p:cNvSpPr txBox="1"/>
            <p:nvPr/>
          </p:nvSpPr>
          <p:spPr>
            <a:xfrm>
              <a:off x="1000125" y="176420"/>
              <a:ext cx="1415982" cy="461665"/>
            </a:xfrm>
            <a:prstGeom prst="rect">
              <a:avLst/>
            </a:prstGeom>
            <a:noFill/>
            <a:ln w="9525">
              <a:noFill/>
            </a:ln>
          </p:spPr>
          <p:txBody>
            <a:bodyPr wrap="none" anchor="t">
              <a:spAutoFit/>
            </a:bodyPr>
            <a:lstStyle/>
            <a:p>
              <a:pPr lvl="0" indent="0" eaLnBrk="1" hangingPunct="1"/>
              <a:r>
                <a:rPr lang="zh-CN" altLang="en-US" sz="2400" dirty="0" smtClean="0">
                  <a:solidFill>
                    <a:srgbClr val="09405E"/>
                  </a:solidFill>
                  <a:latin typeface="微软雅黑" panose="020B0503020204020204" pitchFamily="34" charset="-122"/>
                  <a:ea typeface="微软雅黑" panose="020B0503020204020204" pitchFamily="34" charset="-122"/>
                </a:rPr>
                <a:t>解决方案</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7660" name="Group 13"/>
          <p:cNvGrpSpPr/>
          <p:nvPr/>
        </p:nvGrpSpPr>
        <p:grpSpPr>
          <a:xfrm>
            <a:off x="7417412" y="5119493"/>
            <a:ext cx="2723526" cy="771525"/>
            <a:chOff x="0" y="0"/>
            <a:chExt cx="2723928" cy="771525"/>
          </a:xfrm>
        </p:grpSpPr>
        <p:sp>
          <p:nvSpPr>
            <p:cNvPr id="27661" name="椭圆 11"/>
            <p:cNvSpPr/>
            <p:nvPr/>
          </p:nvSpPr>
          <p:spPr>
            <a:xfrm>
              <a:off x="0" y="0"/>
              <a:ext cx="771525" cy="771525"/>
            </a:xfrm>
            <a:prstGeom prst="ellipse">
              <a:avLst/>
            </a:prstGeom>
            <a:solidFill>
              <a:srgbClr val="FFC000"/>
            </a:solidFill>
            <a:ln w="9525">
              <a:noFill/>
            </a:ln>
          </p:spPr>
          <p:txBody>
            <a:bodyPr anchor="ctr"/>
            <a:lstStyle/>
            <a:p>
              <a:pPr lvl="0" indent="0" algn="ctr" eaLnBrk="1" hangingPunct="1"/>
              <a:r>
                <a:rPr lang="en-US" altLang="zh-CN" sz="2400" dirty="0">
                  <a:solidFill>
                    <a:schemeClr val="bg1"/>
                  </a:solidFill>
                  <a:latin typeface="Impact" panose="020B0806030902050204" pitchFamily="34" charset="0"/>
                  <a:ea typeface="宋体" panose="02010600030101010101" pitchFamily="2" charset="-122"/>
                </a:rPr>
                <a:t>04</a:t>
              </a:r>
              <a:endParaRPr lang="zh-CN" altLang="en-US" sz="2400" dirty="0">
                <a:solidFill>
                  <a:schemeClr val="bg1"/>
                </a:solidFill>
                <a:latin typeface="Impact" panose="020B0806030902050204" pitchFamily="34" charset="0"/>
                <a:ea typeface="宋体" panose="02010600030101010101" pitchFamily="2" charset="-122"/>
              </a:endParaRPr>
            </a:p>
          </p:txBody>
        </p:sp>
        <p:sp>
          <p:nvSpPr>
            <p:cNvPr id="27662" name="文本框 14"/>
            <p:cNvSpPr txBox="1"/>
            <p:nvPr/>
          </p:nvSpPr>
          <p:spPr>
            <a:xfrm>
              <a:off x="1000125" y="173979"/>
              <a:ext cx="1723803" cy="461665"/>
            </a:xfrm>
            <a:prstGeom prst="rect">
              <a:avLst/>
            </a:prstGeom>
            <a:noFill/>
            <a:ln w="9525">
              <a:noFill/>
            </a:ln>
          </p:spPr>
          <p:txBody>
            <a:bodyPr wrap="none" anchor="t">
              <a:spAutoFit/>
            </a:bodyPr>
            <a:lstStyle/>
            <a:p>
              <a:pPr lvl="0" indent="0" eaLnBrk="1" hangingPunct="1"/>
              <a:r>
                <a:rPr lang="zh-CN" altLang="en-US" sz="2400" dirty="0" smtClean="0">
                  <a:solidFill>
                    <a:srgbClr val="09405E"/>
                  </a:solidFill>
                  <a:latin typeface="微软雅黑" panose="020B0503020204020204" pitchFamily="34" charset="-122"/>
                  <a:ea typeface="微软雅黑" panose="020B0503020204020204" pitchFamily="34" charset="-122"/>
                </a:rPr>
                <a:t>总结与感悟</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7663" name="等腰三角形 17"/>
          <p:cNvSpPr/>
          <p:nvPr/>
        </p:nvSpPr>
        <p:spPr>
          <a:xfrm rot="5400000">
            <a:off x="5967413" y="3249613"/>
            <a:ext cx="574675" cy="357187"/>
          </a:xfrm>
          <a:prstGeom prst="triangle">
            <a:avLst>
              <a:gd name="adj" fmla="val 50000"/>
            </a:avLst>
          </a:prstGeom>
          <a:solidFill>
            <a:srgbClr val="09405E"/>
          </a:solidFill>
          <a:ln w="9525">
            <a:noFill/>
          </a:ln>
        </p:spPr>
        <p:txBody>
          <a:bodyPr anchor="ctr"/>
          <a:lstStyle/>
          <a:p>
            <a:pPr lvl="0" indent="0" algn="ctr" eaLnBrk="1" hangingPunct="1"/>
            <a:endParaRPr lang="zh-CN" altLang="en-US" dirty="0">
              <a:solidFill>
                <a:srgbClr val="FFFFFF"/>
              </a:solidFill>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3" name="直接连接符 6"/>
          <p:cNvCxnSpPr/>
          <p:nvPr/>
        </p:nvCxnSpPr>
        <p:spPr>
          <a:xfrm>
            <a:off x="4321175" y="3305175"/>
            <a:ext cx="5257800" cy="0"/>
          </a:xfrm>
          <a:prstGeom prst="line">
            <a:avLst/>
          </a:prstGeom>
          <a:ln w="19050" cap="flat" cmpd="sng">
            <a:solidFill>
              <a:schemeClr val="bg1"/>
            </a:solidFill>
            <a:prstDash val="solid"/>
            <a:round/>
            <a:headEnd type="oval" w="med" len="med"/>
            <a:tailEnd type="oval" w="med" len="med"/>
          </a:ln>
        </p:spPr>
      </p:cxnSp>
      <p:sp>
        <p:nvSpPr>
          <p:cNvPr id="28674" name="KSO_GT2.1"/>
          <p:cNvSpPr txBox="1"/>
          <p:nvPr/>
        </p:nvSpPr>
        <p:spPr>
          <a:xfrm>
            <a:off x="5075238" y="3349625"/>
            <a:ext cx="4476750" cy="652463"/>
          </a:xfrm>
          <a:prstGeom prst="rect">
            <a:avLst/>
          </a:prstGeom>
          <a:noFill/>
          <a:ln w="9525">
            <a:noFill/>
          </a:ln>
        </p:spPr>
        <p:txBody>
          <a:bodyPr lIns="0" tIns="0" rIns="0" bIns="0" anchor="ctr"/>
          <a:lstStyle/>
          <a:p>
            <a:pPr lvl="0" algn="r">
              <a:lnSpc>
                <a:spcPct val="130000"/>
              </a:lnSpc>
            </a:pPr>
            <a:r>
              <a:rPr lang="en-US" altLang="zh-CN" sz="1600" dirty="0" smtClean="0">
                <a:solidFill>
                  <a:schemeClr val="bg1"/>
                </a:solidFill>
                <a:latin typeface="Segoe UI" panose="020B0502040204020203" pitchFamily="34" charset="0"/>
                <a:ea typeface="Segoe UI" panose="020B0502040204020203" pitchFamily="34" charset="0"/>
              </a:rPr>
              <a:t>Problem</a:t>
            </a:r>
            <a:r>
              <a:rPr lang="zh-CN" altLang="en-US" sz="1600" dirty="0">
                <a:solidFill>
                  <a:schemeClr val="bg1"/>
                </a:solidFill>
                <a:latin typeface="Segoe UI" panose="020B0502040204020203" pitchFamily="34" charset="0"/>
                <a:ea typeface="Segoe UI" panose="020B0502040204020203" pitchFamily="34" charset="0"/>
              </a:rPr>
              <a:t> </a:t>
            </a:r>
            <a:r>
              <a:rPr lang="en-US" altLang="zh-CN" sz="1600" dirty="0" smtClean="0">
                <a:solidFill>
                  <a:schemeClr val="bg1"/>
                </a:solidFill>
                <a:latin typeface="Segoe UI" panose="020B0502040204020203" pitchFamily="34" charset="0"/>
                <a:ea typeface="Segoe UI" panose="020B0502040204020203" pitchFamily="34" charset="0"/>
              </a:rPr>
              <a:t>Analysis</a:t>
            </a:r>
            <a:endParaRPr lang="en-US" altLang="zh-CN" sz="1600" dirty="0">
              <a:solidFill>
                <a:schemeClr val="bg1"/>
              </a:solidFill>
              <a:latin typeface="Segoe UI" panose="020B0502040204020203" pitchFamily="34" charset="0"/>
              <a:ea typeface="Segoe UI" panose="020B0502040204020203" pitchFamily="34" charset="0"/>
            </a:endParaRPr>
          </a:p>
        </p:txBody>
      </p:sp>
      <p:grpSp>
        <p:nvGrpSpPr>
          <p:cNvPr id="28675" name="Group 4"/>
          <p:cNvGrpSpPr/>
          <p:nvPr/>
        </p:nvGrpSpPr>
        <p:grpSpPr>
          <a:xfrm>
            <a:off x="3021013" y="2433638"/>
            <a:ext cx="1536700" cy="1987550"/>
            <a:chOff x="0" y="0"/>
            <a:chExt cx="1152785" cy="1490412"/>
          </a:xfrm>
        </p:grpSpPr>
        <p:grpSp>
          <p:nvGrpSpPr>
            <p:cNvPr id="28676" name="Group 5"/>
            <p:cNvGrpSpPr/>
            <p:nvPr/>
          </p:nvGrpSpPr>
          <p:grpSpPr>
            <a:xfrm>
              <a:off x="138402" y="0"/>
              <a:ext cx="1014383" cy="1490412"/>
              <a:chOff x="0" y="0"/>
              <a:chExt cx="1014383" cy="1490412"/>
            </a:xfrm>
          </p:grpSpPr>
          <p:sp>
            <p:nvSpPr>
              <p:cNvPr id="28677" name="圆角矩形 11"/>
              <p:cNvSpPr/>
              <p:nvPr/>
            </p:nvSpPr>
            <p:spPr>
              <a:xfrm rot="1132031">
                <a:off x="0" y="0"/>
                <a:ext cx="1014383" cy="1490412"/>
              </a:xfrm>
              <a:prstGeom prst="roundRect">
                <a:avLst>
                  <a:gd name="adj" fmla="val 12134"/>
                </a:avLst>
              </a:prstGeom>
              <a:solidFill>
                <a:srgbClr val="163048"/>
              </a:solidFill>
              <a:ln w="9525">
                <a:noFill/>
              </a:ln>
            </p:spPr>
            <p:txBody>
              <a:bodyPr anchor="ctr"/>
              <a:lstStyle/>
              <a:p>
                <a:pPr lvl="0" indent="0" algn="ctr" eaLnBrk="1" hangingPunct="1"/>
                <a:endParaRPr lang="zh-CN" altLang="en-US" sz="3200" dirty="0">
                  <a:solidFill>
                    <a:srgbClr val="FFFFFF"/>
                  </a:solidFill>
                  <a:latin typeface="Calibri" panose="020F0502020204030204" pitchFamily="34" charset="0"/>
                  <a:ea typeface="宋体" panose="02010600030101010101" pitchFamily="2" charset="-122"/>
                </a:endParaRPr>
              </a:p>
            </p:txBody>
          </p:sp>
          <p:sp>
            <p:nvSpPr>
              <p:cNvPr id="28678" name="KSO_GN2"/>
              <p:cNvSpPr/>
              <p:nvPr/>
            </p:nvSpPr>
            <p:spPr>
              <a:xfrm rot="1132031">
                <a:off x="43080" y="31875"/>
                <a:ext cx="931612" cy="1428311"/>
              </a:xfrm>
              <a:prstGeom prst="roundRect">
                <a:avLst>
                  <a:gd name="adj" fmla="val 12134"/>
                </a:avLst>
              </a:prstGeom>
              <a:noFill/>
              <a:ln w="25400" cap="flat" cmpd="sng">
                <a:solidFill>
                  <a:srgbClr val="FFFFFF"/>
                </a:solidFill>
                <a:prstDash val="solid"/>
                <a:round/>
                <a:headEnd type="none" w="med" len="med"/>
                <a:tailEnd type="none" w="med" len="med"/>
              </a:ln>
            </p:spPr>
            <p:txBody>
              <a:bodyPr anchor="ctr"/>
              <a:lstStyle/>
              <a:p>
                <a:pPr lvl="0" indent="0" algn="ctr" eaLnBrk="1" hangingPunct="1"/>
                <a:r>
                  <a:rPr lang="en-US" altLang="zh-CN" sz="6400" dirty="0">
                    <a:solidFill>
                      <a:srgbClr val="FFFFFF"/>
                    </a:solidFill>
                    <a:latin typeface="Impact" panose="020B0806030902050204" pitchFamily="34" charset="0"/>
                    <a:ea typeface="Gungsuh" panose="02030600000101010101" pitchFamily="18" charset="-127"/>
                  </a:rPr>
                  <a:t>01</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28679" name="圆角矩形 26"/>
            <p:cNvSpPr/>
            <p:nvPr/>
          </p:nvSpPr>
          <p:spPr>
            <a:xfrm rot="1132031">
              <a:off x="0" y="832988"/>
              <a:ext cx="1014383" cy="634430"/>
            </a:xfrm>
            <a:custGeom>
              <a:avLst/>
              <a:gdLst/>
              <a:ahLst/>
              <a:cxnLst>
                <a:cxn ang="0">
                  <a:pos x="0" y="266030"/>
                </a:cxn>
                <a:cxn ang="0">
                  <a:pos x="778465" y="0"/>
                </a:cxn>
                <a:cxn ang="0">
                  <a:pos x="778465" y="392435"/>
                </a:cxn>
                <a:cxn ang="0">
                  <a:pos x="684022" y="486878"/>
                </a:cxn>
                <a:cxn ang="0">
                  <a:pos x="94443" y="486878"/>
                </a:cxn>
                <a:cxn ang="0">
                  <a:pos x="0" y="392435"/>
                </a:cxn>
                <a:cxn ang="0">
                  <a:pos x="0" y="266030"/>
                </a:cxn>
              </a:cxnLst>
              <a:rect l="0" t="0" r="0" b="0"/>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rotWithShape="1">
              <a:blip r:embed="rId3">
                <a:alphaModFix amt="66000"/>
              </a:blip>
            </a:blipFill>
            <a:ln w="9525">
              <a:noFill/>
            </a:ln>
          </p:spPr>
          <p:txBody>
            <a:bodyPr/>
            <a:lstStyle/>
            <a:p>
              <a:endParaRPr lang="zh-CN" altLang="en-US"/>
            </a:p>
          </p:txBody>
        </p:sp>
      </p:grpSp>
      <p:sp>
        <p:nvSpPr>
          <p:cNvPr id="28680" name="KSO_GT2"/>
          <p:cNvSpPr txBox="1"/>
          <p:nvPr/>
        </p:nvSpPr>
        <p:spPr>
          <a:xfrm>
            <a:off x="4900613" y="2787650"/>
            <a:ext cx="4651375" cy="517525"/>
          </a:xfrm>
          <a:prstGeom prst="rect">
            <a:avLst/>
          </a:prstGeom>
          <a:noFill/>
          <a:ln w="9525">
            <a:noFill/>
          </a:ln>
        </p:spPr>
        <p:txBody>
          <a:bodyPr lIns="0" tIns="0" rIns="0" bIns="0" anchor="ctr"/>
          <a:lstStyle/>
          <a:p>
            <a:pPr lvl="0" indent="0" algn="r" eaLnBrk="1" hangingPunct="1">
              <a:lnSpc>
                <a:spcPct val="80000"/>
              </a:lnSpc>
            </a:pPr>
            <a:r>
              <a:rPr lang="zh-CN" altLang="en-US" sz="2400" b="1" dirty="0" smtClean="0">
                <a:solidFill>
                  <a:srgbClr val="FFC000"/>
                </a:solidFill>
                <a:latin typeface="Segoe UI" panose="020B0502040204020203" pitchFamily="34" charset="0"/>
                <a:ea typeface="宋体" panose="02010600030101010101" pitchFamily="2" charset="-122"/>
              </a:rPr>
              <a:t>赛题分析</a:t>
            </a:r>
            <a:endParaRPr lang="zh-CN" altLang="en-US" sz="2400" b="1" dirty="0">
              <a:solidFill>
                <a:srgbClr val="FFC000"/>
              </a:solidFill>
              <a:latin typeface="Segoe UI" panose="020B0502040204020203"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4363"/>
        </a:solidFill>
        <a:effectLst/>
      </p:bgPr>
    </p:bg>
    <p:spTree>
      <p:nvGrpSpPr>
        <p:cNvPr id="1" name=""/>
        <p:cNvGrpSpPr/>
        <p:nvPr/>
      </p:nvGrpSpPr>
      <p:grpSpPr>
        <a:xfrm>
          <a:off x="0" y="0"/>
          <a:ext cx="0" cy="0"/>
          <a:chOff x="0" y="0"/>
          <a:chExt cx="0" cy="0"/>
        </a:xfrm>
      </p:grpSpPr>
      <p:sp>
        <p:nvSpPr>
          <p:cNvPr id="5" name="矩形 4"/>
          <p:cNvSpPr/>
          <p:nvPr/>
        </p:nvSpPr>
        <p:spPr>
          <a:xfrm>
            <a:off x="5109998" y="307135"/>
            <a:ext cx="2031325" cy="646331"/>
          </a:xfrm>
          <a:prstGeom prst="rect">
            <a:avLst/>
          </a:prstGeom>
          <a:noFill/>
        </p:spPr>
        <p:txBody>
          <a:bodyPr wrap="none" rtlCol="0">
            <a:spAutoFit/>
          </a:bodyPr>
          <a:lstStyle/>
          <a:p>
            <a:pPr algn="ctr"/>
            <a:r>
              <a:rPr lang="zh-CN" altLang="en-US" sz="3600" b="1" dirty="0" smtClean="0">
                <a:solidFill>
                  <a:srgbClr val="FFFFFF"/>
                </a:solidFill>
                <a:latin typeface="微软雅黑" panose="020B0503020204020204" pitchFamily="34" charset="-122"/>
                <a:ea typeface="微软雅黑" panose="020B0503020204020204" pitchFamily="34" charset="-122"/>
              </a:rPr>
              <a:t>赛题分析</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cxnSp>
        <p:nvCxnSpPr>
          <p:cNvPr id="92" name="直线连接符 4"/>
          <p:cNvCxnSpPr/>
          <p:nvPr/>
        </p:nvCxnSpPr>
        <p:spPr>
          <a:xfrm>
            <a:off x="1667125" y="3701668"/>
            <a:ext cx="8857750" cy="0"/>
          </a:xfrm>
          <a:prstGeom prst="line">
            <a:avLst/>
          </a:prstGeom>
          <a:ln w="2540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93" name="组 109"/>
          <p:cNvGrpSpPr/>
          <p:nvPr/>
        </p:nvGrpSpPr>
        <p:grpSpPr>
          <a:xfrm>
            <a:off x="1014582" y="1645139"/>
            <a:ext cx="1377108" cy="2124662"/>
            <a:chOff x="539008" y="1531129"/>
            <a:chExt cx="1377108" cy="2124662"/>
          </a:xfrm>
        </p:grpSpPr>
        <p:sp>
          <p:nvSpPr>
            <p:cNvPr id="94" name="椭圆 93"/>
            <p:cNvSpPr/>
            <p:nvPr/>
          </p:nvSpPr>
          <p:spPr>
            <a:xfrm>
              <a:off x="1123235" y="3461105"/>
              <a:ext cx="194686" cy="194686"/>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cxnSp>
          <p:nvCxnSpPr>
            <p:cNvPr id="95" name="直线连接符 8"/>
            <p:cNvCxnSpPr>
              <a:stCxn id="94" idx="0"/>
              <a:endCxn id="96" idx="1"/>
            </p:cNvCxnSpPr>
            <p:nvPr/>
          </p:nvCxnSpPr>
          <p:spPr>
            <a:xfrm flipV="1">
              <a:off x="1221213" y="2808960"/>
              <a:ext cx="3810" cy="652145"/>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6" name="六边形 95"/>
            <p:cNvSpPr/>
            <p:nvPr/>
          </p:nvSpPr>
          <p:spPr>
            <a:xfrm rot="1800000">
              <a:off x="539008" y="1531129"/>
              <a:ext cx="1377108" cy="1187162"/>
            </a:xfrm>
            <a:prstGeom prst="hexagon">
              <a:avLst>
                <a:gd name="adj" fmla="val 29392"/>
                <a:gd name="vf" fmla="val 115470"/>
              </a:avLst>
            </a:prstGeom>
            <a:solidFill>
              <a:srgbClr val="093F5D"/>
            </a:solidFill>
            <a:ln w="22225">
              <a:gradFill flip="none" rotWithShape="1">
                <a:gsLst>
                  <a:gs pos="75000">
                    <a:srgbClr val="151F5E"/>
                  </a:gs>
                  <a:gs pos="59000">
                    <a:srgbClr val="FCFCFC"/>
                  </a:gs>
                  <a:gs pos="32000">
                    <a:srgbClr val="151F5E"/>
                  </a:gs>
                  <a:gs pos="11000">
                    <a:schemeClr val="bg1"/>
                  </a:gs>
                  <a:gs pos="91000">
                    <a:schemeClr val="bg1"/>
                  </a:gs>
                </a:gsLst>
                <a:lin ang="2700000" scaled="1"/>
                <a:tileRect/>
              </a:gradFill>
            </a:ln>
            <a:effectLst>
              <a:glow rad="495300">
                <a:srgbClr val="150A48">
                  <a:alpha val="25000"/>
                </a:srgbClr>
              </a:glow>
              <a:outerShdw blurRad="2286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造字工房尚黑 G0v1 细体" pitchFamily="50" charset="-122"/>
                <a:ea typeface="造字工房尚黑 G0v1 细体" pitchFamily="50" charset="-122"/>
              </a:endParaRPr>
            </a:p>
          </p:txBody>
        </p:sp>
        <p:grpSp>
          <p:nvGrpSpPr>
            <p:cNvPr id="97" name="组 99"/>
            <p:cNvGrpSpPr/>
            <p:nvPr/>
          </p:nvGrpSpPr>
          <p:grpSpPr>
            <a:xfrm>
              <a:off x="887709" y="1800861"/>
              <a:ext cx="660400" cy="647700"/>
              <a:chOff x="7904163" y="5362575"/>
              <a:chExt cx="660400" cy="647700"/>
            </a:xfrm>
            <a:blipFill>
              <a:blip r:embed="rId4"/>
              <a:stretch>
                <a:fillRect/>
              </a:stretch>
            </a:blipFill>
          </p:grpSpPr>
          <p:sp>
            <p:nvSpPr>
              <p:cNvPr id="98" name="Freeform 787"/>
              <p:cNvSpPr/>
              <p:nvPr/>
            </p:nvSpPr>
            <p:spPr bwMode="auto">
              <a:xfrm>
                <a:off x="7959726" y="5373688"/>
                <a:ext cx="73025" cy="76200"/>
              </a:xfrm>
              <a:custGeom>
                <a:avLst/>
                <a:gdLst>
                  <a:gd name="T0" fmla="*/ 9 w 30"/>
                  <a:gd name="T1" fmla="*/ 20 h 31"/>
                  <a:gd name="T2" fmla="*/ 30 w 30"/>
                  <a:gd name="T3" fmla="*/ 4 h 31"/>
                  <a:gd name="T4" fmla="*/ 28 w 30"/>
                  <a:gd name="T5" fmla="*/ 0 h 31"/>
                  <a:gd name="T6" fmla="*/ 0 w 30"/>
                  <a:gd name="T7" fmla="*/ 30 h 31"/>
                  <a:gd name="T8" fmla="*/ 9 w 30"/>
                  <a:gd name="T9" fmla="*/ 20 h 31"/>
                </a:gdLst>
                <a:ahLst/>
                <a:cxnLst>
                  <a:cxn ang="0">
                    <a:pos x="T0" y="T1"/>
                  </a:cxn>
                  <a:cxn ang="0">
                    <a:pos x="T2" y="T3"/>
                  </a:cxn>
                  <a:cxn ang="0">
                    <a:pos x="T4" y="T5"/>
                  </a:cxn>
                  <a:cxn ang="0">
                    <a:pos x="T6" y="T7"/>
                  </a:cxn>
                  <a:cxn ang="0">
                    <a:pos x="T8" y="T9"/>
                  </a:cxn>
                </a:cxnLst>
                <a:rect l="0" t="0" r="r" b="b"/>
                <a:pathLst>
                  <a:path w="30" h="31">
                    <a:moveTo>
                      <a:pt x="9" y="20"/>
                    </a:moveTo>
                    <a:cubicBezTo>
                      <a:pt x="15" y="14"/>
                      <a:pt x="22" y="9"/>
                      <a:pt x="30" y="4"/>
                    </a:cubicBezTo>
                    <a:cubicBezTo>
                      <a:pt x="30" y="2"/>
                      <a:pt x="30" y="0"/>
                      <a:pt x="28" y="0"/>
                    </a:cubicBezTo>
                    <a:cubicBezTo>
                      <a:pt x="16" y="6"/>
                      <a:pt x="1" y="16"/>
                      <a:pt x="0" y="30"/>
                    </a:cubicBezTo>
                    <a:cubicBezTo>
                      <a:pt x="6" y="31"/>
                      <a:pt x="7" y="23"/>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99" name="Freeform 788"/>
              <p:cNvSpPr>
                <a:spLocks noEditPoints="1"/>
              </p:cNvSpPr>
              <p:nvPr/>
            </p:nvSpPr>
            <p:spPr bwMode="auto">
              <a:xfrm>
                <a:off x="7948613" y="5362575"/>
                <a:ext cx="590550" cy="647700"/>
              </a:xfrm>
              <a:custGeom>
                <a:avLst/>
                <a:gdLst>
                  <a:gd name="T0" fmla="*/ 216 w 243"/>
                  <a:gd name="T1" fmla="*/ 220 h 266"/>
                  <a:gd name="T2" fmla="*/ 96 w 243"/>
                  <a:gd name="T3" fmla="*/ 9 h 266"/>
                  <a:gd name="T4" fmla="*/ 12 w 243"/>
                  <a:gd name="T5" fmla="*/ 166 h 266"/>
                  <a:gd name="T6" fmla="*/ 43 w 243"/>
                  <a:gd name="T7" fmla="*/ 228 h 266"/>
                  <a:gd name="T8" fmla="*/ 153 w 243"/>
                  <a:gd name="T9" fmla="*/ 259 h 266"/>
                  <a:gd name="T10" fmla="*/ 159 w 243"/>
                  <a:gd name="T11" fmla="*/ 238 h 266"/>
                  <a:gd name="T12" fmla="*/ 169 w 243"/>
                  <a:gd name="T13" fmla="*/ 201 h 266"/>
                  <a:gd name="T14" fmla="*/ 202 w 243"/>
                  <a:gd name="T15" fmla="*/ 195 h 266"/>
                  <a:gd name="T16" fmla="*/ 226 w 243"/>
                  <a:gd name="T17" fmla="*/ 163 h 266"/>
                  <a:gd name="T18" fmla="*/ 159 w 243"/>
                  <a:gd name="T19" fmla="*/ 32 h 266"/>
                  <a:gd name="T20" fmla="*/ 208 w 243"/>
                  <a:gd name="T21" fmla="*/ 72 h 266"/>
                  <a:gd name="T22" fmla="*/ 187 w 243"/>
                  <a:gd name="T23" fmla="*/ 74 h 266"/>
                  <a:gd name="T24" fmla="*/ 176 w 243"/>
                  <a:gd name="T25" fmla="*/ 92 h 266"/>
                  <a:gd name="T26" fmla="*/ 161 w 243"/>
                  <a:gd name="T27" fmla="*/ 74 h 266"/>
                  <a:gd name="T28" fmla="*/ 161 w 243"/>
                  <a:gd name="T29" fmla="*/ 50 h 266"/>
                  <a:gd name="T30" fmla="*/ 152 w 243"/>
                  <a:gd name="T31" fmla="*/ 52 h 266"/>
                  <a:gd name="T32" fmla="*/ 153 w 243"/>
                  <a:gd name="T33" fmla="*/ 23 h 266"/>
                  <a:gd name="T34" fmla="*/ 137 w 243"/>
                  <a:gd name="T35" fmla="*/ 59 h 266"/>
                  <a:gd name="T36" fmla="*/ 168 w 243"/>
                  <a:gd name="T37" fmla="*/ 60 h 266"/>
                  <a:gd name="T38" fmla="*/ 171 w 243"/>
                  <a:gd name="T39" fmla="*/ 81 h 266"/>
                  <a:gd name="T40" fmla="*/ 193 w 243"/>
                  <a:gd name="T41" fmla="*/ 76 h 266"/>
                  <a:gd name="T42" fmla="*/ 220 w 243"/>
                  <a:gd name="T43" fmla="*/ 102 h 266"/>
                  <a:gd name="T44" fmla="*/ 183 w 243"/>
                  <a:gd name="T45" fmla="*/ 133 h 266"/>
                  <a:gd name="T46" fmla="*/ 122 w 243"/>
                  <a:gd name="T47" fmla="*/ 120 h 266"/>
                  <a:gd name="T48" fmla="*/ 111 w 243"/>
                  <a:gd name="T49" fmla="*/ 47 h 266"/>
                  <a:gd name="T50" fmla="*/ 153 w 243"/>
                  <a:gd name="T51" fmla="*/ 23 h 266"/>
                  <a:gd name="T52" fmla="*/ 17 w 243"/>
                  <a:gd name="T53" fmla="*/ 123 h 266"/>
                  <a:gd name="T54" fmla="*/ 55 w 243"/>
                  <a:gd name="T55" fmla="*/ 51 h 266"/>
                  <a:gd name="T56" fmla="*/ 66 w 243"/>
                  <a:gd name="T57" fmla="*/ 82 h 266"/>
                  <a:gd name="T58" fmla="*/ 46 w 243"/>
                  <a:gd name="T59" fmla="*/ 101 h 266"/>
                  <a:gd name="T60" fmla="*/ 76 w 243"/>
                  <a:gd name="T61" fmla="*/ 138 h 266"/>
                  <a:gd name="T62" fmla="*/ 108 w 243"/>
                  <a:gd name="T63" fmla="*/ 173 h 266"/>
                  <a:gd name="T64" fmla="*/ 55 w 243"/>
                  <a:gd name="T65" fmla="*/ 213 h 266"/>
                  <a:gd name="T66" fmla="*/ 65 w 243"/>
                  <a:gd name="T67" fmla="*/ 237 h 266"/>
                  <a:gd name="T68" fmla="*/ 52 w 243"/>
                  <a:gd name="T69" fmla="*/ 221 h 266"/>
                  <a:gd name="T70" fmla="*/ 108 w 243"/>
                  <a:gd name="T71" fmla="*/ 181 h 266"/>
                  <a:gd name="T72" fmla="*/ 88 w 243"/>
                  <a:gd name="T73" fmla="*/ 151 h 266"/>
                  <a:gd name="T74" fmla="*/ 51 w 243"/>
                  <a:gd name="T75" fmla="*/ 131 h 266"/>
                  <a:gd name="T76" fmla="*/ 90 w 243"/>
                  <a:gd name="T77" fmla="*/ 115 h 266"/>
                  <a:gd name="T78" fmla="*/ 62 w 243"/>
                  <a:gd name="T79" fmla="*/ 63 h 266"/>
                  <a:gd name="T80" fmla="*/ 131 w 243"/>
                  <a:gd name="T81" fmla="*/ 17 h 266"/>
                  <a:gd name="T82" fmla="*/ 105 w 243"/>
                  <a:gd name="T83" fmla="*/ 62 h 266"/>
                  <a:gd name="T84" fmla="*/ 115 w 243"/>
                  <a:gd name="T85" fmla="*/ 121 h 266"/>
                  <a:gd name="T86" fmla="*/ 180 w 243"/>
                  <a:gd name="T87" fmla="*/ 142 h 266"/>
                  <a:gd name="T88" fmla="*/ 221 w 243"/>
                  <a:gd name="T89" fmla="*/ 109 h 266"/>
                  <a:gd name="T90" fmla="*/ 213 w 243"/>
                  <a:gd name="T91" fmla="*/ 156 h 266"/>
                  <a:gd name="T92" fmla="*/ 195 w 243"/>
                  <a:gd name="T93" fmla="*/ 192 h 266"/>
                  <a:gd name="T94" fmla="*/ 171 w 243"/>
                  <a:gd name="T95" fmla="*/ 192 h 266"/>
                  <a:gd name="T96" fmla="*/ 165 w 243"/>
                  <a:gd name="T97" fmla="*/ 230 h 266"/>
                  <a:gd name="T98" fmla="*/ 153 w 243"/>
                  <a:gd name="T99" fmla="*/ 252 h 266"/>
                  <a:gd name="T100" fmla="*/ 135 w 243"/>
                  <a:gd name="T101" fmla="*/ 236 h 266"/>
                  <a:gd name="T102" fmla="*/ 65 w 243"/>
                  <a:gd name="T103" fmla="*/ 237 h 266"/>
                  <a:gd name="T104" fmla="*/ 71 w 243"/>
                  <a:gd name="T105" fmla="*/ 233 h 266"/>
                  <a:gd name="T106" fmla="*/ 133 w 243"/>
                  <a:gd name="T107" fmla="*/ 243 h 266"/>
                  <a:gd name="T108" fmla="*/ 70 w 243"/>
                  <a:gd name="T109" fmla="*/ 23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66">
                    <a:moveTo>
                      <a:pt x="153" y="259"/>
                    </a:moveTo>
                    <a:cubicBezTo>
                      <a:pt x="179" y="254"/>
                      <a:pt x="206" y="236"/>
                      <a:pt x="216" y="220"/>
                    </a:cubicBezTo>
                    <a:cubicBezTo>
                      <a:pt x="243" y="179"/>
                      <a:pt x="238" y="111"/>
                      <a:pt x="215" y="69"/>
                    </a:cubicBezTo>
                    <a:cubicBezTo>
                      <a:pt x="193" y="30"/>
                      <a:pt x="151" y="0"/>
                      <a:pt x="96" y="9"/>
                    </a:cubicBezTo>
                    <a:cubicBezTo>
                      <a:pt x="83" y="14"/>
                      <a:pt x="69" y="22"/>
                      <a:pt x="61" y="31"/>
                    </a:cubicBezTo>
                    <a:cubicBezTo>
                      <a:pt x="31" y="59"/>
                      <a:pt x="0" y="108"/>
                      <a:pt x="12" y="166"/>
                    </a:cubicBezTo>
                    <a:cubicBezTo>
                      <a:pt x="16" y="185"/>
                      <a:pt x="25" y="209"/>
                      <a:pt x="35" y="222"/>
                    </a:cubicBezTo>
                    <a:cubicBezTo>
                      <a:pt x="36" y="224"/>
                      <a:pt x="41" y="225"/>
                      <a:pt x="43" y="228"/>
                    </a:cubicBezTo>
                    <a:cubicBezTo>
                      <a:pt x="45" y="231"/>
                      <a:pt x="46" y="234"/>
                      <a:pt x="48" y="236"/>
                    </a:cubicBezTo>
                    <a:cubicBezTo>
                      <a:pt x="72" y="257"/>
                      <a:pt x="119" y="266"/>
                      <a:pt x="153" y="259"/>
                    </a:cubicBezTo>
                    <a:close/>
                    <a:moveTo>
                      <a:pt x="160" y="249"/>
                    </a:moveTo>
                    <a:cubicBezTo>
                      <a:pt x="159" y="246"/>
                      <a:pt x="158" y="243"/>
                      <a:pt x="159" y="238"/>
                    </a:cubicBezTo>
                    <a:cubicBezTo>
                      <a:pt x="170" y="239"/>
                      <a:pt x="171" y="234"/>
                      <a:pt x="174" y="227"/>
                    </a:cubicBezTo>
                    <a:cubicBezTo>
                      <a:pt x="171" y="220"/>
                      <a:pt x="161" y="208"/>
                      <a:pt x="169" y="201"/>
                    </a:cubicBezTo>
                    <a:cubicBezTo>
                      <a:pt x="178" y="199"/>
                      <a:pt x="177" y="213"/>
                      <a:pt x="186" y="214"/>
                    </a:cubicBezTo>
                    <a:cubicBezTo>
                      <a:pt x="197" y="215"/>
                      <a:pt x="199" y="206"/>
                      <a:pt x="202" y="195"/>
                    </a:cubicBezTo>
                    <a:cubicBezTo>
                      <a:pt x="207" y="193"/>
                      <a:pt x="212" y="190"/>
                      <a:pt x="215" y="185"/>
                    </a:cubicBezTo>
                    <a:cubicBezTo>
                      <a:pt x="215" y="174"/>
                      <a:pt x="209" y="157"/>
                      <a:pt x="226" y="163"/>
                    </a:cubicBezTo>
                    <a:cubicBezTo>
                      <a:pt x="225" y="209"/>
                      <a:pt x="199" y="239"/>
                      <a:pt x="160" y="249"/>
                    </a:cubicBezTo>
                    <a:close/>
                    <a:moveTo>
                      <a:pt x="159" y="32"/>
                    </a:moveTo>
                    <a:cubicBezTo>
                      <a:pt x="160" y="31"/>
                      <a:pt x="160" y="28"/>
                      <a:pt x="160" y="26"/>
                    </a:cubicBezTo>
                    <a:cubicBezTo>
                      <a:pt x="182" y="35"/>
                      <a:pt x="195" y="54"/>
                      <a:pt x="208" y="72"/>
                    </a:cubicBezTo>
                    <a:cubicBezTo>
                      <a:pt x="206" y="74"/>
                      <a:pt x="199" y="68"/>
                      <a:pt x="195" y="67"/>
                    </a:cubicBezTo>
                    <a:cubicBezTo>
                      <a:pt x="192" y="69"/>
                      <a:pt x="189" y="71"/>
                      <a:pt x="187" y="74"/>
                    </a:cubicBezTo>
                    <a:cubicBezTo>
                      <a:pt x="187" y="78"/>
                      <a:pt x="186" y="82"/>
                      <a:pt x="190" y="83"/>
                    </a:cubicBezTo>
                    <a:cubicBezTo>
                      <a:pt x="185" y="86"/>
                      <a:pt x="185" y="93"/>
                      <a:pt x="176" y="92"/>
                    </a:cubicBezTo>
                    <a:cubicBezTo>
                      <a:pt x="178" y="87"/>
                      <a:pt x="179" y="80"/>
                      <a:pt x="175" y="74"/>
                    </a:cubicBezTo>
                    <a:cubicBezTo>
                      <a:pt x="169" y="72"/>
                      <a:pt x="165" y="77"/>
                      <a:pt x="161" y="74"/>
                    </a:cubicBezTo>
                    <a:cubicBezTo>
                      <a:pt x="165" y="69"/>
                      <a:pt x="171" y="66"/>
                      <a:pt x="175" y="61"/>
                    </a:cubicBezTo>
                    <a:cubicBezTo>
                      <a:pt x="174" y="53"/>
                      <a:pt x="166" y="51"/>
                      <a:pt x="161" y="50"/>
                    </a:cubicBezTo>
                    <a:cubicBezTo>
                      <a:pt x="156" y="54"/>
                      <a:pt x="152" y="59"/>
                      <a:pt x="146" y="63"/>
                    </a:cubicBezTo>
                    <a:cubicBezTo>
                      <a:pt x="140" y="60"/>
                      <a:pt x="151" y="57"/>
                      <a:pt x="152" y="52"/>
                    </a:cubicBezTo>
                    <a:cubicBezTo>
                      <a:pt x="153" y="43"/>
                      <a:pt x="146" y="30"/>
                      <a:pt x="159" y="32"/>
                    </a:cubicBezTo>
                    <a:close/>
                    <a:moveTo>
                      <a:pt x="153" y="23"/>
                    </a:moveTo>
                    <a:cubicBezTo>
                      <a:pt x="147" y="26"/>
                      <a:pt x="139" y="39"/>
                      <a:pt x="146" y="48"/>
                    </a:cubicBezTo>
                    <a:cubicBezTo>
                      <a:pt x="145" y="54"/>
                      <a:pt x="139" y="54"/>
                      <a:pt x="137" y="59"/>
                    </a:cubicBezTo>
                    <a:cubicBezTo>
                      <a:pt x="137" y="65"/>
                      <a:pt x="141" y="67"/>
                      <a:pt x="144" y="70"/>
                    </a:cubicBezTo>
                    <a:cubicBezTo>
                      <a:pt x="154" y="70"/>
                      <a:pt x="158" y="51"/>
                      <a:pt x="168" y="60"/>
                    </a:cubicBezTo>
                    <a:cubicBezTo>
                      <a:pt x="166" y="66"/>
                      <a:pt x="157" y="65"/>
                      <a:pt x="153" y="71"/>
                    </a:cubicBezTo>
                    <a:cubicBezTo>
                      <a:pt x="153" y="80"/>
                      <a:pt x="164" y="83"/>
                      <a:pt x="171" y="81"/>
                    </a:cubicBezTo>
                    <a:cubicBezTo>
                      <a:pt x="171" y="88"/>
                      <a:pt x="170" y="95"/>
                      <a:pt x="174" y="99"/>
                    </a:cubicBezTo>
                    <a:cubicBezTo>
                      <a:pt x="187" y="99"/>
                      <a:pt x="196" y="89"/>
                      <a:pt x="193" y="76"/>
                    </a:cubicBezTo>
                    <a:cubicBezTo>
                      <a:pt x="200" y="74"/>
                      <a:pt x="206" y="83"/>
                      <a:pt x="213" y="82"/>
                    </a:cubicBezTo>
                    <a:cubicBezTo>
                      <a:pt x="216" y="88"/>
                      <a:pt x="218" y="94"/>
                      <a:pt x="220" y="102"/>
                    </a:cubicBezTo>
                    <a:cubicBezTo>
                      <a:pt x="210" y="103"/>
                      <a:pt x="216" y="116"/>
                      <a:pt x="212" y="122"/>
                    </a:cubicBezTo>
                    <a:cubicBezTo>
                      <a:pt x="199" y="123"/>
                      <a:pt x="194" y="132"/>
                      <a:pt x="183" y="133"/>
                    </a:cubicBezTo>
                    <a:cubicBezTo>
                      <a:pt x="172" y="133"/>
                      <a:pt x="159" y="121"/>
                      <a:pt x="149" y="119"/>
                    </a:cubicBezTo>
                    <a:cubicBezTo>
                      <a:pt x="138" y="117"/>
                      <a:pt x="133" y="125"/>
                      <a:pt x="122" y="120"/>
                    </a:cubicBezTo>
                    <a:cubicBezTo>
                      <a:pt x="122" y="105"/>
                      <a:pt x="115" y="90"/>
                      <a:pt x="105" y="80"/>
                    </a:cubicBezTo>
                    <a:cubicBezTo>
                      <a:pt x="109" y="71"/>
                      <a:pt x="115" y="60"/>
                      <a:pt x="111" y="47"/>
                    </a:cubicBezTo>
                    <a:cubicBezTo>
                      <a:pt x="127" y="46"/>
                      <a:pt x="134" y="34"/>
                      <a:pt x="138" y="20"/>
                    </a:cubicBezTo>
                    <a:cubicBezTo>
                      <a:pt x="146" y="20"/>
                      <a:pt x="146" y="21"/>
                      <a:pt x="153" y="23"/>
                    </a:cubicBezTo>
                    <a:close/>
                    <a:moveTo>
                      <a:pt x="39" y="212"/>
                    </a:moveTo>
                    <a:cubicBezTo>
                      <a:pt x="23" y="189"/>
                      <a:pt x="13" y="155"/>
                      <a:pt x="17" y="123"/>
                    </a:cubicBezTo>
                    <a:cubicBezTo>
                      <a:pt x="22" y="92"/>
                      <a:pt x="38" y="69"/>
                      <a:pt x="51" y="50"/>
                    </a:cubicBezTo>
                    <a:cubicBezTo>
                      <a:pt x="53" y="50"/>
                      <a:pt x="53" y="51"/>
                      <a:pt x="55" y="51"/>
                    </a:cubicBezTo>
                    <a:cubicBezTo>
                      <a:pt x="58" y="54"/>
                      <a:pt x="52" y="61"/>
                      <a:pt x="55" y="64"/>
                    </a:cubicBezTo>
                    <a:cubicBezTo>
                      <a:pt x="59" y="72"/>
                      <a:pt x="65" y="74"/>
                      <a:pt x="66" y="82"/>
                    </a:cubicBezTo>
                    <a:cubicBezTo>
                      <a:pt x="71" y="94"/>
                      <a:pt x="88" y="93"/>
                      <a:pt x="89" y="108"/>
                    </a:cubicBezTo>
                    <a:cubicBezTo>
                      <a:pt x="75" y="103"/>
                      <a:pt x="61" y="97"/>
                      <a:pt x="46" y="101"/>
                    </a:cubicBezTo>
                    <a:cubicBezTo>
                      <a:pt x="42" y="107"/>
                      <a:pt x="50" y="119"/>
                      <a:pt x="42" y="126"/>
                    </a:cubicBezTo>
                    <a:cubicBezTo>
                      <a:pt x="46" y="141"/>
                      <a:pt x="61" y="144"/>
                      <a:pt x="76" y="138"/>
                    </a:cubicBezTo>
                    <a:cubicBezTo>
                      <a:pt x="79" y="154"/>
                      <a:pt x="89" y="164"/>
                      <a:pt x="108" y="164"/>
                    </a:cubicBezTo>
                    <a:cubicBezTo>
                      <a:pt x="108" y="167"/>
                      <a:pt x="108" y="170"/>
                      <a:pt x="108" y="173"/>
                    </a:cubicBezTo>
                    <a:cubicBezTo>
                      <a:pt x="93" y="166"/>
                      <a:pt x="57" y="158"/>
                      <a:pt x="47" y="171"/>
                    </a:cubicBezTo>
                    <a:cubicBezTo>
                      <a:pt x="52" y="184"/>
                      <a:pt x="56" y="196"/>
                      <a:pt x="55" y="213"/>
                    </a:cubicBezTo>
                    <a:cubicBezTo>
                      <a:pt x="49" y="214"/>
                      <a:pt x="43" y="208"/>
                      <a:pt x="39" y="212"/>
                    </a:cubicBezTo>
                    <a:close/>
                    <a:moveTo>
                      <a:pt x="65" y="237"/>
                    </a:moveTo>
                    <a:cubicBezTo>
                      <a:pt x="55" y="233"/>
                      <a:pt x="48" y="227"/>
                      <a:pt x="43" y="218"/>
                    </a:cubicBezTo>
                    <a:cubicBezTo>
                      <a:pt x="48" y="217"/>
                      <a:pt x="49" y="220"/>
                      <a:pt x="52" y="221"/>
                    </a:cubicBezTo>
                    <a:cubicBezTo>
                      <a:pt x="69" y="217"/>
                      <a:pt x="62" y="185"/>
                      <a:pt x="55" y="174"/>
                    </a:cubicBezTo>
                    <a:cubicBezTo>
                      <a:pt x="70" y="167"/>
                      <a:pt x="94" y="172"/>
                      <a:pt x="108" y="181"/>
                    </a:cubicBezTo>
                    <a:cubicBezTo>
                      <a:pt x="115" y="178"/>
                      <a:pt x="116" y="166"/>
                      <a:pt x="114" y="157"/>
                    </a:cubicBezTo>
                    <a:cubicBezTo>
                      <a:pt x="106" y="155"/>
                      <a:pt x="93" y="157"/>
                      <a:pt x="88" y="151"/>
                    </a:cubicBezTo>
                    <a:cubicBezTo>
                      <a:pt x="85" y="143"/>
                      <a:pt x="84" y="135"/>
                      <a:pt x="77" y="131"/>
                    </a:cubicBezTo>
                    <a:cubicBezTo>
                      <a:pt x="68" y="133"/>
                      <a:pt x="58" y="138"/>
                      <a:pt x="51" y="131"/>
                    </a:cubicBezTo>
                    <a:cubicBezTo>
                      <a:pt x="53" y="125"/>
                      <a:pt x="53" y="119"/>
                      <a:pt x="51" y="108"/>
                    </a:cubicBezTo>
                    <a:cubicBezTo>
                      <a:pt x="66" y="103"/>
                      <a:pt x="78" y="113"/>
                      <a:pt x="90" y="115"/>
                    </a:cubicBezTo>
                    <a:cubicBezTo>
                      <a:pt x="104" y="101"/>
                      <a:pt x="83" y="88"/>
                      <a:pt x="73" y="81"/>
                    </a:cubicBezTo>
                    <a:cubicBezTo>
                      <a:pt x="72" y="72"/>
                      <a:pt x="66" y="68"/>
                      <a:pt x="62" y="63"/>
                    </a:cubicBezTo>
                    <a:cubicBezTo>
                      <a:pt x="63" y="54"/>
                      <a:pt x="60" y="48"/>
                      <a:pt x="58" y="43"/>
                    </a:cubicBezTo>
                    <a:cubicBezTo>
                      <a:pt x="74" y="26"/>
                      <a:pt x="98" y="12"/>
                      <a:pt x="131" y="17"/>
                    </a:cubicBezTo>
                    <a:cubicBezTo>
                      <a:pt x="132" y="35"/>
                      <a:pt x="116" y="43"/>
                      <a:pt x="103" y="41"/>
                    </a:cubicBezTo>
                    <a:cubicBezTo>
                      <a:pt x="100" y="49"/>
                      <a:pt x="106" y="55"/>
                      <a:pt x="105" y="62"/>
                    </a:cubicBezTo>
                    <a:cubicBezTo>
                      <a:pt x="105" y="69"/>
                      <a:pt x="99" y="73"/>
                      <a:pt x="97" y="80"/>
                    </a:cubicBezTo>
                    <a:cubicBezTo>
                      <a:pt x="104" y="93"/>
                      <a:pt x="117" y="100"/>
                      <a:pt x="115" y="121"/>
                    </a:cubicBezTo>
                    <a:cubicBezTo>
                      <a:pt x="119" y="133"/>
                      <a:pt x="132" y="125"/>
                      <a:pt x="142" y="126"/>
                    </a:cubicBezTo>
                    <a:cubicBezTo>
                      <a:pt x="157" y="127"/>
                      <a:pt x="168" y="136"/>
                      <a:pt x="180" y="142"/>
                    </a:cubicBezTo>
                    <a:cubicBezTo>
                      <a:pt x="191" y="137"/>
                      <a:pt x="205" y="129"/>
                      <a:pt x="217" y="129"/>
                    </a:cubicBezTo>
                    <a:cubicBezTo>
                      <a:pt x="220" y="124"/>
                      <a:pt x="222" y="117"/>
                      <a:pt x="221" y="109"/>
                    </a:cubicBezTo>
                    <a:cubicBezTo>
                      <a:pt x="228" y="120"/>
                      <a:pt x="227" y="145"/>
                      <a:pt x="227" y="158"/>
                    </a:cubicBezTo>
                    <a:cubicBezTo>
                      <a:pt x="222" y="157"/>
                      <a:pt x="217" y="154"/>
                      <a:pt x="213" y="156"/>
                    </a:cubicBezTo>
                    <a:cubicBezTo>
                      <a:pt x="204" y="162"/>
                      <a:pt x="207" y="169"/>
                      <a:pt x="208" y="182"/>
                    </a:cubicBezTo>
                    <a:cubicBezTo>
                      <a:pt x="205" y="187"/>
                      <a:pt x="198" y="188"/>
                      <a:pt x="195" y="192"/>
                    </a:cubicBezTo>
                    <a:cubicBezTo>
                      <a:pt x="194" y="201"/>
                      <a:pt x="193" y="203"/>
                      <a:pt x="189" y="207"/>
                    </a:cubicBezTo>
                    <a:cubicBezTo>
                      <a:pt x="179" y="204"/>
                      <a:pt x="180" y="193"/>
                      <a:pt x="171" y="192"/>
                    </a:cubicBezTo>
                    <a:cubicBezTo>
                      <a:pt x="163" y="192"/>
                      <a:pt x="159" y="200"/>
                      <a:pt x="159" y="209"/>
                    </a:cubicBezTo>
                    <a:cubicBezTo>
                      <a:pt x="159" y="217"/>
                      <a:pt x="166" y="223"/>
                      <a:pt x="165" y="230"/>
                    </a:cubicBezTo>
                    <a:cubicBezTo>
                      <a:pt x="161" y="230"/>
                      <a:pt x="160" y="232"/>
                      <a:pt x="154" y="231"/>
                    </a:cubicBezTo>
                    <a:cubicBezTo>
                      <a:pt x="151" y="237"/>
                      <a:pt x="151" y="243"/>
                      <a:pt x="153" y="252"/>
                    </a:cubicBezTo>
                    <a:cubicBezTo>
                      <a:pt x="151" y="253"/>
                      <a:pt x="145" y="250"/>
                      <a:pt x="145" y="253"/>
                    </a:cubicBezTo>
                    <a:cubicBezTo>
                      <a:pt x="139" y="250"/>
                      <a:pt x="139" y="242"/>
                      <a:pt x="135" y="236"/>
                    </a:cubicBezTo>
                    <a:cubicBezTo>
                      <a:pt x="112" y="231"/>
                      <a:pt x="92" y="230"/>
                      <a:pt x="71" y="224"/>
                    </a:cubicBezTo>
                    <a:cubicBezTo>
                      <a:pt x="68" y="227"/>
                      <a:pt x="64" y="230"/>
                      <a:pt x="65" y="237"/>
                    </a:cubicBezTo>
                    <a:close/>
                    <a:moveTo>
                      <a:pt x="70" y="237"/>
                    </a:moveTo>
                    <a:cubicBezTo>
                      <a:pt x="70" y="235"/>
                      <a:pt x="71" y="235"/>
                      <a:pt x="71" y="233"/>
                    </a:cubicBezTo>
                    <a:cubicBezTo>
                      <a:pt x="77" y="228"/>
                      <a:pt x="83" y="236"/>
                      <a:pt x="89" y="238"/>
                    </a:cubicBezTo>
                    <a:cubicBezTo>
                      <a:pt x="104" y="242"/>
                      <a:pt x="123" y="238"/>
                      <a:pt x="133" y="243"/>
                    </a:cubicBezTo>
                    <a:cubicBezTo>
                      <a:pt x="134" y="247"/>
                      <a:pt x="130" y="252"/>
                      <a:pt x="133" y="253"/>
                    </a:cubicBezTo>
                    <a:cubicBezTo>
                      <a:pt x="114" y="253"/>
                      <a:pt x="81" y="253"/>
                      <a:pt x="70"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0" name="Freeform 789"/>
              <p:cNvSpPr/>
              <p:nvPr/>
            </p:nvSpPr>
            <p:spPr bwMode="auto">
              <a:xfrm>
                <a:off x="8469313" y="5391150"/>
                <a:ext cx="68263" cy="58738"/>
              </a:xfrm>
              <a:custGeom>
                <a:avLst/>
                <a:gdLst>
                  <a:gd name="T0" fmla="*/ 18 w 28"/>
                  <a:gd name="T1" fmla="*/ 24 h 24"/>
                  <a:gd name="T2" fmla="*/ 7 w 28"/>
                  <a:gd name="T3" fmla="*/ 0 h 24"/>
                  <a:gd name="T4" fmla="*/ 18 w 28"/>
                  <a:gd name="T5" fmla="*/ 24 h 24"/>
                </a:gdLst>
                <a:ahLst/>
                <a:cxnLst>
                  <a:cxn ang="0">
                    <a:pos x="T0" y="T1"/>
                  </a:cxn>
                  <a:cxn ang="0">
                    <a:pos x="T2" y="T3"/>
                  </a:cxn>
                  <a:cxn ang="0">
                    <a:pos x="T4" y="T5"/>
                  </a:cxn>
                </a:cxnLst>
                <a:rect l="0" t="0" r="r" b="b"/>
                <a:pathLst>
                  <a:path w="28" h="24">
                    <a:moveTo>
                      <a:pt x="18" y="24"/>
                    </a:moveTo>
                    <a:cubicBezTo>
                      <a:pt x="28" y="18"/>
                      <a:pt x="15" y="2"/>
                      <a:pt x="7" y="0"/>
                    </a:cubicBezTo>
                    <a:cubicBezTo>
                      <a:pt x="0" y="9"/>
                      <a:pt x="19" y="12"/>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1" name="Freeform 790"/>
              <p:cNvSpPr/>
              <p:nvPr/>
            </p:nvSpPr>
            <p:spPr bwMode="auto">
              <a:xfrm>
                <a:off x="8424863" y="5394325"/>
                <a:ext cx="53975" cy="74613"/>
              </a:xfrm>
              <a:custGeom>
                <a:avLst/>
                <a:gdLst>
                  <a:gd name="T0" fmla="*/ 20 w 22"/>
                  <a:gd name="T1" fmla="*/ 31 h 31"/>
                  <a:gd name="T2" fmla="*/ 21 w 22"/>
                  <a:gd name="T3" fmla="*/ 16 h 31"/>
                  <a:gd name="T4" fmla="*/ 2 w 22"/>
                  <a:gd name="T5" fmla="*/ 0 h 31"/>
                  <a:gd name="T6" fmla="*/ 1 w 22"/>
                  <a:gd name="T7" fmla="*/ 6 h 31"/>
                  <a:gd name="T8" fmla="*/ 17 w 22"/>
                  <a:gd name="T9" fmla="*/ 21 h 31"/>
                  <a:gd name="T10" fmla="*/ 20 w 22"/>
                  <a:gd name="T11" fmla="*/ 31 h 31"/>
                </a:gdLst>
                <a:ahLst/>
                <a:cxnLst>
                  <a:cxn ang="0">
                    <a:pos x="T0" y="T1"/>
                  </a:cxn>
                  <a:cxn ang="0">
                    <a:pos x="T2" y="T3"/>
                  </a:cxn>
                  <a:cxn ang="0">
                    <a:pos x="T4" y="T5"/>
                  </a:cxn>
                  <a:cxn ang="0">
                    <a:pos x="T6" y="T7"/>
                  </a:cxn>
                  <a:cxn ang="0">
                    <a:pos x="T8" y="T9"/>
                  </a:cxn>
                  <a:cxn ang="0">
                    <a:pos x="T10" y="T11"/>
                  </a:cxn>
                </a:cxnLst>
                <a:rect l="0" t="0" r="r" b="b"/>
                <a:pathLst>
                  <a:path w="22" h="31">
                    <a:moveTo>
                      <a:pt x="20" y="31"/>
                    </a:moveTo>
                    <a:cubicBezTo>
                      <a:pt x="22" y="28"/>
                      <a:pt x="21" y="21"/>
                      <a:pt x="21" y="16"/>
                    </a:cubicBezTo>
                    <a:cubicBezTo>
                      <a:pt x="16" y="10"/>
                      <a:pt x="11" y="3"/>
                      <a:pt x="2" y="0"/>
                    </a:cubicBezTo>
                    <a:cubicBezTo>
                      <a:pt x="2" y="2"/>
                      <a:pt x="0" y="3"/>
                      <a:pt x="1" y="6"/>
                    </a:cubicBezTo>
                    <a:cubicBezTo>
                      <a:pt x="5" y="12"/>
                      <a:pt x="14" y="14"/>
                      <a:pt x="17" y="21"/>
                    </a:cubicBezTo>
                    <a:cubicBezTo>
                      <a:pt x="17" y="25"/>
                      <a:pt x="16" y="31"/>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2" name="Freeform 811"/>
              <p:cNvSpPr>
                <a:spLocks noEditPoints="1"/>
              </p:cNvSpPr>
              <p:nvPr/>
            </p:nvSpPr>
            <p:spPr bwMode="auto">
              <a:xfrm>
                <a:off x="8194675" y="5735637"/>
                <a:ext cx="139700" cy="157162"/>
              </a:xfrm>
              <a:custGeom>
                <a:avLst/>
                <a:gdLst>
                  <a:gd name="T0" fmla="*/ 51 w 58"/>
                  <a:gd name="T1" fmla="*/ 44 h 65"/>
                  <a:gd name="T2" fmla="*/ 58 w 58"/>
                  <a:gd name="T3" fmla="*/ 15 h 65"/>
                  <a:gd name="T4" fmla="*/ 19 w 58"/>
                  <a:gd name="T5" fmla="*/ 34 h 65"/>
                  <a:gd name="T6" fmla="*/ 0 w 58"/>
                  <a:gd name="T7" fmla="*/ 50 h 65"/>
                  <a:gd name="T8" fmla="*/ 51 w 58"/>
                  <a:gd name="T9" fmla="*/ 44 h 65"/>
                  <a:gd name="T10" fmla="*/ 26 w 58"/>
                  <a:gd name="T11" fmla="*/ 37 h 65"/>
                  <a:gd name="T12" fmla="*/ 32 w 58"/>
                  <a:gd name="T13" fmla="*/ 22 h 65"/>
                  <a:gd name="T14" fmla="*/ 43 w 58"/>
                  <a:gd name="T15" fmla="*/ 19 h 65"/>
                  <a:gd name="T16" fmla="*/ 43 w 58"/>
                  <a:gd name="T17" fmla="*/ 15 h 65"/>
                  <a:gd name="T18" fmla="*/ 49 w 58"/>
                  <a:gd name="T19" fmla="*/ 18 h 65"/>
                  <a:gd name="T20" fmla="*/ 45 w 58"/>
                  <a:gd name="T21" fmla="*/ 40 h 65"/>
                  <a:gd name="T22" fmla="*/ 7 w 58"/>
                  <a:gd name="T23" fmla="*/ 49 h 65"/>
                  <a:gd name="T24" fmla="*/ 26 w 58"/>
                  <a:gd name="T25"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65">
                    <a:moveTo>
                      <a:pt x="51" y="44"/>
                    </a:moveTo>
                    <a:cubicBezTo>
                      <a:pt x="52" y="33"/>
                      <a:pt x="54" y="26"/>
                      <a:pt x="58" y="15"/>
                    </a:cubicBezTo>
                    <a:cubicBezTo>
                      <a:pt x="42" y="0"/>
                      <a:pt x="22" y="15"/>
                      <a:pt x="19" y="34"/>
                    </a:cubicBezTo>
                    <a:cubicBezTo>
                      <a:pt x="10" y="36"/>
                      <a:pt x="0" y="38"/>
                      <a:pt x="0" y="50"/>
                    </a:cubicBezTo>
                    <a:cubicBezTo>
                      <a:pt x="15" y="65"/>
                      <a:pt x="38" y="51"/>
                      <a:pt x="51" y="44"/>
                    </a:cubicBezTo>
                    <a:close/>
                    <a:moveTo>
                      <a:pt x="26" y="37"/>
                    </a:moveTo>
                    <a:cubicBezTo>
                      <a:pt x="27" y="29"/>
                      <a:pt x="32" y="26"/>
                      <a:pt x="32" y="22"/>
                    </a:cubicBezTo>
                    <a:cubicBezTo>
                      <a:pt x="36" y="22"/>
                      <a:pt x="38" y="19"/>
                      <a:pt x="43" y="19"/>
                    </a:cubicBezTo>
                    <a:cubicBezTo>
                      <a:pt x="43" y="18"/>
                      <a:pt x="43" y="16"/>
                      <a:pt x="43" y="15"/>
                    </a:cubicBezTo>
                    <a:cubicBezTo>
                      <a:pt x="46" y="15"/>
                      <a:pt x="47" y="17"/>
                      <a:pt x="49" y="18"/>
                    </a:cubicBezTo>
                    <a:cubicBezTo>
                      <a:pt x="47" y="24"/>
                      <a:pt x="46" y="32"/>
                      <a:pt x="45" y="40"/>
                    </a:cubicBezTo>
                    <a:cubicBezTo>
                      <a:pt x="33" y="44"/>
                      <a:pt x="22" y="56"/>
                      <a:pt x="7" y="49"/>
                    </a:cubicBezTo>
                    <a:cubicBezTo>
                      <a:pt x="9" y="40"/>
                      <a:pt x="22" y="43"/>
                      <a:pt x="2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3" name="Freeform 813"/>
              <p:cNvSpPr/>
              <p:nvPr/>
            </p:nvSpPr>
            <p:spPr bwMode="auto">
              <a:xfrm>
                <a:off x="8524875" y="5778500"/>
                <a:ext cx="39688" cy="87312"/>
              </a:xfrm>
              <a:custGeom>
                <a:avLst/>
                <a:gdLst>
                  <a:gd name="T0" fmla="*/ 4 w 16"/>
                  <a:gd name="T1" fmla="*/ 36 h 36"/>
                  <a:gd name="T2" fmla="*/ 16 w 16"/>
                  <a:gd name="T3" fmla="*/ 1 h 36"/>
                  <a:gd name="T4" fmla="*/ 12 w 16"/>
                  <a:gd name="T5" fmla="*/ 0 h 36"/>
                  <a:gd name="T6" fmla="*/ 9 w 16"/>
                  <a:gd name="T7" fmla="*/ 4 h 36"/>
                  <a:gd name="T8" fmla="*/ 4 w 16"/>
                  <a:gd name="T9" fmla="*/ 36 h 36"/>
                </a:gdLst>
                <a:ahLst/>
                <a:cxnLst>
                  <a:cxn ang="0">
                    <a:pos x="T0" y="T1"/>
                  </a:cxn>
                  <a:cxn ang="0">
                    <a:pos x="T2" y="T3"/>
                  </a:cxn>
                  <a:cxn ang="0">
                    <a:pos x="T4" y="T5"/>
                  </a:cxn>
                  <a:cxn ang="0">
                    <a:pos x="T6" y="T7"/>
                  </a:cxn>
                  <a:cxn ang="0">
                    <a:pos x="T8" y="T9"/>
                  </a:cxn>
                </a:cxnLst>
                <a:rect l="0" t="0" r="r" b="b"/>
                <a:pathLst>
                  <a:path w="16" h="36">
                    <a:moveTo>
                      <a:pt x="4" y="36"/>
                    </a:moveTo>
                    <a:cubicBezTo>
                      <a:pt x="13" y="30"/>
                      <a:pt x="14" y="11"/>
                      <a:pt x="16" y="1"/>
                    </a:cubicBezTo>
                    <a:cubicBezTo>
                      <a:pt x="14" y="1"/>
                      <a:pt x="13" y="1"/>
                      <a:pt x="12" y="0"/>
                    </a:cubicBezTo>
                    <a:cubicBezTo>
                      <a:pt x="12" y="2"/>
                      <a:pt x="8" y="1"/>
                      <a:pt x="9" y="4"/>
                    </a:cubicBezTo>
                    <a:cubicBezTo>
                      <a:pt x="13" y="15"/>
                      <a:pt x="0" y="26"/>
                      <a:pt x="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4" name="Freeform 817"/>
              <p:cNvSpPr/>
              <p:nvPr/>
            </p:nvSpPr>
            <p:spPr bwMode="auto">
              <a:xfrm>
                <a:off x="7937500" y="5837237"/>
                <a:ext cx="49213" cy="63500"/>
              </a:xfrm>
              <a:custGeom>
                <a:avLst/>
                <a:gdLst>
                  <a:gd name="T0" fmla="*/ 20 w 20"/>
                  <a:gd name="T1" fmla="*/ 26 h 26"/>
                  <a:gd name="T2" fmla="*/ 4 w 20"/>
                  <a:gd name="T3" fmla="*/ 0 h 26"/>
                  <a:gd name="T4" fmla="*/ 20 w 20"/>
                  <a:gd name="T5" fmla="*/ 26 h 26"/>
                </a:gdLst>
                <a:ahLst/>
                <a:cxnLst>
                  <a:cxn ang="0">
                    <a:pos x="T0" y="T1"/>
                  </a:cxn>
                  <a:cxn ang="0">
                    <a:pos x="T2" y="T3"/>
                  </a:cxn>
                  <a:cxn ang="0">
                    <a:pos x="T4" y="T5"/>
                  </a:cxn>
                </a:cxnLst>
                <a:rect l="0" t="0" r="r" b="b"/>
                <a:pathLst>
                  <a:path w="20" h="26">
                    <a:moveTo>
                      <a:pt x="20" y="26"/>
                    </a:moveTo>
                    <a:cubicBezTo>
                      <a:pt x="15" y="17"/>
                      <a:pt x="12" y="5"/>
                      <a:pt x="4" y="0"/>
                    </a:cubicBezTo>
                    <a:cubicBezTo>
                      <a:pt x="0" y="7"/>
                      <a:pt x="8" y="25"/>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5" name="Freeform 820"/>
              <p:cNvSpPr/>
              <p:nvPr/>
            </p:nvSpPr>
            <p:spPr bwMode="auto">
              <a:xfrm>
                <a:off x="7904163" y="5865812"/>
                <a:ext cx="55563" cy="52387"/>
              </a:xfrm>
              <a:custGeom>
                <a:avLst/>
                <a:gdLst>
                  <a:gd name="T0" fmla="*/ 23 w 23"/>
                  <a:gd name="T1" fmla="*/ 21 h 21"/>
                  <a:gd name="T2" fmla="*/ 4 w 23"/>
                  <a:gd name="T3" fmla="*/ 0 h 21"/>
                  <a:gd name="T4" fmla="*/ 0 w 23"/>
                  <a:gd name="T5" fmla="*/ 0 h 21"/>
                  <a:gd name="T6" fmla="*/ 23 w 23"/>
                  <a:gd name="T7" fmla="*/ 21 h 21"/>
                </a:gdLst>
                <a:ahLst/>
                <a:cxnLst>
                  <a:cxn ang="0">
                    <a:pos x="T0" y="T1"/>
                  </a:cxn>
                  <a:cxn ang="0">
                    <a:pos x="T2" y="T3"/>
                  </a:cxn>
                  <a:cxn ang="0">
                    <a:pos x="T4" y="T5"/>
                  </a:cxn>
                  <a:cxn ang="0">
                    <a:pos x="T6" y="T7"/>
                  </a:cxn>
                </a:cxnLst>
                <a:rect l="0" t="0" r="r" b="b"/>
                <a:pathLst>
                  <a:path w="23" h="21">
                    <a:moveTo>
                      <a:pt x="23" y="21"/>
                    </a:moveTo>
                    <a:cubicBezTo>
                      <a:pt x="21" y="10"/>
                      <a:pt x="8" y="9"/>
                      <a:pt x="4" y="0"/>
                    </a:cubicBezTo>
                    <a:cubicBezTo>
                      <a:pt x="3" y="0"/>
                      <a:pt x="1" y="0"/>
                      <a:pt x="0" y="0"/>
                    </a:cubicBezTo>
                    <a:cubicBezTo>
                      <a:pt x="0" y="14"/>
                      <a:pt x="13" y="16"/>
                      <a:pt x="2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06" name="Freeform 861"/>
              <p:cNvSpPr/>
              <p:nvPr/>
            </p:nvSpPr>
            <p:spPr bwMode="auto">
              <a:xfrm>
                <a:off x="7972425" y="5400675"/>
                <a:ext cx="100013" cy="77787"/>
              </a:xfrm>
              <a:custGeom>
                <a:avLst/>
                <a:gdLst>
                  <a:gd name="T0" fmla="*/ 26 w 41"/>
                  <a:gd name="T1" fmla="*/ 17 h 32"/>
                  <a:gd name="T2" fmla="*/ 41 w 41"/>
                  <a:gd name="T3" fmla="*/ 3 h 32"/>
                  <a:gd name="T4" fmla="*/ 38 w 41"/>
                  <a:gd name="T5" fmla="*/ 0 h 32"/>
                  <a:gd name="T6" fmla="*/ 11 w 41"/>
                  <a:gd name="T7" fmla="*/ 26 h 32"/>
                  <a:gd name="T8" fmla="*/ 13 w 41"/>
                  <a:gd name="T9" fmla="*/ 32 h 32"/>
                  <a:gd name="T10" fmla="*/ 26 w 41"/>
                  <a:gd name="T11" fmla="*/ 17 h 32"/>
                </a:gdLst>
                <a:ahLst/>
                <a:cxnLst>
                  <a:cxn ang="0">
                    <a:pos x="T0" y="T1"/>
                  </a:cxn>
                  <a:cxn ang="0">
                    <a:pos x="T2" y="T3"/>
                  </a:cxn>
                  <a:cxn ang="0">
                    <a:pos x="T4" y="T5"/>
                  </a:cxn>
                  <a:cxn ang="0">
                    <a:pos x="T6" y="T7"/>
                  </a:cxn>
                  <a:cxn ang="0">
                    <a:pos x="T8" y="T9"/>
                  </a:cxn>
                  <a:cxn ang="0">
                    <a:pos x="T10" y="T11"/>
                  </a:cxn>
                </a:cxnLst>
                <a:rect l="0" t="0" r="r" b="b"/>
                <a:pathLst>
                  <a:path w="41" h="32">
                    <a:moveTo>
                      <a:pt x="26" y="17"/>
                    </a:moveTo>
                    <a:cubicBezTo>
                      <a:pt x="31" y="12"/>
                      <a:pt x="38" y="10"/>
                      <a:pt x="41" y="3"/>
                    </a:cubicBezTo>
                    <a:cubicBezTo>
                      <a:pt x="39" y="3"/>
                      <a:pt x="38" y="3"/>
                      <a:pt x="38" y="0"/>
                    </a:cubicBezTo>
                    <a:cubicBezTo>
                      <a:pt x="25" y="4"/>
                      <a:pt x="21" y="18"/>
                      <a:pt x="11" y="26"/>
                    </a:cubicBezTo>
                    <a:cubicBezTo>
                      <a:pt x="0" y="17"/>
                      <a:pt x="10" y="29"/>
                      <a:pt x="13" y="32"/>
                    </a:cubicBezTo>
                    <a:cubicBezTo>
                      <a:pt x="21" y="31"/>
                      <a:pt x="22" y="22"/>
                      <a:pt x="2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107" name="组 151"/>
          <p:cNvGrpSpPr/>
          <p:nvPr/>
        </p:nvGrpSpPr>
        <p:grpSpPr>
          <a:xfrm>
            <a:off x="3237322" y="3604325"/>
            <a:ext cx="1377108" cy="2122122"/>
            <a:chOff x="2332057" y="3505173"/>
            <a:chExt cx="1377108" cy="2122122"/>
          </a:xfrm>
        </p:grpSpPr>
        <p:sp>
          <p:nvSpPr>
            <p:cNvPr id="108" name="椭圆 107"/>
            <p:cNvSpPr/>
            <p:nvPr/>
          </p:nvSpPr>
          <p:spPr>
            <a:xfrm rot="10800000">
              <a:off x="2906757" y="3505173"/>
              <a:ext cx="194686" cy="194686"/>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cxnSp>
          <p:nvCxnSpPr>
            <p:cNvPr id="109" name="直线连接符 128"/>
            <p:cNvCxnSpPr/>
            <p:nvPr/>
          </p:nvCxnSpPr>
          <p:spPr>
            <a:xfrm rot="10800000" flipH="1" flipV="1">
              <a:off x="3004100" y="3699859"/>
              <a:ext cx="2669" cy="65252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10" name="六边形 109"/>
            <p:cNvSpPr/>
            <p:nvPr/>
          </p:nvSpPr>
          <p:spPr>
            <a:xfrm rot="12600000">
              <a:off x="2332057" y="4440133"/>
              <a:ext cx="1377108" cy="1187162"/>
            </a:xfrm>
            <a:prstGeom prst="hexagon">
              <a:avLst>
                <a:gd name="adj" fmla="val 29392"/>
                <a:gd name="vf" fmla="val 115470"/>
              </a:avLst>
            </a:prstGeom>
            <a:solidFill>
              <a:srgbClr val="093F5D"/>
            </a:solidFill>
            <a:ln w="22225">
              <a:gradFill flip="none" rotWithShape="1">
                <a:gsLst>
                  <a:gs pos="75000">
                    <a:srgbClr val="151F5E"/>
                  </a:gs>
                  <a:gs pos="59000">
                    <a:srgbClr val="FCFCFC"/>
                  </a:gs>
                  <a:gs pos="32000">
                    <a:srgbClr val="151F5E"/>
                  </a:gs>
                  <a:gs pos="11000">
                    <a:schemeClr val="bg1"/>
                  </a:gs>
                  <a:gs pos="91000">
                    <a:schemeClr val="bg1"/>
                  </a:gs>
                </a:gsLst>
                <a:lin ang="2700000" scaled="1"/>
                <a:tileRect/>
              </a:gradFill>
            </a:ln>
            <a:effectLst>
              <a:glow rad="495300">
                <a:srgbClr val="150A48">
                  <a:alpha val="25000"/>
                </a:srgbClr>
              </a:glow>
              <a:outerShdw blurRad="2286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造字工房尚黑 G0v1 细体" pitchFamily="50" charset="-122"/>
                <a:ea typeface="造字工房尚黑 G0v1 细体" pitchFamily="50" charset="-122"/>
              </a:endParaRPr>
            </a:p>
          </p:txBody>
        </p:sp>
        <p:grpSp>
          <p:nvGrpSpPr>
            <p:cNvPr id="111" name="组 140"/>
            <p:cNvGrpSpPr/>
            <p:nvPr/>
          </p:nvGrpSpPr>
          <p:grpSpPr>
            <a:xfrm>
              <a:off x="2686509" y="4731293"/>
              <a:ext cx="635180" cy="571663"/>
              <a:chOff x="8135938" y="3978275"/>
              <a:chExt cx="666750" cy="600076"/>
            </a:xfrm>
            <a:blipFill>
              <a:blip r:embed="rId4"/>
              <a:stretch>
                <a:fillRect/>
              </a:stretch>
            </a:blipFill>
          </p:grpSpPr>
          <p:sp>
            <p:nvSpPr>
              <p:cNvPr id="112" name="Freeform 667"/>
              <p:cNvSpPr>
                <a:spLocks noEditPoints="1"/>
              </p:cNvSpPr>
              <p:nvPr/>
            </p:nvSpPr>
            <p:spPr bwMode="auto">
              <a:xfrm>
                <a:off x="8388351" y="4022725"/>
                <a:ext cx="87313" cy="104775"/>
              </a:xfrm>
              <a:custGeom>
                <a:avLst/>
                <a:gdLst>
                  <a:gd name="T0" fmla="*/ 31 w 36"/>
                  <a:gd name="T1" fmla="*/ 28 h 43"/>
                  <a:gd name="T2" fmla="*/ 27 w 36"/>
                  <a:gd name="T3" fmla="*/ 18 h 43"/>
                  <a:gd name="T4" fmla="*/ 34 w 36"/>
                  <a:gd name="T5" fmla="*/ 8 h 43"/>
                  <a:gd name="T6" fmla="*/ 17 w 36"/>
                  <a:gd name="T7" fmla="*/ 0 h 43"/>
                  <a:gd name="T8" fmla="*/ 1 w 36"/>
                  <a:gd name="T9" fmla="*/ 26 h 43"/>
                  <a:gd name="T10" fmla="*/ 31 w 36"/>
                  <a:gd name="T11" fmla="*/ 28 h 43"/>
                  <a:gd name="T12" fmla="*/ 20 w 36"/>
                  <a:gd name="T13" fmla="*/ 8 h 43"/>
                  <a:gd name="T14" fmla="*/ 25 w 36"/>
                  <a:gd name="T15" fmla="*/ 10 h 43"/>
                  <a:gd name="T16" fmla="*/ 17 w 36"/>
                  <a:gd name="T17" fmla="*/ 15 h 43"/>
                  <a:gd name="T18" fmla="*/ 20 w 36"/>
                  <a:gd name="T19" fmla="*/ 8 h 43"/>
                  <a:gd name="T20" fmla="*/ 10 w 36"/>
                  <a:gd name="T21" fmla="*/ 21 h 43"/>
                  <a:gd name="T22" fmla="*/ 24 w 36"/>
                  <a:gd name="T23" fmla="*/ 28 h 43"/>
                  <a:gd name="T24" fmla="*/ 9 w 36"/>
                  <a:gd name="T25" fmla="*/ 30 h 43"/>
                  <a:gd name="T26" fmla="*/ 10 w 36"/>
                  <a:gd name="T2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43">
                    <a:moveTo>
                      <a:pt x="31" y="28"/>
                    </a:moveTo>
                    <a:cubicBezTo>
                      <a:pt x="31" y="23"/>
                      <a:pt x="27" y="23"/>
                      <a:pt x="27" y="18"/>
                    </a:cubicBezTo>
                    <a:cubicBezTo>
                      <a:pt x="31" y="17"/>
                      <a:pt x="36" y="13"/>
                      <a:pt x="34" y="8"/>
                    </a:cubicBezTo>
                    <a:cubicBezTo>
                      <a:pt x="30" y="4"/>
                      <a:pt x="23" y="3"/>
                      <a:pt x="17" y="0"/>
                    </a:cubicBezTo>
                    <a:cubicBezTo>
                      <a:pt x="15" y="9"/>
                      <a:pt x="0" y="18"/>
                      <a:pt x="1" y="26"/>
                    </a:cubicBezTo>
                    <a:cubicBezTo>
                      <a:pt x="1" y="40"/>
                      <a:pt x="26" y="43"/>
                      <a:pt x="31" y="28"/>
                    </a:cubicBezTo>
                    <a:close/>
                    <a:moveTo>
                      <a:pt x="20" y="8"/>
                    </a:moveTo>
                    <a:cubicBezTo>
                      <a:pt x="21" y="9"/>
                      <a:pt x="23" y="10"/>
                      <a:pt x="25" y="10"/>
                    </a:cubicBezTo>
                    <a:cubicBezTo>
                      <a:pt x="25" y="13"/>
                      <a:pt x="22" y="15"/>
                      <a:pt x="17" y="15"/>
                    </a:cubicBezTo>
                    <a:cubicBezTo>
                      <a:pt x="14" y="12"/>
                      <a:pt x="19" y="11"/>
                      <a:pt x="20" y="8"/>
                    </a:cubicBezTo>
                    <a:close/>
                    <a:moveTo>
                      <a:pt x="10" y="21"/>
                    </a:moveTo>
                    <a:cubicBezTo>
                      <a:pt x="18" y="20"/>
                      <a:pt x="20" y="25"/>
                      <a:pt x="24" y="28"/>
                    </a:cubicBezTo>
                    <a:cubicBezTo>
                      <a:pt x="20" y="32"/>
                      <a:pt x="15" y="32"/>
                      <a:pt x="9" y="30"/>
                    </a:cubicBezTo>
                    <a:cubicBezTo>
                      <a:pt x="8" y="26"/>
                      <a:pt x="11" y="25"/>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3" name="Freeform 670"/>
              <p:cNvSpPr>
                <a:spLocks noEditPoints="1"/>
              </p:cNvSpPr>
              <p:nvPr/>
            </p:nvSpPr>
            <p:spPr bwMode="auto">
              <a:xfrm>
                <a:off x="8459788" y="4054475"/>
                <a:ext cx="188913" cy="152400"/>
              </a:xfrm>
              <a:custGeom>
                <a:avLst/>
                <a:gdLst>
                  <a:gd name="T0" fmla="*/ 7 w 78"/>
                  <a:gd name="T1" fmla="*/ 32 h 63"/>
                  <a:gd name="T2" fmla="*/ 26 w 78"/>
                  <a:gd name="T3" fmla="*/ 26 h 63"/>
                  <a:gd name="T4" fmla="*/ 39 w 78"/>
                  <a:gd name="T5" fmla="*/ 10 h 63"/>
                  <a:gd name="T6" fmla="*/ 29 w 78"/>
                  <a:gd name="T7" fmla="*/ 18 h 63"/>
                  <a:gd name="T8" fmla="*/ 16 w 78"/>
                  <a:gd name="T9" fmla="*/ 0 h 63"/>
                  <a:gd name="T10" fmla="*/ 7 w 78"/>
                  <a:gd name="T11" fmla="*/ 32 h 63"/>
                  <a:gd name="T12" fmla="*/ 46 w 78"/>
                  <a:gd name="T13" fmla="*/ 24 h 63"/>
                  <a:gd name="T14" fmla="*/ 33 w 78"/>
                  <a:gd name="T15" fmla="*/ 33 h 63"/>
                  <a:gd name="T16" fmla="*/ 46 w 78"/>
                  <a:gd name="T17" fmla="*/ 24 h 63"/>
                  <a:gd name="T18" fmla="*/ 17 w 78"/>
                  <a:gd name="T19" fmla="*/ 8 h 63"/>
                  <a:gd name="T20" fmla="*/ 10 w 78"/>
                  <a:gd name="T21" fmla="*/ 26 h 63"/>
                  <a:gd name="T22" fmla="*/ 17 w 78"/>
                  <a:gd name="T2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3">
                    <a:moveTo>
                      <a:pt x="7" y="32"/>
                    </a:moveTo>
                    <a:cubicBezTo>
                      <a:pt x="14" y="35"/>
                      <a:pt x="22" y="30"/>
                      <a:pt x="26" y="26"/>
                    </a:cubicBezTo>
                    <a:cubicBezTo>
                      <a:pt x="22" y="63"/>
                      <a:pt x="78" y="16"/>
                      <a:pt x="39" y="10"/>
                    </a:cubicBezTo>
                    <a:cubicBezTo>
                      <a:pt x="34" y="11"/>
                      <a:pt x="35" y="18"/>
                      <a:pt x="29" y="18"/>
                    </a:cubicBezTo>
                    <a:cubicBezTo>
                      <a:pt x="29" y="8"/>
                      <a:pt x="24" y="2"/>
                      <a:pt x="16" y="0"/>
                    </a:cubicBezTo>
                    <a:cubicBezTo>
                      <a:pt x="11" y="7"/>
                      <a:pt x="0" y="20"/>
                      <a:pt x="7" y="32"/>
                    </a:cubicBezTo>
                    <a:close/>
                    <a:moveTo>
                      <a:pt x="46" y="24"/>
                    </a:moveTo>
                    <a:cubicBezTo>
                      <a:pt x="45" y="29"/>
                      <a:pt x="41" y="32"/>
                      <a:pt x="33" y="33"/>
                    </a:cubicBezTo>
                    <a:cubicBezTo>
                      <a:pt x="29" y="23"/>
                      <a:pt x="47" y="10"/>
                      <a:pt x="46" y="24"/>
                    </a:cubicBezTo>
                    <a:close/>
                    <a:moveTo>
                      <a:pt x="17" y="8"/>
                    </a:moveTo>
                    <a:cubicBezTo>
                      <a:pt x="29" y="11"/>
                      <a:pt x="23" y="29"/>
                      <a:pt x="10" y="26"/>
                    </a:cubicBezTo>
                    <a:cubicBezTo>
                      <a:pt x="10" y="17"/>
                      <a:pt x="15" y="15"/>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4" name="Freeform 672"/>
              <p:cNvSpPr/>
              <p:nvPr/>
            </p:nvSpPr>
            <p:spPr bwMode="auto">
              <a:xfrm>
                <a:off x="8574088" y="4073525"/>
                <a:ext cx="96838" cy="104775"/>
              </a:xfrm>
              <a:custGeom>
                <a:avLst/>
                <a:gdLst>
                  <a:gd name="T0" fmla="*/ 3 w 40"/>
                  <a:gd name="T1" fmla="*/ 42 h 43"/>
                  <a:gd name="T2" fmla="*/ 12 w 40"/>
                  <a:gd name="T3" fmla="*/ 28 h 43"/>
                  <a:gd name="T4" fmla="*/ 23 w 40"/>
                  <a:gd name="T5" fmla="*/ 43 h 43"/>
                  <a:gd name="T6" fmla="*/ 19 w 40"/>
                  <a:gd name="T7" fmla="*/ 27 h 43"/>
                  <a:gd name="T8" fmla="*/ 40 w 40"/>
                  <a:gd name="T9" fmla="*/ 15 h 43"/>
                  <a:gd name="T10" fmla="*/ 18 w 40"/>
                  <a:gd name="T11" fmla="*/ 17 h 43"/>
                  <a:gd name="T12" fmla="*/ 25 w 40"/>
                  <a:gd name="T13" fmla="*/ 2 h 43"/>
                  <a:gd name="T14" fmla="*/ 19 w 40"/>
                  <a:gd name="T15" fmla="*/ 0 h 43"/>
                  <a:gd name="T16" fmla="*/ 3 w 40"/>
                  <a:gd name="T1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3" y="42"/>
                    </a:moveTo>
                    <a:cubicBezTo>
                      <a:pt x="9" y="41"/>
                      <a:pt x="8" y="32"/>
                      <a:pt x="12" y="28"/>
                    </a:cubicBezTo>
                    <a:cubicBezTo>
                      <a:pt x="14" y="35"/>
                      <a:pt x="15" y="42"/>
                      <a:pt x="23" y="43"/>
                    </a:cubicBezTo>
                    <a:cubicBezTo>
                      <a:pt x="27" y="38"/>
                      <a:pt x="18" y="34"/>
                      <a:pt x="19" y="27"/>
                    </a:cubicBezTo>
                    <a:cubicBezTo>
                      <a:pt x="22" y="18"/>
                      <a:pt x="38" y="24"/>
                      <a:pt x="40" y="15"/>
                    </a:cubicBezTo>
                    <a:cubicBezTo>
                      <a:pt x="34" y="11"/>
                      <a:pt x="22" y="19"/>
                      <a:pt x="18" y="17"/>
                    </a:cubicBezTo>
                    <a:cubicBezTo>
                      <a:pt x="19" y="11"/>
                      <a:pt x="25" y="9"/>
                      <a:pt x="25" y="2"/>
                    </a:cubicBezTo>
                    <a:cubicBezTo>
                      <a:pt x="23" y="1"/>
                      <a:pt x="22" y="0"/>
                      <a:pt x="19" y="0"/>
                    </a:cubicBezTo>
                    <a:cubicBezTo>
                      <a:pt x="16" y="16"/>
                      <a:pt x="0" y="25"/>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5" name="Freeform 675"/>
              <p:cNvSpPr/>
              <p:nvPr/>
            </p:nvSpPr>
            <p:spPr bwMode="auto">
              <a:xfrm>
                <a:off x="8364538" y="4102100"/>
                <a:ext cx="223838" cy="131763"/>
              </a:xfrm>
              <a:custGeom>
                <a:avLst/>
                <a:gdLst>
                  <a:gd name="T0" fmla="*/ 1 w 92"/>
                  <a:gd name="T1" fmla="*/ 11 h 54"/>
                  <a:gd name="T2" fmla="*/ 29 w 92"/>
                  <a:gd name="T3" fmla="*/ 14 h 54"/>
                  <a:gd name="T4" fmla="*/ 63 w 92"/>
                  <a:gd name="T5" fmla="*/ 34 h 54"/>
                  <a:gd name="T6" fmla="*/ 92 w 92"/>
                  <a:gd name="T7" fmla="*/ 44 h 54"/>
                  <a:gd name="T8" fmla="*/ 67 w 92"/>
                  <a:gd name="T9" fmla="*/ 27 h 54"/>
                  <a:gd name="T10" fmla="*/ 48 w 92"/>
                  <a:gd name="T11" fmla="*/ 26 h 54"/>
                  <a:gd name="T12" fmla="*/ 1 w 92"/>
                  <a:gd name="T13" fmla="*/ 7 h 54"/>
                  <a:gd name="T14" fmla="*/ 1 w 92"/>
                  <a:gd name="T15" fmla="*/ 1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54">
                    <a:moveTo>
                      <a:pt x="1" y="11"/>
                    </a:moveTo>
                    <a:cubicBezTo>
                      <a:pt x="12" y="14"/>
                      <a:pt x="18" y="10"/>
                      <a:pt x="29" y="14"/>
                    </a:cubicBezTo>
                    <a:cubicBezTo>
                      <a:pt x="36" y="28"/>
                      <a:pt x="45" y="34"/>
                      <a:pt x="63" y="34"/>
                    </a:cubicBezTo>
                    <a:cubicBezTo>
                      <a:pt x="65" y="43"/>
                      <a:pt x="84" y="54"/>
                      <a:pt x="92" y="44"/>
                    </a:cubicBezTo>
                    <a:cubicBezTo>
                      <a:pt x="80" y="42"/>
                      <a:pt x="71" y="37"/>
                      <a:pt x="67" y="27"/>
                    </a:cubicBezTo>
                    <a:cubicBezTo>
                      <a:pt x="59" y="28"/>
                      <a:pt x="55" y="26"/>
                      <a:pt x="48" y="26"/>
                    </a:cubicBezTo>
                    <a:cubicBezTo>
                      <a:pt x="38" y="14"/>
                      <a:pt x="25" y="0"/>
                      <a:pt x="1" y="7"/>
                    </a:cubicBezTo>
                    <a:cubicBezTo>
                      <a:pt x="1" y="9"/>
                      <a:pt x="0" y="9"/>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6" name="Freeform 692"/>
              <p:cNvSpPr/>
              <p:nvPr/>
            </p:nvSpPr>
            <p:spPr bwMode="auto">
              <a:xfrm>
                <a:off x="8208963" y="4414838"/>
                <a:ext cx="92075" cy="33338"/>
              </a:xfrm>
              <a:custGeom>
                <a:avLst/>
                <a:gdLst>
                  <a:gd name="T0" fmla="*/ 0 w 38"/>
                  <a:gd name="T1" fmla="*/ 3 h 14"/>
                  <a:gd name="T2" fmla="*/ 1 w 38"/>
                  <a:gd name="T3" fmla="*/ 7 h 14"/>
                  <a:gd name="T4" fmla="*/ 38 w 38"/>
                  <a:gd name="T5" fmla="*/ 9 h 14"/>
                  <a:gd name="T6" fmla="*/ 0 w 38"/>
                  <a:gd name="T7" fmla="*/ 3 h 14"/>
                </a:gdLst>
                <a:ahLst/>
                <a:cxnLst>
                  <a:cxn ang="0">
                    <a:pos x="T0" y="T1"/>
                  </a:cxn>
                  <a:cxn ang="0">
                    <a:pos x="T2" y="T3"/>
                  </a:cxn>
                  <a:cxn ang="0">
                    <a:pos x="T4" y="T5"/>
                  </a:cxn>
                  <a:cxn ang="0">
                    <a:pos x="T6" y="T7"/>
                  </a:cxn>
                </a:cxnLst>
                <a:rect l="0" t="0" r="r" b="b"/>
                <a:pathLst>
                  <a:path w="38" h="14">
                    <a:moveTo>
                      <a:pt x="0" y="3"/>
                    </a:moveTo>
                    <a:cubicBezTo>
                      <a:pt x="0" y="4"/>
                      <a:pt x="0" y="6"/>
                      <a:pt x="1" y="7"/>
                    </a:cubicBezTo>
                    <a:cubicBezTo>
                      <a:pt x="12" y="6"/>
                      <a:pt x="29" y="14"/>
                      <a:pt x="38" y="9"/>
                    </a:cubicBezTo>
                    <a:cubicBezTo>
                      <a:pt x="26" y="7"/>
                      <a:pt x="1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7" name="Freeform 693"/>
              <p:cNvSpPr/>
              <p:nvPr/>
            </p:nvSpPr>
            <p:spPr bwMode="auto">
              <a:xfrm>
                <a:off x="8428038" y="4429125"/>
                <a:ext cx="115888" cy="44450"/>
              </a:xfrm>
              <a:custGeom>
                <a:avLst/>
                <a:gdLst>
                  <a:gd name="T0" fmla="*/ 48 w 48"/>
                  <a:gd name="T1" fmla="*/ 16 h 18"/>
                  <a:gd name="T2" fmla="*/ 23 w 48"/>
                  <a:gd name="T3" fmla="*/ 9 h 18"/>
                  <a:gd name="T4" fmla="*/ 0 w 48"/>
                  <a:gd name="T5" fmla="*/ 7 h 18"/>
                  <a:gd name="T6" fmla="*/ 48 w 48"/>
                  <a:gd name="T7" fmla="*/ 16 h 18"/>
                </a:gdLst>
                <a:ahLst/>
                <a:cxnLst>
                  <a:cxn ang="0">
                    <a:pos x="T0" y="T1"/>
                  </a:cxn>
                  <a:cxn ang="0">
                    <a:pos x="T2" y="T3"/>
                  </a:cxn>
                  <a:cxn ang="0">
                    <a:pos x="T4" y="T5"/>
                  </a:cxn>
                  <a:cxn ang="0">
                    <a:pos x="T6" y="T7"/>
                  </a:cxn>
                </a:cxnLst>
                <a:rect l="0" t="0" r="r" b="b"/>
                <a:pathLst>
                  <a:path w="48" h="18">
                    <a:moveTo>
                      <a:pt x="48" y="16"/>
                    </a:moveTo>
                    <a:cubicBezTo>
                      <a:pt x="41" y="14"/>
                      <a:pt x="32" y="12"/>
                      <a:pt x="23" y="9"/>
                    </a:cubicBezTo>
                    <a:cubicBezTo>
                      <a:pt x="16" y="7"/>
                      <a:pt x="4" y="0"/>
                      <a:pt x="0" y="7"/>
                    </a:cubicBezTo>
                    <a:cubicBezTo>
                      <a:pt x="13" y="12"/>
                      <a:pt x="33" y="18"/>
                      <a:pt x="4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8" name="Freeform 696"/>
              <p:cNvSpPr/>
              <p:nvPr/>
            </p:nvSpPr>
            <p:spPr bwMode="auto">
              <a:xfrm>
                <a:off x="8147051" y="4495800"/>
                <a:ext cx="80963" cy="50800"/>
              </a:xfrm>
              <a:custGeom>
                <a:avLst/>
                <a:gdLst>
                  <a:gd name="T0" fmla="*/ 15 w 33"/>
                  <a:gd name="T1" fmla="*/ 18 h 21"/>
                  <a:gd name="T2" fmla="*/ 33 w 33"/>
                  <a:gd name="T3" fmla="*/ 13 h 21"/>
                  <a:gd name="T4" fmla="*/ 11 w 33"/>
                  <a:gd name="T5" fmla="*/ 10 h 21"/>
                  <a:gd name="T6" fmla="*/ 2 w 33"/>
                  <a:gd name="T7" fmla="*/ 0 h 21"/>
                  <a:gd name="T8" fmla="*/ 0 w 33"/>
                  <a:gd name="T9" fmla="*/ 5 h 21"/>
                  <a:gd name="T10" fmla="*/ 15 w 33"/>
                  <a:gd name="T11" fmla="*/ 18 h 21"/>
                </a:gdLst>
                <a:ahLst/>
                <a:cxnLst>
                  <a:cxn ang="0">
                    <a:pos x="T0" y="T1"/>
                  </a:cxn>
                  <a:cxn ang="0">
                    <a:pos x="T2" y="T3"/>
                  </a:cxn>
                  <a:cxn ang="0">
                    <a:pos x="T4" y="T5"/>
                  </a:cxn>
                  <a:cxn ang="0">
                    <a:pos x="T6" y="T7"/>
                  </a:cxn>
                  <a:cxn ang="0">
                    <a:pos x="T8" y="T9"/>
                  </a:cxn>
                  <a:cxn ang="0">
                    <a:pos x="T10" y="T11"/>
                  </a:cxn>
                </a:cxnLst>
                <a:rect l="0" t="0" r="r" b="b"/>
                <a:pathLst>
                  <a:path w="33" h="21">
                    <a:moveTo>
                      <a:pt x="15" y="18"/>
                    </a:moveTo>
                    <a:cubicBezTo>
                      <a:pt x="21" y="19"/>
                      <a:pt x="33" y="21"/>
                      <a:pt x="33" y="13"/>
                    </a:cubicBezTo>
                    <a:cubicBezTo>
                      <a:pt x="28" y="13"/>
                      <a:pt x="18" y="12"/>
                      <a:pt x="11" y="10"/>
                    </a:cubicBezTo>
                    <a:cubicBezTo>
                      <a:pt x="8" y="7"/>
                      <a:pt x="7" y="1"/>
                      <a:pt x="2" y="0"/>
                    </a:cubicBezTo>
                    <a:cubicBezTo>
                      <a:pt x="2" y="3"/>
                      <a:pt x="0" y="3"/>
                      <a:pt x="0" y="5"/>
                    </a:cubicBezTo>
                    <a:cubicBezTo>
                      <a:pt x="3" y="8"/>
                      <a:pt x="8" y="17"/>
                      <a:pt x="1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19" name="Freeform 699"/>
              <p:cNvSpPr/>
              <p:nvPr/>
            </p:nvSpPr>
            <p:spPr bwMode="auto">
              <a:xfrm>
                <a:off x="8147051" y="4538663"/>
                <a:ext cx="80963" cy="39688"/>
              </a:xfrm>
              <a:custGeom>
                <a:avLst/>
                <a:gdLst>
                  <a:gd name="T0" fmla="*/ 0 w 33"/>
                  <a:gd name="T1" fmla="*/ 7 h 16"/>
                  <a:gd name="T2" fmla="*/ 13 w 33"/>
                  <a:gd name="T3" fmla="*/ 14 h 16"/>
                  <a:gd name="T4" fmla="*/ 33 w 33"/>
                  <a:gd name="T5" fmla="*/ 12 h 16"/>
                  <a:gd name="T6" fmla="*/ 13 w 33"/>
                  <a:gd name="T7" fmla="*/ 7 h 16"/>
                  <a:gd name="T8" fmla="*/ 0 w 33"/>
                  <a:gd name="T9" fmla="*/ 3 h 16"/>
                  <a:gd name="T10" fmla="*/ 0 w 33"/>
                  <a:gd name="T11" fmla="*/ 7 h 16"/>
                </a:gdLst>
                <a:ahLst/>
                <a:cxnLst>
                  <a:cxn ang="0">
                    <a:pos x="T0" y="T1"/>
                  </a:cxn>
                  <a:cxn ang="0">
                    <a:pos x="T2" y="T3"/>
                  </a:cxn>
                  <a:cxn ang="0">
                    <a:pos x="T4" y="T5"/>
                  </a:cxn>
                  <a:cxn ang="0">
                    <a:pos x="T6" y="T7"/>
                  </a:cxn>
                  <a:cxn ang="0">
                    <a:pos x="T8" y="T9"/>
                  </a:cxn>
                  <a:cxn ang="0">
                    <a:pos x="T10" y="T11"/>
                  </a:cxn>
                </a:cxnLst>
                <a:rect l="0" t="0" r="r" b="b"/>
                <a:pathLst>
                  <a:path w="33" h="16">
                    <a:moveTo>
                      <a:pt x="0" y="7"/>
                    </a:moveTo>
                    <a:cubicBezTo>
                      <a:pt x="3" y="7"/>
                      <a:pt x="7" y="13"/>
                      <a:pt x="13" y="14"/>
                    </a:cubicBezTo>
                    <a:cubicBezTo>
                      <a:pt x="19" y="16"/>
                      <a:pt x="32" y="16"/>
                      <a:pt x="33" y="12"/>
                    </a:cubicBezTo>
                    <a:cubicBezTo>
                      <a:pt x="26" y="7"/>
                      <a:pt x="22" y="8"/>
                      <a:pt x="13" y="7"/>
                    </a:cubicBezTo>
                    <a:cubicBezTo>
                      <a:pt x="9" y="5"/>
                      <a:pt x="4" y="0"/>
                      <a:pt x="0" y="3"/>
                    </a:cubicBezTo>
                    <a:cubicBezTo>
                      <a:pt x="0" y="4"/>
                      <a:pt x="0" y="6"/>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0" name="Freeform 694"/>
              <p:cNvSpPr/>
              <p:nvPr/>
            </p:nvSpPr>
            <p:spPr bwMode="auto">
              <a:xfrm>
                <a:off x="8328026" y="4448175"/>
                <a:ext cx="82550" cy="30163"/>
              </a:xfrm>
              <a:custGeom>
                <a:avLst/>
                <a:gdLst>
                  <a:gd name="T0" fmla="*/ 4 w 34"/>
                  <a:gd name="T1" fmla="*/ 0 h 12"/>
                  <a:gd name="T2" fmla="*/ 1 w 34"/>
                  <a:gd name="T3" fmla="*/ 5 h 12"/>
                  <a:gd name="T4" fmla="*/ 34 w 34"/>
                  <a:gd name="T5" fmla="*/ 12 h 12"/>
                  <a:gd name="T6" fmla="*/ 4 w 34"/>
                  <a:gd name="T7" fmla="*/ 0 h 12"/>
                </a:gdLst>
                <a:ahLst/>
                <a:cxnLst>
                  <a:cxn ang="0">
                    <a:pos x="T0" y="T1"/>
                  </a:cxn>
                  <a:cxn ang="0">
                    <a:pos x="T2" y="T3"/>
                  </a:cxn>
                  <a:cxn ang="0">
                    <a:pos x="T4" y="T5"/>
                  </a:cxn>
                  <a:cxn ang="0">
                    <a:pos x="T6" y="T7"/>
                  </a:cxn>
                </a:cxnLst>
                <a:rect l="0" t="0" r="r" b="b"/>
                <a:pathLst>
                  <a:path w="34" h="12">
                    <a:moveTo>
                      <a:pt x="4" y="0"/>
                    </a:moveTo>
                    <a:cubicBezTo>
                      <a:pt x="4" y="3"/>
                      <a:pt x="0" y="1"/>
                      <a:pt x="1" y="5"/>
                    </a:cubicBezTo>
                    <a:cubicBezTo>
                      <a:pt x="10" y="9"/>
                      <a:pt x="23" y="9"/>
                      <a:pt x="34" y="12"/>
                    </a:cubicBezTo>
                    <a:cubicBezTo>
                      <a:pt x="29" y="3"/>
                      <a:pt x="15" y="6"/>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1" name="Freeform 875"/>
              <p:cNvSpPr>
                <a:spLocks noEditPoints="1"/>
              </p:cNvSpPr>
              <p:nvPr/>
            </p:nvSpPr>
            <p:spPr bwMode="auto">
              <a:xfrm>
                <a:off x="8135938" y="3978275"/>
                <a:ext cx="666750" cy="577850"/>
              </a:xfrm>
              <a:custGeom>
                <a:avLst/>
                <a:gdLst>
                  <a:gd name="T0" fmla="*/ 19 w 274"/>
                  <a:gd name="T1" fmla="*/ 174 h 237"/>
                  <a:gd name="T2" fmla="*/ 128 w 274"/>
                  <a:gd name="T3" fmla="*/ 228 h 237"/>
                  <a:gd name="T4" fmla="*/ 175 w 274"/>
                  <a:gd name="T5" fmla="*/ 218 h 237"/>
                  <a:gd name="T6" fmla="*/ 216 w 274"/>
                  <a:gd name="T7" fmla="*/ 226 h 237"/>
                  <a:gd name="T8" fmla="*/ 258 w 274"/>
                  <a:gd name="T9" fmla="*/ 103 h 237"/>
                  <a:gd name="T10" fmla="*/ 217 w 274"/>
                  <a:gd name="T11" fmla="*/ 16 h 237"/>
                  <a:gd name="T12" fmla="*/ 110 w 274"/>
                  <a:gd name="T13" fmla="*/ 2 h 237"/>
                  <a:gd name="T14" fmla="*/ 16 w 274"/>
                  <a:gd name="T15" fmla="*/ 140 h 237"/>
                  <a:gd name="T16" fmla="*/ 201 w 274"/>
                  <a:gd name="T17" fmla="*/ 229 h 237"/>
                  <a:gd name="T18" fmla="*/ 133 w 274"/>
                  <a:gd name="T19" fmla="*/ 205 h 237"/>
                  <a:gd name="T20" fmla="*/ 121 w 274"/>
                  <a:gd name="T21" fmla="*/ 219 h 237"/>
                  <a:gd name="T22" fmla="*/ 28 w 274"/>
                  <a:gd name="T23" fmla="*/ 177 h 237"/>
                  <a:gd name="T24" fmla="*/ 24 w 274"/>
                  <a:gd name="T25" fmla="*/ 170 h 237"/>
                  <a:gd name="T26" fmla="*/ 87 w 274"/>
                  <a:gd name="T27" fmla="*/ 175 h 237"/>
                  <a:gd name="T28" fmla="*/ 170 w 274"/>
                  <a:gd name="T29" fmla="*/ 207 h 237"/>
                  <a:gd name="T30" fmla="*/ 133 w 274"/>
                  <a:gd name="T31" fmla="*/ 205 h 237"/>
                  <a:gd name="T32" fmla="*/ 243 w 274"/>
                  <a:gd name="T33" fmla="*/ 31 h 237"/>
                  <a:gd name="T34" fmla="*/ 258 w 274"/>
                  <a:gd name="T35" fmla="*/ 91 h 237"/>
                  <a:gd name="T36" fmla="*/ 177 w 274"/>
                  <a:gd name="T37" fmla="*/ 202 h 237"/>
                  <a:gd name="T38" fmla="*/ 162 w 274"/>
                  <a:gd name="T39" fmla="*/ 171 h 237"/>
                  <a:gd name="T40" fmla="*/ 168 w 274"/>
                  <a:gd name="T41" fmla="*/ 162 h 237"/>
                  <a:gd name="T42" fmla="*/ 175 w 274"/>
                  <a:gd name="T43" fmla="*/ 155 h 237"/>
                  <a:gd name="T44" fmla="*/ 194 w 274"/>
                  <a:gd name="T45" fmla="*/ 167 h 237"/>
                  <a:gd name="T46" fmla="*/ 184 w 274"/>
                  <a:gd name="T47" fmla="*/ 140 h 237"/>
                  <a:gd name="T48" fmla="*/ 207 w 274"/>
                  <a:gd name="T49" fmla="*/ 150 h 237"/>
                  <a:gd name="T50" fmla="*/ 195 w 274"/>
                  <a:gd name="T51" fmla="*/ 116 h 237"/>
                  <a:gd name="T52" fmla="*/ 199 w 274"/>
                  <a:gd name="T53" fmla="*/ 111 h 237"/>
                  <a:gd name="T54" fmla="*/ 228 w 274"/>
                  <a:gd name="T55" fmla="*/ 127 h 237"/>
                  <a:gd name="T56" fmla="*/ 209 w 274"/>
                  <a:gd name="T57" fmla="*/ 91 h 237"/>
                  <a:gd name="T58" fmla="*/ 235 w 274"/>
                  <a:gd name="T59" fmla="*/ 113 h 237"/>
                  <a:gd name="T60" fmla="*/ 220 w 274"/>
                  <a:gd name="T61" fmla="*/ 73 h 237"/>
                  <a:gd name="T62" fmla="*/ 249 w 274"/>
                  <a:gd name="T63" fmla="*/ 96 h 237"/>
                  <a:gd name="T64" fmla="*/ 229 w 274"/>
                  <a:gd name="T65" fmla="*/ 55 h 237"/>
                  <a:gd name="T66" fmla="*/ 253 w 274"/>
                  <a:gd name="T67" fmla="*/ 64 h 237"/>
                  <a:gd name="T68" fmla="*/ 256 w 274"/>
                  <a:gd name="T69" fmla="*/ 64 h 237"/>
                  <a:gd name="T70" fmla="*/ 114 w 274"/>
                  <a:gd name="T71" fmla="*/ 9 h 237"/>
                  <a:gd name="T72" fmla="*/ 149 w 274"/>
                  <a:gd name="T73" fmla="*/ 175 h 237"/>
                  <a:gd name="T74" fmla="*/ 114 w 274"/>
                  <a:gd name="T75" fmla="*/ 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4" h="237">
                    <a:moveTo>
                      <a:pt x="3" y="159"/>
                    </a:moveTo>
                    <a:cubicBezTo>
                      <a:pt x="8" y="164"/>
                      <a:pt x="18" y="165"/>
                      <a:pt x="19" y="174"/>
                    </a:cubicBezTo>
                    <a:cubicBezTo>
                      <a:pt x="14" y="181"/>
                      <a:pt x="3" y="182"/>
                      <a:pt x="0" y="191"/>
                    </a:cubicBezTo>
                    <a:cubicBezTo>
                      <a:pt x="33" y="206"/>
                      <a:pt x="83" y="224"/>
                      <a:pt x="128" y="228"/>
                    </a:cubicBezTo>
                    <a:cubicBezTo>
                      <a:pt x="136" y="228"/>
                      <a:pt x="147" y="229"/>
                      <a:pt x="155" y="228"/>
                    </a:cubicBezTo>
                    <a:cubicBezTo>
                      <a:pt x="159" y="227"/>
                      <a:pt x="169" y="218"/>
                      <a:pt x="175" y="218"/>
                    </a:cubicBezTo>
                    <a:cubicBezTo>
                      <a:pt x="186" y="218"/>
                      <a:pt x="193" y="230"/>
                      <a:pt x="198" y="237"/>
                    </a:cubicBezTo>
                    <a:cubicBezTo>
                      <a:pt x="204" y="234"/>
                      <a:pt x="213" y="233"/>
                      <a:pt x="216" y="226"/>
                    </a:cubicBezTo>
                    <a:cubicBezTo>
                      <a:pt x="203" y="221"/>
                      <a:pt x="198" y="209"/>
                      <a:pt x="181" y="206"/>
                    </a:cubicBezTo>
                    <a:cubicBezTo>
                      <a:pt x="204" y="173"/>
                      <a:pt x="238" y="138"/>
                      <a:pt x="258" y="103"/>
                    </a:cubicBezTo>
                    <a:cubicBezTo>
                      <a:pt x="274" y="76"/>
                      <a:pt x="274" y="46"/>
                      <a:pt x="250" y="26"/>
                    </a:cubicBezTo>
                    <a:cubicBezTo>
                      <a:pt x="241" y="18"/>
                      <a:pt x="233" y="19"/>
                      <a:pt x="217" y="16"/>
                    </a:cubicBezTo>
                    <a:cubicBezTo>
                      <a:pt x="195" y="11"/>
                      <a:pt x="171" y="9"/>
                      <a:pt x="150" y="7"/>
                    </a:cubicBezTo>
                    <a:cubicBezTo>
                      <a:pt x="133" y="5"/>
                      <a:pt x="119" y="0"/>
                      <a:pt x="110" y="2"/>
                    </a:cubicBezTo>
                    <a:cubicBezTo>
                      <a:pt x="109" y="2"/>
                      <a:pt x="109" y="3"/>
                      <a:pt x="109" y="4"/>
                    </a:cubicBezTo>
                    <a:cubicBezTo>
                      <a:pt x="79" y="50"/>
                      <a:pt x="48" y="97"/>
                      <a:pt x="16" y="140"/>
                    </a:cubicBezTo>
                    <a:cubicBezTo>
                      <a:pt x="11" y="146"/>
                      <a:pt x="5" y="151"/>
                      <a:pt x="3" y="159"/>
                    </a:cubicBezTo>
                    <a:close/>
                    <a:moveTo>
                      <a:pt x="201" y="229"/>
                    </a:moveTo>
                    <a:cubicBezTo>
                      <a:pt x="194" y="225"/>
                      <a:pt x="199" y="220"/>
                      <a:pt x="201" y="229"/>
                    </a:cubicBezTo>
                    <a:close/>
                    <a:moveTo>
                      <a:pt x="133" y="205"/>
                    </a:moveTo>
                    <a:cubicBezTo>
                      <a:pt x="147" y="208"/>
                      <a:pt x="157" y="207"/>
                      <a:pt x="170" y="209"/>
                    </a:cubicBezTo>
                    <a:cubicBezTo>
                      <a:pt x="163" y="223"/>
                      <a:pt x="140" y="221"/>
                      <a:pt x="121" y="219"/>
                    </a:cubicBezTo>
                    <a:cubicBezTo>
                      <a:pt x="87" y="216"/>
                      <a:pt x="47" y="200"/>
                      <a:pt x="23" y="194"/>
                    </a:cubicBezTo>
                    <a:cubicBezTo>
                      <a:pt x="27" y="190"/>
                      <a:pt x="28" y="184"/>
                      <a:pt x="28" y="177"/>
                    </a:cubicBezTo>
                    <a:cubicBezTo>
                      <a:pt x="41" y="177"/>
                      <a:pt x="55" y="183"/>
                      <a:pt x="64" y="182"/>
                    </a:cubicBezTo>
                    <a:cubicBezTo>
                      <a:pt x="54" y="175"/>
                      <a:pt x="35" y="172"/>
                      <a:pt x="24" y="170"/>
                    </a:cubicBezTo>
                    <a:cubicBezTo>
                      <a:pt x="25" y="167"/>
                      <a:pt x="24" y="165"/>
                      <a:pt x="22" y="165"/>
                    </a:cubicBezTo>
                    <a:cubicBezTo>
                      <a:pt x="40" y="166"/>
                      <a:pt x="62" y="173"/>
                      <a:pt x="87" y="175"/>
                    </a:cubicBezTo>
                    <a:cubicBezTo>
                      <a:pt x="107" y="177"/>
                      <a:pt x="126" y="178"/>
                      <a:pt x="144" y="183"/>
                    </a:cubicBezTo>
                    <a:cubicBezTo>
                      <a:pt x="158" y="186"/>
                      <a:pt x="169" y="192"/>
                      <a:pt x="170" y="207"/>
                    </a:cubicBezTo>
                    <a:cubicBezTo>
                      <a:pt x="161" y="203"/>
                      <a:pt x="141" y="199"/>
                      <a:pt x="124" y="201"/>
                    </a:cubicBezTo>
                    <a:cubicBezTo>
                      <a:pt x="126" y="205"/>
                      <a:pt x="131" y="205"/>
                      <a:pt x="133" y="205"/>
                    </a:cubicBezTo>
                    <a:close/>
                    <a:moveTo>
                      <a:pt x="240" y="37"/>
                    </a:moveTo>
                    <a:cubicBezTo>
                      <a:pt x="239" y="33"/>
                      <a:pt x="243" y="34"/>
                      <a:pt x="243" y="31"/>
                    </a:cubicBezTo>
                    <a:cubicBezTo>
                      <a:pt x="257" y="42"/>
                      <a:pt x="267" y="57"/>
                      <a:pt x="264" y="77"/>
                    </a:cubicBezTo>
                    <a:cubicBezTo>
                      <a:pt x="263" y="80"/>
                      <a:pt x="261" y="87"/>
                      <a:pt x="258" y="91"/>
                    </a:cubicBezTo>
                    <a:cubicBezTo>
                      <a:pt x="246" y="107"/>
                      <a:pt x="231" y="130"/>
                      <a:pt x="217" y="149"/>
                    </a:cubicBezTo>
                    <a:cubicBezTo>
                      <a:pt x="203" y="168"/>
                      <a:pt x="187" y="185"/>
                      <a:pt x="177" y="202"/>
                    </a:cubicBezTo>
                    <a:cubicBezTo>
                      <a:pt x="172" y="193"/>
                      <a:pt x="169" y="181"/>
                      <a:pt x="157" y="179"/>
                    </a:cubicBezTo>
                    <a:cubicBezTo>
                      <a:pt x="158" y="176"/>
                      <a:pt x="161" y="174"/>
                      <a:pt x="162" y="171"/>
                    </a:cubicBezTo>
                    <a:cubicBezTo>
                      <a:pt x="173" y="173"/>
                      <a:pt x="173" y="188"/>
                      <a:pt x="176" y="195"/>
                    </a:cubicBezTo>
                    <a:cubicBezTo>
                      <a:pt x="185" y="183"/>
                      <a:pt x="171" y="171"/>
                      <a:pt x="168" y="162"/>
                    </a:cubicBezTo>
                    <a:cubicBezTo>
                      <a:pt x="178" y="159"/>
                      <a:pt x="180" y="177"/>
                      <a:pt x="186" y="184"/>
                    </a:cubicBezTo>
                    <a:cubicBezTo>
                      <a:pt x="191" y="175"/>
                      <a:pt x="181" y="161"/>
                      <a:pt x="175" y="155"/>
                    </a:cubicBezTo>
                    <a:cubicBezTo>
                      <a:pt x="176" y="152"/>
                      <a:pt x="179" y="149"/>
                      <a:pt x="180" y="146"/>
                    </a:cubicBezTo>
                    <a:cubicBezTo>
                      <a:pt x="188" y="149"/>
                      <a:pt x="195" y="159"/>
                      <a:pt x="194" y="167"/>
                    </a:cubicBezTo>
                    <a:cubicBezTo>
                      <a:pt x="205" y="166"/>
                      <a:pt x="194" y="152"/>
                      <a:pt x="192" y="147"/>
                    </a:cubicBezTo>
                    <a:cubicBezTo>
                      <a:pt x="190" y="145"/>
                      <a:pt x="187" y="142"/>
                      <a:pt x="184" y="140"/>
                    </a:cubicBezTo>
                    <a:cubicBezTo>
                      <a:pt x="184" y="136"/>
                      <a:pt x="188" y="135"/>
                      <a:pt x="188" y="132"/>
                    </a:cubicBezTo>
                    <a:cubicBezTo>
                      <a:pt x="198" y="134"/>
                      <a:pt x="202" y="143"/>
                      <a:pt x="207" y="150"/>
                    </a:cubicBezTo>
                    <a:cubicBezTo>
                      <a:pt x="213" y="142"/>
                      <a:pt x="201" y="130"/>
                      <a:pt x="192" y="126"/>
                    </a:cubicBezTo>
                    <a:cubicBezTo>
                      <a:pt x="191" y="121"/>
                      <a:pt x="196" y="122"/>
                      <a:pt x="195" y="116"/>
                    </a:cubicBezTo>
                    <a:cubicBezTo>
                      <a:pt x="206" y="119"/>
                      <a:pt x="212" y="126"/>
                      <a:pt x="216" y="135"/>
                    </a:cubicBezTo>
                    <a:cubicBezTo>
                      <a:pt x="220" y="123"/>
                      <a:pt x="209" y="113"/>
                      <a:pt x="199" y="111"/>
                    </a:cubicBezTo>
                    <a:cubicBezTo>
                      <a:pt x="200" y="106"/>
                      <a:pt x="204" y="104"/>
                      <a:pt x="205" y="98"/>
                    </a:cubicBezTo>
                    <a:cubicBezTo>
                      <a:pt x="215" y="106"/>
                      <a:pt x="223" y="114"/>
                      <a:pt x="228" y="127"/>
                    </a:cubicBezTo>
                    <a:cubicBezTo>
                      <a:pt x="236" y="122"/>
                      <a:pt x="227" y="111"/>
                      <a:pt x="223" y="106"/>
                    </a:cubicBezTo>
                    <a:cubicBezTo>
                      <a:pt x="218" y="100"/>
                      <a:pt x="210" y="97"/>
                      <a:pt x="209" y="91"/>
                    </a:cubicBezTo>
                    <a:cubicBezTo>
                      <a:pt x="211" y="91"/>
                      <a:pt x="212" y="90"/>
                      <a:pt x="212" y="87"/>
                    </a:cubicBezTo>
                    <a:cubicBezTo>
                      <a:pt x="224" y="92"/>
                      <a:pt x="231" y="100"/>
                      <a:pt x="235" y="113"/>
                    </a:cubicBezTo>
                    <a:cubicBezTo>
                      <a:pt x="242" y="99"/>
                      <a:pt x="226" y="87"/>
                      <a:pt x="216" y="82"/>
                    </a:cubicBezTo>
                    <a:cubicBezTo>
                      <a:pt x="216" y="77"/>
                      <a:pt x="219" y="77"/>
                      <a:pt x="220" y="73"/>
                    </a:cubicBezTo>
                    <a:cubicBezTo>
                      <a:pt x="234" y="77"/>
                      <a:pt x="243" y="85"/>
                      <a:pt x="245" y="100"/>
                    </a:cubicBezTo>
                    <a:cubicBezTo>
                      <a:pt x="250" y="102"/>
                      <a:pt x="245" y="95"/>
                      <a:pt x="249" y="96"/>
                    </a:cubicBezTo>
                    <a:cubicBezTo>
                      <a:pt x="246" y="80"/>
                      <a:pt x="236" y="73"/>
                      <a:pt x="224" y="66"/>
                    </a:cubicBezTo>
                    <a:cubicBezTo>
                      <a:pt x="226" y="62"/>
                      <a:pt x="227" y="58"/>
                      <a:pt x="229" y="55"/>
                    </a:cubicBezTo>
                    <a:cubicBezTo>
                      <a:pt x="243" y="59"/>
                      <a:pt x="252" y="67"/>
                      <a:pt x="254" y="82"/>
                    </a:cubicBezTo>
                    <a:cubicBezTo>
                      <a:pt x="259" y="76"/>
                      <a:pt x="256" y="69"/>
                      <a:pt x="253" y="64"/>
                    </a:cubicBezTo>
                    <a:cubicBezTo>
                      <a:pt x="249" y="56"/>
                      <a:pt x="238" y="53"/>
                      <a:pt x="234" y="47"/>
                    </a:cubicBezTo>
                    <a:cubicBezTo>
                      <a:pt x="243" y="40"/>
                      <a:pt x="254" y="54"/>
                      <a:pt x="256" y="64"/>
                    </a:cubicBezTo>
                    <a:cubicBezTo>
                      <a:pt x="261" y="50"/>
                      <a:pt x="249" y="42"/>
                      <a:pt x="240" y="37"/>
                    </a:cubicBezTo>
                    <a:close/>
                    <a:moveTo>
                      <a:pt x="114" y="9"/>
                    </a:moveTo>
                    <a:cubicBezTo>
                      <a:pt x="151" y="17"/>
                      <a:pt x="202" y="17"/>
                      <a:pt x="236" y="29"/>
                    </a:cubicBezTo>
                    <a:cubicBezTo>
                      <a:pt x="207" y="78"/>
                      <a:pt x="186" y="135"/>
                      <a:pt x="149" y="175"/>
                    </a:cubicBezTo>
                    <a:cubicBezTo>
                      <a:pt x="112" y="170"/>
                      <a:pt x="55" y="163"/>
                      <a:pt x="13" y="155"/>
                    </a:cubicBezTo>
                    <a:cubicBezTo>
                      <a:pt x="48" y="107"/>
                      <a:pt x="80" y="57"/>
                      <a:pt x="11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122" name="组 210"/>
          <p:cNvGrpSpPr/>
          <p:nvPr/>
        </p:nvGrpSpPr>
        <p:grpSpPr>
          <a:xfrm>
            <a:off x="5439107" y="1681969"/>
            <a:ext cx="1377108" cy="2117042"/>
            <a:chOff x="3933964" y="1582817"/>
            <a:chExt cx="1377108" cy="2117042"/>
          </a:xfrm>
        </p:grpSpPr>
        <p:sp>
          <p:nvSpPr>
            <p:cNvPr id="123" name="椭圆 122"/>
            <p:cNvSpPr/>
            <p:nvPr/>
          </p:nvSpPr>
          <p:spPr>
            <a:xfrm>
              <a:off x="4516921" y="3505173"/>
              <a:ext cx="194686" cy="194686"/>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cxnSp>
          <p:nvCxnSpPr>
            <p:cNvPr id="124" name="直线连接符 154"/>
            <p:cNvCxnSpPr/>
            <p:nvPr/>
          </p:nvCxnSpPr>
          <p:spPr>
            <a:xfrm flipH="1" flipV="1">
              <a:off x="4611595" y="2852646"/>
              <a:ext cx="2669" cy="65252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25" name="六边形 124"/>
            <p:cNvSpPr/>
            <p:nvPr/>
          </p:nvSpPr>
          <p:spPr>
            <a:xfrm rot="1800000">
              <a:off x="3933964" y="1582817"/>
              <a:ext cx="1377108" cy="1187162"/>
            </a:xfrm>
            <a:prstGeom prst="hexagon">
              <a:avLst>
                <a:gd name="adj" fmla="val 29392"/>
                <a:gd name="vf" fmla="val 115470"/>
              </a:avLst>
            </a:prstGeom>
            <a:solidFill>
              <a:srgbClr val="09405E"/>
            </a:solidFill>
            <a:ln w="22225">
              <a:gradFill flip="none" rotWithShape="1">
                <a:gsLst>
                  <a:gs pos="75000">
                    <a:srgbClr val="151F5E"/>
                  </a:gs>
                  <a:gs pos="59000">
                    <a:srgbClr val="FCFCFC"/>
                  </a:gs>
                  <a:gs pos="32000">
                    <a:srgbClr val="151F5E"/>
                  </a:gs>
                  <a:gs pos="11000">
                    <a:schemeClr val="bg1"/>
                  </a:gs>
                  <a:gs pos="91000">
                    <a:schemeClr val="bg1"/>
                  </a:gs>
                </a:gsLst>
                <a:lin ang="2700000" scaled="1"/>
                <a:tileRect/>
              </a:gradFill>
            </a:ln>
            <a:effectLst>
              <a:glow rad="495300">
                <a:srgbClr val="150A48">
                  <a:alpha val="25000"/>
                </a:srgbClr>
              </a:glow>
              <a:outerShdw blurRad="2286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造字工房尚黑 G0v1 细体" pitchFamily="50" charset="-122"/>
                <a:ea typeface="造字工房尚黑 G0v1 细体" pitchFamily="50" charset="-122"/>
              </a:endParaRPr>
            </a:p>
          </p:txBody>
        </p:sp>
        <p:grpSp>
          <p:nvGrpSpPr>
            <p:cNvPr id="126" name="组 181"/>
            <p:cNvGrpSpPr/>
            <p:nvPr/>
          </p:nvGrpSpPr>
          <p:grpSpPr>
            <a:xfrm>
              <a:off x="4405760" y="1832788"/>
              <a:ext cx="523423" cy="613582"/>
              <a:chOff x="7269163" y="4735513"/>
              <a:chExt cx="663576" cy="777875"/>
            </a:xfrm>
            <a:blipFill>
              <a:blip r:embed="rId4"/>
              <a:stretch>
                <a:fillRect/>
              </a:stretch>
            </a:blipFill>
          </p:grpSpPr>
          <p:sp>
            <p:nvSpPr>
              <p:cNvPr id="127" name="Freeform 718"/>
              <p:cNvSpPr>
                <a:spLocks noEditPoints="1"/>
              </p:cNvSpPr>
              <p:nvPr/>
            </p:nvSpPr>
            <p:spPr bwMode="auto">
              <a:xfrm>
                <a:off x="7269163" y="4735513"/>
                <a:ext cx="595313" cy="777875"/>
              </a:xfrm>
              <a:custGeom>
                <a:avLst/>
                <a:gdLst>
                  <a:gd name="T0" fmla="*/ 235 w 245"/>
                  <a:gd name="T1" fmla="*/ 177 h 319"/>
                  <a:gd name="T2" fmla="*/ 231 w 245"/>
                  <a:gd name="T3" fmla="*/ 37 h 319"/>
                  <a:gd name="T4" fmla="*/ 177 w 245"/>
                  <a:gd name="T5" fmla="*/ 4 h 319"/>
                  <a:gd name="T6" fmla="*/ 6 w 245"/>
                  <a:gd name="T7" fmla="*/ 13 h 319"/>
                  <a:gd name="T8" fmla="*/ 1 w 245"/>
                  <a:gd name="T9" fmla="*/ 223 h 319"/>
                  <a:gd name="T10" fmla="*/ 26 w 245"/>
                  <a:gd name="T11" fmla="*/ 305 h 319"/>
                  <a:gd name="T12" fmla="*/ 194 w 245"/>
                  <a:gd name="T13" fmla="*/ 317 h 319"/>
                  <a:gd name="T14" fmla="*/ 227 w 245"/>
                  <a:gd name="T15" fmla="*/ 300 h 319"/>
                  <a:gd name="T16" fmla="*/ 208 w 245"/>
                  <a:gd name="T17" fmla="*/ 271 h 319"/>
                  <a:gd name="T18" fmla="*/ 227 w 245"/>
                  <a:gd name="T19" fmla="*/ 300 h 319"/>
                  <a:gd name="T20" fmla="*/ 210 w 245"/>
                  <a:gd name="T21" fmla="*/ 250 h 319"/>
                  <a:gd name="T22" fmla="*/ 227 w 245"/>
                  <a:gd name="T23" fmla="*/ 277 h 319"/>
                  <a:gd name="T24" fmla="*/ 226 w 245"/>
                  <a:gd name="T25" fmla="*/ 253 h 319"/>
                  <a:gd name="T26" fmla="*/ 210 w 245"/>
                  <a:gd name="T27" fmla="*/ 228 h 319"/>
                  <a:gd name="T28" fmla="*/ 223 w 245"/>
                  <a:gd name="T29" fmla="*/ 188 h 319"/>
                  <a:gd name="T30" fmla="*/ 210 w 245"/>
                  <a:gd name="T31" fmla="*/ 196 h 319"/>
                  <a:gd name="T32" fmla="*/ 223 w 245"/>
                  <a:gd name="T33" fmla="*/ 188 h 319"/>
                  <a:gd name="T34" fmla="*/ 210 w 245"/>
                  <a:gd name="T35" fmla="*/ 155 h 319"/>
                  <a:gd name="T36" fmla="*/ 225 w 245"/>
                  <a:gd name="T37" fmla="*/ 182 h 319"/>
                  <a:gd name="T38" fmla="*/ 225 w 245"/>
                  <a:gd name="T39" fmla="*/ 213 h 319"/>
                  <a:gd name="T40" fmla="*/ 210 w 245"/>
                  <a:gd name="T41" fmla="*/ 218 h 319"/>
                  <a:gd name="T42" fmla="*/ 225 w 245"/>
                  <a:gd name="T43" fmla="*/ 213 h 319"/>
                  <a:gd name="T44" fmla="*/ 210 w 245"/>
                  <a:gd name="T45" fmla="*/ 147 h 319"/>
                  <a:gd name="T46" fmla="*/ 225 w 245"/>
                  <a:gd name="T47" fmla="*/ 140 h 319"/>
                  <a:gd name="T48" fmla="*/ 225 w 245"/>
                  <a:gd name="T49" fmla="*/ 134 h 319"/>
                  <a:gd name="T50" fmla="*/ 210 w 245"/>
                  <a:gd name="T51" fmla="*/ 114 h 319"/>
                  <a:gd name="T52" fmla="*/ 225 w 245"/>
                  <a:gd name="T53" fmla="*/ 134 h 319"/>
                  <a:gd name="T54" fmla="*/ 208 w 245"/>
                  <a:gd name="T55" fmla="*/ 105 h 319"/>
                  <a:gd name="T56" fmla="*/ 223 w 245"/>
                  <a:gd name="T57" fmla="*/ 100 h 319"/>
                  <a:gd name="T58" fmla="*/ 208 w 245"/>
                  <a:gd name="T59" fmla="*/ 21 h 319"/>
                  <a:gd name="T60" fmla="*/ 207 w 245"/>
                  <a:gd name="T61" fmla="*/ 35 h 319"/>
                  <a:gd name="T62" fmla="*/ 207 w 245"/>
                  <a:gd name="T63" fmla="*/ 44 h 319"/>
                  <a:gd name="T64" fmla="*/ 221 w 245"/>
                  <a:gd name="T65" fmla="*/ 70 h 319"/>
                  <a:gd name="T66" fmla="*/ 207 w 245"/>
                  <a:gd name="T67" fmla="*/ 44 h 319"/>
                  <a:gd name="T68" fmla="*/ 221 w 245"/>
                  <a:gd name="T69" fmla="*/ 78 h 319"/>
                  <a:gd name="T70" fmla="*/ 207 w 245"/>
                  <a:gd name="T71" fmla="*/ 82 h 319"/>
                  <a:gd name="T72" fmla="*/ 222 w 245"/>
                  <a:gd name="T73" fmla="*/ 306 h 319"/>
                  <a:gd name="T74" fmla="*/ 222 w 245"/>
                  <a:gd name="T75" fmla="*/ 306 h 319"/>
                  <a:gd name="T76" fmla="*/ 10 w 245"/>
                  <a:gd name="T77" fmla="*/ 269 h 319"/>
                  <a:gd name="T78" fmla="*/ 200 w 245"/>
                  <a:gd name="T79" fmla="*/ 11 h 319"/>
                  <a:gd name="T80" fmla="*/ 43 w 245"/>
                  <a:gd name="T81" fmla="*/ 283 h 319"/>
                  <a:gd name="T82" fmla="*/ 26 w 245"/>
                  <a:gd name="T83" fmla="*/ 294 h 319"/>
                  <a:gd name="T84" fmla="*/ 51 w 245"/>
                  <a:gd name="T85" fmla="*/ 306 h 319"/>
                  <a:gd name="T86" fmla="*/ 50 w 245"/>
                  <a:gd name="T87" fmla="*/ 294 h 319"/>
                  <a:gd name="T88" fmla="*/ 50 w 245"/>
                  <a:gd name="T89" fmla="*/ 294 h 319"/>
                  <a:gd name="T90" fmla="*/ 69 w 245"/>
                  <a:gd name="T91" fmla="*/ 292 h 319"/>
                  <a:gd name="T92" fmla="*/ 75 w 245"/>
                  <a:gd name="T93" fmla="*/ 305 h 319"/>
                  <a:gd name="T94" fmla="*/ 101 w 245"/>
                  <a:gd name="T95" fmla="*/ 293 h 319"/>
                  <a:gd name="T96" fmla="*/ 89 w 245"/>
                  <a:gd name="T97" fmla="*/ 294 h 319"/>
                  <a:gd name="T98" fmla="*/ 129 w 245"/>
                  <a:gd name="T99" fmla="*/ 303 h 319"/>
                  <a:gd name="T100" fmla="*/ 137 w 245"/>
                  <a:gd name="T101" fmla="*/ 306 h 319"/>
                  <a:gd name="T102" fmla="*/ 145 w 245"/>
                  <a:gd name="T103" fmla="*/ 293 h 319"/>
                  <a:gd name="T104" fmla="*/ 137 w 245"/>
                  <a:gd name="T105" fmla="*/ 306 h 319"/>
                  <a:gd name="T106" fmla="*/ 164 w 245"/>
                  <a:gd name="T107" fmla="*/ 292 h 319"/>
                  <a:gd name="T108" fmla="*/ 151 w 245"/>
                  <a:gd name="T109" fmla="*/ 293 h 319"/>
                  <a:gd name="T110" fmla="*/ 172 w 245"/>
                  <a:gd name="T111" fmla="*/ 293 h 319"/>
                  <a:gd name="T112" fmla="*/ 195 w 245"/>
                  <a:gd name="T113" fmla="*/ 30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19">
                    <a:moveTo>
                      <a:pt x="237" y="313"/>
                    </a:moveTo>
                    <a:cubicBezTo>
                      <a:pt x="245" y="272"/>
                      <a:pt x="237" y="222"/>
                      <a:pt x="235" y="177"/>
                    </a:cubicBezTo>
                    <a:cubicBezTo>
                      <a:pt x="234" y="139"/>
                      <a:pt x="232" y="101"/>
                      <a:pt x="231" y="55"/>
                    </a:cubicBezTo>
                    <a:cubicBezTo>
                      <a:pt x="231" y="49"/>
                      <a:pt x="232" y="40"/>
                      <a:pt x="231" y="37"/>
                    </a:cubicBezTo>
                    <a:cubicBezTo>
                      <a:pt x="229" y="30"/>
                      <a:pt x="209" y="5"/>
                      <a:pt x="204" y="3"/>
                    </a:cubicBezTo>
                    <a:cubicBezTo>
                      <a:pt x="197" y="0"/>
                      <a:pt x="185" y="3"/>
                      <a:pt x="177" y="4"/>
                    </a:cubicBezTo>
                    <a:cubicBezTo>
                      <a:pt x="133" y="6"/>
                      <a:pt x="86" y="8"/>
                      <a:pt x="49" y="8"/>
                    </a:cubicBezTo>
                    <a:cubicBezTo>
                      <a:pt x="35" y="9"/>
                      <a:pt x="19" y="7"/>
                      <a:pt x="6" y="13"/>
                    </a:cubicBezTo>
                    <a:cubicBezTo>
                      <a:pt x="10" y="52"/>
                      <a:pt x="3" y="96"/>
                      <a:pt x="3" y="150"/>
                    </a:cubicBezTo>
                    <a:cubicBezTo>
                      <a:pt x="3" y="172"/>
                      <a:pt x="0" y="198"/>
                      <a:pt x="1" y="223"/>
                    </a:cubicBezTo>
                    <a:cubicBezTo>
                      <a:pt x="2" y="247"/>
                      <a:pt x="3" y="282"/>
                      <a:pt x="13" y="292"/>
                    </a:cubicBezTo>
                    <a:cubicBezTo>
                      <a:pt x="17" y="297"/>
                      <a:pt x="22" y="301"/>
                      <a:pt x="26" y="305"/>
                    </a:cubicBezTo>
                    <a:cubicBezTo>
                      <a:pt x="32" y="310"/>
                      <a:pt x="39" y="313"/>
                      <a:pt x="43" y="319"/>
                    </a:cubicBezTo>
                    <a:cubicBezTo>
                      <a:pt x="89" y="318"/>
                      <a:pt x="147" y="318"/>
                      <a:pt x="194" y="317"/>
                    </a:cubicBezTo>
                    <a:cubicBezTo>
                      <a:pt x="210" y="317"/>
                      <a:pt x="225" y="319"/>
                      <a:pt x="237" y="313"/>
                    </a:cubicBezTo>
                    <a:close/>
                    <a:moveTo>
                      <a:pt x="227" y="300"/>
                    </a:moveTo>
                    <a:cubicBezTo>
                      <a:pt x="222" y="293"/>
                      <a:pt x="213" y="289"/>
                      <a:pt x="207" y="282"/>
                    </a:cubicBezTo>
                    <a:cubicBezTo>
                      <a:pt x="211" y="279"/>
                      <a:pt x="209" y="276"/>
                      <a:pt x="208" y="271"/>
                    </a:cubicBezTo>
                    <a:cubicBezTo>
                      <a:pt x="216" y="274"/>
                      <a:pt x="221" y="280"/>
                      <a:pt x="227" y="285"/>
                    </a:cubicBezTo>
                    <a:cubicBezTo>
                      <a:pt x="227" y="290"/>
                      <a:pt x="227" y="295"/>
                      <a:pt x="227" y="300"/>
                    </a:cubicBezTo>
                    <a:close/>
                    <a:moveTo>
                      <a:pt x="208" y="262"/>
                    </a:moveTo>
                    <a:cubicBezTo>
                      <a:pt x="208" y="258"/>
                      <a:pt x="211" y="255"/>
                      <a:pt x="210" y="250"/>
                    </a:cubicBezTo>
                    <a:cubicBezTo>
                      <a:pt x="216" y="252"/>
                      <a:pt x="218" y="259"/>
                      <a:pt x="226" y="260"/>
                    </a:cubicBezTo>
                    <a:cubicBezTo>
                      <a:pt x="226" y="266"/>
                      <a:pt x="225" y="272"/>
                      <a:pt x="227" y="277"/>
                    </a:cubicBezTo>
                    <a:cubicBezTo>
                      <a:pt x="221" y="272"/>
                      <a:pt x="215" y="267"/>
                      <a:pt x="208" y="262"/>
                    </a:cubicBezTo>
                    <a:close/>
                    <a:moveTo>
                      <a:pt x="226" y="253"/>
                    </a:moveTo>
                    <a:cubicBezTo>
                      <a:pt x="219" y="251"/>
                      <a:pt x="215" y="245"/>
                      <a:pt x="210" y="241"/>
                    </a:cubicBezTo>
                    <a:cubicBezTo>
                      <a:pt x="210" y="235"/>
                      <a:pt x="211" y="230"/>
                      <a:pt x="210" y="228"/>
                    </a:cubicBezTo>
                    <a:cubicBezTo>
                      <a:pt x="219" y="228"/>
                      <a:pt x="229" y="238"/>
                      <a:pt x="226" y="253"/>
                    </a:cubicBezTo>
                    <a:close/>
                    <a:moveTo>
                      <a:pt x="223" y="188"/>
                    </a:moveTo>
                    <a:cubicBezTo>
                      <a:pt x="227" y="193"/>
                      <a:pt x="222" y="200"/>
                      <a:pt x="225" y="204"/>
                    </a:cubicBezTo>
                    <a:cubicBezTo>
                      <a:pt x="218" y="203"/>
                      <a:pt x="218" y="195"/>
                      <a:pt x="210" y="196"/>
                    </a:cubicBezTo>
                    <a:cubicBezTo>
                      <a:pt x="210" y="190"/>
                      <a:pt x="210" y="185"/>
                      <a:pt x="210" y="179"/>
                    </a:cubicBezTo>
                    <a:cubicBezTo>
                      <a:pt x="215" y="181"/>
                      <a:pt x="219" y="190"/>
                      <a:pt x="223" y="188"/>
                    </a:cubicBezTo>
                    <a:close/>
                    <a:moveTo>
                      <a:pt x="210" y="172"/>
                    </a:moveTo>
                    <a:cubicBezTo>
                      <a:pt x="210" y="167"/>
                      <a:pt x="210" y="161"/>
                      <a:pt x="210" y="155"/>
                    </a:cubicBezTo>
                    <a:cubicBezTo>
                      <a:pt x="216" y="157"/>
                      <a:pt x="218" y="163"/>
                      <a:pt x="225" y="164"/>
                    </a:cubicBezTo>
                    <a:cubicBezTo>
                      <a:pt x="225" y="170"/>
                      <a:pt x="225" y="176"/>
                      <a:pt x="225" y="182"/>
                    </a:cubicBezTo>
                    <a:cubicBezTo>
                      <a:pt x="219" y="180"/>
                      <a:pt x="215" y="175"/>
                      <a:pt x="210" y="172"/>
                    </a:cubicBezTo>
                    <a:close/>
                    <a:moveTo>
                      <a:pt x="225" y="213"/>
                    </a:moveTo>
                    <a:cubicBezTo>
                      <a:pt x="225" y="218"/>
                      <a:pt x="225" y="224"/>
                      <a:pt x="225" y="229"/>
                    </a:cubicBezTo>
                    <a:cubicBezTo>
                      <a:pt x="221" y="224"/>
                      <a:pt x="214" y="223"/>
                      <a:pt x="210" y="218"/>
                    </a:cubicBezTo>
                    <a:cubicBezTo>
                      <a:pt x="210" y="212"/>
                      <a:pt x="210" y="207"/>
                      <a:pt x="210" y="201"/>
                    </a:cubicBezTo>
                    <a:cubicBezTo>
                      <a:pt x="216" y="204"/>
                      <a:pt x="219" y="210"/>
                      <a:pt x="225" y="213"/>
                    </a:cubicBezTo>
                    <a:close/>
                    <a:moveTo>
                      <a:pt x="225" y="159"/>
                    </a:moveTo>
                    <a:cubicBezTo>
                      <a:pt x="220" y="154"/>
                      <a:pt x="215" y="151"/>
                      <a:pt x="210" y="147"/>
                    </a:cubicBezTo>
                    <a:cubicBezTo>
                      <a:pt x="209" y="143"/>
                      <a:pt x="211" y="135"/>
                      <a:pt x="208" y="133"/>
                    </a:cubicBezTo>
                    <a:cubicBezTo>
                      <a:pt x="214" y="130"/>
                      <a:pt x="218" y="140"/>
                      <a:pt x="225" y="140"/>
                    </a:cubicBezTo>
                    <a:cubicBezTo>
                      <a:pt x="224" y="149"/>
                      <a:pt x="226" y="153"/>
                      <a:pt x="225" y="159"/>
                    </a:cubicBezTo>
                    <a:close/>
                    <a:moveTo>
                      <a:pt x="225" y="134"/>
                    </a:moveTo>
                    <a:cubicBezTo>
                      <a:pt x="217" y="132"/>
                      <a:pt x="216" y="125"/>
                      <a:pt x="210" y="124"/>
                    </a:cubicBezTo>
                    <a:cubicBezTo>
                      <a:pt x="210" y="120"/>
                      <a:pt x="210" y="117"/>
                      <a:pt x="210" y="114"/>
                    </a:cubicBezTo>
                    <a:cubicBezTo>
                      <a:pt x="216" y="116"/>
                      <a:pt x="217" y="122"/>
                      <a:pt x="225" y="122"/>
                    </a:cubicBezTo>
                    <a:cubicBezTo>
                      <a:pt x="225" y="126"/>
                      <a:pt x="225" y="130"/>
                      <a:pt x="225" y="134"/>
                    </a:cubicBezTo>
                    <a:close/>
                    <a:moveTo>
                      <a:pt x="223" y="115"/>
                    </a:moveTo>
                    <a:cubicBezTo>
                      <a:pt x="217" y="113"/>
                      <a:pt x="215" y="107"/>
                      <a:pt x="208" y="105"/>
                    </a:cubicBezTo>
                    <a:cubicBezTo>
                      <a:pt x="210" y="101"/>
                      <a:pt x="207" y="97"/>
                      <a:pt x="208" y="90"/>
                    </a:cubicBezTo>
                    <a:cubicBezTo>
                      <a:pt x="214" y="93"/>
                      <a:pt x="217" y="98"/>
                      <a:pt x="223" y="100"/>
                    </a:cubicBezTo>
                    <a:cubicBezTo>
                      <a:pt x="223" y="105"/>
                      <a:pt x="223" y="110"/>
                      <a:pt x="223" y="115"/>
                    </a:cubicBezTo>
                    <a:close/>
                    <a:moveTo>
                      <a:pt x="208" y="21"/>
                    </a:moveTo>
                    <a:cubicBezTo>
                      <a:pt x="216" y="27"/>
                      <a:pt x="224" y="37"/>
                      <a:pt x="221" y="46"/>
                    </a:cubicBezTo>
                    <a:cubicBezTo>
                      <a:pt x="215" y="44"/>
                      <a:pt x="211" y="39"/>
                      <a:pt x="207" y="35"/>
                    </a:cubicBezTo>
                    <a:cubicBezTo>
                      <a:pt x="209" y="30"/>
                      <a:pt x="210" y="25"/>
                      <a:pt x="208" y="21"/>
                    </a:cubicBezTo>
                    <a:close/>
                    <a:moveTo>
                      <a:pt x="207" y="44"/>
                    </a:moveTo>
                    <a:cubicBezTo>
                      <a:pt x="211" y="48"/>
                      <a:pt x="216" y="51"/>
                      <a:pt x="221" y="54"/>
                    </a:cubicBezTo>
                    <a:cubicBezTo>
                      <a:pt x="220" y="62"/>
                      <a:pt x="222" y="64"/>
                      <a:pt x="221" y="70"/>
                    </a:cubicBezTo>
                    <a:cubicBezTo>
                      <a:pt x="215" y="69"/>
                      <a:pt x="214" y="63"/>
                      <a:pt x="207" y="64"/>
                    </a:cubicBezTo>
                    <a:cubicBezTo>
                      <a:pt x="207" y="57"/>
                      <a:pt x="207" y="51"/>
                      <a:pt x="207" y="44"/>
                    </a:cubicBezTo>
                    <a:close/>
                    <a:moveTo>
                      <a:pt x="207" y="69"/>
                    </a:moveTo>
                    <a:cubicBezTo>
                      <a:pt x="212" y="72"/>
                      <a:pt x="217" y="74"/>
                      <a:pt x="221" y="78"/>
                    </a:cubicBezTo>
                    <a:cubicBezTo>
                      <a:pt x="220" y="86"/>
                      <a:pt x="221" y="85"/>
                      <a:pt x="222" y="92"/>
                    </a:cubicBezTo>
                    <a:cubicBezTo>
                      <a:pt x="217" y="89"/>
                      <a:pt x="212" y="85"/>
                      <a:pt x="207" y="82"/>
                    </a:cubicBezTo>
                    <a:cubicBezTo>
                      <a:pt x="209" y="77"/>
                      <a:pt x="207" y="77"/>
                      <a:pt x="207" y="69"/>
                    </a:cubicBezTo>
                    <a:close/>
                    <a:moveTo>
                      <a:pt x="222" y="306"/>
                    </a:moveTo>
                    <a:cubicBezTo>
                      <a:pt x="208" y="311"/>
                      <a:pt x="196" y="302"/>
                      <a:pt x="192" y="292"/>
                    </a:cubicBezTo>
                    <a:cubicBezTo>
                      <a:pt x="207" y="286"/>
                      <a:pt x="214" y="300"/>
                      <a:pt x="222" y="306"/>
                    </a:cubicBezTo>
                    <a:close/>
                    <a:moveTo>
                      <a:pt x="17" y="283"/>
                    </a:moveTo>
                    <a:cubicBezTo>
                      <a:pt x="14" y="279"/>
                      <a:pt x="15" y="271"/>
                      <a:pt x="10" y="269"/>
                    </a:cubicBezTo>
                    <a:cubicBezTo>
                      <a:pt x="2" y="174"/>
                      <a:pt x="16" y="109"/>
                      <a:pt x="13" y="16"/>
                    </a:cubicBezTo>
                    <a:cubicBezTo>
                      <a:pt x="74" y="18"/>
                      <a:pt x="132" y="13"/>
                      <a:pt x="200" y="11"/>
                    </a:cubicBezTo>
                    <a:cubicBezTo>
                      <a:pt x="201" y="112"/>
                      <a:pt x="207" y="195"/>
                      <a:pt x="202" y="283"/>
                    </a:cubicBezTo>
                    <a:cubicBezTo>
                      <a:pt x="154" y="287"/>
                      <a:pt x="99" y="283"/>
                      <a:pt x="43" y="283"/>
                    </a:cubicBezTo>
                    <a:cubicBezTo>
                      <a:pt x="34" y="283"/>
                      <a:pt x="25" y="288"/>
                      <a:pt x="17" y="283"/>
                    </a:cubicBezTo>
                    <a:close/>
                    <a:moveTo>
                      <a:pt x="26" y="294"/>
                    </a:moveTo>
                    <a:cubicBezTo>
                      <a:pt x="29" y="291"/>
                      <a:pt x="37" y="294"/>
                      <a:pt x="42" y="293"/>
                    </a:cubicBezTo>
                    <a:cubicBezTo>
                      <a:pt x="45" y="297"/>
                      <a:pt x="48" y="302"/>
                      <a:pt x="51" y="306"/>
                    </a:cubicBezTo>
                    <a:cubicBezTo>
                      <a:pt x="40" y="310"/>
                      <a:pt x="33" y="299"/>
                      <a:pt x="26" y="294"/>
                    </a:cubicBezTo>
                    <a:close/>
                    <a:moveTo>
                      <a:pt x="50" y="294"/>
                    </a:moveTo>
                    <a:cubicBezTo>
                      <a:pt x="58" y="290"/>
                      <a:pt x="66" y="298"/>
                      <a:pt x="67" y="305"/>
                    </a:cubicBezTo>
                    <a:cubicBezTo>
                      <a:pt x="56" y="307"/>
                      <a:pt x="56" y="298"/>
                      <a:pt x="50" y="294"/>
                    </a:cubicBezTo>
                    <a:close/>
                    <a:moveTo>
                      <a:pt x="75" y="305"/>
                    </a:moveTo>
                    <a:cubicBezTo>
                      <a:pt x="76" y="297"/>
                      <a:pt x="69" y="299"/>
                      <a:pt x="69" y="292"/>
                    </a:cubicBezTo>
                    <a:cubicBezTo>
                      <a:pt x="77" y="293"/>
                      <a:pt x="83" y="296"/>
                      <a:pt x="86" y="302"/>
                    </a:cubicBezTo>
                    <a:cubicBezTo>
                      <a:pt x="82" y="305"/>
                      <a:pt x="80" y="303"/>
                      <a:pt x="75" y="305"/>
                    </a:cubicBezTo>
                    <a:close/>
                    <a:moveTo>
                      <a:pt x="89" y="294"/>
                    </a:moveTo>
                    <a:cubicBezTo>
                      <a:pt x="95" y="293"/>
                      <a:pt x="95" y="294"/>
                      <a:pt x="101" y="293"/>
                    </a:cubicBezTo>
                    <a:cubicBezTo>
                      <a:pt x="102" y="297"/>
                      <a:pt x="107" y="299"/>
                      <a:pt x="108" y="304"/>
                    </a:cubicBezTo>
                    <a:cubicBezTo>
                      <a:pt x="101" y="302"/>
                      <a:pt x="90" y="306"/>
                      <a:pt x="89" y="294"/>
                    </a:cubicBezTo>
                    <a:close/>
                    <a:moveTo>
                      <a:pt x="109" y="295"/>
                    </a:moveTo>
                    <a:cubicBezTo>
                      <a:pt x="118" y="289"/>
                      <a:pt x="126" y="297"/>
                      <a:pt x="129" y="303"/>
                    </a:cubicBezTo>
                    <a:cubicBezTo>
                      <a:pt x="120" y="309"/>
                      <a:pt x="111" y="301"/>
                      <a:pt x="109" y="295"/>
                    </a:cubicBezTo>
                    <a:close/>
                    <a:moveTo>
                      <a:pt x="137" y="306"/>
                    </a:moveTo>
                    <a:cubicBezTo>
                      <a:pt x="135" y="301"/>
                      <a:pt x="131" y="298"/>
                      <a:pt x="129" y="292"/>
                    </a:cubicBezTo>
                    <a:cubicBezTo>
                      <a:pt x="132" y="294"/>
                      <a:pt x="139" y="291"/>
                      <a:pt x="145" y="293"/>
                    </a:cubicBezTo>
                    <a:cubicBezTo>
                      <a:pt x="147" y="298"/>
                      <a:pt x="150" y="302"/>
                      <a:pt x="155" y="305"/>
                    </a:cubicBezTo>
                    <a:cubicBezTo>
                      <a:pt x="150" y="309"/>
                      <a:pt x="145" y="305"/>
                      <a:pt x="137" y="306"/>
                    </a:cubicBezTo>
                    <a:close/>
                    <a:moveTo>
                      <a:pt x="151" y="293"/>
                    </a:moveTo>
                    <a:cubicBezTo>
                      <a:pt x="151" y="291"/>
                      <a:pt x="158" y="292"/>
                      <a:pt x="164" y="292"/>
                    </a:cubicBezTo>
                    <a:cubicBezTo>
                      <a:pt x="168" y="297"/>
                      <a:pt x="171" y="302"/>
                      <a:pt x="176" y="306"/>
                    </a:cubicBezTo>
                    <a:cubicBezTo>
                      <a:pt x="163" y="312"/>
                      <a:pt x="156" y="299"/>
                      <a:pt x="151" y="293"/>
                    </a:cubicBezTo>
                    <a:close/>
                    <a:moveTo>
                      <a:pt x="185" y="307"/>
                    </a:moveTo>
                    <a:cubicBezTo>
                      <a:pt x="180" y="304"/>
                      <a:pt x="177" y="297"/>
                      <a:pt x="172" y="293"/>
                    </a:cubicBezTo>
                    <a:cubicBezTo>
                      <a:pt x="175" y="291"/>
                      <a:pt x="181" y="291"/>
                      <a:pt x="185" y="291"/>
                    </a:cubicBezTo>
                    <a:cubicBezTo>
                      <a:pt x="187" y="297"/>
                      <a:pt x="190" y="302"/>
                      <a:pt x="195" y="305"/>
                    </a:cubicBezTo>
                    <a:cubicBezTo>
                      <a:pt x="193" y="312"/>
                      <a:pt x="187" y="302"/>
                      <a:pt x="185" y="3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8" name="Freeform 723"/>
              <p:cNvSpPr/>
              <p:nvPr/>
            </p:nvSpPr>
            <p:spPr bwMode="auto">
              <a:xfrm>
                <a:off x="7889876" y="4767263"/>
                <a:ext cx="42863" cy="95250"/>
              </a:xfrm>
              <a:custGeom>
                <a:avLst/>
                <a:gdLst>
                  <a:gd name="T0" fmla="*/ 7 w 18"/>
                  <a:gd name="T1" fmla="*/ 39 h 39"/>
                  <a:gd name="T2" fmla="*/ 7 w 18"/>
                  <a:gd name="T3" fmla="*/ 2 h 39"/>
                  <a:gd name="T4" fmla="*/ 2 w 18"/>
                  <a:gd name="T5" fmla="*/ 0 h 39"/>
                  <a:gd name="T6" fmla="*/ 1 w 18"/>
                  <a:gd name="T7" fmla="*/ 6 h 39"/>
                  <a:gd name="T8" fmla="*/ 7 w 18"/>
                  <a:gd name="T9" fmla="*/ 39 h 39"/>
                </a:gdLst>
                <a:ahLst/>
                <a:cxnLst>
                  <a:cxn ang="0">
                    <a:pos x="T0" y="T1"/>
                  </a:cxn>
                  <a:cxn ang="0">
                    <a:pos x="T2" y="T3"/>
                  </a:cxn>
                  <a:cxn ang="0">
                    <a:pos x="T4" y="T5"/>
                  </a:cxn>
                  <a:cxn ang="0">
                    <a:pos x="T6" y="T7"/>
                  </a:cxn>
                  <a:cxn ang="0">
                    <a:pos x="T8" y="T9"/>
                  </a:cxn>
                </a:cxnLst>
                <a:rect l="0" t="0" r="r" b="b"/>
                <a:pathLst>
                  <a:path w="18" h="39">
                    <a:moveTo>
                      <a:pt x="7" y="39"/>
                    </a:moveTo>
                    <a:cubicBezTo>
                      <a:pt x="18" y="31"/>
                      <a:pt x="13" y="10"/>
                      <a:pt x="7" y="2"/>
                    </a:cubicBezTo>
                    <a:cubicBezTo>
                      <a:pt x="5" y="2"/>
                      <a:pt x="4" y="0"/>
                      <a:pt x="2" y="0"/>
                    </a:cubicBezTo>
                    <a:cubicBezTo>
                      <a:pt x="2" y="2"/>
                      <a:pt x="0" y="3"/>
                      <a:pt x="1" y="6"/>
                    </a:cubicBezTo>
                    <a:cubicBezTo>
                      <a:pt x="11" y="14"/>
                      <a:pt x="7" y="24"/>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29" name="Freeform 725"/>
              <p:cNvSpPr>
                <a:spLocks noEditPoints="1"/>
              </p:cNvSpPr>
              <p:nvPr/>
            </p:nvSpPr>
            <p:spPr bwMode="auto">
              <a:xfrm>
                <a:off x="7334251" y="4787900"/>
                <a:ext cx="396875" cy="115888"/>
              </a:xfrm>
              <a:custGeom>
                <a:avLst/>
                <a:gdLst>
                  <a:gd name="T0" fmla="*/ 161 w 163"/>
                  <a:gd name="T1" fmla="*/ 44 h 48"/>
                  <a:gd name="T2" fmla="*/ 158 w 163"/>
                  <a:gd name="T3" fmla="*/ 9 h 48"/>
                  <a:gd name="T4" fmla="*/ 126 w 163"/>
                  <a:gd name="T5" fmla="*/ 3 h 48"/>
                  <a:gd name="T6" fmla="*/ 3 w 163"/>
                  <a:gd name="T7" fmla="*/ 11 h 48"/>
                  <a:gd name="T8" fmla="*/ 3 w 163"/>
                  <a:gd name="T9" fmla="*/ 47 h 48"/>
                  <a:gd name="T10" fmla="*/ 161 w 163"/>
                  <a:gd name="T11" fmla="*/ 44 h 48"/>
                  <a:gd name="T12" fmla="*/ 7 w 163"/>
                  <a:gd name="T13" fmla="*/ 18 h 48"/>
                  <a:gd name="T14" fmla="*/ 119 w 163"/>
                  <a:gd name="T15" fmla="*/ 11 h 48"/>
                  <a:gd name="T16" fmla="*/ 153 w 163"/>
                  <a:gd name="T17" fmla="*/ 15 h 48"/>
                  <a:gd name="T18" fmla="*/ 154 w 163"/>
                  <a:gd name="T19" fmla="*/ 35 h 48"/>
                  <a:gd name="T20" fmla="*/ 118 w 163"/>
                  <a:gd name="T21" fmla="*/ 36 h 48"/>
                  <a:gd name="T22" fmla="*/ 79 w 163"/>
                  <a:gd name="T23" fmla="*/ 37 h 48"/>
                  <a:gd name="T24" fmla="*/ 7 w 163"/>
                  <a:gd name="T25" fmla="*/ 36 h 48"/>
                  <a:gd name="T26" fmla="*/ 7 w 163"/>
                  <a:gd name="T27"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48">
                    <a:moveTo>
                      <a:pt x="161" y="44"/>
                    </a:moveTo>
                    <a:cubicBezTo>
                      <a:pt x="159" y="36"/>
                      <a:pt x="163" y="19"/>
                      <a:pt x="158" y="9"/>
                    </a:cubicBezTo>
                    <a:cubicBezTo>
                      <a:pt x="149" y="4"/>
                      <a:pt x="133" y="2"/>
                      <a:pt x="126" y="3"/>
                    </a:cubicBezTo>
                    <a:cubicBezTo>
                      <a:pt x="88" y="6"/>
                      <a:pt x="39" y="0"/>
                      <a:pt x="3" y="11"/>
                    </a:cubicBezTo>
                    <a:cubicBezTo>
                      <a:pt x="1" y="24"/>
                      <a:pt x="0" y="35"/>
                      <a:pt x="3" y="47"/>
                    </a:cubicBezTo>
                    <a:cubicBezTo>
                      <a:pt x="53" y="48"/>
                      <a:pt x="111" y="42"/>
                      <a:pt x="161" y="44"/>
                    </a:cubicBezTo>
                    <a:close/>
                    <a:moveTo>
                      <a:pt x="7" y="18"/>
                    </a:moveTo>
                    <a:cubicBezTo>
                      <a:pt x="40" y="10"/>
                      <a:pt x="83" y="11"/>
                      <a:pt x="119" y="11"/>
                    </a:cubicBezTo>
                    <a:cubicBezTo>
                      <a:pt x="131" y="11"/>
                      <a:pt x="143" y="10"/>
                      <a:pt x="153" y="15"/>
                    </a:cubicBezTo>
                    <a:cubicBezTo>
                      <a:pt x="156" y="19"/>
                      <a:pt x="153" y="33"/>
                      <a:pt x="154" y="35"/>
                    </a:cubicBezTo>
                    <a:cubicBezTo>
                      <a:pt x="144" y="39"/>
                      <a:pt x="131" y="36"/>
                      <a:pt x="118" y="36"/>
                    </a:cubicBezTo>
                    <a:cubicBezTo>
                      <a:pt x="106" y="36"/>
                      <a:pt x="92" y="36"/>
                      <a:pt x="79" y="37"/>
                    </a:cubicBezTo>
                    <a:cubicBezTo>
                      <a:pt x="54" y="38"/>
                      <a:pt x="28" y="44"/>
                      <a:pt x="7" y="36"/>
                    </a:cubicBezTo>
                    <a:cubicBezTo>
                      <a:pt x="7" y="28"/>
                      <a:pt x="8" y="22"/>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0" name="Freeform 738"/>
              <p:cNvSpPr>
                <a:spLocks noEditPoints="1"/>
              </p:cNvSpPr>
              <p:nvPr/>
            </p:nvSpPr>
            <p:spPr bwMode="auto">
              <a:xfrm>
                <a:off x="7631113" y="4943475"/>
                <a:ext cx="107950" cy="122238"/>
              </a:xfrm>
              <a:custGeom>
                <a:avLst/>
                <a:gdLst>
                  <a:gd name="T0" fmla="*/ 7 w 44"/>
                  <a:gd name="T1" fmla="*/ 4 h 50"/>
                  <a:gd name="T2" fmla="*/ 4 w 44"/>
                  <a:gd name="T3" fmla="*/ 50 h 50"/>
                  <a:gd name="T4" fmla="*/ 39 w 44"/>
                  <a:gd name="T5" fmla="*/ 46 h 50"/>
                  <a:gd name="T6" fmla="*/ 42 w 44"/>
                  <a:gd name="T7" fmla="*/ 4 h 50"/>
                  <a:gd name="T8" fmla="*/ 7 w 44"/>
                  <a:gd name="T9" fmla="*/ 4 h 50"/>
                  <a:gd name="T10" fmla="*/ 35 w 44"/>
                  <a:gd name="T11" fmla="*/ 39 h 50"/>
                  <a:gd name="T12" fmla="*/ 11 w 44"/>
                  <a:gd name="T13" fmla="*/ 43 h 50"/>
                  <a:gd name="T14" fmla="*/ 12 w 44"/>
                  <a:gd name="T15" fmla="*/ 8 h 50"/>
                  <a:gd name="T16" fmla="*/ 36 w 44"/>
                  <a:gd name="T17" fmla="*/ 9 h 50"/>
                  <a:gd name="T18" fmla="*/ 35 w 44"/>
                  <a:gd name="T19" fmla="*/ 3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0">
                    <a:moveTo>
                      <a:pt x="7" y="4"/>
                    </a:moveTo>
                    <a:cubicBezTo>
                      <a:pt x="5" y="17"/>
                      <a:pt x="0" y="35"/>
                      <a:pt x="4" y="50"/>
                    </a:cubicBezTo>
                    <a:cubicBezTo>
                      <a:pt x="15" y="50"/>
                      <a:pt x="28" y="48"/>
                      <a:pt x="39" y="46"/>
                    </a:cubicBezTo>
                    <a:cubicBezTo>
                      <a:pt x="44" y="35"/>
                      <a:pt x="44" y="14"/>
                      <a:pt x="42" y="4"/>
                    </a:cubicBezTo>
                    <a:cubicBezTo>
                      <a:pt x="28" y="0"/>
                      <a:pt x="20" y="0"/>
                      <a:pt x="7" y="4"/>
                    </a:cubicBezTo>
                    <a:close/>
                    <a:moveTo>
                      <a:pt x="35" y="39"/>
                    </a:moveTo>
                    <a:cubicBezTo>
                      <a:pt x="30" y="43"/>
                      <a:pt x="17" y="40"/>
                      <a:pt x="11" y="43"/>
                    </a:cubicBezTo>
                    <a:cubicBezTo>
                      <a:pt x="7" y="33"/>
                      <a:pt x="11" y="18"/>
                      <a:pt x="12" y="8"/>
                    </a:cubicBezTo>
                    <a:cubicBezTo>
                      <a:pt x="24" y="8"/>
                      <a:pt x="25" y="8"/>
                      <a:pt x="36" y="9"/>
                    </a:cubicBezTo>
                    <a:cubicBezTo>
                      <a:pt x="37" y="16"/>
                      <a:pt x="36" y="29"/>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1" name="Freeform 741"/>
              <p:cNvSpPr>
                <a:spLocks noEditPoints="1"/>
              </p:cNvSpPr>
              <p:nvPr/>
            </p:nvSpPr>
            <p:spPr bwMode="auto">
              <a:xfrm>
                <a:off x="7483476" y="4948238"/>
                <a:ext cx="142875" cy="136525"/>
              </a:xfrm>
              <a:custGeom>
                <a:avLst/>
                <a:gdLst>
                  <a:gd name="T0" fmla="*/ 56 w 59"/>
                  <a:gd name="T1" fmla="*/ 2 h 56"/>
                  <a:gd name="T2" fmla="*/ 5 w 59"/>
                  <a:gd name="T3" fmla="*/ 4 h 56"/>
                  <a:gd name="T4" fmla="*/ 2 w 59"/>
                  <a:gd name="T5" fmla="*/ 51 h 56"/>
                  <a:gd name="T6" fmla="*/ 52 w 59"/>
                  <a:gd name="T7" fmla="*/ 49 h 56"/>
                  <a:gd name="T8" fmla="*/ 56 w 59"/>
                  <a:gd name="T9" fmla="*/ 2 h 56"/>
                  <a:gd name="T10" fmla="*/ 48 w 59"/>
                  <a:gd name="T11" fmla="*/ 41 h 56"/>
                  <a:gd name="T12" fmla="*/ 10 w 59"/>
                  <a:gd name="T13" fmla="*/ 45 h 56"/>
                  <a:gd name="T14" fmla="*/ 10 w 59"/>
                  <a:gd name="T15" fmla="*/ 9 h 56"/>
                  <a:gd name="T16" fmla="*/ 50 w 59"/>
                  <a:gd name="T17" fmla="*/ 9 h 56"/>
                  <a:gd name="T18" fmla="*/ 48 w 59"/>
                  <a:gd name="T19"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6">
                    <a:moveTo>
                      <a:pt x="56" y="2"/>
                    </a:moveTo>
                    <a:cubicBezTo>
                      <a:pt x="45" y="1"/>
                      <a:pt x="19" y="0"/>
                      <a:pt x="5" y="4"/>
                    </a:cubicBezTo>
                    <a:cubicBezTo>
                      <a:pt x="0" y="19"/>
                      <a:pt x="2" y="33"/>
                      <a:pt x="2" y="51"/>
                    </a:cubicBezTo>
                    <a:cubicBezTo>
                      <a:pt x="20" y="56"/>
                      <a:pt x="32" y="48"/>
                      <a:pt x="52" y="49"/>
                    </a:cubicBezTo>
                    <a:cubicBezTo>
                      <a:pt x="56" y="38"/>
                      <a:pt x="59" y="15"/>
                      <a:pt x="56" y="2"/>
                    </a:cubicBezTo>
                    <a:close/>
                    <a:moveTo>
                      <a:pt x="48" y="41"/>
                    </a:moveTo>
                    <a:cubicBezTo>
                      <a:pt x="35" y="42"/>
                      <a:pt x="24" y="45"/>
                      <a:pt x="10" y="45"/>
                    </a:cubicBezTo>
                    <a:cubicBezTo>
                      <a:pt x="6" y="30"/>
                      <a:pt x="7" y="22"/>
                      <a:pt x="10" y="9"/>
                    </a:cubicBezTo>
                    <a:cubicBezTo>
                      <a:pt x="21" y="7"/>
                      <a:pt x="42" y="9"/>
                      <a:pt x="50" y="9"/>
                    </a:cubicBezTo>
                    <a:cubicBezTo>
                      <a:pt x="51" y="21"/>
                      <a:pt x="49" y="30"/>
                      <a:pt x="4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2" name="Freeform 742"/>
              <p:cNvSpPr>
                <a:spLocks noEditPoints="1"/>
              </p:cNvSpPr>
              <p:nvPr/>
            </p:nvSpPr>
            <p:spPr bwMode="auto">
              <a:xfrm>
                <a:off x="7339013" y="4945063"/>
                <a:ext cx="112713" cy="146050"/>
              </a:xfrm>
              <a:custGeom>
                <a:avLst/>
                <a:gdLst>
                  <a:gd name="T0" fmla="*/ 45 w 46"/>
                  <a:gd name="T1" fmla="*/ 7 h 60"/>
                  <a:gd name="T2" fmla="*/ 2 w 46"/>
                  <a:gd name="T3" fmla="*/ 2 h 60"/>
                  <a:gd name="T4" fmla="*/ 2 w 46"/>
                  <a:gd name="T5" fmla="*/ 5 h 60"/>
                  <a:gd name="T6" fmla="*/ 2 w 46"/>
                  <a:gd name="T7" fmla="*/ 33 h 60"/>
                  <a:gd name="T8" fmla="*/ 4 w 46"/>
                  <a:gd name="T9" fmla="*/ 55 h 60"/>
                  <a:gd name="T10" fmla="*/ 20 w 46"/>
                  <a:gd name="T11" fmla="*/ 55 h 60"/>
                  <a:gd name="T12" fmla="*/ 42 w 46"/>
                  <a:gd name="T13" fmla="*/ 56 h 60"/>
                  <a:gd name="T14" fmla="*/ 45 w 46"/>
                  <a:gd name="T15" fmla="*/ 7 h 60"/>
                  <a:gd name="T16" fmla="*/ 37 w 46"/>
                  <a:gd name="T17" fmla="*/ 49 h 60"/>
                  <a:gd name="T18" fmla="*/ 9 w 46"/>
                  <a:gd name="T19" fmla="*/ 49 h 60"/>
                  <a:gd name="T20" fmla="*/ 8 w 46"/>
                  <a:gd name="T21" fmla="*/ 8 h 60"/>
                  <a:gd name="T22" fmla="*/ 38 w 46"/>
                  <a:gd name="T23" fmla="*/ 11 h 60"/>
                  <a:gd name="T24" fmla="*/ 37 w 46"/>
                  <a:gd name="T2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5" y="7"/>
                    </a:moveTo>
                    <a:cubicBezTo>
                      <a:pt x="35" y="1"/>
                      <a:pt x="12" y="0"/>
                      <a:pt x="2" y="2"/>
                    </a:cubicBezTo>
                    <a:cubicBezTo>
                      <a:pt x="2" y="3"/>
                      <a:pt x="2" y="4"/>
                      <a:pt x="2" y="5"/>
                    </a:cubicBezTo>
                    <a:cubicBezTo>
                      <a:pt x="2" y="11"/>
                      <a:pt x="2" y="22"/>
                      <a:pt x="2" y="33"/>
                    </a:cubicBezTo>
                    <a:cubicBezTo>
                      <a:pt x="2" y="39"/>
                      <a:pt x="0" y="52"/>
                      <a:pt x="4" y="55"/>
                    </a:cubicBezTo>
                    <a:cubicBezTo>
                      <a:pt x="4" y="60"/>
                      <a:pt x="12" y="55"/>
                      <a:pt x="20" y="55"/>
                    </a:cubicBezTo>
                    <a:cubicBezTo>
                      <a:pt x="28" y="55"/>
                      <a:pt x="37" y="57"/>
                      <a:pt x="42" y="56"/>
                    </a:cubicBezTo>
                    <a:cubicBezTo>
                      <a:pt x="45" y="42"/>
                      <a:pt x="46" y="20"/>
                      <a:pt x="45" y="7"/>
                    </a:cubicBezTo>
                    <a:close/>
                    <a:moveTo>
                      <a:pt x="37" y="49"/>
                    </a:moveTo>
                    <a:cubicBezTo>
                      <a:pt x="28" y="49"/>
                      <a:pt x="16" y="47"/>
                      <a:pt x="9" y="49"/>
                    </a:cubicBezTo>
                    <a:cubicBezTo>
                      <a:pt x="6" y="39"/>
                      <a:pt x="12" y="22"/>
                      <a:pt x="8" y="8"/>
                    </a:cubicBezTo>
                    <a:cubicBezTo>
                      <a:pt x="17" y="7"/>
                      <a:pt x="28" y="10"/>
                      <a:pt x="38" y="11"/>
                    </a:cubicBezTo>
                    <a:cubicBezTo>
                      <a:pt x="41" y="23"/>
                      <a:pt x="38" y="31"/>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3" name="Freeform 744"/>
              <p:cNvSpPr/>
              <p:nvPr/>
            </p:nvSpPr>
            <p:spPr bwMode="auto">
              <a:xfrm>
                <a:off x="7667626" y="4970463"/>
                <a:ext cx="55563" cy="69850"/>
              </a:xfrm>
              <a:custGeom>
                <a:avLst/>
                <a:gdLst>
                  <a:gd name="T0" fmla="*/ 3 w 23"/>
                  <a:gd name="T1" fmla="*/ 6 h 29"/>
                  <a:gd name="T2" fmla="*/ 8 w 23"/>
                  <a:gd name="T3" fmla="*/ 9 h 29"/>
                  <a:gd name="T4" fmla="*/ 3 w 23"/>
                  <a:gd name="T5" fmla="*/ 9 h 29"/>
                  <a:gd name="T6" fmla="*/ 1 w 23"/>
                  <a:gd name="T7" fmla="*/ 13 h 29"/>
                  <a:gd name="T8" fmla="*/ 8 w 23"/>
                  <a:gd name="T9" fmla="*/ 18 h 29"/>
                  <a:gd name="T10" fmla="*/ 0 w 23"/>
                  <a:gd name="T11" fmla="*/ 20 h 29"/>
                  <a:gd name="T12" fmla="*/ 0 w 23"/>
                  <a:gd name="T13" fmla="*/ 25 h 29"/>
                  <a:gd name="T14" fmla="*/ 5 w 23"/>
                  <a:gd name="T15" fmla="*/ 0 h 29"/>
                  <a:gd name="T16" fmla="*/ 3 w 23"/>
                  <a:gd name="T1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9">
                    <a:moveTo>
                      <a:pt x="3" y="6"/>
                    </a:moveTo>
                    <a:cubicBezTo>
                      <a:pt x="5" y="6"/>
                      <a:pt x="7" y="7"/>
                      <a:pt x="8" y="9"/>
                    </a:cubicBezTo>
                    <a:cubicBezTo>
                      <a:pt x="6" y="9"/>
                      <a:pt x="4" y="9"/>
                      <a:pt x="3" y="9"/>
                    </a:cubicBezTo>
                    <a:cubicBezTo>
                      <a:pt x="3" y="11"/>
                      <a:pt x="2" y="12"/>
                      <a:pt x="1" y="13"/>
                    </a:cubicBezTo>
                    <a:cubicBezTo>
                      <a:pt x="3" y="15"/>
                      <a:pt x="7" y="15"/>
                      <a:pt x="8" y="18"/>
                    </a:cubicBezTo>
                    <a:cubicBezTo>
                      <a:pt x="4" y="17"/>
                      <a:pt x="4" y="21"/>
                      <a:pt x="0" y="20"/>
                    </a:cubicBezTo>
                    <a:cubicBezTo>
                      <a:pt x="0" y="22"/>
                      <a:pt x="0" y="23"/>
                      <a:pt x="0" y="25"/>
                    </a:cubicBezTo>
                    <a:cubicBezTo>
                      <a:pt x="16" y="29"/>
                      <a:pt x="23" y="4"/>
                      <a:pt x="5" y="0"/>
                    </a:cubicBezTo>
                    <a:cubicBezTo>
                      <a:pt x="5" y="3"/>
                      <a:pt x="2" y="2"/>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4" name="Freeform 749"/>
              <p:cNvSpPr/>
              <p:nvPr/>
            </p:nvSpPr>
            <p:spPr bwMode="auto">
              <a:xfrm>
                <a:off x="7385051" y="4981575"/>
                <a:ext cx="26988" cy="61913"/>
              </a:xfrm>
              <a:custGeom>
                <a:avLst/>
                <a:gdLst>
                  <a:gd name="T0" fmla="*/ 3 w 11"/>
                  <a:gd name="T1" fmla="*/ 25 h 25"/>
                  <a:gd name="T2" fmla="*/ 6 w 11"/>
                  <a:gd name="T3" fmla="*/ 0 h 25"/>
                  <a:gd name="T4" fmla="*/ 3 w 11"/>
                  <a:gd name="T5" fmla="*/ 25 h 25"/>
                </a:gdLst>
                <a:ahLst/>
                <a:cxnLst>
                  <a:cxn ang="0">
                    <a:pos x="T0" y="T1"/>
                  </a:cxn>
                  <a:cxn ang="0">
                    <a:pos x="T2" y="T3"/>
                  </a:cxn>
                  <a:cxn ang="0">
                    <a:pos x="T4" y="T5"/>
                  </a:cxn>
                </a:cxnLst>
                <a:rect l="0" t="0" r="r" b="b"/>
                <a:pathLst>
                  <a:path w="11" h="25">
                    <a:moveTo>
                      <a:pt x="3" y="25"/>
                    </a:moveTo>
                    <a:cubicBezTo>
                      <a:pt x="11" y="23"/>
                      <a:pt x="11" y="6"/>
                      <a:pt x="6" y="0"/>
                    </a:cubicBezTo>
                    <a:cubicBezTo>
                      <a:pt x="0" y="3"/>
                      <a:pt x="1" y="1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5" name="Freeform 750"/>
              <p:cNvSpPr/>
              <p:nvPr/>
            </p:nvSpPr>
            <p:spPr bwMode="auto">
              <a:xfrm>
                <a:off x="7531101" y="4979988"/>
                <a:ext cx="58738" cy="65088"/>
              </a:xfrm>
              <a:custGeom>
                <a:avLst/>
                <a:gdLst>
                  <a:gd name="T0" fmla="*/ 16 w 24"/>
                  <a:gd name="T1" fmla="*/ 16 h 27"/>
                  <a:gd name="T2" fmla="*/ 18 w 24"/>
                  <a:gd name="T3" fmla="*/ 12 h 27"/>
                  <a:gd name="T4" fmla="*/ 4 w 24"/>
                  <a:gd name="T5" fmla="*/ 4 h 27"/>
                  <a:gd name="T6" fmla="*/ 12 w 24"/>
                  <a:gd name="T7" fmla="*/ 13 h 27"/>
                  <a:gd name="T8" fmla="*/ 1 w 24"/>
                  <a:gd name="T9" fmla="*/ 17 h 27"/>
                  <a:gd name="T10" fmla="*/ 22 w 24"/>
                  <a:gd name="T11" fmla="*/ 22 h 27"/>
                  <a:gd name="T12" fmla="*/ 16 w 24"/>
                  <a:gd name="T13" fmla="*/ 16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16" y="16"/>
                    </a:moveTo>
                    <a:cubicBezTo>
                      <a:pt x="18" y="16"/>
                      <a:pt x="17" y="13"/>
                      <a:pt x="18" y="12"/>
                    </a:cubicBezTo>
                    <a:cubicBezTo>
                      <a:pt x="15" y="8"/>
                      <a:pt x="10" y="0"/>
                      <a:pt x="4" y="4"/>
                    </a:cubicBezTo>
                    <a:cubicBezTo>
                      <a:pt x="2" y="11"/>
                      <a:pt x="11" y="8"/>
                      <a:pt x="12" y="13"/>
                    </a:cubicBezTo>
                    <a:cubicBezTo>
                      <a:pt x="8" y="17"/>
                      <a:pt x="5" y="16"/>
                      <a:pt x="1" y="17"/>
                    </a:cubicBezTo>
                    <a:cubicBezTo>
                      <a:pt x="0" y="27"/>
                      <a:pt x="17" y="23"/>
                      <a:pt x="22" y="22"/>
                    </a:cubicBezTo>
                    <a:cubicBezTo>
                      <a:pt x="24" y="16"/>
                      <a:pt x="17" y="19"/>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6" name="Freeform 756"/>
              <p:cNvSpPr>
                <a:spLocks noEditPoints="1"/>
              </p:cNvSpPr>
              <p:nvPr/>
            </p:nvSpPr>
            <p:spPr bwMode="auto">
              <a:xfrm>
                <a:off x="7631113" y="5091113"/>
                <a:ext cx="95250" cy="111125"/>
              </a:xfrm>
              <a:custGeom>
                <a:avLst/>
                <a:gdLst>
                  <a:gd name="T0" fmla="*/ 3 w 39"/>
                  <a:gd name="T1" fmla="*/ 5 h 45"/>
                  <a:gd name="T2" fmla="*/ 2 w 39"/>
                  <a:gd name="T3" fmla="*/ 43 h 45"/>
                  <a:gd name="T4" fmla="*/ 32 w 39"/>
                  <a:gd name="T5" fmla="*/ 42 h 45"/>
                  <a:gd name="T6" fmla="*/ 39 w 39"/>
                  <a:gd name="T7" fmla="*/ 3 h 45"/>
                  <a:gd name="T8" fmla="*/ 3 w 39"/>
                  <a:gd name="T9" fmla="*/ 5 h 45"/>
                  <a:gd name="T10" fmla="*/ 16 w 39"/>
                  <a:gd name="T11" fmla="*/ 32 h 45"/>
                  <a:gd name="T12" fmla="*/ 22 w 39"/>
                  <a:gd name="T13" fmla="*/ 28 h 45"/>
                  <a:gd name="T14" fmla="*/ 16 w 39"/>
                  <a:gd name="T15" fmla="*/ 32 h 45"/>
                  <a:gd name="T16" fmla="*/ 32 w 39"/>
                  <a:gd name="T17" fmla="*/ 10 h 45"/>
                  <a:gd name="T18" fmla="*/ 23 w 39"/>
                  <a:gd name="T19" fmla="*/ 36 h 45"/>
                  <a:gd name="T20" fmla="*/ 27 w 39"/>
                  <a:gd name="T21" fmla="*/ 27 h 45"/>
                  <a:gd name="T22" fmla="*/ 18 w 39"/>
                  <a:gd name="T23" fmla="*/ 22 h 45"/>
                  <a:gd name="T24" fmla="*/ 24 w 39"/>
                  <a:gd name="T25" fmla="*/ 11 h 45"/>
                  <a:gd name="T26" fmla="*/ 12 w 39"/>
                  <a:gd name="T27" fmla="*/ 36 h 45"/>
                  <a:gd name="T28" fmla="*/ 10 w 39"/>
                  <a:gd name="T29" fmla="*/ 8 h 45"/>
                  <a:gd name="T30" fmla="*/ 32 w 39"/>
                  <a:gd name="T31"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5">
                    <a:moveTo>
                      <a:pt x="3" y="5"/>
                    </a:moveTo>
                    <a:cubicBezTo>
                      <a:pt x="3" y="18"/>
                      <a:pt x="0" y="33"/>
                      <a:pt x="2" y="43"/>
                    </a:cubicBezTo>
                    <a:cubicBezTo>
                      <a:pt x="8" y="45"/>
                      <a:pt x="27" y="41"/>
                      <a:pt x="32" y="42"/>
                    </a:cubicBezTo>
                    <a:cubicBezTo>
                      <a:pt x="37" y="31"/>
                      <a:pt x="36" y="15"/>
                      <a:pt x="39" y="3"/>
                    </a:cubicBezTo>
                    <a:cubicBezTo>
                      <a:pt x="29" y="1"/>
                      <a:pt x="9" y="0"/>
                      <a:pt x="3" y="5"/>
                    </a:cubicBezTo>
                    <a:close/>
                    <a:moveTo>
                      <a:pt x="16" y="32"/>
                    </a:moveTo>
                    <a:cubicBezTo>
                      <a:pt x="16" y="28"/>
                      <a:pt x="19" y="29"/>
                      <a:pt x="22" y="28"/>
                    </a:cubicBezTo>
                    <a:cubicBezTo>
                      <a:pt x="21" y="30"/>
                      <a:pt x="21" y="33"/>
                      <a:pt x="16" y="32"/>
                    </a:cubicBezTo>
                    <a:close/>
                    <a:moveTo>
                      <a:pt x="32" y="10"/>
                    </a:moveTo>
                    <a:cubicBezTo>
                      <a:pt x="29" y="18"/>
                      <a:pt x="34" y="35"/>
                      <a:pt x="23" y="36"/>
                    </a:cubicBezTo>
                    <a:cubicBezTo>
                      <a:pt x="23" y="32"/>
                      <a:pt x="27" y="32"/>
                      <a:pt x="27" y="27"/>
                    </a:cubicBezTo>
                    <a:cubicBezTo>
                      <a:pt x="26" y="23"/>
                      <a:pt x="23" y="22"/>
                      <a:pt x="18" y="22"/>
                    </a:cubicBezTo>
                    <a:cubicBezTo>
                      <a:pt x="19" y="18"/>
                      <a:pt x="24" y="17"/>
                      <a:pt x="24" y="11"/>
                    </a:cubicBezTo>
                    <a:cubicBezTo>
                      <a:pt x="13" y="6"/>
                      <a:pt x="9" y="30"/>
                      <a:pt x="12" y="36"/>
                    </a:cubicBezTo>
                    <a:cubicBezTo>
                      <a:pt x="3" y="35"/>
                      <a:pt x="10" y="17"/>
                      <a:pt x="10" y="8"/>
                    </a:cubicBezTo>
                    <a:cubicBezTo>
                      <a:pt x="20" y="10"/>
                      <a:pt x="26" y="6"/>
                      <a:pt x="3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7" name="Freeform 757"/>
              <p:cNvSpPr>
                <a:spLocks noEditPoints="1"/>
              </p:cNvSpPr>
              <p:nvPr/>
            </p:nvSpPr>
            <p:spPr bwMode="auto">
              <a:xfrm>
                <a:off x="7466013" y="5094288"/>
                <a:ext cx="142875" cy="119063"/>
              </a:xfrm>
              <a:custGeom>
                <a:avLst/>
                <a:gdLst>
                  <a:gd name="T0" fmla="*/ 5 w 59"/>
                  <a:gd name="T1" fmla="*/ 2 h 49"/>
                  <a:gd name="T2" fmla="*/ 4 w 59"/>
                  <a:gd name="T3" fmla="*/ 49 h 49"/>
                  <a:gd name="T4" fmla="*/ 55 w 59"/>
                  <a:gd name="T5" fmla="*/ 43 h 49"/>
                  <a:gd name="T6" fmla="*/ 59 w 59"/>
                  <a:gd name="T7" fmla="*/ 3 h 49"/>
                  <a:gd name="T8" fmla="*/ 5 w 59"/>
                  <a:gd name="T9" fmla="*/ 2 h 49"/>
                  <a:gd name="T10" fmla="*/ 48 w 59"/>
                  <a:gd name="T11" fmla="*/ 36 h 49"/>
                  <a:gd name="T12" fmla="*/ 9 w 59"/>
                  <a:gd name="T13" fmla="*/ 41 h 49"/>
                  <a:gd name="T14" fmla="*/ 9 w 59"/>
                  <a:gd name="T15" fmla="*/ 9 h 49"/>
                  <a:gd name="T16" fmla="*/ 52 w 59"/>
                  <a:gd name="T17" fmla="*/ 10 h 49"/>
                  <a:gd name="T18" fmla="*/ 48 w 59"/>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9">
                    <a:moveTo>
                      <a:pt x="5" y="2"/>
                    </a:moveTo>
                    <a:cubicBezTo>
                      <a:pt x="0" y="17"/>
                      <a:pt x="2" y="31"/>
                      <a:pt x="4" y="49"/>
                    </a:cubicBezTo>
                    <a:cubicBezTo>
                      <a:pt x="22" y="47"/>
                      <a:pt x="39" y="43"/>
                      <a:pt x="55" y="43"/>
                    </a:cubicBezTo>
                    <a:cubicBezTo>
                      <a:pt x="56" y="23"/>
                      <a:pt x="58" y="20"/>
                      <a:pt x="59" y="3"/>
                    </a:cubicBezTo>
                    <a:cubicBezTo>
                      <a:pt x="35" y="5"/>
                      <a:pt x="26" y="0"/>
                      <a:pt x="5" y="2"/>
                    </a:cubicBezTo>
                    <a:close/>
                    <a:moveTo>
                      <a:pt x="48" y="36"/>
                    </a:moveTo>
                    <a:cubicBezTo>
                      <a:pt x="35" y="37"/>
                      <a:pt x="22" y="39"/>
                      <a:pt x="9" y="41"/>
                    </a:cubicBezTo>
                    <a:cubicBezTo>
                      <a:pt x="8" y="27"/>
                      <a:pt x="9" y="22"/>
                      <a:pt x="9" y="9"/>
                    </a:cubicBezTo>
                    <a:cubicBezTo>
                      <a:pt x="19" y="7"/>
                      <a:pt x="34" y="11"/>
                      <a:pt x="52" y="10"/>
                    </a:cubicBezTo>
                    <a:cubicBezTo>
                      <a:pt x="50" y="17"/>
                      <a:pt x="51" y="29"/>
                      <a:pt x="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8" name="Freeform 758"/>
              <p:cNvSpPr>
                <a:spLocks noEditPoints="1"/>
              </p:cNvSpPr>
              <p:nvPr/>
            </p:nvSpPr>
            <p:spPr bwMode="auto">
              <a:xfrm>
                <a:off x="7321551" y="5102225"/>
                <a:ext cx="104775" cy="109538"/>
              </a:xfrm>
              <a:custGeom>
                <a:avLst/>
                <a:gdLst>
                  <a:gd name="T0" fmla="*/ 39 w 43"/>
                  <a:gd name="T1" fmla="*/ 45 h 45"/>
                  <a:gd name="T2" fmla="*/ 43 w 43"/>
                  <a:gd name="T3" fmla="*/ 1 h 45"/>
                  <a:gd name="T4" fmla="*/ 3 w 43"/>
                  <a:gd name="T5" fmla="*/ 6 h 45"/>
                  <a:gd name="T6" fmla="*/ 3 w 43"/>
                  <a:gd name="T7" fmla="*/ 42 h 45"/>
                  <a:gd name="T8" fmla="*/ 39 w 43"/>
                  <a:gd name="T9" fmla="*/ 45 h 45"/>
                  <a:gd name="T10" fmla="*/ 9 w 43"/>
                  <a:gd name="T11" fmla="*/ 9 h 45"/>
                  <a:gd name="T12" fmla="*/ 36 w 43"/>
                  <a:gd name="T13" fmla="*/ 8 h 45"/>
                  <a:gd name="T14" fmla="*/ 35 w 43"/>
                  <a:gd name="T15" fmla="*/ 37 h 45"/>
                  <a:gd name="T16" fmla="*/ 8 w 43"/>
                  <a:gd name="T17" fmla="*/ 36 h 45"/>
                  <a:gd name="T18" fmla="*/ 9 w 43"/>
                  <a:gd name="T1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39" y="45"/>
                    </a:moveTo>
                    <a:cubicBezTo>
                      <a:pt x="42" y="33"/>
                      <a:pt x="42" y="11"/>
                      <a:pt x="43" y="1"/>
                    </a:cubicBezTo>
                    <a:cubicBezTo>
                      <a:pt x="31" y="0"/>
                      <a:pt x="13" y="2"/>
                      <a:pt x="3" y="6"/>
                    </a:cubicBezTo>
                    <a:cubicBezTo>
                      <a:pt x="2" y="13"/>
                      <a:pt x="0" y="35"/>
                      <a:pt x="3" y="42"/>
                    </a:cubicBezTo>
                    <a:cubicBezTo>
                      <a:pt x="13" y="44"/>
                      <a:pt x="27" y="44"/>
                      <a:pt x="39" y="45"/>
                    </a:cubicBezTo>
                    <a:close/>
                    <a:moveTo>
                      <a:pt x="9" y="9"/>
                    </a:moveTo>
                    <a:cubicBezTo>
                      <a:pt x="14" y="12"/>
                      <a:pt x="28" y="4"/>
                      <a:pt x="36" y="8"/>
                    </a:cubicBezTo>
                    <a:cubicBezTo>
                      <a:pt x="35" y="24"/>
                      <a:pt x="36" y="23"/>
                      <a:pt x="35" y="37"/>
                    </a:cubicBezTo>
                    <a:cubicBezTo>
                      <a:pt x="30" y="38"/>
                      <a:pt x="13" y="35"/>
                      <a:pt x="8" y="36"/>
                    </a:cubicBezTo>
                    <a:cubicBezTo>
                      <a:pt x="7" y="26"/>
                      <a:pt x="8" y="17"/>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39" name="Freeform 759"/>
              <p:cNvSpPr/>
              <p:nvPr/>
            </p:nvSpPr>
            <p:spPr bwMode="auto">
              <a:xfrm>
                <a:off x="7516813" y="5121275"/>
                <a:ext cx="53975" cy="68263"/>
              </a:xfrm>
              <a:custGeom>
                <a:avLst/>
                <a:gdLst>
                  <a:gd name="T0" fmla="*/ 11 w 22"/>
                  <a:gd name="T1" fmla="*/ 0 h 28"/>
                  <a:gd name="T2" fmla="*/ 7 w 22"/>
                  <a:gd name="T3" fmla="*/ 0 h 28"/>
                  <a:gd name="T4" fmla="*/ 0 w 22"/>
                  <a:gd name="T5" fmla="*/ 10 h 28"/>
                  <a:gd name="T6" fmla="*/ 8 w 22"/>
                  <a:gd name="T7" fmla="*/ 20 h 28"/>
                  <a:gd name="T8" fmla="*/ 2 w 22"/>
                  <a:gd name="T9" fmla="*/ 24 h 28"/>
                  <a:gd name="T10" fmla="*/ 15 w 22"/>
                  <a:gd name="T11" fmla="*/ 25 h 28"/>
                  <a:gd name="T12" fmla="*/ 16 w 22"/>
                  <a:gd name="T13" fmla="*/ 20 h 28"/>
                  <a:gd name="T14" fmla="*/ 7 w 22"/>
                  <a:gd name="T15" fmla="*/ 11 h 28"/>
                  <a:gd name="T16" fmla="*/ 22 w 22"/>
                  <a:gd name="T17" fmla="*/ 7 h 28"/>
                  <a:gd name="T18" fmla="*/ 11 w 2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8">
                    <a:moveTo>
                      <a:pt x="11" y="0"/>
                    </a:moveTo>
                    <a:cubicBezTo>
                      <a:pt x="10" y="0"/>
                      <a:pt x="8" y="0"/>
                      <a:pt x="7" y="0"/>
                    </a:cubicBezTo>
                    <a:cubicBezTo>
                      <a:pt x="5" y="3"/>
                      <a:pt x="3" y="8"/>
                      <a:pt x="0" y="10"/>
                    </a:cubicBezTo>
                    <a:cubicBezTo>
                      <a:pt x="1" y="16"/>
                      <a:pt x="6" y="17"/>
                      <a:pt x="8" y="20"/>
                    </a:cubicBezTo>
                    <a:cubicBezTo>
                      <a:pt x="6" y="22"/>
                      <a:pt x="1" y="20"/>
                      <a:pt x="2" y="24"/>
                    </a:cubicBezTo>
                    <a:cubicBezTo>
                      <a:pt x="4" y="28"/>
                      <a:pt x="12" y="25"/>
                      <a:pt x="15" y="25"/>
                    </a:cubicBezTo>
                    <a:cubicBezTo>
                      <a:pt x="15" y="23"/>
                      <a:pt x="16" y="22"/>
                      <a:pt x="16" y="20"/>
                    </a:cubicBezTo>
                    <a:cubicBezTo>
                      <a:pt x="14" y="16"/>
                      <a:pt x="9" y="15"/>
                      <a:pt x="7" y="11"/>
                    </a:cubicBezTo>
                    <a:cubicBezTo>
                      <a:pt x="15" y="10"/>
                      <a:pt x="21" y="13"/>
                      <a:pt x="22" y="7"/>
                    </a:cubicBezTo>
                    <a:cubicBezTo>
                      <a:pt x="19" y="3"/>
                      <a:pt x="8" y="9"/>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0" name="Freeform 761"/>
              <p:cNvSpPr/>
              <p:nvPr/>
            </p:nvSpPr>
            <p:spPr bwMode="auto">
              <a:xfrm>
                <a:off x="7353301" y="5130800"/>
                <a:ext cx="49213" cy="46038"/>
              </a:xfrm>
              <a:custGeom>
                <a:avLst/>
                <a:gdLst>
                  <a:gd name="T0" fmla="*/ 20 w 20"/>
                  <a:gd name="T1" fmla="*/ 15 h 19"/>
                  <a:gd name="T2" fmla="*/ 15 w 20"/>
                  <a:gd name="T3" fmla="*/ 5 h 19"/>
                  <a:gd name="T4" fmla="*/ 8 w 20"/>
                  <a:gd name="T5" fmla="*/ 9 h 19"/>
                  <a:gd name="T6" fmla="*/ 12 w 20"/>
                  <a:gd name="T7" fmla="*/ 0 h 19"/>
                  <a:gd name="T8" fmla="*/ 0 w 20"/>
                  <a:gd name="T9" fmla="*/ 13 h 19"/>
                  <a:gd name="T10" fmla="*/ 14 w 20"/>
                  <a:gd name="T11" fmla="*/ 19 h 19"/>
                  <a:gd name="T12" fmla="*/ 20 w 20"/>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20" y="15"/>
                    </a:moveTo>
                    <a:cubicBezTo>
                      <a:pt x="19" y="12"/>
                      <a:pt x="16" y="9"/>
                      <a:pt x="15" y="5"/>
                    </a:cubicBezTo>
                    <a:cubicBezTo>
                      <a:pt x="14" y="7"/>
                      <a:pt x="11" y="14"/>
                      <a:pt x="8" y="9"/>
                    </a:cubicBezTo>
                    <a:cubicBezTo>
                      <a:pt x="10" y="6"/>
                      <a:pt x="13" y="5"/>
                      <a:pt x="12" y="0"/>
                    </a:cubicBezTo>
                    <a:cubicBezTo>
                      <a:pt x="5" y="1"/>
                      <a:pt x="2" y="7"/>
                      <a:pt x="0" y="13"/>
                    </a:cubicBezTo>
                    <a:cubicBezTo>
                      <a:pt x="6" y="14"/>
                      <a:pt x="9" y="17"/>
                      <a:pt x="14" y="19"/>
                    </a:cubicBezTo>
                    <a:cubicBezTo>
                      <a:pt x="13" y="15"/>
                      <a:pt x="18" y="16"/>
                      <a:pt x="2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1" name="Freeform 778"/>
              <p:cNvSpPr>
                <a:spLocks noEditPoints="1"/>
              </p:cNvSpPr>
              <p:nvPr/>
            </p:nvSpPr>
            <p:spPr bwMode="auto">
              <a:xfrm>
                <a:off x="7319963" y="5248275"/>
                <a:ext cx="95250" cy="125413"/>
              </a:xfrm>
              <a:custGeom>
                <a:avLst/>
                <a:gdLst>
                  <a:gd name="T0" fmla="*/ 38 w 39"/>
                  <a:gd name="T1" fmla="*/ 5 h 52"/>
                  <a:gd name="T2" fmla="*/ 6 w 39"/>
                  <a:gd name="T3" fmla="*/ 0 h 52"/>
                  <a:gd name="T4" fmla="*/ 5 w 39"/>
                  <a:gd name="T5" fmla="*/ 52 h 52"/>
                  <a:gd name="T6" fmla="*/ 37 w 39"/>
                  <a:gd name="T7" fmla="*/ 47 h 52"/>
                  <a:gd name="T8" fmla="*/ 38 w 39"/>
                  <a:gd name="T9" fmla="*/ 5 h 52"/>
                  <a:gd name="T10" fmla="*/ 30 w 39"/>
                  <a:gd name="T11" fmla="*/ 43 h 52"/>
                  <a:gd name="T12" fmla="*/ 13 w 39"/>
                  <a:gd name="T13" fmla="*/ 45 h 52"/>
                  <a:gd name="T14" fmla="*/ 9 w 39"/>
                  <a:gd name="T15" fmla="*/ 7 h 52"/>
                  <a:gd name="T16" fmla="*/ 32 w 39"/>
                  <a:gd name="T17" fmla="*/ 9 h 52"/>
                  <a:gd name="T18" fmla="*/ 30 w 39"/>
                  <a:gd name="T19"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2">
                    <a:moveTo>
                      <a:pt x="38" y="5"/>
                    </a:moveTo>
                    <a:cubicBezTo>
                      <a:pt x="29" y="2"/>
                      <a:pt x="16" y="2"/>
                      <a:pt x="6" y="0"/>
                    </a:cubicBezTo>
                    <a:cubicBezTo>
                      <a:pt x="0" y="14"/>
                      <a:pt x="4" y="33"/>
                      <a:pt x="5" y="52"/>
                    </a:cubicBezTo>
                    <a:cubicBezTo>
                      <a:pt x="16" y="51"/>
                      <a:pt x="28" y="51"/>
                      <a:pt x="37" y="47"/>
                    </a:cubicBezTo>
                    <a:cubicBezTo>
                      <a:pt x="38" y="36"/>
                      <a:pt x="39" y="21"/>
                      <a:pt x="38" y="5"/>
                    </a:cubicBezTo>
                    <a:close/>
                    <a:moveTo>
                      <a:pt x="30" y="43"/>
                    </a:moveTo>
                    <a:cubicBezTo>
                      <a:pt x="23" y="43"/>
                      <a:pt x="16" y="45"/>
                      <a:pt x="13" y="45"/>
                    </a:cubicBezTo>
                    <a:cubicBezTo>
                      <a:pt x="6" y="38"/>
                      <a:pt x="11" y="18"/>
                      <a:pt x="9" y="7"/>
                    </a:cubicBezTo>
                    <a:cubicBezTo>
                      <a:pt x="17" y="10"/>
                      <a:pt x="21" y="8"/>
                      <a:pt x="32" y="9"/>
                    </a:cubicBezTo>
                    <a:cubicBezTo>
                      <a:pt x="32" y="22"/>
                      <a:pt x="32" y="35"/>
                      <a:pt x="3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2" name="Freeform 779"/>
              <p:cNvSpPr>
                <a:spLocks noEditPoints="1"/>
              </p:cNvSpPr>
              <p:nvPr/>
            </p:nvSpPr>
            <p:spPr bwMode="auto">
              <a:xfrm>
                <a:off x="7442201" y="5253038"/>
                <a:ext cx="160338" cy="123825"/>
              </a:xfrm>
              <a:custGeom>
                <a:avLst/>
                <a:gdLst>
                  <a:gd name="T0" fmla="*/ 62 w 66"/>
                  <a:gd name="T1" fmla="*/ 1 h 51"/>
                  <a:gd name="T2" fmla="*/ 3 w 66"/>
                  <a:gd name="T3" fmla="*/ 0 h 51"/>
                  <a:gd name="T4" fmla="*/ 2 w 66"/>
                  <a:gd name="T5" fmla="*/ 50 h 51"/>
                  <a:gd name="T6" fmla="*/ 57 w 66"/>
                  <a:gd name="T7" fmla="*/ 50 h 51"/>
                  <a:gd name="T8" fmla="*/ 62 w 66"/>
                  <a:gd name="T9" fmla="*/ 1 h 51"/>
                  <a:gd name="T10" fmla="*/ 54 w 66"/>
                  <a:gd name="T11" fmla="*/ 43 h 51"/>
                  <a:gd name="T12" fmla="*/ 7 w 66"/>
                  <a:gd name="T13" fmla="*/ 42 h 51"/>
                  <a:gd name="T14" fmla="*/ 7 w 66"/>
                  <a:gd name="T15" fmla="*/ 10 h 51"/>
                  <a:gd name="T16" fmla="*/ 55 w 66"/>
                  <a:gd name="T17" fmla="*/ 8 h 51"/>
                  <a:gd name="T18" fmla="*/ 54 w 66"/>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1">
                    <a:moveTo>
                      <a:pt x="62" y="1"/>
                    </a:moveTo>
                    <a:cubicBezTo>
                      <a:pt x="50" y="2"/>
                      <a:pt x="22" y="3"/>
                      <a:pt x="3" y="0"/>
                    </a:cubicBezTo>
                    <a:cubicBezTo>
                      <a:pt x="0" y="20"/>
                      <a:pt x="0" y="31"/>
                      <a:pt x="2" y="50"/>
                    </a:cubicBezTo>
                    <a:cubicBezTo>
                      <a:pt x="24" y="50"/>
                      <a:pt x="39" y="51"/>
                      <a:pt x="57" y="50"/>
                    </a:cubicBezTo>
                    <a:cubicBezTo>
                      <a:pt x="66" y="39"/>
                      <a:pt x="60" y="17"/>
                      <a:pt x="62" y="1"/>
                    </a:cubicBezTo>
                    <a:close/>
                    <a:moveTo>
                      <a:pt x="54" y="43"/>
                    </a:moveTo>
                    <a:cubicBezTo>
                      <a:pt x="39" y="44"/>
                      <a:pt x="25" y="45"/>
                      <a:pt x="7" y="42"/>
                    </a:cubicBezTo>
                    <a:cubicBezTo>
                      <a:pt x="7" y="31"/>
                      <a:pt x="7" y="20"/>
                      <a:pt x="7" y="10"/>
                    </a:cubicBezTo>
                    <a:cubicBezTo>
                      <a:pt x="29" y="6"/>
                      <a:pt x="30" y="9"/>
                      <a:pt x="55" y="8"/>
                    </a:cubicBezTo>
                    <a:cubicBezTo>
                      <a:pt x="55" y="21"/>
                      <a:pt x="59" y="32"/>
                      <a:pt x="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3" name="Freeform 780"/>
              <p:cNvSpPr>
                <a:spLocks noEditPoints="1"/>
              </p:cNvSpPr>
              <p:nvPr/>
            </p:nvSpPr>
            <p:spPr bwMode="auto">
              <a:xfrm>
                <a:off x="7620001" y="5257800"/>
                <a:ext cx="103188" cy="115888"/>
              </a:xfrm>
              <a:custGeom>
                <a:avLst/>
                <a:gdLst>
                  <a:gd name="T0" fmla="*/ 2 w 43"/>
                  <a:gd name="T1" fmla="*/ 0 h 48"/>
                  <a:gd name="T2" fmla="*/ 2 w 43"/>
                  <a:gd name="T3" fmla="*/ 47 h 48"/>
                  <a:gd name="T4" fmla="*/ 37 w 43"/>
                  <a:gd name="T5" fmla="*/ 48 h 48"/>
                  <a:gd name="T6" fmla="*/ 43 w 43"/>
                  <a:gd name="T7" fmla="*/ 2 h 48"/>
                  <a:gd name="T8" fmla="*/ 2 w 43"/>
                  <a:gd name="T9" fmla="*/ 0 h 48"/>
                  <a:gd name="T10" fmla="*/ 25 w 43"/>
                  <a:gd name="T11" fmla="*/ 21 h 48"/>
                  <a:gd name="T12" fmla="*/ 17 w 43"/>
                  <a:gd name="T13" fmla="*/ 21 h 48"/>
                  <a:gd name="T14" fmla="*/ 23 w 43"/>
                  <a:gd name="T15" fmla="*/ 17 h 48"/>
                  <a:gd name="T16" fmla="*/ 25 w 43"/>
                  <a:gd name="T17" fmla="*/ 18 h 48"/>
                  <a:gd name="T18" fmla="*/ 25 w 43"/>
                  <a:gd name="T19" fmla="*/ 21 h 48"/>
                  <a:gd name="T20" fmla="*/ 29 w 43"/>
                  <a:gd name="T21" fmla="*/ 42 h 48"/>
                  <a:gd name="T22" fmla="*/ 32 w 43"/>
                  <a:gd name="T23" fmla="*/ 16 h 48"/>
                  <a:gd name="T24" fmla="*/ 12 w 43"/>
                  <a:gd name="T25" fmla="*/ 17 h 48"/>
                  <a:gd name="T26" fmla="*/ 12 w 43"/>
                  <a:gd name="T27" fmla="*/ 23 h 48"/>
                  <a:gd name="T28" fmla="*/ 24 w 43"/>
                  <a:gd name="T29" fmla="*/ 27 h 48"/>
                  <a:gd name="T30" fmla="*/ 21 w 43"/>
                  <a:gd name="T31" fmla="*/ 40 h 48"/>
                  <a:gd name="T32" fmla="*/ 7 w 43"/>
                  <a:gd name="T33" fmla="*/ 39 h 48"/>
                  <a:gd name="T34" fmla="*/ 7 w 43"/>
                  <a:gd name="T35" fmla="*/ 8 h 48"/>
                  <a:gd name="T36" fmla="*/ 36 w 43"/>
                  <a:gd name="T37" fmla="*/ 7 h 48"/>
                  <a:gd name="T38" fmla="*/ 29 w 43"/>
                  <a:gd name="T3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8">
                    <a:moveTo>
                      <a:pt x="2" y="0"/>
                    </a:moveTo>
                    <a:cubicBezTo>
                      <a:pt x="1" y="13"/>
                      <a:pt x="0" y="34"/>
                      <a:pt x="2" y="47"/>
                    </a:cubicBezTo>
                    <a:cubicBezTo>
                      <a:pt x="14" y="47"/>
                      <a:pt x="26" y="47"/>
                      <a:pt x="37" y="48"/>
                    </a:cubicBezTo>
                    <a:cubicBezTo>
                      <a:pt x="41" y="33"/>
                      <a:pt x="43" y="23"/>
                      <a:pt x="43" y="2"/>
                    </a:cubicBezTo>
                    <a:cubicBezTo>
                      <a:pt x="26" y="0"/>
                      <a:pt x="20" y="3"/>
                      <a:pt x="2" y="0"/>
                    </a:cubicBezTo>
                    <a:close/>
                    <a:moveTo>
                      <a:pt x="25" y="21"/>
                    </a:moveTo>
                    <a:cubicBezTo>
                      <a:pt x="22" y="21"/>
                      <a:pt x="20" y="24"/>
                      <a:pt x="17" y="21"/>
                    </a:cubicBezTo>
                    <a:cubicBezTo>
                      <a:pt x="17" y="17"/>
                      <a:pt x="22" y="20"/>
                      <a:pt x="23" y="17"/>
                    </a:cubicBezTo>
                    <a:cubicBezTo>
                      <a:pt x="24" y="17"/>
                      <a:pt x="24" y="18"/>
                      <a:pt x="25" y="18"/>
                    </a:cubicBezTo>
                    <a:cubicBezTo>
                      <a:pt x="25" y="19"/>
                      <a:pt x="25" y="20"/>
                      <a:pt x="25" y="21"/>
                    </a:cubicBezTo>
                    <a:close/>
                    <a:moveTo>
                      <a:pt x="29" y="42"/>
                    </a:moveTo>
                    <a:cubicBezTo>
                      <a:pt x="26" y="34"/>
                      <a:pt x="32" y="27"/>
                      <a:pt x="32" y="16"/>
                    </a:cubicBezTo>
                    <a:cubicBezTo>
                      <a:pt x="28" y="9"/>
                      <a:pt x="15" y="14"/>
                      <a:pt x="12" y="17"/>
                    </a:cubicBezTo>
                    <a:cubicBezTo>
                      <a:pt x="12" y="19"/>
                      <a:pt x="12" y="21"/>
                      <a:pt x="12" y="23"/>
                    </a:cubicBezTo>
                    <a:cubicBezTo>
                      <a:pt x="13" y="28"/>
                      <a:pt x="20" y="28"/>
                      <a:pt x="24" y="27"/>
                    </a:cubicBezTo>
                    <a:cubicBezTo>
                      <a:pt x="24" y="32"/>
                      <a:pt x="21" y="35"/>
                      <a:pt x="21" y="40"/>
                    </a:cubicBezTo>
                    <a:cubicBezTo>
                      <a:pt x="16" y="40"/>
                      <a:pt x="9" y="41"/>
                      <a:pt x="7" y="39"/>
                    </a:cubicBezTo>
                    <a:cubicBezTo>
                      <a:pt x="7" y="30"/>
                      <a:pt x="7" y="19"/>
                      <a:pt x="7" y="8"/>
                    </a:cubicBezTo>
                    <a:cubicBezTo>
                      <a:pt x="17" y="9"/>
                      <a:pt x="27" y="8"/>
                      <a:pt x="36" y="7"/>
                    </a:cubicBezTo>
                    <a:cubicBezTo>
                      <a:pt x="37" y="19"/>
                      <a:pt x="3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4" name="Freeform 782"/>
              <p:cNvSpPr>
                <a:spLocks noEditPoints="1"/>
              </p:cNvSpPr>
              <p:nvPr/>
            </p:nvSpPr>
            <p:spPr bwMode="auto">
              <a:xfrm>
                <a:off x="7488238" y="5280025"/>
                <a:ext cx="57150" cy="74613"/>
              </a:xfrm>
              <a:custGeom>
                <a:avLst/>
                <a:gdLst>
                  <a:gd name="T0" fmla="*/ 4 w 24"/>
                  <a:gd name="T1" fmla="*/ 8 h 31"/>
                  <a:gd name="T2" fmla="*/ 7 w 24"/>
                  <a:gd name="T3" fmla="*/ 16 h 31"/>
                  <a:gd name="T4" fmla="*/ 5 w 24"/>
                  <a:gd name="T5" fmla="*/ 31 h 31"/>
                  <a:gd name="T6" fmla="*/ 20 w 24"/>
                  <a:gd name="T7" fmla="*/ 26 h 31"/>
                  <a:gd name="T8" fmla="*/ 18 w 24"/>
                  <a:gd name="T9" fmla="*/ 18 h 31"/>
                  <a:gd name="T10" fmla="*/ 24 w 24"/>
                  <a:gd name="T11" fmla="*/ 7 h 31"/>
                  <a:gd name="T12" fmla="*/ 4 w 24"/>
                  <a:gd name="T13" fmla="*/ 8 h 31"/>
                  <a:gd name="T14" fmla="*/ 7 w 24"/>
                  <a:gd name="T15" fmla="*/ 24 h 31"/>
                  <a:gd name="T16" fmla="*/ 11 w 24"/>
                  <a:gd name="T17" fmla="*/ 19 h 31"/>
                  <a:gd name="T18" fmla="*/ 15 w 24"/>
                  <a:gd name="T19" fmla="*/ 24 h 31"/>
                  <a:gd name="T20" fmla="*/ 7 w 24"/>
                  <a:gd name="T21" fmla="*/ 24 h 31"/>
                  <a:gd name="T22" fmla="*/ 11 w 24"/>
                  <a:gd name="T23" fmla="*/ 10 h 31"/>
                  <a:gd name="T24" fmla="*/ 19 w 24"/>
                  <a:gd name="T25" fmla="*/ 9 h 31"/>
                  <a:gd name="T26" fmla="*/ 11 w 24"/>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1">
                    <a:moveTo>
                      <a:pt x="4" y="8"/>
                    </a:moveTo>
                    <a:cubicBezTo>
                      <a:pt x="4" y="12"/>
                      <a:pt x="7" y="12"/>
                      <a:pt x="7" y="16"/>
                    </a:cubicBezTo>
                    <a:cubicBezTo>
                      <a:pt x="0" y="18"/>
                      <a:pt x="2" y="26"/>
                      <a:pt x="5" y="31"/>
                    </a:cubicBezTo>
                    <a:cubicBezTo>
                      <a:pt x="14" y="30"/>
                      <a:pt x="15" y="30"/>
                      <a:pt x="20" y="26"/>
                    </a:cubicBezTo>
                    <a:cubicBezTo>
                      <a:pt x="21" y="21"/>
                      <a:pt x="19" y="20"/>
                      <a:pt x="18" y="18"/>
                    </a:cubicBezTo>
                    <a:cubicBezTo>
                      <a:pt x="22" y="16"/>
                      <a:pt x="24" y="12"/>
                      <a:pt x="24" y="7"/>
                    </a:cubicBezTo>
                    <a:cubicBezTo>
                      <a:pt x="19" y="0"/>
                      <a:pt x="10" y="3"/>
                      <a:pt x="4" y="8"/>
                    </a:cubicBezTo>
                    <a:close/>
                    <a:moveTo>
                      <a:pt x="7" y="24"/>
                    </a:moveTo>
                    <a:cubicBezTo>
                      <a:pt x="6" y="20"/>
                      <a:pt x="11" y="22"/>
                      <a:pt x="11" y="19"/>
                    </a:cubicBezTo>
                    <a:cubicBezTo>
                      <a:pt x="13" y="20"/>
                      <a:pt x="15" y="21"/>
                      <a:pt x="15" y="24"/>
                    </a:cubicBezTo>
                    <a:cubicBezTo>
                      <a:pt x="12" y="25"/>
                      <a:pt x="9" y="27"/>
                      <a:pt x="7" y="24"/>
                    </a:cubicBezTo>
                    <a:close/>
                    <a:moveTo>
                      <a:pt x="11" y="10"/>
                    </a:moveTo>
                    <a:cubicBezTo>
                      <a:pt x="13" y="7"/>
                      <a:pt x="15" y="8"/>
                      <a:pt x="19" y="9"/>
                    </a:cubicBezTo>
                    <a:cubicBezTo>
                      <a:pt x="19" y="13"/>
                      <a:pt x="13" y="1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45" name="Freeform 783"/>
              <p:cNvSpPr/>
              <p:nvPr/>
            </p:nvSpPr>
            <p:spPr bwMode="auto">
              <a:xfrm>
                <a:off x="7346951" y="5281613"/>
                <a:ext cx="36513" cy="63500"/>
              </a:xfrm>
              <a:custGeom>
                <a:avLst/>
                <a:gdLst>
                  <a:gd name="T0" fmla="*/ 2 w 15"/>
                  <a:gd name="T1" fmla="*/ 1 h 26"/>
                  <a:gd name="T2" fmla="*/ 9 w 15"/>
                  <a:gd name="T3" fmla="*/ 9 h 26"/>
                  <a:gd name="T4" fmla="*/ 11 w 15"/>
                  <a:gd name="T5" fmla="*/ 26 h 26"/>
                  <a:gd name="T6" fmla="*/ 15 w 15"/>
                  <a:gd name="T7" fmla="*/ 3 h 26"/>
                  <a:gd name="T8" fmla="*/ 2 w 15"/>
                  <a:gd name="T9" fmla="*/ 1 h 26"/>
                </a:gdLst>
                <a:ahLst/>
                <a:cxnLst>
                  <a:cxn ang="0">
                    <a:pos x="T0" y="T1"/>
                  </a:cxn>
                  <a:cxn ang="0">
                    <a:pos x="T2" y="T3"/>
                  </a:cxn>
                  <a:cxn ang="0">
                    <a:pos x="T4" y="T5"/>
                  </a:cxn>
                  <a:cxn ang="0">
                    <a:pos x="T6" y="T7"/>
                  </a:cxn>
                  <a:cxn ang="0">
                    <a:pos x="T8" y="T9"/>
                  </a:cxn>
                </a:cxnLst>
                <a:rect l="0" t="0" r="r" b="b"/>
                <a:pathLst>
                  <a:path w="15" h="26">
                    <a:moveTo>
                      <a:pt x="2" y="1"/>
                    </a:moveTo>
                    <a:cubicBezTo>
                      <a:pt x="0" y="8"/>
                      <a:pt x="6" y="7"/>
                      <a:pt x="9" y="9"/>
                    </a:cubicBezTo>
                    <a:cubicBezTo>
                      <a:pt x="7" y="13"/>
                      <a:pt x="2" y="25"/>
                      <a:pt x="11" y="26"/>
                    </a:cubicBezTo>
                    <a:cubicBezTo>
                      <a:pt x="10" y="16"/>
                      <a:pt x="15" y="11"/>
                      <a:pt x="15" y="3"/>
                    </a:cubicBezTo>
                    <a:cubicBezTo>
                      <a:pt x="9" y="4"/>
                      <a:pt x="8"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146" name="组 209"/>
          <p:cNvGrpSpPr/>
          <p:nvPr/>
        </p:nvGrpSpPr>
        <p:grpSpPr>
          <a:xfrm>
            <a:off x="7632637" y="3601785"/>
            <a:ext cx="1377108" cy="2122122"/>
            <a:chOff x="5709233" y="3505173"/>
            <a:chExt cx="1377108" cy="2122122"/>
          </a:xfrm>
        </p:grpSpPr>
        <p:sp>
          <p:nvSpPr>
            <p:cNvPr id="147" name="椭圆 146"/>
            <p:cNvSpPr/>
            <p:nvPr/>
          </p:nvSpPr>
          <p:spPr>
            <a:xfrm rot="10800000">
              <a:off x="6300443" y="3505173"/>
              <a:ext cx="194686" cy="194686"/>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FF"/>
                </a:solidFill>
              </a:endParaRPr>
            </a:p>
          </p:txBody>
        </p:sp>
        <p:cxnSp>
          <p:nvCxnSpPr>
            <p:cNvPr id="148" name="直线连接符 168"/>
            <p:cNvCxnSpPr/>
            <p:nvPr/>
          </p:nvCxnSpPr>
          <p:spPr>
            <a:xfrm rot="10800000" flipH="1" flipV="1">
              <a:off x="6397786" y="3699859"/>
              <a:ext cx="2669" cy="65252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9" name="六边形 148"/>
            <p:cNvSpPr/>
            <p:nvPr/>
          </p:nvSpPr>
          <p:spPr>
            <a:xfrm rot="12600000">
              <a:off x="5709233" y="4440133"/>
              <a:ext cx="1377108" cy="1187162"/>
            </a:xfrm>
            <a:prstGeom prst="hexagon">
              <a:avLst>
                <a:gd name="adj" fmla="val 29392"/>
                <a:gd name="vf" fmla="val 115470"/>
              </a:avLst>
            </a:prstGeom>
            <a:solidFill>
              <a:srgbClr val="09405E"/>
            </a:solidFill>
            <a:ln w="22225">
              <a:gradFill flip="none" rotWithShape="1">
                <a:gsLst>
                  <a:gs pos="75000">
                    <a:srgbClr val="151F5E"/>
                  </a:gs>
                  <a:gs pos="59000">
                    <a:srgbClr val="FCFCFC"/>
                  </a:gs>
                  <a:gs pos="32000">
                    <a:srgbClr val="151F5E"/>
                  </a:gs>
                  <a:gs pos="11000">
                    <a:schemeClr val="bg1"/>
                  </a:gs>
                  <a:gs pos="91000">
                    <a:schemeClr val="bg1"/>
                  </a:gs>
                </a:gsLst>
                <a:lin ang="2700000" scaled="1"/>
                <a:tileRect/>
              </a:gradFill>
            </a:ln>
            <a:effectLst>
              <a:glow rad="495300">
                <a:srgbClr val="150A48">
                  <a:alpha val="25000"/>
                </a:srgbClr>
              </a:glow>
              <a:outerShdw blurRad="2286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造字工房尚黑 G0v1 细体" pitchFamily="50" charset="-122"/>
                <a:ea typeface="造字工房尚黑 G0v1 细体" pitchFamily="50" charset="-122"/>
              </a:endParaRPr>
            </a:p>
          </p:txBody>
        </p:sp>
        <p:grpSp>
          <p:nvGrpSpPr>
            <p:cNvPr id="150" name="组 201"/>
            <p:cNvGrpSpPr/>
            <p:nvPr/>
          </p:nvGrpSpPr>
          <p:grpSpPr>
            <a:xfrm>
              <a:off x="6152398" y="4760040"/>
              <a:ext cx="490774" cy="552428"/>
              <a:chOff x="9353551" y="5384800"/>
              <a:chExt cx="631825" cy="711200"/>
            </a:xfrm>
            <a:blipFill>
              <a:blip r:embed="rId4"/>
              <a:stretch>
                <a:fillRect/>
              </a:stretch>
            </a:blipFill>
          </p:grpSpPr>
          <p:sp>
            <p:nvSpPr>
              <p:cNvPr id="151" name="Freeform 786"/>
              <p:cNvSpPr>
                <a:spLocks noEditPoints="1"/>
              </p:cNvSpPr>
              <p:nvPr/>
            </p:nvSpPr>
            <p:spPr bwMode="auto">
              <a:xfrm>
                <a:off x="9353551" y="5384800"/>
                <a:ext cx="631825" cy="711200"/>
              </a:xfrm>
              <a:custGeom>
                <a:avLst/>
                <a:gdLst>
                  <a:gd name="T0" fmla="*/ 30 w 260"/>
                  <a:gd name="T1" fmla="*/ 9 h 292"/>
                  <a:gd name="T2" fmla="*/ 6 w 260"/>
                  <a:gd name="T3" fmla="*/ 230 h 292"/>
                  <a:gd name="T4" fmla="*/ 1 w 260"/>
                  <a:gd name="T5" fmla="*/ 244 h 292"/>
                  <a:gd name="T6" fmla="*/ 22 w 260"/>
                  <a:gd name="T7" fmla="*/ 246 h 292"/>
                  <a:gd name="T8" fmla="*/ 19 w 260"/>
                  <a:gd name="T9" fmla="*/ 270 h 292"/>
                  <a:gd name="T10" fmla="*/ 37 w 260"/>
                  <a:gd name="T11" fmla="*/ 275 h 292"/>
                  <a:gd name="T12" fmla="*/ 40 w 260"/>
                  <a:gd name="T13" fmla="*/ 292 h 292"/>
                  <a:gd name="T14" fmla="*/ 225 w 260"/>
                  <a:gd name="T15" fmla="*/ 272 h 292"/>
                  <a:gd name="T16" fmla="*/ 254 w 260"/>
                  <a:gd name="T17" fmla="*/ 164 h 292"/>
                  <a:gd name="T18" fmla="*/ 254 w 260"/>
                  <a:gd name="T19" fmla="*/ 36 h 292"/>
                  <a:gd name="T20" fmla="*/ 237 w 260"/>
                  <a:gd name="T21" fmla="*/ 30 h 292"/>
                  <a:gd name="T22" fmla="*/ 237 w 260"/>
                  <a:gd name="T23" fmla="*/ 18 h 292"/>
                  <a:gd name="T24" fmla="*/ 224 w 260"/>
                  <a:gd name="T25" fmla="*/ 18 h 292"/>
                  <a:gd name="T26" fmla="*/ 225 w 260"/>
                  <a:gd name="T27" fmla="*/ 7 h 292"/>
                  <a:gd name="T28" fmla="*/ 176 w 260"/>
                  <a:gd name="T29" fmla="*/ 0 h 292"/>
                  <a:gd name="T30" fmla="*/ 65 w 260"/>
                  <a:gd name="T31" fmla="*/ 7 h 292"/>
                  <a:gd name="T32" fmla="*/ 30 w 260"/>
                  <a:gd name="T33" fmla="*/ 9 h 292"/>
                  <a:gd name="T34" fmla="*/ 240 w 260"/>
                  <a:gd name="T35" fmla="*/ 40 h 292"/>
                  <a:gd name="T36" fmla="*/ 247 w 260"/>
                  <a:gd name="T37" fmla="*/ 53 h 292"/>
                  <a:gd name="T38" fmla="*/ 221 w 260"/>
                  <a:gd name="T39" fmla="*/ 265 h 292"/>
                  <a:gd name="T40" fmla="*/ 67 w 260"/>
                  <a:gd name="T41" fmla="*/ 283 h 292"/>
                  <a:gd name="T42" fmla="*/ 46 w 260"/>
                  <a:gd name="T43" fmla="*/ 280 h 292"/>
                  <a:gd name="T44" fmla="*/ 55 w 260"/>
                  <a:gd name="T45" fmla="*/ 276 h 292"/>
                  <a:gd name="T46" fmla="*/ 210 w 260"/>
                  <a:gd name="T47" fmla="*/ 263 h 292"/>
                  <a:gd name="T48" fmla="*/ 235 w 260"/>
                  <a:gd name="T49" fmla="*/ 43 h 292"/>
                  <a:gd name="T50" fmla="*/ 240 w 260"/>
                  <a:gd name="T51" fmla="*/ 40 h 292"/>
                  <a:gd name="T52" fmla="*/ 224 w 260"/>
                  <a:gd name="T53" fmla="*/ 27 h 292"/>
                  <a:gd name="T54" fmla="*/ 228 w 260"/>
                  <a:gd name="T55" fmla="*/ 25 h 292"/>
                  <a:gd name="T56" fmla="*/ 204 w 260"/>
                  <a:gd name="T57" fmla="*/ 256 h 292"/>
                  <a:gd name="T58" fmla="*/ 116 w 260"/>
                  <a:gd name="T59" fmla="*/ 263 h 292"/>
                  <a:gd name="T60" fmla="*/ 26 w 260"/>
                  <a:gd name="T61" fmla="*/ 266 h 292"/>
                  <a:gd name="T62" fmla="*/ 29 w 260"/>
                  <a:gd name="T63" fmla="*/ 245 h 292"/>
                  <a:gd name="T64" fmla="*/ 189 w 260"/>
                  <a:gd name="T65" fmla="*/ 241 h 292"/>
                  <a:gd name="T66" fmla="*/ 192 w 260"/>
                  <a:gd name="T67" fmla="*/ 180 h 292"/>
                  <a:gd name="T68" fmla="*/ 196 w 260"/>
                  <a:gd name="T69" fmla="*/ 142 h 292"/>
                  <a:gd name="T70" fmla="*/ 200 w 260"/>
                  <a:gd name="T71" fmla="*/ 106 h 292"/>
                  <a:gd name="T72" fmla="*/ 217 w 260"/>
                  <a:gd name="T73" fmla="*/ 45 h 292"/>
                  <a:gd name="T74" fmla="*/ 224 w 260"/>
                  <a:gd name="T75" fmla="*/ 27 h 292"/>
                  <a:gd name="T76" fmla="*/ 217 w 260"/>
                  <a:gd name="T77" fmla="*/ 14 h 292"/>
                  <a:gd name="T78" fmla="*/ 186 w 260"/>
                  <a:gd name="T79" fmla="*/ 180 h 292"/>
                  <a:gd name="T80" fmla="*/ 185 w 260"/>
                  <a:gd name="T81" fmla="*/ 234 h 292"/>
                  <a:gd name="T82" fmla="*/ 12 w 260"/>
                  <a:gd name="T83" fmla="*/ 239 h 292"/>
                  <a:gd name="T84" fmla="*/ 25 w 260"/>
                  <a:gd name="T85" fmla="*/ 174 h 292"/>
                  <a:gd name="T86" fmla="*/ 30 w 260"/>
                  <a:gd name="T87" fmla="*/ 101 h 292"/>
                  <a:gd name="T88" fmla="*/ 36 w 260"/>
                  <a:gd name="T89" fmla="*/ 17 h 292"/>
                  <a:gd name="T90" fmla="*/ 217 w 260"/>
                  <a:gd name="T91" fmla="*/ 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 h="292">
                    <a:moveTo>
                      <a:pt x="30" y="9"/>
                    </a:moveTo>
                    <a:cubicBezTo>
                      <a:pt x="23" y="81"/>
                      <a:pt x="27" y="170"/>
                      <a:pt x="6" y="230"/>
                    </a:cubicBezTo>
                    <a:cubicBezTo>
                      <a:pt x="5" y="235"/>
                      <a:pt x="0" y="238"/>
                      <a:pt x="1" y="244"/>
                    </a:cubicBezTo>
                    <a:cubicBezTo>
                      <a:pt x="5" y="249"/>
                      <a:pt x="19" y="244"/>
                      <a:pt x="22" y="246"/>
                    </a:cubicBezTo>
                    <a:cubicBezTo>
                      <a:pt x="19" y="255"/>
                      <a:pt x="20" y="260"/>
                      <a:pt x="19" y="270"/>
                    </a:cubicBezTo>
                    <a:cubicBezTo>
                      <a:pt x="25" y="275"/>
                      <a:pt x="27" y="274"/>
                      <a:pt x="37" y="275"/>
                    </a:cubicBezTo>
                    <a:cubicBezTo>
                      <a:pt x="35" y="283"/>
                      <a:pt x="36" y="287"/>
                      <a:pt x="40" y="292"/>
                    </a:cubicBezTo>
                    <a:cubicBezTo>
                      <a:pt x="110" y="292"/>
                      <a:pt x="173" y="289"/>
                      <a:pt x="225" y="272"/>
                    </a:cubicBezTo>
                    <a:cubicBezTo>
                      <a:pt x="239" y="240"/>
                      <a:pt x="247" y="202"/>
                      <a:pt x="254" y="164"/>
                    </a:cubicBezTo>
                    <a:cubicBezTo>
                      <a:pt x="260" y="125"/>
                      <a:pt x="254" y="82"/>
                      <a:pt x="254" y="36"/>
                    </a:cubicBezTo>
                    <a:cubicBezTo>
                      <a:pt x="250" y="31"/>
                      <a:pt x="241" y="33"/>
                      <a:pt x="237" y="30"/>
                    </a:cubicBezTo>
                    <a:cubicBezTo>
                      <a:pt x="235" y="24"/>
                      <a:pt x="240" y="22"/>
                      <a:pt x="237" y="18"/>
                    </a:cubicBezTo>
                    <a:cubicBezTo>
                      <a:pt x="232" y="18"/>
                      <a:pt x="228" y="18"/>
                      <a:pt x="224" y="18"/>
                    </a:cubicBezTo>
                    <a:cubicBezTo>
                      <a:pt x="225" y="15"/>
                      <a:pt x="226" y="12"/>
                      <a:pt x="225" y="7"/>
                    </a:cubicBezTo>
                    <a:cubicBezTo>
                      <a:pt x="207" y="0"/>
                      <a:pt x="188" y="0"/>
                      <a:pt x="176" y="0"/>
                    </a:cubicBezTo>
                    <a:cubicBezTo>
                      <a:pt x="143" y="0"/>
                      <a:pt x="103" y="7"/>
                      <a:pt x="65" y="7"/>
                    </a:cubicBezTo>
                    <a:cubicBezTo>
                      <a:pt x="53" y="8"/>
                      <a:pt x="41" y="5"/>
                      <a:pt x="30" y="9"/>
                    </a:cubicBezTo>
                    <a:close/>
                    <a:moveTo>
                      <a:pt x="240" y="40"/>
                    </a:moveTo>
                    <a:cubicBezTo>
                      <a:pt x="249" y="39"/>
                      <a:pt x="246" y="45"/>
                      <a:pt x="247" y="53"/>
                    </a:cubicBezTo>
                    <a:cubicBezTo>
                      <a:pt x="257" y="123"/>
                      <a:pt x="243" y="215"/>
                      <a:pt x="221" y="265"/>
                    </a:cubicBezTo>
                    <a:cubicBezTo>
                      <a:pt x="181" y="281"/>
                      <a:pt x="128" y="283"/>
                      <a:pt x="67" y="283"/>
                    </a:cubicBezTo>
                    <a:cubicBezTo>
                      <a:pt x="60" y="283"/>
                      <a:pt x="50" y="287"/>
                      <a:pt x="46" y="280"/>
                    </a:cubicBezTo>
                    <a:cubicBezTo>
                      <a:pt x="44" y="273"/>
                      <a:pt x="53" y="276"/>
                      <a:pt x="55" y="276"/>
                    </a:cubicBezTo>
                    <a:cubicBezTo>
                      <a:pt x="103" y="271"/>
                      <a:pt x="162" y="271"/>
                      <a:pt x="210" y="263"/>
                    </a:cubicBezTo>
                    <a:cubicBezTo>
                      <a:pt x="219" y="203"/>
                      <a:pt x="229" y="118"/>
                      <a:pt x="235" y="43"/>
                    </a:cubicBezTo>
                    <a:cubicBezTo>
                      <a:pt x="236" y="41"/>
                      <a:pt x="238" y="40"/>
                      <a:pt x="240" y="40"/>
                    </a:cubicBezTo>
                    <a:close/>
                    <a:moveTo>
                      <a:pt x="224" y="27"/>
                    </a:moveTo>
                    <a:cubicBezTo>
                      <a:pt x="226" y="27"/>
                      <a:pt x="228" y="27"/>
                      <a:pt x="228" y="25"/>
                    </a:cubicBezTo>
                    <a:cubicBezTo>
                      <a:pt x="226" y="102"/>
                      <a:pt x="214" y="182"/>
                      <a:pt x="204" y="256"/>
                    </a:cubicBezTo>
                    <a:cubicBezTo>
                      <a:pt x="178" y="263"/>
                      <a:pt x="152" y="262"/>
                      <a:pt x="116" y="263"/>
                    </a:cubicBezTo>
                    <a:cubicBezTo>
                      <a:pt x="82" y="265"/>
                      <a:pt x="50" y="272"/>
                      <a:pt x="26" y="266"/>
                    </a:cubicBezTo>
                    <a:cubicBezTo>
                      <a:pt x="27" y="261"/>
                      <a:pt x="27" y="253"/>
                      <a:pt x="29" y="245"/>
                    </a:cubicBezTo>
                    <a:cubicBezTo>
                      <a:pt x="85" y="239"/>
                      <a:pt x="147" y="258"/>
                      <a:pt x="189" y="241"/>
                    </a:cubicBezTo>
                    <a:cubicBezTo>
                      <a:pt x="198" y="224"/>
                      <a:pt x="191" y="202"/>
                      <a:pt x="192" y="180"/>
                    </a:cubicBezTo>
                    <a:cubicBezTo>
                      <a:pt x="192" y="168"/>
                      <a:pt x="194" y="155"/>
                      <a:pt x="196" y="142"/>
                    </a:cubicBezTo>
                    <a:cubicBezTo>
                      <a:pt x="197" y="130"/>
                      <a:pt x="198" y="117"/>
                      <a:pt x="200" y="106"/>
                    </a:cubicBezTo>
                    <a:cubicBezTo>
                      <a:pt x="205" y="85"/>
                      <a:pt x="212" y="66"/>
                      <a:pt x="217" y="45"/>
                    </a:cubicBezTo>
                    <a:cubicBezTo>
                      <a:pt x="218" y="39"/>
                      <a:pt x="217" y="30"/>
                      <a:pt x="224" y="27"/>
                    </a:cubicBezTo>
                    <a:close/>
                    <a:moveTo>
                      <a:pt x="217" y="14"/>
                    </a:moveTo>
                    <a:cubicBezTo>
                      <a:pt x="206" y="68"/>
                      <a:pt x="187" y="121"/>
                      <a:pt x="186" y="180"/>
                    </a:cubicBezTo>
                    <a:cubicBezTo>
                      <a:pt x="186" y="198"/>
                      <a:pt x="191" y="217"/>
                      <a:pt x="185" y="234"/>
                    </a:cubicBezTo>
                    <a:cubicBezTo>
                      <a:pt x="139" y="249"/>
                      <a:pt x="62" y="229"/>
                      <a:pt x="12" y="239"/>
                    </a:cubicBezTo>
                    <a:cubicBezTo>
                      <a:pt x="13" y="219"/>
                      <a:pt x="22" y="199"/>
                      <a:pt x="25" y="174"/>
                    </a:cubicBezTo>
                    <a:cubicBezTo>
                      <a:pt x="28" y="151"/>
                      <a:pt x="27" y="125"/>
                      <a:pt x="30" y="101"/>
                    </a:cubicBezTo>
                    <a:cubicBezTo>
                      <a:pt x="34" y="76"/>
                      <a:pt x="36" y="40"/>
                      <a:pt x="36" y="17"/>
                    </a:cubicBezTo>
                    <a:cubicBezTo>
                      <a:pt x="97" y="17"/>
                      <a:pt x="158" y="3"/>
                      <a:pt x="2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2" name="Freeform 792"/>
              <p:cNvSpPr/>
              <p:nvPr/>
            </p:nvSpPr>
            <p:spPr bwMode="auto">
              <a:xfrm>
                <a:off x="9477376" y="5453063"/>
                <a:ext cx="360363" cy="65088"/>
              </a:xfrm>
              <a:custGeom>
                <a:avLst/>
                <a:gdLst>
                  <a:gd name="T0" fmla="*/ 32 w 148"/>
                  <a:gd name="T1" fmla="*/ 15 h 27"/>
                  <a:gd name="T2" fmla="*/ 52 w 148"/>
                  <a:gd name="T3" fmla="*/ 21 h 27"/>
                  <a:gd name="T4" fmla="*/ 83 w 148"/>
                  <a:gd name="T5" fmla="*/ 18 h 27"/>
                  <a:gd name="T6" fmla="*/ 112 w 148"/>
                  <a:gd name="T7" fmla="*/ 14 h 27"/>
                  <a:gd name="T8" fmla="*/ 125 w 148"/>
                  <a:gd name="T9" fmla="*/ 20 h 27"/>
                  <a:gd name="T10" fmla="*/ 148 w 148"/>
                  <a:gd name="T11" fmla="*/ 8 h 27"/>
                  <a:gd name="T12" fmla="*/ 125 w 148"/>
                  <a:gd name="T13" fmla="*/ 13 h 27"/>
                  <a:gd name="T14" fmla="*/ 96 w 148"/>
                  <a:gd name="T15" fmla="*/ 15 h 27"/>
                  <a:gd name="T16" fmla="*/ 46 w 148"/>
                  <a:gd name="T17" fmla="*/ 13 h 27"/>
                  <a:gd name="T18" fmla="*/ 32 w 148"/>
                  <a:gd name="T19" fmla="*/ 8 h 27"/>
                  <a:gd name="T20" fmla="*/ 13 w 148"/>
                  <a:gd name="T21" fmla="*/ 12 h 27"/>
                  <a:gd name="T22" fmla="*/ 0 w 148"/>
                  <a:gd name="T23" fmla="*/ 10 h 27"/>
                  <a:gd name="T24" fmla="*/ 32 w 148"/>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27">
                    <a:moveTo>
                      <a:pt x="32" y="15"/>
                    </a:moveTo>
                    <a:cubicBezTo>
                      <a:pt x="40" y="16"/>
                      <a:pt x="45" y="21"/>
                      <a:pt x="52" y="21"/>
                    </a:cubicBezTo>
                    <a:cubicBezTo>
                      <a:pt x="63" y="21"/>
                      <a:pt x="71" y="15"/>
                      <a:pt x="83" y="18"/>
                    </a:cubicBezTo>
                    <a:cubicBezTo>
                      <a:pt x="93" y="27"/>
                      <a:pt x="105" y="19"/>
                      <a:pt x="112" y="14"/>
                    </a:cubicBezTo>
                    <a:cubicBezTo>
                      <a:pt x="118" y="15"/>
                      <a:pt x="119" y="20"/>
                      <a:pt x="125" y="20"/>
                    </a:cubicBezTo>
                    <a:cubicBezTo>
                      <a:pt x="132" y="15"/>
                      <a:pt x="144" y="16"/>
                      <a:pt x="148" y="8"/>
                    </a:cubicBezTo>
                    <a:cubicBezTo>
                      <a:pt x="140" y="4"/>
                      <a:pt x="132" y="11"/>
                      <a:pt x="125" y="13"/>
                    </a:cubicBezTo>
                    <a:cubicBezTo>
                      <a:pt x="116" y="0"/>
                      <a:pt x="106" y="12"/>
                      <a:pt x="96" y="15"/>
                    </a:cubicBezTo>
                    <a:cubicBezTo>
                      <a:pt x="85" y="4"/>
                      <a:pt x="64" y="15"/>
                      <a:pt x="46" y="13"/>
                    </a:cubicBezTo>
                    <a:cubicBezTo>
                      <a:pt x="41" y="12"/>
                      <a:pt x="37" y="8"/>
                      <a:pt x="32" y="8"/>
                    </a:cubicBezTo>
                    <a:cubicBezTo>
                      <a:pt x="26" y="8"/>
                      <a:pt x="19" y="12"/>
                      <a:pt x="13" y="12"/>
                    </a:cubicBezTo>
                    <a:cubicBezTo>
                      <a:pt x="7" y="11"/>
                      <a:pt x="5" y="6"/>
                      <a:pt x="0" y="10"/>
                    </a:cubicBezTo>
                    <a:cubicBezTo>
                      <a:pt x="4" y="27"/>
                      <a:pt x="21" y="14"/>
                      <a:pt x="3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3" name="Freeform 799"/>
              <p:cNvSpPr/>
              <p:nvPr/>
            </p:nvSpPr>
            <p:spPr bwMode="auto">
              <a:xfrm>
                <a:off x="9474201" y="5530850"/>
                <a:ext cx="346075" cy="65088"/>
              </a:xfrm>
              <a:custGeom>
                <a:avLst/>
                <a:gdLst>
                  <a:gd name="T0" fmla="*/ 40 w 142"/>
                  <a:gd name="T1" fmla="*/ 7 h 27"/>
                  <a:gd name="T2" fmla="*/ 75 w 142"/>
                  <a:gd name="T3" fmla="*/ 11 h 27"/>
                  <a:gd name="T4" fmla="*/ 112 w 142"/>
                  <a:gd name="T5" fmla="*/ 13 h 27"/>
                  <a:gd name="T6" fmla="*/ 142 w 142"/>
                  <a:gd name="T7" fmla="*/ 11 h 27"/>
                  <a:gd name="T8" fmla="*/ 112 w 142"/>
                  <a:gd name="T9" fmla="*/ 5 h 27"/>
                  <a:gd name="T10" fmla="*/ 91 w 142"/>
                  <a:gd name="T11" fmla="*/ 13 h 27"/>
                  <a:gd name="T12" fmla="*/ 77 w 142"/>
                  <a:gd name="T13" fmla="*/ 4 h 27"/>
                  <a:gd name="T14" fmla="*/ 57 w 142"/>
                  <a:gd name="T15" fmla="*/ 9 h 27"/>
                  <a:gd name="T16" fmla="*/ 40 w 142"/>
                  <a:gd name="T17" fmla="*/ 0 h 27"/>
                  <a:gd name="T18" fmla="*/ 15 w 142"/>
                  <a:gd name="T19" fmla="*/ 12 h 27"/>
                  <a:gd name="T20" fmla="*/ 0 w 142"/>
                  <a:gd name="T21" fmla="*/ 9 h 27"/>
                  <a:gd name="T22" fmla="*/ 40 w 14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7">
                    <a:moveTo>
                      <a:pt x="40" y="7"/>
                    </a:moveTo>
                    <a:cubicBezTo>
                      <a:pt x="47" y="18"/>
                      <a:pt x="65" y="18"/>
                      <a:pt x="75" y="11"/>
                    </a:cubicBezTo>
                    <a:cubicBezTo>
                      <a:pt x="84" y="24"/>
                      <a:pt x="100" y="18"/>
                      <a:pt x="112" y="13"/>
                    </a:cubicBezTo>
                    <a:cubicBezTo>
                      <a:pt x="119" y="21"/>
                      <a:pt x="138" y="24"/>
                      <a:pt x="142" y="11"/>
                    </a:cubicBezTo>
                    <a:cubicBezTo>
                      <a:pt x="130" y="17"/>
                      <a:pt x="120" y="11"/>
                      <a:pt x="112" y="5"/>
                    </a:cubicBezTo>
                    <a:cubicBezTo>
                      <a:pt x="107" y="9"/>
                      <a:pt x="98" y="11"/>
                      <a:pt x="91" y="13"/>
                    </a:cubicBezTo>
                    <a:cubicBezTo>
                      <a:pt x="87" y="10"/>
                      <a:pt x="83" y="5"/>
                      <a:pt x="77" y="4"/>
                    </a:cubicBezTo>
                    <a:cubicBezTo>
                      <a:pt x="70" y="5"/>
                      <a:pt x="64" y="10"/>
                      <a:pt x="57" y="9"/>
                    </a:cubicBezTo>
                    <a:cubicBezTo>
                      <a:pt x="50" y="8"/>
                      <a:pt x="47" y="0"/>
                      <a:pt x="40" y="0"/>
                    </a:cubicBezTo>
                    <a:cubicBezTo>
                      <a:pt x="30" y="0"/>
                      <a:pt x="30" y="11"/>
                      <a:pt x="15" y="12"/>
                    </a:cubicBezTo>
                    <a:cubicBezTo>
                      <a:pt x="11" y="11"/>
                      <a:pt x="5" y="6"/>
                      <a:pt x="0" y="9"/>
                    </a:cubicBezTo>
                    <a:cubicBezTo>
                      <a:pt x="9" y="27"/>
                      <a:pt x="30" y="15"/>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4" name="Freeform 802"/>
              <p:cNvSpPr/>
              <p:nvPr/>
            </p:nvSpPr>
            <p:spPr bwMode="auto">
              <a:xfrm>
                <a:off x="9477376" y="5622925"/>
                <a:ext cx="311150" cy="50800"/>
              </a:xfrm>
              <a:custGeom>
                <a:avLst/>
                <a:gdLst>
                  <a:gd name="T0" fmla="*/ 110 w 128"/>
                  <a:gd name="T1" fmla="*/ 14 h 21"/>
                  <a:gd name="T2" fmla="*/ 97 w 128"/>
                  <a:gd name="T3" fmla="*/ 5 h 21"/>
                  <a:gd name="T4" fmla="*/ 55 w 128"/>
                  <a:gd name="T5" fmla="*/ 9 h 21"/>
                  <a:gd name="T6" fmla="*/ 39 w 128"/>
                  <a:gd name="T7" fmla="*/ 0 h 21"/>
                  <a:gd name="T8" fmla="*/ 18 w 128"/>
                  <a:gd name="T9" fmla="*/ 11 h 21"/>
                  <a:gd name="T10" fmla="*/ 0 w 128"/>
                  <a:gd name="T11" fmla="*/ 1 h 21"/>
                  <a:gd name="T12" fmla="*/ 39 w 128"/>
                  <a:gd name="T13" fmla="*/ 9 h 21"/>
                  <a:gd name="T14" fmla="*/ 70 w 128"/>
                  <a:gd name="T15" fmla="*/ 13 h 21"/>
                  <a:gd name="T16" fmla="*/ 81 w 128"/>
                  <a:gd name="T17" fmla="*/ 17 h 21"/>
                  <a:gd name="T18" fmla="*/ 97 w 128"/>
                  <a:gd name="T19" fmla="*/ 13 h 21"/>
                  <a:gd name="T20" fmla="*/ 108 w 128"/>
                  <a:gd name="T21" fmla="*/ 21 h 21"/>
                  <a:gd name="T22" fmla="*/ 128 w 128"/>
                  <a:gd name="T23" fmla="*/ 7 h 21"/>
                  <a:gd name="T24" fmla="*/ 110 w 128"/>
                  <a:gd name="T2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21">
                    <a:moveTo>
                      <a:pt x="110" y="14"/>
                    </a:moveTo>
                    <a:cubicBezTo>
                      <a:pt x="105" y="11"/>
                      <a:pt x="101" y="8"/>
                      <a:pt x="97" y="5"/>
                    </a:cubicBezTo>
                    <a:cubicBezTo>
                      <a:pt x="84" y="16"/>
                      <a:pt x="72" y="1"/>
                      <a:pt x="55" y="9"/>
                    </a:cubicBezTo>
                    <a:cubicBezTo>
                      <a:pt x="48" y="8"/>
                      <a:pt x="46" y="2"/>
                      <a:pt x="39" y="0"/>
                    </a:cubicBezTo>
                    <a:cubicBezTo>
                      <a:pt x="33" y="5"/>
                      <a:pt x="28" y="10"/>
                      <a:pt x="18" y="11"/>
                    </a:cubicBezTo>
                    <a:cubicBezTo>
                      <a:pt x="12" y="8"/>
                      <a:pt x="9" y="1"/>
                      <a:pt x="0" y="1"/>
                    </a:cubicBezTo>
                    <a:cubicBezTo>
                      <a:pt x="5" y="20"/>
                      <a:pt x="28" y="21"/>
                      <a:pt x="39" y="9"/>
                    </a:cubicBezTo>
                    <a:cubicBezTo>
                      <a:pt x="48" y="21"/>
                      <a:pt x="59" y="12"/>
                      <a:pt x="70" y="13"/>
                    </a:cubicBezTo>
                    <a:cubicBezTo>
                      <a:pt x="74" y="13"/>
                      <a:pt x="78" y="17"/>
                      <a:pt x="81" y="17"/>
                    </a:cubicBezTo>
                    <a:cubicBezTo>
                      <a:pt x="88" y="18"/>
                      <a:pt x="91" y="13"/>
                      <a:pt x="97" y="13"/>
                    </a:cubicBezTo>
                    <a:cubicBezTo>
                      <a:pt x="100" y="17"/>
                      <a:pt x="104" y="18"/>
                      <a:pt x="108" y="21"/>
                    </a:cubicBezTo>
                    <a:cubicBezTo>
                      <a:pt x="115" y="16"/>
                      <a:pt x="126" y="16"/>
                      <a:pt x="128" y="7"/>
                    </a:cubicBezTo>
                    <a:cubicBezTo>
                      <a:pt x="124" y="3"/>
                      <a:pt x="116" y="11"/>
                      <a:pt x="1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5" name="Freeform 804"/>
              <p:cNvSpPr/>
              <p:nvPr/>
            </p:nvSpPr>
            <p:spPr bwMode="auto">
              <a:xfrm>
                <a:off x="9464676" y="5700713"/>
                <a:ext cx="317500" cy="73025"/>
              </a:xfrm>
              <a:custGeom>
                <a:avLst/>
                <a:gdLst>
                  <a:gd name="T0" fmla="*/ 35 w 130"/>
                  <a:gd name="T1" fmla="*/ 12 h 30"/>
                  <a:gd name="T2" fmla="*/ 64 w 130"/>
                  <a:gd name="T3" fmla="*/ 14 h 30"/>
                  <a:gd name="T4" fmla="*/ 98 w 130"/>
                  <a:gd name="T5" fmla="*/ 18 h 30"/>
                  <a:gd name="T6" fmla="*/ 130 w 130"/>
                  <a:gd name="T7" fmla="*/ 16 h 30"/>
                  <a:gd name="T8" fmla="*/ 115 w 130"/>
                  <a:gd name="T9" fmla="*/ 20 h 30"/>
                  <a:gd name="T10" fmla="*/ 101 w 130"/>
                  <a:gd name="T11" fmla="*/ 11 h 30"/>
                  <a:gd name="T12" fmla="*/ 81 w 130"/>
                  <a:gd name="T13" fmla="*/ 16 h 30"/>
                  <a:gd name="T14" fmla="*/ 49 w 130"/>
                  <a:gd name="T15" fmla="*/ 12 h 30"/>
                  <a:gd name="T16" fmla="*/ 33 w 130"/>
                  <a:gd name="T17" fmla="*/ 5 h 30"/>
                  <a:gd name="T18" fmla="*/ 18 w 130"/>
                  <a:gd name="T19" fmla="*/ 12 h 30"/>
                  <a:gd name="T20" fmla="*/ 0 w 130"/>
                  <a:gd name="T21" fmla="*/ 5 h 30"/>
                  <a:gd name="T22" fmla="*/ 35 w 130"/>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30">
                    <a:moveTo>
                      <a:pt x="35" y="12"/>
                    </a:moveTo>
                    <a:cubicBezTo>
                      <a:pt x="41" y="22"/>
                      <a:pt x="55" y="19"/>
                      <a:pt x="64" y="14"/>
                    </a:cubicBezTo>
                    <a:cubicBezTo>
                      <a:pt x="73" y="22"/>
                      <a:pt x="87" y="26"/>
                      <a:pt x="98" y="18"/>
                    </a:cubicBezTo>
                    <a:cubicBezTo>
                      <a:pt x="105" y="28"/>
                      <a:pt x="126" y="30"/>
                      <a:pt x="130" y="16"/>
                    </a:cubicBezTo>
                    <a:cubicBezTo>
                      <a:pt x="125" y="13"/>
                      <a:pt x="121" y="21"/>
                      <a:pt x="115" y="20"/>
                    </a:cubicBezTo>
                    <a:cubicBezTo>
                      <a:pt x="109" y="19"/>
                      <a:pt x="105" y="14"/>
                      <a:pt x="101" y="11"/>
                    </a:cubicBezTo>
                    <a:cubicBezTo>
                      <a:pt x="94" y="13"/>
                      <a:pt x="89" y="16"/>
                      <a:pt x="81" y="16"/>
                    </a:cubicBezTo>
                    <a:cubicBezTo>
                      <a:pt x="73" y="7"/>
                      <a:pt x="60" y="6"/>
                      <a:pt x="49" y="12"/>
                    </a:cubicBezTo>
                    <a:cubicBezTo>
                      <a:pt x="42" y="11"/>
                      <a:pt x="41" y="5"/>
                      <a:pt x="33" y="5"/>
                    </a:cubicBezTo>
                    <a:cubicBezTo>
                      <a:pt x="26" y="5"/>
                      <a:pt x="25" y="12"/>
                      <a:pt x="18" y="12"/>
                    </a:cubicBezTo>
                    <a:cubicBezTo>
                      <a:pt x="10" y="12"/>
                      <a:pt x="8" y="0"/>
                      <a:pt x="0" y="5"/>
                    </a:cubicBezTo>
                    <a:cubicBezTo>
                      <a:pt x="4" y="21"/>
                      <a:pt x="24" y="21"/>
                      <a:pt x="3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6" name="Freeform 812"/>
              <p:cNvSpPr/>
              <p:nvPr/>
            </p:nvSpPr>
            <p:spPr bwMode="auto">
              <a:xfrm>
                <a:off x="9464675" y="5786437"/>
                <a:ext cx="319088" cy="65087"/>
              </a:xfrm>
              <a:custGeom>
                <a:avLst/>
                <a:gdLst>
                  <a:gd name="T0" fmla="*/ 102 w 131"/>
                  <a:gd name="T1" fmla="*/ 9 h 27"/>
                  <a:gd name="T2" fmla="*/ 81 w 131"/>
                  <a:gd name="T3" fmla="*/ 17 h 27"/>
                  <a:gd name="T4" fmla="*/ 46 w 131"/>
                  <a:gd name="T5" fmla="*/ 13 h 27"/>
                  <a:gd name="T6" fmla="*/ 35 w 131"/>
                  <a:gd name="T7" fmla="*/ 2 h 27"/>
                  <a:gd name="T8" fmla="*/ 16 w 131"/>
                  <a:gd name="T9" fmla="*/ 12 h 27"/>
                  <a:gd name="T10" fmla="*/ 1 w 131"/>
                  <a:gd name="T11" fmla="*/ 0 h 27"/>
                  <a:gd name="T12" fmla="*/ 15 w 131"/>
                  <a:gd name="T13" fmla="*/ 19 h 27"/>
                  <a:gd name="T14" fmla="*/ 33 w 131"/>
                  <a:gd name="T15" fmla="*/ 11 h 27"/>
                  <a:gd name="T16" fmla="*/ 65 w 131"/>
                  <a:gd name="T17" fmla="*/ 15 h 27"/>
                  <a:gd name="T18" fmla="*/ 98 w 131"/>
                  <a:gd name="T19" fmla="*/ 16 h 27"/>
                  <a:gd name="T20" fmla="*/ 131 w 131"/>
                  <a:gd name="T21" fmla="*/ 15 h 27"/>
                  <a:gd name="T22" fmla="*/ 102 w 131"/>
                  <a:gd name="T2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7">
                    <a:moveTo>
                      <a:pt x="102" y="9"/>
                    </a:moveTo>
                    <a:cubicBezTo>
                      <a:pt x="94" y="10"/>
                      <a:pt x="89" y="15"/>
                      <a:pt x="81" y="17"/>
                    </a:cubicBezTo>
                    <a:cubicBezTo>
                      <a:pt x="73" y="7"/>
                      <a:pt x="58" y="9"/>
                      <a:pt x="46" y="13"/>
                    </a:cubicBezTo>
                    <a:cubicBezTo>
                      <a:pt x="41" y="10"/>
                      <a:pt x="39" y="5"/>
                      <a:pt x="35" y="2"/>
                    </a:cubicBezTo>
                    <a:cubicBezTo>
                      <a:pt x="27" y="6"/>
                      <a:pt x="23" y="13"/>
                      <a:pt x="16" y="12"/>
                    </a:cubicBezTo>
                    <a:cubicBezTo>
                      <a:pt x="8" y="11"/>
                      <a:pt x="10" y="1"/>
                      <a:pt x="1" y="0"/>
                    </a:cubicBezTo>
                    <a:cubicBezTo>
                      <a:pt x="0" y="8"/>
                      <a:pt x="7" y="18"/>
                      <a:pt x="15" y="19"/>
                    </a:cubicBezTo>
                    <a:cubicBezTo>
                      <a:pt x="23" y="20"/>
                      <a:pt x="26" y="12"/>
                      <a:pt x="33" y="11"/>
                    </a:cubicBezTo>
                    <a:cubicBezTo>
                      <a:pt x="39" y="24"/>
                      <a:pt x="54" y="18"/>
                      <a:pt x="65" y="15"/>
                    </a:cubicBezTo>
                    <a:cubicBezTo>
                      <a:pt x="74" y="26"/>
                      <a:pt x="88" y="24"/>
                      <a:pt x="98" y="16"/>
                    </a:cubicBezTo>
                    <a:cubicBezTo>
                      <a:pt x="105" y="27"/>
                      <a:pt x="125" y="26"/>
                      <a:pt x="131" y="15"/>
                    </a:cubicBezTo>
                    <a:cubicBezTo>
                      <a:pt x="120" y="18"/>
                      <a:pt x="106" y="19"/>
                      <a:pt x="10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57" name="Freeform 816"/>
              <p:cNvSpPr/>
              <p:nvPr/>
            </p:nvSpPr>
            <p:spPr bwMode="auto">
              <a:xfrm>
                <a:off x="9445625" y="5868987"/>
                <a:ext cx="309563" cy="63500"/>
              </a:xfrm>
              <a:custGeom>
                <a:avLst/>
                <a:gdLst>
                  <a:gd name="T0" fmla="*/ 38 w 127"/>
                  <a:gd name="T1" fmla="*/ 9 h 26"/>
                  <a:gd name="T2" fmla="*/ 68 w 127"/>
                  <a:gd name="T3" fmla="*/ 13 h 26"/>
                  <a:gd name="T4" fmla="*/ 80 w 127"/>
                  <a:gd name="T5" fmla="*/ 20 h 26"/>
                  <a:gd name="T6" fmla="*/ 97 w 127"/>
                  <a:gd name="T7" fmla="*/ 12 h 26"/>
                  <a:gd name="T8" fmla="*/ 104 w 127"/>
                  <a:gd name="T9" fmla="*/ 20 h 26"/>
                  <a:gd name="T10" fmla="*/ 127 w 127"/>
                  <a:gd name="T11" fmla="*/ 15 h 26"/>
                  <a:gd name="T12" fmla="*/ 109 w 127"/>
                  <a:gd name="T13" fmla="*/ 13 h 26"/>
                  <a:gd name="T14" fmla="*/ 99 w 127"/>
                  <a:gd name="T15" fmla="*/ 5 h 26"/>
                  <a:gd name="T16" fmla="*/ 79 w 127"/>
                  <a:gd name="T17" fmla="*/ 13 h 26"/>
                  <a:gd name="T18" fmla="*/ 72 w 127"/>
                  <a:gd name="T19" fmla="*/ 5 h 26"/>
                  <a:gd name="T20" fmla="*/ 40 w 127"/>
                  <a:gd name="T21" fmla="*/ 2 h 26"/>
                  <a:gd name="T22" fmla="*/ 19 w 127"/>
                  <a:gd name="T23" fmla="*/ 13 h 26"/>
                  <a:gd name="T24" fmla="*/ 1 w 127"/>
                  <a:gd name="T25" fmla="*/ 0 h 26"/>
                  <a:gd name="T26" fmla="*/ 38 w 127"/>
                  <a:gd name="T2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6">
                    <a:moveTo>
                      <a:pt x="38" y="9"/>
                    </a:moveTo>
                    <a:cubicBezTo>
                      <a:pt x="44" y="19"/>
                      <a:pt x="60" y="21"/>
                      <a:pt x="68" y="13"/>
                    </a:cubicBezTo>
                    <a:cubicBezTo>
                      <a:pt x="73" y="15"/>
                      <a:pt x="73" y="22"/>
                      <a:pt x="80" y="20"/>
                    </a:cubicBezTo>
                    <a:cubicBezTo>
                      <a:pt x="86" y="18"/>
                      <a:pt x="91" y="15"/>
                      <a:pt x="97" y="12"/>
                    </a:cubicBezTo>
                    <a:cubicBezTo>
                      <a:pt x="98" y="17"/>
                      <a:pt x="102" y="17"/>
                      <a:pt x="104" y="20"/>
                    </a:cubicBezTo>
                    <a:cubicBezTo>
                      <a:pt x="113" y="20"/>
                      <a:pt x="123" y="20"/>
                      <a:pt x="127" y="15"/>
                    </a:cubicBezTo>
                    <a:cubicBezTo>
                      <a:pt x="124" y="8"/>
                      <a:pt x="116" y="15"/>
                      <a:pt x="109" y="13"/>
                    </a:cubicBezTo>
                    <a:cubicBezTo>
                      <a:pt x="103" y="12"/>
                      <a:pt x="103" y="7"/>
                      <a:pt x="99" y="5"/>
                    </a:cubicBezTo>
                    <a:cubicBezTo>
                      <a:pt x="93" y="9"/>
                      <a:pt x="86" y="11"/>
                      <a:pt x="79" y="13"/>
                    </a:cubicBezTo>
                    <a:cubicBezTo>
                      <a:pt x="75" y="12"/>
                      <a:pt x="76" y="6"/>
                      <a:pt x="72" y="5"/>
                    </a:cubicBezTo>
                    <a:cubicBezTo>
                      <a:pt x="61" y="11"/>
                      <a:pt x="49" y="13"/>
                      <a:pt x="40" y="2"/>
                    </a:cubicBezTo>
                    <a:cubicBezTo>
                      <a:pt x="33" y="6"/>
                      <a:pt x="28" y="12"/>
                      <a:pt x="19" y="13"/>
                    </a:cubicBezTo>
                    <a:cubicBezTo>
                      <a:pt x="11" y="10"/>
                      <a:pt x="11" y="0"/>
                      <a:pt x="1" y="0"/>
                    </a:cubicBezTo>
                    <a:cubicBezTo>
                      <a:pt x="0" y="16"/>
                      <a:pt x="28" y="26"/>
                      <a:pt x="3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172" name="组 248"/>
          <p:cNvGrpSpPr/>
          <p:nvPr/>
        </p:nvGrpSpPr>
        <p:grpSpPr>
          <a:xfrm>
            <a:off x="727782" y="4135411"/>
            <a:ext cx="1947136" cy="759647"/>
            <a:chOff x="917248" y="2775887"/>
            <a:chExt cx="1947136" cy="759647"/>
          </a:xfrm>
        </p:grpSpPr>
        <p:sp>
          <p:nvSpPr>
            <p:cNvPr id="173" name="文本框 8"/>
            <p:cNvSpPr txBox="1"/>
            <p:nvPr/>
          </p:nvSpPr>
          <p:spPr>
            <a:xfrm>
              <a:off x="966471" y="3123113"/>
              <a:ext cx="1850822" cy="4124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迁移学习</a:t>
              </a:r>
              <a:endParaRPr lang="zh-CN" altLang="en-US" sz="16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74" name="矩形 173"/>
            <p:cNvSpPr/>
            <p:nvPr/>
          </p:nvSpPr>
          <p:spPr>
            <a:xfrm>
              <a:off x="917248" y="2775887"/>
              <a:ext cx="1947136" cy="452432"/>
            </a:xfrm>
            <a:prstGeom prst="rect">
              <a:avLst/>
            </a:prstGeom>
          </p:spPr>
          <p:txBody>
            <a:bodyPr wrap="square">
              <a:spAutoFit/>
            </a:bodyPr>
            <a:lstStyle/>
            <a:p>
              <a:pPr algn="ctr" defTabSz="1218565">
                <a:lnSpc>
                  <a:spcPct val="130000"/>
                </a:lnSpc>
                <a:defRPr/>
              </a:pPr>
              <a:r>
                <a:rPr lang="zh-CN" altLang="en-US" b="1" kern="0" dirty="0" smtClean="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rPr>
                <a:t>赛题</a:t>
              </a:r>
              <a:endParaRPr lang="en-US" altLang="zh-CN" b="1" kern="0" dirty="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endParaRPr>
            </a:p>
          </p:txBody>
        </p:sp>
      </p:grpSp>
      <p:grpSp>
        <p:nvGrpSpPr>
          <p:cNvPr id="175" name="组 251"/>
          <p:cNvGrpSpPr/>
          <p:nvPr/>
        </p:nvGrpSpPr>
        <p:grpSpPr>
          <a:xfrm>
            <a:off x="5152093" y="4132707"/>
            <a:ext cx="1954475" cy="1410708"/>
            <a:chOff x="917248" y="2775887"/>
            <a:chExt cx="1954475" cy="1410708"/>
          </a:xfrm>
        </p:grpSpPr>
        <p:sp>
          <p:nvSpPr>
            <p:cNvPr id="176" name="文本框 8"/>
            <p:cNvSpPr txBox="1"/>
            <p:nvPr/>
          </p:nvSpPr>
          <p:spPr>
            <a:xfrm>
              <a:off x="1020901" y="3133999"/>
              <a:ext cx="185082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r>
                <a:rPr lang="zh-CN" altLang="en-US" sz="1600" dirty="0">
                  <a:blipFill>
                    <a:blip r:embed="rId4"/>
                    <a:stretch>
                      <a:fillRect/>
                    </a:stretch>
                  </a:blipFill>
                  <a:latin typeface="微软雅黑" panose="020B0503020204020204" pitchFamily="34" charset="-122"/>
                  <a:ea typeface="微软雅黑" panose="020B0503020204020204" pitchFamily="34" charset="-122"/>
                </a:rPr>
                <a:t>用户</a:t>
              </a: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特征</a:t>
              </a:r>
              <a:endParaRPr lang="en-US" altLang="zh-CN" sz="1600" dirty="0" smtClean="0">
                <a:blipFill>
                  <a:blip r:embed="rId4"/>
                  <a:stretch>
                    <a:fillRect/>
                  </a:stretch>
                </a:blip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网络行为特征</a:t>
              </a:r>
              <a:endParaRPr lang="en-US" altLang="zh-CN" sz="1600" dirty="0" smtClean="0">
                <a:blipFill>
                  <a:blip r:embed="rId4"/>
                  <a:stretch>
                    <a:fillRect/>
                  </a:stretch>
                </a:blip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产品办理特征</a:t>
              </a:r>
              <a:endParaRPr lang="zh-CN" altLang="en-US" sz="16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77" name="矩形 176"/>
            <p:cNvSpPr/>
            <p:nvPr/>
          </p:nvSpPr>
          <p:spPr>
            <a:xfrm>
              <a:off x="917248" y="2775887"/>
              <a:ext cx="1947136" cy="422039"/>
            </a:xfrm>
            <a:prstGeom prst="rect">
              <a:avLst/>
            </a:prstGeom>
          </p:spPr>
          <p:txBody>
            <a:bodyPr wrap="square">
              <a:spAutoFit/>
            </a:bodyPr>
            <a:lstStyle/>
            <a:p>
              <a:pPr algn="ctr" defTabSz="1218565">
                <a:lnSpc>
                  <a:spcPct val="130000"/>
                </a:lnSpc>
                <a:defRPr/>
              </a:pPr>
              <a:r>
                <a:rPr lang="zh-CN" altLang="en-US" b="1" kern="0" dirty="0" smtClean="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rPr>
                <a:t>数据类型</a:t>
              </a:r>
              <a:endParaRPr lang="en-US" altLang="zh-CN" b="1" kern="0" dirty="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endParaRPr>
            </a:p>
          </p:txBody>
        </p:sp>
      </p:grpSp>
      <p:grpSp>
        <p:nvGrpSpPr>
          <p:cNvPr id="178" name="组 254"/>
          <p:cNvGrpSpPr/>
          <p:nvPr/>
        </p:nvGrpSpPr>
        <p:grpSpPr>
          <a:xfrm>
            <a:off x="9558486" y="4142537"/>
            <a:ext cx="1947136" cy="759647"/>
            <a:chOff x="917248" y="2775887"/>
            <a:chExt cx="1947136" cy="759647"/>
          </a:xfrm>
        </p:grpSpPr>
        <p:sp>
          <p:nvSpPr>
            <p:cNvPr id="179" name="文本框 8"/>
            <p:cNvSpPr txBox="1"/>
            <p:nvPr/>
          </p:nvSpPr>
          <p:spPr>
            <a:xfrm>
              <a:off x="966471" y="3123113"/>
              <a:ext cx="1850822" cy="4124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线上</a:t>
              </a:r>
              <a:r>
                <a:rPr lang="en-US" altLang="zh-CN" sz="1600" dirty="0" smtClean="0">
                  <a:blipFill>
                    <a:blip r:embed="rId4"/>
                    <a:stretch>
                      <a:fillRect/>
                    </a:stretch>
                  </a:blipFill>
                  <a:latin typeface="微软雅黑" panose="020B0503020204020204" pitchFamily="34" charset="-122"/>
                  <a:ea typeface="微软雅黑" panose="020B0503020204020204" pitchFamily="34" charset="-122"/>
                </a:rPr>
                <a:t>AUC</a:t>
              </a:r>
              <a:endParaRPr lang="zh-CN" altLang="en-US" sz="16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80" name="矩形 179"/>
            <p:cNvSpPr/>
            <p:nvPr/>
          </p:nvSpPr>
          <p:spPr>
            <a:xfrm>
              <a:off x="917248" y="2775887"/>
              <a:ext cx="1947136" cy="452432"/>
            </a:xfrm>
            <a:prstGeom prst="rect">
              <a:avLst/>
            </a:prstGeom>
          </p:spPr>
          <p:txBody>
            <a:bodyPr wrap="square">
              <a:spAutoFit/>
            </a:bodyPr>
            <a:lstStyle/>
            <a:p>
              <a:pPr algn="ctr" defTabSz="1218565">
                <a:lnSpc>
                  <a:spcPct val="130000"/>
                </a:lnSpc>
                <a:defRPr/>
              </a:pPr>
              <a:r>
                <a:rPr lang="zh-CN" altLang="en-US" b="1" kern="0" dirty="0" smtClean="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rPr>
                <a:t>评审规则</a:t>
              </a:r>
              <a:endParaRPr lang="en-US" altLang="zh-CN" b="1" kern="0" dirty="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endParaRPr>
            </a:p>
          </p:txBody>
        </p:sp>
      </p:grpSp>
      <p:grpSp>
        <p:nvGrpSpPr>
          <p:cNvPr id="181" name="组 257"/>
          <p:cNvGrpSpPr/>
          <p:nvPr/>
        </p:nvGrpSpPr>
        <p:grpSpPr>
          <a:xfrm>
            <a:off x="2864095" y="2404694"/>
            <a:ext cx="2065637" cy="1092331"/>
            <a:chOff x="869626" y="2775887"/>
            <a:chExt cx="2065637" cy="1092331"/>
          </a:xfrm>
        </p:grpSpPr>
        <p:sp>
          <p:nvSpPr>
            <p:cNvPr id="182" name="文本框 8"/>
            <p:cNvSpPr txBox="1"/>
            <p:nvPr/>
          </p:nvSpPr>
          <p:spPr>
            <a:xfrm>
              <a:off x="869626" y="3135710"/>
              <a:ext cx="2065637"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buFont typeface="Arial" panose="020B0604020202020204" pitchFamily="34" charset="0"/>
                <a:buChar char="•"/>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中等额度信用贷款</a:t>
              </a:r>
              <a:endParaRPr lang="en-US" altLang="zh-CN" sz="1600" dirty="0" smtClean="0">
                <a:blipFill>
                  <a:blip r:embed="rId4"/>
                  <a:stretch>
                    <a:fillRect/>
                  </a:stretch>
                </a:blipFill>
                <a:latin typeface="微软雅黑" panose="020B0503020204020204" pitchFamily="34" charset="-122"/>
                <a:ea typeface="微软雅黑" panose="020B0503020204020204" pitchFamily="34" charset="-122"/>
              </a:endParaRPr>
            </a:p>
            <a:p>
              <a:pPr marL="171450" indent="-171450">
                <a:lnSpc>
                  <a:spcPct val="130000"/>
                </a:lnSpc>
                <a:buFont typeface="Arial" panose="020B0604020202020204" pitchFamily="34" charset="0"/>
                <a:buChar char="•"/>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小额短期贷款</a:t>
              </a:r>
              <a:endParaRPr lang="zh-CN" altLang="en-US" sz="16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83" name="矩形 182"/>
            <p:cNvSpPr/>
            <p:nvPr/>
          </p:nvSpPr>
          <p:spPr>
            <a:xfrm>
              <a:off x="917248" y="2775887"/>
              <a:ext cx="1947136" cy="452432"/>
            </a:xfrm>
            <a:prstGeom prst="rect">
              <a:avLst/>
            </a:prstGeom>
          </p:spPr>
          <p:txBody>
            <a:bodyPr wrap="square">
              <a:spAutoFit/>
            </a:bodyPr>
            <a:lstStyle/>
            <a:p>
              <a:pPr algn="ctr" defTabSz="1218565">
                <a:lnSpc>
                  <a:spcPct val="130000"/>
                </a:lnSpc>
                <a:defRPr/>
              </a:pPr>
              <a:r>
                <a:rPr lang="zh-CN" altLang="en-US" b="1" kern="0" dirty="0" smtClean="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rPr>
                <a:t>数据源</a:t>
              </a:r>
              <a:endParaRPr lang="en-US" altLang="zh-CN" b="1" kern="0" dirty="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endParaRPr>
            </a:p>
          </p:txBody>
        </p:sp>
      </p:grpSp>
      <p:grpSp>
        <p:nvGrpSpPr>
          <p:cNvPr id="184" name="组 260"/>
          <p:cNvGrpSpPr/>
          <p:nvPr/>
        </p:nvGrpSpPr>
        <p:grpSpPr>
          <a:xfrm>
            <a:off x="7346628" y="2374150"/>
            <a:ext cx="1947136" cy="759647"/>
            <a:chOff x="917248" y="2775887"/>
            <a:chExt cx="1947136" cy="759647"/>
          </a:xfrm>
        </p:grpSpPr>
        <p:sp>
          <p:nvSpPr>
            <p:cNvPr id="185" name="文本框 8"/>
            <p:cNvSpPr txBox="1"/>
            <p:nvPr/>
          </p:nvSpPr>
          <p:spPr>
            <a:xfrm>
              <a:off x="966471" y="3123113"/>
              <a:ext cx="1850822" cy="4124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600" dirty="0" smtClean="0">
                  <a:blipFill>
                    <a:blip r:embed="rId4"/>
                    <a:stretch>
                      <a:fillRect/>
                    </a:stretch>
                  </a:blipFill>
                  <a:latin typeface="微软雅黑" panose="020B0503020204020204" pitchFamily="34" charset="-122"/>
                  <a:ea typeface="微软雅黑" panose="020B0503020204020204" pitchFamily="34" charset="-122"/>
                </a:rPr>
                <a:t>风险违约概率预测</a:t>
              </a:r>
              <a:endParaRPr lang="zh-CN" altLang="en-US" sz="1600" dirty="0">
                <a:blipFill>
                  <a:blip r:embed="rId4"/>
                  <a:stretch>
                    <a:fillRect/>
                  </a:stretch>
                </a:blipFill>
                <a:latin typeface="微软雅黑" panose="020B0503020204020204" pitchFamily="34" charset="-122"/>
                <a:ea typeface="微软雅黑" panose="020B0503020204020204" pitchFamily="34" charset="-122"/>
              </a:endParaRPr>
            </a:p>
          </p:txBody>
        </p:sp>
        <p:sp>
          <p:nvSpPr>
            <p:cNvPr id="186" name="矩形 185"/>
            <p:cNvSpPr/>
            <p:nvPr/>
          </p:nvSpPr>
          <p:spPr>
            <a:xfrm>
              <a:off x="917248" y="2775887"/>
              <a:ext cx="1947136" cy="458715"/>
            </a:xfrm>
            <a:prstGeom prst="rect">
              <a:avLst/>
            </a:prstGeom>
          </p:spPr>
          <p:txBody>
            <a:bodyPr wrap="square">
              <a:spAutoFit/>
            </a:bodyPr>
            <a:lstStyle/>
            <a:p>
              <a:pPr algn="ctr" defTabSz="1218565">
                <a:lnSpc>
                  <a:spcPct val="130000"/>
                </a:lnSpc>
                <a:defRPr/>
              </a:pPr>
              <a:r>
                <a:rPr lang="zh-CN" altLang="en-US" b="1" kern="0" dirty="0" smtClean="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rPr>
                <a:t>目标</a:t>
              </a:r>
              <a:endParaRPr lang="en-US" altLang="zh-CN" b="1" kern="0" dirty="0">
                <a:blipFill dpi="0" rotWithShape="1">
                  <a:blip r:embed="rId4">
                    <a:extLst>
                      <a:ext uri="{28A0092B-C50C-407E-A947-70E740481C1C}">
                        <a14:useLocalDpi xmlns:a14="http://schemas.microsoft.com/office/drawing/2010/main" val="0"/>
                      </a:ext>
                    </a:extLst>
                  </a:blip>
                  <a:srcRect/>
                  <a:stretch>
                    <a:fillRect/>
                  </a:stretch>
                </a:blipFill>
                <a:ea typeface="微软雅黑" panose="020B0503020204020204" pitchFamily="34" charset="-122"/>
              </a:endParaRPr>
            </a:p>
          </p:txBody>
        </p:sp>
      </p:grpSp>
      <p:grpSp>
        <p:nvGrpSpPr>
          <p:cNvPr id="187" name="组 246"/>
          <p:cNvGrpSpPr/>
          <p:nvPr/>
        </p:nvGrpSpPr>
        <p:grpSpPr>
          <a:xfrm>
            <a:off x="9850932" y="1674349"/>
            <a:ext cx="1377108" cy="2124662"/>
            <a:chOff x="7492753" y="1575197"/>
            <a:chExt cx="1377108" cy="2124662"/>
          </a:xfrm>
        </p:grpSpPr>
        <p:sp>
          <p:nvSpPr>
            <p:cNvPr id="188" name="椭圆 187"/>
            <p:cNvSpPr/>
            <p:nvPr/>
          </p:nvSpPr>
          <p:spPr>
            <a:xfrm>
              <a:off x="8083965" y="3505173"/>
              <a:ext cx="194686" cy="194686"/>
            </a:xfrm>
            <a:prstGeom prst="ellipse">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9" name="直线连接符 213"/>
            <p:cNvCxnSpPr/>
            <p:nvPr/>
          </p:nvCxnSpPr>
          <p:spPr>
            <a:xfrm flipH="1" flipV="1">
              <a:off x="8178639" y="2852646"/>
              <a:ext cx="2669" cy="652527"/>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90" name="六边形 189"/>
            <p:cNvSpPr/>
            <p:nvPr/>
          </p:nvSpPr>
          <p:spPr>
            <a:xfrm rot="1800000">
              <a:off x="7492753" y="1575197"/>
              <a:ext cx="1377108" cy="1187162"/>
            </a:xfrm>
            <a:prstGeom prst="hexagon">
              <a:avLst>
                <a:gd name="adj" fmla="val 29392"/>
                <a:gd name="vf" fmla="val 115470"/>
              </a:avLst>
            </a:prstGeom>
            <a:solidFill>
              <a:schemeClr val="bg1">
                <a:alpha val="4000"/>
              </a:schemeClr>
            </a:solidFill>
            <a:ln w="22225">
              <a:gradFill flip="none" rotWithShape="1">
                <a:gsLst>
                  <a:gs pos="75000">
                    <a:srgbClr val="151F5E"/>
                  </a:gs>
                  <a:gs pos="59000">
                    <a:srgbClr val="FCFCFC"/>
                  </a:gs>
                  <a:gs pos="32000">
                    <a:srgbClr val="151F5E"/>
                  </a:gs>
                  <a:gs pos="11000">
                    <a:schemeClr val="bg1"/>
                  </a:gs>
                  <a:gs pos="91000">
                    <a:schemeClr val="bg1"/>
                  </a:gs>
                </a:gsLst>
                <a:lin ang="2700000" scaled="1"/>
                <a:tileRect/>
              </a:gradFill>
            </a:ln>
            <a:effectLst>
              <a:glow rad="495300">
                <a:srgbClr val="150A48">
                  <a:alpha val="25000"/>
                </a:srgbClr>
              </a:glow>
              <a:outerShdw blurRad="228600" dist="762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尚黑 G0v1 细体" pitchFamily="50" charset="-122"/>
                <a:ea typeface="造字工房尚黑 G0v1 细体" pitchFamily="50" charset="-122"/>
              </a:endParaRPr>
            </a:p>
          </p:txBody>
        </p:sp>
        <p:grpSp>
          <p:nvGrpSpPr>
            <p:cNvPr id="191" name="组 235"/>
            <p:cNvGrpSpPr/>
            <p:nvPr/>
          </p:nvGrpSpPr>
          <p:grpSpPr>
            <a:xfrm>
              <a:off x="7817490" y="1844430"/>
              <a:ext cx="722297" cy="630318"/>
              <a:chOff x="8556625" y="5335588"/>
              <a:chExt cx="847726" cy="739775"/>
            </a:xfrm>
            <a:blipFill>
              <a:blip r:embed="rId4"/>
              <a:stretch>
                <a:fillRect/>
              </a:stretch>
            </a:blipFill>
          </p:grpSpPr>
          <p:sp>
            <p:nvSpPr>
              <p:cNvPr id="192" name="Freeform 636"/>
              <p:cNvSpPr>
                <a:spLocks/>
              </p:cNvSpPr>
              <p:nvPr/>
            </p:nvSpPr>
            <p:spPr bwMode="auto">
              <a:xfrm>
                <a:off x="8559801" y="5421313"/>
                <a:ext cx="98425" cy="265113"/>
              </a:xfrm>
              <a:custGeom>
                <a:avLst/>
                <a:gdLst>
                  <a:gd name="T0" fmla="*/ 35 w 41"/>
                  <a:gd name="T1" fmla="*/ 30 h 109"/>
                  <a:gd name="T2" fmla="*/ 21 w 41"/>
                  <a:gd name="T3" fmla="*/ 0 h 109"/>
                  <a:gd name="T4" fmla="*/ 0 w 41"/>
                  <a:gd name="T5" fmla="*/ 21 h 109"/>
                  <a:gd name="T6" fmla="*/ 13 w 41"/>
                  <a:gd name="T7" fmla="*/ 26 h 109"/>
                  <a:gd name="T8" fmla="*/ 4 w 41"/>
                  <a:gd name="T9" fmla="*/ 88 h 109"/>
                  <a:gd name="T10" fmla="*/ 17 w 41"/>
                  <a:gd name="T11" fmla="*/ 109 h 109"/>
                  <a:gd name="T12" fmla="*/ 12 w 41"/>
                  <a:gd name="T13" fmla="*/ 91 h 109"/>
                  <a:gd name="T14" fmla="*/ 19 w 41"/>
                  <a:gd name="T15" fmla="*/ 27 h 109"/>
                  <a:gd name="T16" fmla="*/ 35 w 41"/>
                  <a:gd name="T17" fmla="*/ 3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09">
                    <a:moveTo>
                      <a:pt x="35" y="30"/>
                    </a:moveTo>
                    <a:cubicBezTo>
                      <a:pt x="41" y="16"/>
                      <a:pt x="30" y="8"/>
                      <a:pt x="21" y="0"/>
                    </a:cubicBezTo>
                    <a:cubicBezTo>
                      <a:pt x="14" y="7"/>
                      <a:pt x="6" y="12"/>
                      <a:pt x="0" y="21"/>
                    </a:cubicBezTo>
                    <a:cubicBezTo>
                      <a:pt x="3" y="26"/>
                      <a:pt x="7" y="23"/>
                      <a:pt x="13" y="26"/>
                    </a:cubicBezTo>
                    <a:cubicBezTo>
                      <a:pt x="3" y="44"/>
                      <a:pt x="28" y="73"/>
                      <a:pt x="4" y="88"/>
                    </a:cubicBezTo>
                    <a:cubicBezTo>
                      <a:pt x="4" y="96"/>
                      <a:pt x="4" y="109"/>
                      <a:pt x="17" y="109"/>
                    </a:cubicBezTo>
                    <a:cubicBezTo>
                      <a:pt x="18" y="102"/>
                      <a:pt x="9" y="99"/>
                      <a:pt x="12" y="91"/>
                    </a:cubicBezTo>
                    <a:cubicBezTo>
                      <a:pt x="35" y="79"/>
                      <a:pt x="17" y="47"/>
                      <a:pt x="19" y="27"/>
                    </a:cubicBezTo>
                    <a:cubicBezTo>
                      <a:pt x="25" y="30"/>
                      <a:pt x="31" y="31"/>
                      <a:pt x="3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766"/>
              <p:cNvSpPr>
                <a:spLocks noEditPoints="1"/>
              </p:cNvSpPr>
              <p:nvPr/>
            </p:nvSpPr>
            <p:spPr bwMode="auto">
              <a:xfrm>
                <a:off x="9285288" y="5864225"/>
                <a:ext cx="73025" cy="114300"/>
              </a:xfrm>
              <a:custGeom>
                <a:avLst/>
                <a:gdLst>
                  <a:gd name="T0" fmla="*/ 26 w 30"/>
                  <a:gd name="T1" fmla="*/ 9 h 47"/>
                  <a:gd name="T2" fmla="*/ 4 w 30"/>
                  <a:gd name="T3" fmla="*/ 0 h 47"/>
                  <a:gd name="T4" fmla="*/ 0 w 30"/>
                  <a:gd name="T5" fmla="*/ 36 h 47"/>
                  <a:gd name="T6" fmla="*/ 25 w 30"/>
                  <a:gd name="T7" fmla="*/ 32 h 47"/>
                  <a:gd name="T8" fmla="*/ 22 w 30"/>
                  <a:gd name="T9" fmla="*/ 21 h 47"/>
                  <a:gd name="T10" fmla="*/ 26 w 30"/>
                  <a:gd name="T11" fmla="*/ 9 h 47"/>
                  <a:gd name="T12" fmla="*/ 8 w 30"/>
                  <a:gd name="T13" fmla="*/ 36 h 47"/>
                  <a:gd name="T14" fmla="*/ 8 w 30"/>
                  <a:gd name="T15" fmla="*/ 25 h 47"/>
                  <a:gd name="T16" fmla="*/ 19 w 30"/>
                  <a:gd name="T17" fmla="*/ 29 h 47"/>
                  <a:gd name="T18" fmla="*/ 8 w 30"/>
                  <a:gd name="T19" fmla="*/ 36 h 47"/>
                  <a:gd name="T20" fmla="*/ 10 w 30"/>
                  <a:gd name="T21" fmla="*/ 19 h 47"/>
                  <a:gd name="T22" fmla="*/ 10 w 30"/>
                  <a:gd name="T23" fmla="*/ 8 h 47"/>
                  <a:gd name="T24" fmla="*/ 20 w 30"/>
                  <a:gd name="T25" fmla="*/ 13 h 47"/>
                  <a:gd name="T26" fmla="*/ 10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6" y="9"/>
                    </a:moveTo>
                    <a:cubicBezTo>
                      <a:pt x="21" y="3"/>
                      <a:pt x="12" y="2"/>
                      <a:pt x="4" y="0"/>
                    </a:cubicBezTo>
                    <a:cubicBezTo>
                      <a:pt x="0" y="9"/>
                      <a:pt x="6" y="28"/>
                      <a:pt x="0" y="36"/>
                    </a:cubicBezTo>
                    <a:cubicBezTo>
                      <a:pt x="8" y="47"/>
                      <a:pt x="21" y="42"/>
                      <a:pt x="25" y="32"/>
                    </a:cubicBezTo>
                    <a:cubicBezTo>
                      <a:pt x="26" y="28"/>
                      <a:pt x="22" y="25"/>
                      <a:pt x="22" y="21"/>
                    </a:cubicBezTo>
                    <a:cubicBezTo>
                      <a:pt x="22" y="19"/>
                      <a:pt x="30" y="13"/>
                      <a:pt x="26" y="9"/>
                    </a:cubicBezTo>
                    <a:close/>
                    <a:moveTo>
                      <a:pt x="8" y="36"/>
                    </a:moveTo>
                    <a:cubicBezTo>
                      <a:pt x="8" y="32"/>
                      <a:pt x="8" y="29"/>
                      <a:pt x="8" y="25"/>
                    </a:cubicBezTo>
                    <a:cubicBezTo>
                      <a:pt x="11" y="27"/>
                      <a:pt x="17" y="26"/>
                      <a:pt x="19" y="29"/>
                    </a:cubicBezTo>
                    <a:cubicBezTo>
                      <a:pt x="18" y="34"/>
                      <a:pt x="15" y="37"/>
                      <a:pt x="8" y="36"/>
                    </a:cubicBezTo>
                    <a:close/>
                    <a:moveTo>
                      <a:pt x="10" y="19"/>
                    </a:moveTo>
                    <a:cubicBezTo>
                      <a:pt x="8" y="15"/>
                      <a:pt x="10" y="14"/>
                      <a:pt x="10" y="8"/>
                    </a:cubicBezTo>
                    <a:cubicBezTo>
                      <a:pt x="14" y="9"/>
                      <a:pt x="17" y="11"/>
                      <a:pt x="20" y="13"/>
                    </a:cubicBezTo>
                    <a:cubicBezTo>
                      <a:pt x="20" y="18"/>
                      <a:pt x="16" y="20"/>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771"/>
              <p:cNvSpPr>
                <a:spLocks noEditPoints="1"/>
              </p:cNvSpPr>
              <p:nvPr/>
            </p:nvSpPr>
            <p:spPr bwMode="auto">
              <a:xfrm>
                <a:off x="9296401" y="5735638"/>
                <a:ext cx="73025" cy="101600"/>
              </a:xfrm>
              <a:custGeom>
                <a:avLst/>
                <a:gdLst>
                  <a:gd name="T0" fmla="*/ 24 w 30"/>
                  <a:gd name="T1" fmla="*/ 41 h 42"/>
                  <a:gd name="T2" fmla="*/ 18 w 30"/>
                  <a:gd name="T3" fmla="*/ 0 h 42"/>
                  <a:gd name="T4" fmla="*/ 11 w 30"/>
                  <a:gd name="T5" fmla="*/ 0 h 42"/>
                  <a:gd name="T6" fmla="*/ 2 w 30"/>
                  <a:gd name="T7" fmla="*/ 31 h 42"/>
                  <a:gd name="T8" fmla="*/ 5 w 30"/>
                  <a:gd name="T9" fmla="*/ 42 h 42"/>
                  <a:gd name="T10" fmla="*/ 9 w 30"/>
                  <a:gd name="T11" fmla="*/ 28 h 42"/>
                  <a:gd name="T12" fmla="*/ 20 w 30"/>
                  <a:gd name="T13" fmla="*/ 25 h 42"/>
                  <a:gd name="T14" fmla="*/ 24 w 30"/>
                  <a:gd name="T15" fmla="*/ 41 h 42"/>
                  <a:gd name="T16" fmla="*/ 11 w 30"/>
                  <a:gd name="T17" fmla="*/ 20 h 42"/>
                  <a:gd name="T18" fmla="*/ 14 w 30"/>
                  <a:gd name="T19" fmla="*/ 10 h 42"/>
                  <a:gd name="T20" fmla="*/ 18 w 30"/>
                  <a:gd name="T21" fmla="*/ 20 h 42"/>
                  <a:gd name="T22" fmla="*/ 11 w 30"/>
                  <a:gd name="T2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42">
                    <a:moveTo>
                      <a:pt x="24" y="41"/>
                    </a:moveTo>
                    <a:cubicBezTo>
                      <a:pt x="30" y="29"/>
                      <a:pt x="21" y="11"/>
                      <a:pt x="18" y="0"/>
                    </a:cubicBezTo>
                    <a:cubicBezTo>
                      <a:pt x="16" y="0"/>
                      <a:pt x="14" y="0"/>
                      <a:pt x="11" y="0"/>
                    </a:cubicBezTo>
                    <a:cubicBezTo>
                      <a:pt x="9" y="8"/>
                      <a:pt x="3" y="20"/>
                      <a:pt x="2" y="31"/>
                    </a:cubicBezTo>
                    <a:cubicBezTo>
                      <a:pt x="2" y="33"/>
                      <a:pt x="0" y="40"/>
                      <a:pt x="5" y="42"/>
                    </a:cubicBezTo>
                    <a:cubicBezTo>
                      <a:pt x="9" y="40"/>
                      <a:pt x="8" y="33"/>
                      <a:pt x="9" y="28"/>
                    </a:cubicBezTo>
                    <a:cubicBezTo>
                      <a:pt x="14" y="29"/>
                      <a:pt x="16" y="27"/>
                      <a:pt x="20" y="25"/>
                    </a:cubicBezTo>
                    <a:cubicBezTo>
                      <a:pt x="23" y="29"/>
                      <a:pt x="19" y="39"/>
                      <a:pt x="24" y="41"/>
                    </a:cubicBezTo>
                    <a:close/>
                    <a:moveTo>
                      <a:pt x="11" y="20"/>
                    </a:moveTo>
                    <a:cubicBezTo>
                      <a:pt x="12" y="16"/>
                      <a:pt x="14" y="14"/>
                      <a:pt x="14" y="10"/>
                    </a:cubicBezTo>
                    <a:cubicBezTo>
                      <a:pt x="17" y="12"/>
                      <a:pt x="17" y="16"/>
                      <a:pt x="18" y="20"/>
                    </a:cubicBezTo>
                    <a:cubicBezTo>
                      <a:pt x="16" y="22"/>
                      <a:pt x="16" y="19"/>
                      <a:pt x="1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784"/>
              <p:cNvSpPr>
                <a:spLocks noEditPoints="1"/>
              </p:cNvSpPr>
              <p:nvPr/>
            </p:nvSpPr>
            <p:spPr bwMode="auto">
              <a:xfrm>
                <a:off x="8556626" y="5335588"/>
                <a:ext cx="728663" cy="739775"/>
              </a:xfrm>
              <a:custGeom>
                <a:avLst/>
                <a:gdLst>
                  <a:gd name="T0" fmla="*/ 289 w 299"/>
                  <a:gd name="T1" fmla="*/ 218 h 304"/>
                  <a:gd name="T2" fmla="*/ 268 w 299"/>
                  <a:gd name="T3" fmla="*/ 160 h 304"/>
                  <a:gd name="T4" fmla="*/ 269 w 299"/>
                  <a:gd name="T5" fmla="*/ 89 h 304"/>
                  <a:gd name="T6" fmla="*/ 264 w 299"/>
                  <a:gd name="T7" fmla="*/ 0 h 304"/>
                  <a:gd name="T8" fmla="*/ 62 w 299"/>
                  <a:gd name="T9" fmla="*/ 14 h 304"/>
                  <a:gd name="T10" fmla="*/ 17 w 299"/>
                  <a:gd name="T11" fmla="*/ 229 h 304"/>
                  <a:gd name="T12" fmla="*/ 0 w 299"/>
                  <a:gd name="T13" fmla="*/ 263 h 304"/>
                  <a:gd name="T14" fmla="*/ 76 w 299"/>
                  <a:gd name="T15" fmla="*/ 299 h 304"/>
                  <a:gd name="T16" fmla="*/ 285 w 299"/>
                  <a:gd name="T17" fmla="*/ 279 h 304"/>
                  <a:gd name="T18" fmla="*/ 226 w 299"/>
                  <a:gd name="T19" fmla="*/ 284 h 304"/>
                  <a:gd name="T20" fmla="*/ 235 w 299"/>
                  <a:gd name="T21" fmla="*/ 264 h 304"/>
                  <a:gd name="T22" fmla="*/ 254 w 299"/>
                  <a:gd name="T23" fmla="*/ 280 h 304"/>
                  <a:gd name="T24" fmla="*/ 244 w 299"/>
                  <a:gd name="T25" fmla="*/ 263 h 304"/>
                  <a:gd name="T26" fmla="*/ 254 w 299"/>
                  <a:gd name="T27" fmla="*/ 280 h 304"/>
                  <a:gd name="T28" fmla="*/ 260 w 299"/>
                  <a:gd name="T29" fmla="*/ 281 h 304"/>
                  <a:gd name="T30" fmla="*/ 267 w 299"/>
                  <a:gd name="T31" fmla="*/ 261 h 304"/>
                  <a:gd name="T32" fmla="*/ 275 w 299"/>
                  <a:gd name="T33" fmla="*/ 274 h 304"/>
                  <a:gd name="T34" fmla="*/ 285 w 299"/>
                  <a:gd name="T35" fmla="*/ 259 h 304"/>
                  <a:gd name="T36" fmla="*/ 69 w 299"/>
                  <a:gd name="T37" fmla="*/ 20 h 304"/>
                  <a:gd name="T38" fmla="*/ 261 w 299"/>
                  <a:gd name="T39" fmla="*/ 76 h 304"/>
                  <a:gd name="T40" fmla="*/ 200 w 299"/>
                  <a:gd name="T41" fmla="*/ 162 h 304"/>
                  <a:gd name="T42" fmla="*/ 69 w 299"/>
                  <a:gd name="T43" fmla="*/ 20 h 304"/>
                  <a:gd name="T44" fmla="*/ 8 w 299"/>
                  <a:gd name="T45" fmla="*/ 266 h 304"/>
                  <a:gd name="T46" fmla="*/ 15 w 299"/>
                  <a:gd name="T47" fmla="*/ 290 h 304"/>
                  <a:gd name="T48" fmla="*/ 21 w 299"/>
                  <a:gd name="T49" fmla="*/ 269 h 304"/>
                  <a:gd name="T50" fmla="*/ 26 w 299"/>
                  <a:gd name="T51" fmla="*/ 290 h 304"/>
                  <a:gd name="T52" fmla="*/ 32 w 299"/>
                  <a:gd name="T53" fmla="*/ 272 h 304"/>
                  <a:gd name="T54" fmla="*/ 40 w 299"/>
                  <a:gd name="T55" fmla="*/ 291 h 304"/>
                  <a:gd name="T56" fmla="*/ 47 w 299"/>
                  <a:gd name="T57" fmla="*/ 273 h 304"/>
                  <a:gd name="T58" fmla="*/ 54 w 299"/>
                  <a:gd name="T59" fmla="*/ 291 h 304"/>
                  <a:gd name="T60" fmla="*/ 70 w 299"/>
                  <a:gd name="T61" fmla="*/ 292 h 304"/>
                  <a:gd name="T62" fmla="*/ 59 w 299"/>
                  <a:gd name="T63" fmla="*/ 273 h 304"/>
                  <a:gd name="T64" fmla="*/ 70 w 299"/>
                  <a:gd name="T65" fmla="*/ 292 h 304"/>
                  <a:gd name="T66" fmla="*/ 56 w 299"/>
                  <a:gd name="T67" fmla="*/ 167 h 304"/>
                  <a:gd name="T68" fmla="*/ 285 w 299"/>
                  <a:gd name="T69" fmla="*/ 226 h 304"/>
                  <a:gd name="T70" fmla="*/ 233 w 299"/>
                  <a:gd name="T71" fmla="*/ 257 h 304"/>
                  <a:gd name="T72" fmla="*/ 10 w 299"/>
                  <a:gd name="T73" fmla="*/ 258 h 304"/>
                  <a:gd name="T74" fmla="*/ 77 w 299"/>
                  <a:gd name="T75" fmla="*/ 292 h 304"/>
                  <a:gd name="T76" fmla="*/ 87 w 299"/>
                  <a:gd name="T77" fmla="*/ 274 h 304"/>
                  <a:gd name="T78" fmla="*/ 105 w 299"/>
                  <a:gd name="T79" fmla="*/ 291 h 304"/>
                  <a:gd name="T80" fmla="*/ 94 w 299"/>
                  <a:gd name="T81" fmla="*/ 273 h 304"/>
                  <a:gd name="T82" fmla="*/ 105 w 299"/>
                  <a:gd name="T83" fmla="*/ 291 h 304"/>
                  <a:gd name="T84" fmla="*/ 112 w 299"/>
                  <a:gd name="T85" fmla="*/ 292 h 304"/>
                  <a:gd name="T86" fmla="*/ 121 w 299"/>
                  <a:gd name="T87" fmla="*/ 275 h 304"/>
                  <a:gd name="T88" fmla="*/ 138 w 299"/>
                  <a:gd name="T89" fmla="*/ 291 h 304"/>
                  <a:gd name="T90" fmla="*/ 127 w 299"/>
                  <a:gd name="T91" fmla="*/ 272 h 304"/>
                  <a:gd name="T92" fmla="*/ 138 w 299"/>
                  <a:gd name="T93" fmla="*/ 291 h 304"/>
                  <a:gd name="T94" fmla="*/ 145 w 299"/>
                  <a:gd name="T95" fmla="*/ 291 h 304"/>
                  <a:gd name="T96" fmla="*/ 154 w 299"/>
                  <a:gd name="T97" fmla="*/ 273 h 304"/>
                  <a:gd name="T98" fmla="*/ 160 w 299"/>
                  <a:gd name="T99" fmla="*/ 292 h 304"/>
                  <a:gd name="T100" fmla="*/ 170 w 299"/>
                  <a:gd name="T101" fmla="*/ 272 h 304"/>
                  <a:gd name="T102" fmla="*/ 160 w 299"/>
                  <a:gd name="T103" fmla="*/ 292 h 304"/>
                  <a:gd name="T104" fmla="*/ 179 w 299"/>
                  <a:gd name="T105" fmla="*/ 291 h 304"/>
                  <a:gd name="T106" fmla="*/ 186 w 299"/>
                  <a:gd name="T107" fmla="*/ 290 h 304"/>
                  <a:gd name="T108" fmla="*/ 192 w 299"/>
                  <a:gd name="T109" fmla="*/ 269 h 304"/>
                  <a:gd name="T110" fmla="*/ 193 w 299"/>
                  <a:gd name="T111" fmla="*/ 288 h 304"/>
                  <a:gd name="T112" fmla="*/ 207 w 299"/>
                  <a:gd name="T113" fmla="*/ 268 h 304"/>
                  <a:gd name="T114" fmla="*/ 221 w 299"/>
                  <a:gd name="T115" fmla="*/ 28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304">
                    <a:moveTo>
                      <a:pt x="285" y="279"/>
                    </a:moveTo>
                    <a:cubicBezTo>
                      <a:pt x="299" y="264"/>
                      <a:pt x="293" y="235"/>
                      <a:pt x="289" y="218"/>
                    </a:cubicBezTo>
                    <a:cubicBezTo>
                      <a:pt x="287" y="211"/>
                      <a:pt x="287" y="204"/>
                      <a:pt x="285" y="198"/>
                    </a:cubicBezTo>
                    <a:cubicBezTo>
                      <a:pt x="280" y="183"/>
                      <a:pt x="270" y="171"/>
                      <a:pt x="268" y="160"/>
                    </a:cubicBezTo>
                    <a:cubicBezTo>
                      <a:pt x="266" y="150"/>
                      <a:pt x="269" y="139"/>
                      <a:pt x="269" y="129"/>
                    </a:cubicBezTo>
                    <a:cubicBezTo>
                      <a:pt x="269" y="116"/>
                      <a:pt x="270" y="103"/>
                      <a:pt x="269" y="89"/>
                    </a:cubicBezTo>
                    <a:cubicBezTo>
                      <a:pt x="268" y="60"/>
                      <a:pt x="274" y="26"/>
                      <a:pt x="267" y="2"/>
                    </a:cubicBezTo>
                    <a:cubicBezTo>
                      <a:pt x="265" y="2"/>
                      <a:pt x="265" y="1"/>
                      <a:pt x="264" y="0"/>
                    </a:cubicBezTo>
                    <a:cubicBezTo>
                      <a:pt x="231" y="2"/>
                      <a:pt x="195" y="3"/>
                      <a:pt x="160" y="6"/>
                    </a:cubicBezTo>
                    <a:cubicBezTo>
                      <a:pt x="127" y="10"/>
                      <a:pt x="93" y="12"/>
                      <a:pt x="62" y="14"/>
                    </a:cubicBezTo>
                    <a:cubicBezTo>
                      <a:pt x="57" y="63"/>
                      <a:pt x="51" y="113"/>
                      <a:pt x="52" y="162"/>
                    </a:cubicBezTo>
                    <a:cubicBezTo>
                      <a:pt x="39" y="186"/>
                      <a:pt x="28" y="209"/>
                      <a:pt x="17" y="229"/>
                    </a:cubicBezTo>
                    <a:cubicBezTo>
                      <a:pt x="12" y="237"/>
                      <a:pt x="7" y="243"/>
                      <a:pt x="4" y="252"/>
                    </a:cubicBezTo>
                    <a:cubicBezTo>
                      <a:pt x="3" y="256"/>
                      <a:pt x="4" y="260"/>
                      <a:pt x="0" y="263"/>
                    </a:cubicBezTo>
                    <a:cubicBezTo>
                      <a:pt x="3" y="271"/>
                      <a:pt x="2" y="284"/>
                      <a:pt x="4" y="293"/>
                    </a:cubicBezTo>
                    <a:cubicBezTo>
                      <a:pt x="25" y="304"/>
                      <a:pt x="53" y="299"/>
                      <a:pt x="76" y="299"/>
                    </a:cubicBezTo>
                    <a:cubicBezTo>
                      <a:pt x="126" y="299"/>
                      <a:pt x="167" y="300"/>
                      <a:pt x="218" y="293"/>
                    </a:cubicBezTo>
                    <a:cubicBezTo>
                      <a:pt x="239" y="291"/>
                      <a:pt x="274" y="289"/>
                      <a:pt x="285" y="279"/>
                    </a:cubicBezTo>
                    <a:close/>
                    <a:moveTo>
                      <a:pt x="237" y="283"/>
                    </a:moveTo>
                    <a:cubicBezTo>
                      <a:pt x="232" y="282"/>
                      <a:pt x="232" y="285"/>
                      <a:pt x="226" y="284"/>
                    </a:cubicBezTo>
                    <a:cubicBezTo>
                      <a:pt x="226" y="277"/>
                      <a:pt x="230" y="274"/>
                      <a:pt x="226" y="267"/>
                    </a:cubicBezTo>
                    <a:cubicBezTo>
                      <a:pt x="226" y="263"/>
                      <a:pt x="235" y="268"/>
                      <a:pt x="235" y="264"/>
                    </a:cubicBezTo>
                    <a:cubicBezTo>
                      <a:pt x="241" y="266"/>
                      <a:pt x="236" y="277"/>
                      <a:pt x="237" y="283"/>
                    </a:cubicBezTo>
                    <a:close/>
                    <a:moveTo>
                      <a:pt x="254" y="280"/>
                    </a:moveTo>
                    <a:cubicBezTo>
                      <a:pt x="248" y="281"/>
                      <a:pt x="250" y="281"/>
                      <a:pt x="243" y="282"/>
                    </a:cubicBezTo>
                    <a:cubicBezTo>
                      <a:pt x="243" y="273"/>
                      <a:pt x="244" y="269"/>
                      <a:pt x="244" y="263"/>
                    </a:cubicBezTo>
                    <a:cubicBezTo>
                      <a:pt x="247" y="263"/>
                      <a:pt x="250" y="263"/>
                      <a:pt x="253" y="264"/>
                    </a:cubicBezTo>
                    <a:cubicBezTo>
                      <a:pt x="254" y="269"/>
                      <a:pt x="255" y="274"/>
                      <a:pt x="254" y="280"/>
                    </a:cubicBezTo>
                    <a:close/>
                    <a:moveTo>
                      <a:pt x="269" y="278"/>
                    </a:moveTo>
                    <a:cubicBezTo>
                      <a:pt x="265" y="278"/>
                      <a:pt x="265" y="282"/>
                      <a:pt x="260" y="281"/>
                    </a:cubicBezTo>
                    <a:cubicBezTo>
                      <a:pt x="263" y="273"/>
                      <a:pt x="259" y="271"/>
                      <a:pt x="260" y="262"/>
                    </a:cubicBezTo>
                    <a:cubicBezTo>
                      <a:pt x="262" y="262"/>
                      <a:pt x="267" y="264"/>
                      <a:pt x="267" y="261"/>
                    </a:cubicBezTo>
                    <a:cubicBezTo>
                      <a:pt x="270" y="265"/>
                      <a:pt x="270" y="271"/>
                      <a:pt x="269" y="278"/>
                    </a:cubicBezTo>
                    <a:close/>
                    <a:moveTo>
                      <a:pt x="275" y="274"/>
                    </a:moveTo>
                    <a:cubicBezTo>
                      <a:pt x="275" y="269"/>
                      <a:pt x="277" y="267"/>
                      <a:pt x="274" y="263"/>
                    </a:cubicBezTo>
                    <a:cubicBezTo>
                      <a:pt x="276" y="260"/>
                      <a:pt x="283" y="262"/>
                      <a:pt x="285" y="259"/>
                    </a:cubicBezTo>
                    <a:cubicBezTo>
                      <a:pt x="287" y="264"/>
                      <a:pt x="281" y="273"/>
                      <a:pt x="275" y="274"/>
                    </a:cubicBezTo>
                    <a:close/>
                    <a:moveTo>
                      <a:pt x="69" y="20"/>
                    </a:moveTo>
                    <a:cubicBezTo>
                      <a:pt x="127" y="21"/>
                      <a:pt x="192" y="7"/>
                      <a:pt x="261" y="10"/>
                    </a:cubicBezTo>
                    <a:cubicBezTo>
                      <a:pt x="267" y="32"/>
                      <a:pt x="261" y="56"/>
                      <a:pt x="261" y="76"/>
                    </a:cubicBezTo>
                    <a:cubicBezTo>
                      <a:pt x="262" y="100"/>
                      <a:pt x="264" y="126"/>
                      <a:pt x="262" y="157"/>
                    </a:cubicBezTo>
                    <a:cubicBezTo>
                      <a:pt x="244" y="161"/>
                      <a:pt x="222" y="160"/>
                      <a:pt x="200" y="162"/>
                    </a:cubicBezTo>
                    <a:cubicBezTo>
                      <a:pt x="152" y="167"/>
                      <a:pt x="104" y="170"/>
                      <a:pt x="59" y="160"/>
                    </a:cubicBezTo>
                    <a:cubicBezTo>
                      <a:pt x="57" y="117"/>
                      <a:pt x="63" y="67"/>
                      <a:pt x="69" y="20"/>
                    </a:cubicBezTo>
                    <a:close/>
                    <a:moveTo>
                      <a:pt x="15" y="290"/>
                    </a:moveTo>
                    <a:cubicBezTo>
                      <a:pt x="8" y="287"/>
                      <a:pt x="9" y="276"/>
                      <a:pt x="8" y="266"/>
                    </a:cubicBezTo>
                    <a:cubicBezTo>
                      <a:pt x="10" y="267"/>
                      <a:pt x="12" y="268"/>
                      <a:pt x="14" y="268"/>
                    </a:cubicBezTo>
                    <a:cubicBezTo>
                      <a:pt x="14" y="276"/>
                      <a:pt x="16" y="281"/>
                      <a:pt x="15" y="290"/>
                    </a:cubicBezTo>
                    <a:close/>
                    <a:moveTo>
                      <a:pt x="26" y="290"/>
                    </a:moveTo>
                    <a:cubicBezTo>
                      <a:pt x="18" y="290"/>
                      <a:pt x="22" y="277"/>
                      <a:pt x="21" y="269"/>
                    </a:cubicBezTo>
                    <a:cubicBezTo>
                      <a:pt x="25" y="268"/>
                      <a:pt x="24" y="271"/>
                      <a:pt x="28" y="271"/>
                    </a:cubicBezTo>
                    <a:cubicBezTo>
                      <a:pt x="24" y="275"/>
                      <a:pt x="28" y="289"/>
                      <a:pt x="26" y="290"/>
                    </a:cubicBezTo>
                    <a:close/>
                    <a:moveTo>
                      <a:pt x="40" y="291"/>
                    </a:moveTo>
                    <a:cubicBezTo>
                      <a:pt x="29" y="290"/>
                      <a:pt x="34" y="282"/>
                      <a:pt x="32" y="272"/>
                    </a:cubicBezTo>
                    <a:cubicBezTo>
                      <a:pt x="34" y="270"/>
                      <a:pt x="40" y="271"/>
                      <a:pt x="41" y="273"/>
                    </a:cubicBezTo>
                    <a:cubicBezTo>
                      <a:pt x="40" y="281"/>
                      <a:pt x="40" y="282"/>
                      <a:pt x="40" y="291"/>
                    </a:cubicBezTo>
                    <a:close/>
                    <a:moveTo>
                      <a:pt x="47" y="291"/>
                    </a:moveTo>
                    <a:cubicBezTo>
                      <a:pt x="47" y="285"/>
                      <a:pt x="47" y="279"/>
                      <a:pt x="47" y="273"/>
                    </a:cubicBezTo>
                    <a:cubicBezTo>
                      <a:pt x="48" y="273"/>
                      <a:pt x="49" y="273"/>
                      <a:pt x="50" y="273"/>
                    </a:cubicBezTo>
                    <a:cubicBezTo>
                      <a:pt x="55" y="275"/>
                      <a:pt x="51" y="286"/>
                      <a:pt x="54" y="291"/>
                    </a:cubicBezTo>
                    <a:cubicBezTo>
                      <a:pt x="51" y="291"/>
                      <a:pt x="49" y="291"/>
                      <a:pt x="47" y="291"/>
                    </a:cubicBezTo>
                    <a:close/>
                    <a:moveTo>
                      <a:pt x="70" y="292"/>
                    </a:moveTo>
                    <a:cubicBezTo>
                      <a:pt x="67" y="292"/>
                      <a:pt x="63" y="292"/>
                      <a:pt x="59" y="291"/>
                    </a:cubicBezTo>
                    <a:cubicBezTo>
                      <a:pt x="59" y="285"/>
                      <a:pt x="59" y="279"/>
                      <a:pt x="59" y="273"/>
                    </a:cubicBezTo>
                    <a:cubicBezTo>
                      <a:pt x="63" y="273"/>
                      <a:pt x="67" y="273"/>
                      <a:pt x="70" y="274"/>
                    </a:cubicBezTo>
                    <a:cubicBezTo>
                      <a:pt x="70" y="280"/>
                      <a:pt x="70" y="286"/>
                      <a:pt x="70" y="292"/>
                    </a:cubicBezTo>
                    <a:close/>
                    <a:moveTo>
                      <a:pt x="10" y="258"/>
                    </a:moveTo>
                    <a:cubicBezTo>
                      <a:pt x="22" y="224"/>
                      <a:pt x="43" y="200"/>
                      <a:pt x="56" y="167"/>
                    </a:cubicBezTo>
                    <a:cubicBezTo>
                      <a:pt x="125" y="185"/>
                      <a:pt x="191" y="168"/>
                      <a:pt x="264" y="168"/>
                    </a:cubicBezTo>
                    <a:cubicBezTo>
                      <a:pt x="273" y="184"/>
                      <a:pt x="279" y="203"/>
                      <a:pt x="285" y="226"/>
                    </a:cubicBezTo>
                    <a:cubicBezTo>
                      <a:pt x="286" y="232"/>
                      <a:pt x="289" y="243"/>
                      <a:pt x="288" y="246"/>
                    </a:cubicBezTo>
                    <a:cubicBezTo>
                      <a:pt x="283" y="257"/>
                      <a:pt x="246" y="256"/>
                      <a:pt x="233" y="257"/>
                    </a:cubicBezTo>
                    <a:cubicBezTo>
                      <a:pt x="191" y="262"/>
                      <a:pt x="137" y="266"/>
                      <a:pt x="85" y="266"/>
                    </a:cubicBezTo>
                    <a:cubicBezTo>
                      <a:pt x="58" y="265"/>
                      <a:pt x="28" y="265"/>
                      <a:pt x="10" y="258"/>
                    </a:cubicBezTo>
                    <a:close/>
                    <a:moveTo>
                      <a:pt x="87" y="292"/>
                    </a:moveTo>
                    <a:cubicBezTo>
                      <a:pt x="84" y="290"/>
                      <a:pt x="82" y="293"/>
                      <a:pt x="77" y="292"/>
                    </a:cubicBezTo>
                    <a:cubicBezTo>
                      <a:pt x="75" y="283"/>
                      <a:pt x="78" y="282"/>
                      <a:pt x="76" y="274"/>
                    </a:cubicBezTo>
                    <a:cubicBezTo>
                      <a:pt x="81" y="271"/>
                      <a:pt x="82" y="274"/>
                      <a:pt x="87" y="274"/>
                    </a:cubicBezTo>
                    <a:cubicBezTo>
                      <a:pt x="87" y="280"/>
                      <a:pt x="87" y="286"/>
                      <a:pt x="87" y="292"/>
                    </a:cubicBezTo>
                    <a:close/>
                    <a:moveTo>
                      <a:pt x="105" y="291"/>
                    </a:moveTo>
                    <a:cubicBezTo>
                      <a:pt x="101" y="291"/>
                      <a:pt x="96" y="291"/>
                      <a:pt x="92" y="291"/>
                    </a:cubicBezTo>
                    <a:cubicBezTo>
                      <a:pt x="92" y="283"/>
                      <a:pt x="92" y="276"/>
                      <a:pt x="94" y="273"/>
                    </a:cubicBezTo>
                    <a:cubicBezTo>
                      <a:pt x="98" y="276"/>
                      <a:pt x="102" y="271"/>
                      <a:pt x="106" y="275"/>
                    </a:cubicBezTo>
                    <a:cubicBezTo>
                      <a:pt x="105" y="283"/>
                      <a:pt x="105" y="285"/>
                      <a:pt x="105" y="291"/>
                    </a:cubicBezTo>
                    <a:close/>
                    <a:moveTo>
                      <a:pt x="121" y="291"/>
                    </a:moveTo>
                    <a:cubicBezTo>
                      <a:pt x="118" y="291"/>
                      <a:pt x="112" y="289"/>
                      <a:pt x="112" y="292"/>
                    </a:cubicBezTo>
                    <a:cubicBezTo>
                      <a:pt x="109" y="287"/>
                      <a:pt x="113" y="283"/>
                      <a:pt x="112" y="273"/>
                    </a:cubicBezTo>
                    <a:cubicBezTo>
                      <a:pt x="115" y="274"/>
                      <a:pt x="119" y="273"/>
                      <a:pt x="121" y="275"/>
                    </a:cubicBezTo>
                    <a:cubicBezTo>
                      <a:pt x="121" y="280"/>
                      <a:pt x="121" y="285"/>
                      <a:pt x="121" y="291"/>
                    </a:cubicBezTo>
                    <a:close/>
                    <a:moveTo>
                      <a:pt x="138" y="291"/>
                    </a:moveTo>
                    <a:cubicBezTo>
                      <a:pt x="134" y="291"/>
                      <a:pt x="130" y="291"/>
                      <a:pt x="127" y="291"/>
                    </a:cubicBezTo>
                    <a:cubicBezTo>
                      <a:pt x="127" y="285"/>
                      <a:pt x="127" y="279"/>
                      <a:pt x="127" y="272"/>
                    </a:cubicBezTo>
                    <a:cubicBezTo>
                      <a:pt x="130" y="273"/>
                      <a:pt x="134" y="273"/>
                      <a:pt x="138" y="273"/>
                    </a:cubicBezTo>
                    <a:cubicBezTo>
                      <a:pt x="137" y="282"/>
                      <a:pt x="140" y="287"/>
                      <a:pt x="138" y="291"/>
                    </a:cubicBezTo>
                    <a:close/>
                    <a:moveTo>
                      <a:pt x="153" y="291"/>
                    </a:moveTo>
                    <a:cubicBezTo>
                      <a:pt x="150" y="291"/>
                      <a:pt x="147" y="291"/>
                      <a:pt x="145" y="291"/>
                    </a:cubicBezTo>
                    <a:cubicBezTo>
                      <a:pt x="143" y="283"/>
                      <a:pt x="145" y="282"/>
                      <a:pt x="143" y="273"/>
                    </a:cubicBezTo>
                    <a:cubicBezTo>
                      <a:pt x="149" y="274"/>
                      <a:pt x="151" y="270"/>
                      <a:pt x="154" y="273"/>
                    </a:cubicBezTo>
                    <a:cubicBezTo>
                      <a:pt x="152" y="278"/>
                      <a:pt x="153" y="285"/>
                      <a:pt x="153" y="291"/>
                    </a:cubicBezTo>
                    <a:close/>
                    <a:moveTo>
                      <a:pt x="160" y="292"/>
                    </a:moveTo>
                    <a:cubicBezTo>
                      <a:pt x="160" y="285"/>
                      <a:pt x="160" y="279"/>
                      <a:pt x="160" y="272"/>
                    </a:cubicBezTo>
                    <a:cubicBezTo>
                      <a:pt x="163" y="272"/>
                      <a:pt x="166" y="272"/>
                      <a:pt x="170" y="272"/>
                    </a:cubicBezTo>
                    <a:cubicBezTo>
                      <a:pt x="169" y="279"/>
                      <a:pt x="170" y="285"/>
                      <a:pt x="171" y="291"/>
                    </a:cubicBezTo>
                    <a:cubicBezTo>
                      <a:pt x="166" y="290"/>
                      <a:pt x="163" y="291"/>
                      <a:pt x="160" y="292"/>
                    </a:cubicBezTo>
                    <a:close/>
                    <a:moveTo>
                      <a:pt x="186" y="290"/>
                    </a:moveTo>
                    <a:cubicBezTo>
                      <a:pt x="184" y="290"/>
                      <a:pt x="179" y="288"/>
                      <a:pt x="179" y="291"/>
                    </a:cubicBezTo>
                    <a:cubicBezTo>
                      <a:pt x="176" y="287"/>
                      <a:pt x="176" y="279"/>
                      <a:pt x="176" y="271"/>
                    </a:cubicBezTo>
                    <a:cubicBezTo>
                      <a:pt x="189" y="266"/>
                      <a:pt x="186" y="279"/>
                      <a:pt x="186" y="290"/>
                    </a:cubicBezTo>
                    <a:close/>
                    <a:moveTo>
                      <a:pt x="193" y="288"/>
                    </a:moveTo>
                    <a:cubicBezTo>
                      <a:pt x="190" y="284"/>
                      <a:pt x="192" y="275"/>
                      <a:pt x="192" y="269"/>
                    </a:cubicBezTo>
                    <a:cubicBezTo>
                      <a:pt x="204" y="264"/>
                      <a:pt x="202" y="277"/>
                      <a:pt x="203" y="287"/>
                    </a:cubicBezTo>
                    <a:cubicBezTo>
                      <a:pt x="198" y="286"/>
                      <a:pt x="196" y="288"/>
                      <a:pt x="193" y="288"/>
                    </a:cubicBezTo>
                    <a:close/>
                    <a:moveTo>
                      <a:pt x="210" y="286"/>
                    </a:moveTo>
                    <a:cubicBezTo>
                      <a:pt x="209" y="280"/>
                      <a:pt x="208" y="273"/>
                      <a:pt x="207" y="268"/>
                    </a:cubicBezTo>
                    <a:cubicBezTo>
                      <a:pt x="212" y="268"/>
                      <a:pt x="215" y="266"/>
                      <a:pt x="221" y="267"/>
                    </a:cubicBezTo>
                    <a:cubicBezTo>
                      <a:pt x="221" y="273"/>
                      <a:pt x="221" y="279"/>
                      <a:pt x="221" y="285"/>
                    </a:cubicBezTo>
                    <a:cubicBezTo>
                      <a:pt x="216" y="284"/>
                      <a:pt x="213" y="285"/>
                      <a:pt x="210" y="2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10"/>
              <p:cNvSpPr>
                <a:spLocks noEditPoints="1"/>
              </p:cNvSpPr>
              <p:nvPr/>
            </p:nvSpPr>
            <p:spPr bwMode="auto">
              <a:xfrm>
                <a:off x="8661400" y="5756275"/>
                <a:ext cx="550863" cy="161925"/>
              </a:xfrm>
              <a:custGeom>
                <a:avLst/>
                <a:gdLst>
                  <a:gd name="T0" fmla="*/ 226 w 226"/>
                  <a:gd name="T1" fmla="*/ 56 h 66"/>
                  <a:gd name="T2" fmla="*/ 194 w 226"/>
                  <a:gd name="T3" fmla="*/ 1 h 66"/>
                  <a:gd name="T4" fmla="*/ 24 w 226"/>
                  <a:gd name="T5" fmla="*/ 0 h 66"/>
                  <a:gd name="T6" fmla="*/ 107 w 226"/>
                  <a:gd name="T7" fmla="*/ 59 h 66"/>
                  <a:gd name="T8" fmla="*/ 40 w 226"/>
                  <a:gd name="T9" fmla="*/ 27 h 66"/>
                  <a:gd name="T10" fmla="*/ 37 w 226"/>
                  <a:gd name="T11" fmla="*/ 35 h 66"/>
                  <a:gd name="T12" fmla="*/ 58 w 226"/>
                  <a:gd name="T13" fmla="*/ 54 h 66"/>
                  <a:gd name="T14" fmla="*/ 85 w 226"/>
                  <a:gd name="T15" fmla="*/ 45 h 66"/>
                  <a:gd name="T16" fmla="*/ 190 w 226"/>
                  <a:gd name="T17" fmla="*/ 53 h 66"/>
                  <a:gd name="T18" fmla="*/ 218 w 226"/>
                  <a:gd name="T19" fmla="*/ 46 h 66"/>
                  <a:gd name="T20" fmla="*/ 213 w 226"/>
                  <a:gd name="T21" fmla="*/ 30 h 66"/>
                  <a:gd name="T22" fmla="*/ 189 w 226"/>
                  <a:gd name="T23" fmla="*/ 38 h 66"/>
                  <a:gd name="T24" fmla="*/ 213 w 226"/>
                  <a:gd name="T25" fmla="*/ 30 h 66"/>
                  <a:gd name="T26" fmla="*/ 185 w 226"/>
                  <a:gd name="T27" fmla="*/ 24 h 66"/>
                  <a:gd name="T28" fmla="*/ 208 w 226"/>
                  <a:gd name="T29" fmla="*/ 24 h 66"/>
                  <a:gd name="T30" fmla="*/ 158 w 226"/>
                  <a:gd name="T31" fmla="*/ 52 h 66"/>
                  <a:gd name="T32" fmla="*/ 181 w 226"/>
                  <a:gd name="T33" fmla="*/ 43 h 66"/>
                  <a:gd name="T34" fmla="*/ 153 w 226"/>
                  <a:gd name="T35" fmla="*/ 11 h 66"/>
                  <a:gd name="T36" fmla="*/ 178 w 226"/>
                  <a:gd name="T37" fmla="*/ 23 h 66"/>
                  <a:gd name="T38" fmla="*/ 153 w 226"/>
                  <a:gd name="T39" fmla="*/ 11 h 66"/>
                  <a:gd name="T40" fmla="*/ 181 w 226"/>
                  <a:gd name="T41" fmla="*/ 35 h 66"/>
                  <a:gd name="T42" fmla="*/ 153 w 226"/>
                  <a:gd name="T43" fmla="*/ 33 h 66"/>
                  <a:gd name="T44" fmla="*/ 150 w 226"/>
                  <a:gd name="T45" fmla="*/ 54 h 66"/>
                  <a:gd name="T46" fmla="*/ 124 w 226"/>
                  <a:gd name="T47" fmla="*/ 44 h 66"/>
                  <a:gd name="T48" fmla="*/ 150 w 226"/>
                  <a:gd name="T49" fmla="*/ 54 h 66"/>
                  <a:gd name="T50" fmla="*/ 122 w 226"/>
                  <a:gd name="T51" fmla="*/ 37 h 66"/>
                  <a:gd name="T52" fmla="*/ 147 w 226"/>
                  <a:gd name="T53" fmla="*/ 34 h 66"/>
                  <a:gd name="T54" fmla="*/ 145 w 226"/>
                  <a:gd name="T55" fmla="*/ 14 h 66"/>
                  <a:gd name="T56" fmla="*/ 124 w 226"/>
                  <a:gd name="T57" fmla="*/ 26 h 66"/>
                  <a:gd name="T58" fmla="*/ 96 w 226"/>
                  <a:gd name="T59" fmla="*/ 16 h 66"/>
                  <a:gd name="T60" fmla="*/ 116 w 226"/>
                  <a:gd name="T61" fmla="*/ 25 h 66"/>
                  <a:gd name="T62" fmla="*/ 96 w 226"/>
                  <a:gd name="T63" fmla="*/ 16 h 66"/>
                  <a:gd name="T64" fmla="*/ 116 w 226"/>
                  <a:gd name="T65" fmla="*/ 34 h 66"/>
                  <a:gd name="T66" fmla="*/ 93 w 226"/>
                  <a:gd name="T67" fmla="*/ 32 h 66"/>
                  <a:gd name="T68" fmla="*/ 116 w 226"/>
                  <a:gd name="T69" fmla="*/ 44 h 66"/>
                  <a:gd name="T70" fmla="*/ 91 w 226"/>
                  <a:gd name="T71" fmla="*/ 53 h 66"/>
                  <a:gd name="T72" fmla="*/ 71 w 226"/>
                  <a:gd name="T73" fmla="*/ 12 h 66"/>
                  <a:gd name="T74" fmla="*/ 88 w 226"/>
                  <a:gd name="T75" fmla="*/ 25 h 66"/>
                  <a:gd name="T76" fmla="*/ 71 w 226"/>
                  <a:gd name="T77" fmla="*/ 12 h 66"/>
                  <a:gd name="T78" fmla="*/ 63 w 226"/>
                  <a:gd name="T79" fmla="*/ 36 h 66"/>
                  <a:gd name="T80" fmla="*/ 45 w 226"/>
                  <a:gd name="T81" fmla="*/ 11 h 66"/>
                  <a:gd name="T82" fmla="*/ 60 w 226"/>
                  <a:gd name="T83" fmla="*/ 23 h 66"/>
                  <a:gd name="T84" fmla="*/ 45 w 226"/>
                  <a:gd name="T85" fmla="*/ 11 h 66"/>
                  <a:gd name="T86" fmla="*/ 40 w 226"/>
                  <a:gd name="T87" fmla="*/ 11 h 66"/>
                  <a:gd name="T88" fmla="*/ 24 w 226"/>
                  <a:gd name="T89" fmla="*/ 19 h 66"/>
                  <a:gd name="T90" fmla="*/ 23 w 226"/>
                  <a:gd name="T91" fmla="*/ 51 h 66"/>
                  <a:gd name="T92" fmla="*/ 11 w 226"/>
                  <a:gd name="T93" fmla="*/ 38 h 66"/>
                  <a:gd name="T94" fmla="*/ 23 w 226"/>
                  <a:gd name="T95" fmla="*/ 51 h 66"/>
                  <a:gd name="T96" fmla="*/ 33 w 226"/>
                  <a:gd name="T97" fmla="*/ 26 h 66"/>
                  <a:gd name="T98" fmla="*/ 16 w 226"/>
                  <a:gd name="T99" fmla="*/ 33 h 66"/>
                  <a:gd name="T100" fmla="*/ 34 w 226"/>
                  <a:gd name="T101" fmla="*/ 40 h 66"/>
                  <a:gd name="T102" fmla="*/ 49 w 226"/>
                  <a:gd name="T103"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66">
                    <a:moveTo>
                      <a:pt x="107" y="59"/>
                    </a:moveTo>
                    <a:cubicBezTo>
                      <a:pt x="149" y="58"/>
                      <a:pt x="188" y="64"/>
                      <a:pt x="226" y="56"/>
                    </a:cubicBezTo>
                    <a:cubicBezTo>
                      <a:pt x="226" y="39"/>
                      <a:pt x="215" y="20"/>
                      <a:pt x="208" y="5"/>
                    </a:cubicBezTo>
                    <a:cubicBezTo>
                      <a:pt x="202" y="2"/>
                      <a:pt x="199" y="1"/>
                      <a:pt x="194" y="1"/>
                    </a:cubicBezTo>
                    <a:cubicBezTo>
                      <a:pt x="166" y="4"/>
                      <a:pt x="119" y="8"/>
                      <a:pt x="80" y="5"/>
                    </a:cubicBezTo>
                    <a:cubicBezTo>
                      <a:pt x="56" y="3"/>
                      <a:pt x="37" y="7"/>
                      <a:pt x="24" y="0"/>
                    </a:cubicBezTo>
                    <a:cubicBezTo>
                      <a:pt x="17" y="19"/>
                      <a:pt x="2" y="30"/>
                      <a:pt x="0" y="55"/>
                    </a:cubicBezTo>
                    <a:cubicBezTo>
                      <a:pt x="32" y="66"/>
                      <a:pt x="70" y="60"/>
                      <a:pt x="107" y="59"/>
                    </a:cubicBezTo>
                    <a:close/>
                    <a:moveTo>
                      <a:pt x="37" y="35"/>
                    </a:moveTo>
                    <a:cubicBezTo>
                      <a:pt x="38" y="32"/>
                      <a:pt x="40" y="31"/>
                      <a:pt x="40" y="27"/>
                    </a:cubicBezTo>
                    <a:cubicBezTo>
                      <a:pt x="44" y="29"/>
                      <a:pt x="49" y="30"/>
                      <a:pt x="56" y="30"/>
                    </a:cubicBezTo>
                    <a:cubicBezTo>
                      <a:pt x="53" y="41"/>
                      <a:pt x="45" y="31"/>
                      <a:pt x="37" y="35"/>
                    </a:cubicBezTo>
                    <a:close/>
                    <a:moveTo>
                      <a:pt x="84" y="55"/>
                    </a:moveTo>
                    <a:cubicBezTo>
                      <a:pt x="80" y="53"/>
                      <a:pt x="68" y="55"/>
                      <a:pt x="58" y="54"/>
                    </a:cubicBezTo>
                    <a:cubicBezTo>
                      <a:pt x="59" y="51"/>
                      <a:pt x="58" y="45"/>
                      <a:pt x="60" y="43"/>
                    </a:cubicBezTo>
                    <a:cubicBezTo>
                      <a:pt x="72" y="43"/>
                      <a:pt x="74" y="44"/>
                      <a:pt x="85" y="45"/>
                    </a:cubicBezTo>
                    <a:cubicBezTo>
                      <a:pt x="85" y="48"/>
                      <a:pt x="83" y="50"/>
                      <a:pt x="84" y="55"/>
                    </a:cubicBezTo>
                    <a:close/>
                    <a:moveTo>
                      <a:pt x="190" y="53"/>
                    </a:moveTo>
                    <a:cubicBezTo>
                      <a:pt x="192" y="52"/>
                      <a:pt x="191" y="48"/>
                      <a:pt x="189" y="46"/>
                    </a:cubicBezTo>
                    <a:cubicBezTo>
                      <a:pt x="194" y="42"/>
                      <a:pt x="215" y="42"/>
                      <a:pt x="218" y="46"/>
                    </a:cubicBezTo>
                    <a:cubicBezTo>
                      <a:pt x="214" y="54"/>
                      <a:pt x="199" y="50"/>
                      <a:pt x="190" y="53"/>
                    </a:cubicBezTo>
                    <a:close/>
                    <a:moveTo>
                      <a:pt x="213" y="30"/>
                    </a:moveTo>
                    <a:cubicBezTo>
                      <a:pt x="212" y="33"/>
                      <a:pt x="213" y="35"/>
                      <a:pt x="215" y="36"/>
                    </a:cubicBezTo>
                    <a:cubicBezTo>
                      <a:pt x="202" y="39"/>
                      <a:pt x="198" y="36"/>
                      <a:pt x="189" y="38"/>
                    </a:cubicBezTo>
                    <a:cubicBezTo>
                      <a:pt x="187" y="37"/>
                      <a:pt x="189" y="32"/>
                      <a:pt x="186" y="32"/>
                    </a:cubicBezTo>
                    <a:cubicBezTo>
                      <a:pt x="194" y="29"/>
                      <a:pt x="200" y="30"/>
                      <a:pt x="213" y="30"/>
                    </a:cubicBezTo>
                    <a:close/>
                    <a:moveTo>
                      <a:pt x="208" y="24"/>
                    </a:moveTo>
                    <a:cubicBezTo>
                      <a:pt x="202" y="22"/>
                      <a:pt x="194" y="25"/>
                      <a:pt x="185" y="24"/>
                    </a:cubicBezTo>
                    <a:cubicBezTo>
                      <a:pt x="185" y="18"/>
                      <a:pt x="182" y="15"/>
                      <a:pt x="182" y="9"/>
                    </a:cubicBezTo>
                    <a:cubicBezTo>
                      <a:pt x="196" y="8"/>
                      <a:pt x="207" y="8"/>
                      <a:pt x="208" y="24"/>
                    </a:cubicBezTo>
                    <a:close/>
                    <a:moveTo>
                      <a:pt x="185" y="52"/>
                    </a:moveTo>
                    <a:cubicBezTo>
                      <a:pt x="179" y="55"/>
                      <a:pt x="167" y="52"/>
                      <a:pt x="158" y="52"/>
                    </a:cubicBezTo>
                    <a:cubicBezTo>
                      <a:pt x="157" y="49"/>
                      <a:pt x="155" y="44"/>
                      <a:pt x="157" y="43"/>
                    </a:cubicBezTo>
                    <a:cubicBezTo>
                      <a:pt x="162" y="44"/>
                      <a:pt x="175" y="46"/>
                      <a:pt x="181" y="43"/>
                    </a:cubicBezTo>
                    <a:cubicBezTo>
                      <a:pt x="185" y="46"/>
                      <a:pt x="177" y="52"/>
                      <a:pt x="185" y="52"/>
                    </a:cubicBezTo>
                    <a:close/>
                    <a:moveTo>
                      <a:pt x="153" y="11"/>
                    </a:moveTo>
                    <a:cubicBezTo>
                      <a:pt x="161" y="13"/>
                      <a:pt x="165" y="10"/>
                      <a:pt x="174" y="11"/>
                    </a:cubicBezTo>
                    <a:cubicBezTo>
                      <a:pt x="176" y="14"/>
                      <a:pt x="177" y="19"/>
                      <a:pt x="178" y="23"/>
                    </a:cubicBezTo>
                    <a:cubicBezTo>
                      <a:pt x="170" y="25"/>
                      <a:pt x="162" y="25"/>
                      <a:pt x="153" y="24"/>
                    </a:cubicBezTo>
                    <a:cubicBezTo>
                      <a:pt x="153" y="20"/>
                      <a:pt x="153" y="16"/>
                      <a:pt x="153" y="11"/>
                    </a:cubicBezTo>
                    <a:close/>
                    <a:moveTo>
                      <a:pt x="181" y="32"/>
                    </a:moveTo>
                    <a:cubicBezTo>
                      <a:pt x="181" y="33"/>
                      <a:pt x="181" y="34"/>
                      <a:pt x="181" y="35"/>
                    </a:cubicBezTo>
                    <a:cubicBezTo>
                      <a:pt x="180" y="41"/>
                      <a:pt x="170" y="36"/>
                      <a:pt x="165" y="37"/>
                    </a:cubicBezTo>
                    <a:cubicBezTo>
                      <a:pt x="159" y="37"/>
                      <a:pt x="154" y="38"/>
                      <a:pt x="153" y="33"/>
                    </a:cubicBezTo>
                    <a:cubicBezTo>
                      <a:pt x="160" y="32"/>
                      <a:pt x="174" y="29"/>
                      <a:pt x="181" y="32"/>
                    </a:cubicBezTo>
                    <a:close/>
                    <a:moveTo>
                      <a:pt x="150" y="54"/>
                    </a:moveTo>
                    <a:cubicBezTo>
                      <a:pt x="138" y="52"/>
                      <a:pt x="135" y="53"/>
                      <a:pt x="122" y="51"/>
                    </a:cubicBezTo>
                    <a:cubicBezTo>
                      <a:pt x="125" y="48"/>
                      <a:pt x="121" y="46"/>
                      <a:pt x="124" y="44"/>
                    </a:cubicBezTo>
                    <a:cubicBezTo>
                      <a:pt x="131" y="44"/>
                      <a:pt x="137" y="43"/>
                      <a:pt x="149" y="44"/>
                    </a:cubicBezTo>
                    <a:cubicBezTo>
                      <a:pt x="150" y="49"/>
                      <a:pt x="149" y="47"/>
                      <a:pt x="150" y="54"/>
                    </a:cubicBezTo>
                    <a:close/>
                    <a:moveTo>
                      <a:pt x="147" y="34"/>
                    </a:moveTo>
                    <a:cubicBezTo>
                      <a:pt x="143" y="41"/>
                      <a:pt x="131" y="35"/>
                      <a:pt x="122" y="37"/>
                    </a:cubicBezTo>
                    <a:cubicBezTo>
                      <a:pt x="122" y="35"/>
                      <a:pt x="122" y="34"/>
                      <a:pt x="122" y="32"/>
                    </a:cubicBezTo>
                    <a:cubicBezTo>
                      <a:pt x="130" y="35"/>
                      <a:pt x="144" y="28"/>
                      <a:pt x="147" y="34"/>
                    </a:cubicBezTo>
                    <a:close/>
                    <a:moveTo>
                      <a:pt x="122" y="16"/>
                    </a:moveTo>
                    <a:cubicBezTo>
                      <a:pt x="128" y="14"/>
                      <a:pt x="136" y="13"/>
                      <a:pt x="145" y="14"/>
                    </a:cubicBezTo>
                    <a:cubicBezTo>
                      <a:pt x="143" y="19"/>
                      <a:pt x="147" y="20"/>
                      <a:pt x="146" y="24"/>
                    </a:cubicBezTo>
                    <a:cubicBezTo>
                      <a:pt x="140" y="27"/>
                      <a:pt x="126" y="23"/>
                      <a:pt x="124" y="26"/>
                    </a:cubicBezTo>
                    <a:cubicBezTo>
                      <a:pt x="121" y="25"/>
                      <a:pt x="123" y="19"/>
                      <a:pt x="122" y="16"/>
                    </a:cubicBezTo>
                    <a:close/>
                    <a:moveTo>
                      <a:pt x="96" y="16"/>
                    </a:moveTo>
                    <a:cubicBezTo>
                      <a:pt x="100" y="15"/>
                      <a:pt x="107" y="14"/>
                      <a:pt x="116" y="15"/>
                    </a:cubicBezTo>
                    <a:cubicBezTo>
                      <a:pt x="117" y="19"/>
                      <a:pt x="111" y="22"/>
                      <a:pt x="116" y="25"/>
                    </a:cubicBezTo>
                    <a:cubicBezTo>
                      <a:pt x="111" y="28"/>
                      <a:pt x="101" y="25"/>
                      <a:pt x="95" y="25"/>
                    </a:cubicBezTo>
                    <a:cubicBezTo>
                      <a:pt x="95" y="19"/>
                      <a:pt x="95" y="21"/>
                      <a:pt x="96" y="16"/>
                    </a:cubicBezTo>
                    <a:close/>
                    <a:moveTo>
                      <a:pt x="93" y="32"/>
                    </a:moveTo>
                    <a:cubicBezTo>
                      <a:pt x="100" y="33"/>
                      <a:pt x="111" y="31"/>
                      <a:pt x="116" y="34"/>
                    </a:cubicBezTo>
                    <a:cubicBezTo>
                      <a:pt x="112" y="40"/>
                      <a:pt x="102" y="38"/>
                      <a:pt x="93" y="38"/>
                    </a:cubicBezTo>
                    <a:cubicBezTo>
                      <a:pt x="93" y="36"/>
                      <a:pt x="93" y="34"/>
                      <a:pt x="93" y="32"/>
                    </a:cubicBezTo>
                    <a:close/>
                    <a:moveTo>
                      <a:pt x="92" y="45"/>
                    </a:moveTo>
                    <a:cubicBezTo>
                      <a:pt x="103" y="46"/>
                      <a:pt x="104" y="44"/>
                      <a:pt x="116" y="44"/>
                    </a:cubicBezTo>
                    <a:cubicBezTo>
                      <a:pt x="116" y="47"/>
                      <a:pt x="116" y="50"/>
                      <a:pt x="116" y="53"/>
                    </a:cubicBezTo>
                    <a:cubicBezTo>
                      <a:pt x="106" y="51"/>
                      <a:pt x="99" y="53"/>
                      <a:pt x="91" y="53"/>
                    </a:cubicBezTo>
                    <a:cubicBezTo>
                      <a:pt x="90" y="49"/>
                      <a:pt x="93" y="49"/>
                      <a:pt x="92" y="45"/>
                    </a:cubicBezTo>
                    <a:close/>
                    <a:moveTo>
                      <a:pt x="71" y="12"/>
                    </a:moveTo>
                    <a:cubicBezTo>
                      <a:pt x="79" y="11"/>
                      <a:pt x="82" y="14"/>
                      <a:pt x="89" y="14"/>
                    </a:cubicBezTo>
                    <a:cubicBezTo>
                      <a:pt x="90" y="18"/>
                      <a:pt x="87" y="20"/>
                      <a:pt x="88" y="25"/>
                    </a:cubicBezTo>
                    <a:cubicBezTo>
                      <a:pt x="79" y="23"/>
                      <a:pt x="76" y="25"/>
                      <a:pt x="69" y="23"/>
                    </a:cubicBezTo>
                    <a:cubicBezTo>
                      <a:pt x="68" y="17"/>
                      <a:pt x="73" y="18"/>
                      <a:pt x="71" y="12"/>
                    </a:cubicBezTo>
                    <a:close/>
                    <a:moveTo>
                      <a:pt x="86" y="34"/>
                    </a:moveTo>
                    <a:cubicBezTo>
                      <a:pt x="85" y="43"/>
                      <a:pt x="70" y="34"/>
                      <a:pt x="63" y="36"/>
                    </a:cubicBezTo>
                    <a:cubicBezTo>
                      <a:pt x="66" y="28"/>
                      <a:pt x="80" y="32"/>
                      <a:pt x="86" y="34"/>
                    </a:cubicBezTo>
                    <a:close/>
                    <a:moveTo>
                      <a:pt x="45" y="11"/>
                    </a:moveTo>
                    <a:cubicBezTo>
                      <a:pt x="51" y="11"/>
                      <a:pt x="57" y="12"/>
                      <a:pt x="63" y="12"/>
                    </a:cubicBezTo>
                    <a:cubicBezTo>
                      <a:pt x="63" y="17"/>
                      <a:pt x="61" y="19"/>
                      <a:pt x="60" y="23"/>
                    </a:cubicBezTo>
                    <a:cubicBezTo>
                      <a:pt x="53" y="24"/>
                      <a:pt x="50" y="21"/>
                      <a:pt x="44" y="21"/>
                    </a:cubicBezTo>
                    <a:cubicBezTo>
                      <a:pt x="44" y="18"/>
                      <a:pt x="46" y="16"/>
                      <a:pt x="45" y="11"/>
                    </a:cubicBezTo>
                    <a:close/>
                    <a:moveTo>
                      <a:pt x="27" y="9"/>
                    </a:moveTo>
                    <a:cubicBezTo>
                      <a:pt x="32" y="10"/>
                      <a:pt x="34" y="12"/>
                      <a:pt x="40" y="11"/>
                    </a:cubicBezTo>
                    <a:cubicBezTo>
                      <a:pt x="39" y="14"/>
                      <a:pt x="37" y="16"/>
                      <a:pt x="37" y="20"/>
                    </a:cubicBezTo>
                    <a:cubicBezTo>
                      <a:pt x="32" y="21"/>
                      <a:pt x="25" y="17"/>
                      <a:pt x="24" y="19"/>
                    </a:cubicBezTo>
                    <a:cubicBezTo>
                      <a:pt x="21" y="17"/>
                      <a:pt x="27" y="13"/>
                      <a:pt x="27" y="9"/>
                    </a:cubicBezTo>
                    <a:close/>
                    <a:moveTo>
                      <a:pt x="23" y="51"/>
                    </a:moveTo>
                    <a:cubicBezTo>
                      <a:pt x="17" y="52"/>
                      <a:pt x="14" y="52"/>
                      <a:pt x="8" y="50"/>
                    </a:cubicBezTo>
                    <a:cubicBezTo>
                      <a:pt x="7" y="44"/>
                      <a:pt x="12" y="44"/>
                      <a:pt x="11" y="38"/>
                    </a:cubicBezTo>
                    <a:cubicBezTo>
                      <a:pt x="16" y="39"/>
                      <a:pt x="20" y="41"/>
                      <a:pt x="26" y="40"/>
                    </a:cubicBezTo>
                    <a:cubicBezTo>
                      <a:pt x="27" y="46"/>
                      <a:pt x="23" y="47"/>
                      <a:pt x="23" y="51"/>
                    </a:cubicBezTo>
                    <a:close/>
                    <a:moveTo>
                      <a:pt x="16" y="33"/>
                    </a:moveTo>
                    <a:cubicBezTo>
                      <a:pt x="14" y="23"/>
                      <a:pt x="23" y="23"/>
                      <a:pt x="33" y="26"/>
                    </a:cubicBezTo>
                    <a:cubicBezTo>
                      <a:pt x="33" y="31"/>
                      <a:pt x="30" y="31"/>
                      <a:pt x="30" y="35"/>
                    </a:cubicBezTo>
                    <a:cubicBezTo>
                      <a:pt x="25" y="35"/>
                      <a:pt x="18" y="31"/>
                      <a:pt x="16" y="33"/>
                    </a:cubicBezTo>
                    <a:close/>
                    <a:moveTo>
                      <a:pt x="30" y="53"/>
                    </a:moveTo>
                    <a:cubicBezTo>
                      <a:pt x="31" y="49"/>
                      <a:pt x="33" y="45"/>
                      <a:pt x="34" y="40"/>
                    </a:cubicBezTo>
                    <a:cubicBezTo>
                      <a:pt x="42" y="39"/>
                      <a:pt x="47" y="44"/>
                      <a:pt x="52" y="41"/>
                    </a:cubicBezTo>
                    <a:cubicBezTo>
                      <a:pt x="53" y="47"/>
                      <a:pt x="50" y="49"/>
                      <a:pt x="49" y="54"/>
                    </a:cubicBezTo>
                    <a:cubicBezTo>
                      <a:pt x="43" y="53"/>
                      <a:pt x="36" y="53"/>
                      <a:pt x="3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14"/>
              <p:cNvSpPr>
                <a:spLocks/>
              </p:cNvSpPr>
              <p:nvPr/>
            </p:nvSpPr>
            <p:spPr bwMode="auto">
              <a:xfrm>
                <a:off x="8556625" y="5795962"/>
                <a:ext cx="41275" cy="76200"/>
              </a:xfrm>
              <a:custGeom>
                <a:avLst/>
                <a:gdLst>
                  <a:gd name="T0" fmla="*/ 17 w 17"/>
                  <a:gd name="T1" fmla="*/ 2 h 31"/>
                  <a:gd name="T2" fmla="*/ 13 w 17"/>
                  <a:gd name="T3" fmla="*/ 0 h 31"/>
                  <a:gd name="T4" fmla="*/ 0 w 17"/>
                  <a:gd name="T5" fmla="*/ 31 h 31"/>
                  <a:gd name="T6" fmla="*/ 17 w 17"/>
                  <a:gd name="T7" fmla="*/ 2 h 31"/>
                </a:gdLst>
                <a:ahLst/>
                <a:cxnLst>
                  <a:cxn ang="0">
                    <a:pos x="T0" y="T1"/>
                  </a:cxn>
                  <a:cxn ang="0">
                    <a:pos x="T2" y="T3"/>
                  </a:cxn>
                  <a:cxn ang="0">
                    <a:pos x="T4" y="T5"/>
                  </a:cxn>
                  <a:cxn ang="0">
                    <a:pos x="T6" y="T7"/>
                  </a:cxn>
                </a:cxnLst>
                <a:rect l="0" t="0" r="r" b="b"/>
                <a:pathLst>
                  <a:path w="17" h="31">
                    <a:moveTo>
                      <a:pt x="17" y="2"/>
                    </a:moveTo>
                    <a:cubicBezTo>
                      <a:pt x="15" y="2"/>
                      <a:pt x="15" y="0"/>
                      <a:pt x="13" y="0"/>
                    </a:cubicBezTo>
                    <a:cubicBezTo>
                      <a:pt x="8" y="10"/>
                      <a:pt x="4" y="20"/>
                      <a:pt x="0" y="31"/>
                    </a:cubicBezTo>
                    <a:cubicBezTo>
                      <a:pt x="12" y="28"/>
                      <a:pt x="12" y="12"/>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22"/>
              <p:cNvSpPr>
                <a:spLocks noEditPoints="1"/>
              </p:cNvSpPr>
              <p:nvPr/>
            </p:nvSpPr>
            <p:spPr bwMode="auto">
              <a:xfrm>
                <a:off x="8858250" y="5910262"/>
                <a:ext cx="112713" cy="68262"/>
              </a:xfrm>
              <a:custGeom>
                <a:avLst/>
                <a:gdLst>
                  <a:gd name="T0" fmla="*/ 0 w 46"/>
                  <a:gd name="T1" fmla="*/ 17 h 28"/>
                  <a:gd name="T2" fmla="*/ 15 w 46"/>
                  <a:gd name="T3" fmla="*/ 26 h 28"/>
                  <a:gd name="T4" fmla="*/ 46 w 46"/>
                  <a:gd name="T5" fmla="*/ 11 h 28"/>
                  <a:gd name="T6" fmla="*/ 0 w 46"/>
                  <a:gd name="T7" fmla="*/ 17 h 28"/>
                  <a:gd name="T8" fmla="*/ 10 w 46"/>
                  <a:gd name="T9" fmla="*/ 18 h 28"/>
                  <a:gd name="T10" fmla="*/ 39 w 46"/>
                  <a:gd name="T11" fmla="*/ 14 h 28"/>
                  <a:gd name="T12" fmla="*/ 10 w 46"/>
                  <a:gd name="T13" fmla="*/ 18 h 28"/>
                </a:gdLst>
                <a:ahLst/>
                <a:cxnLst>
                  <a:cxn ang="0">
                    <a:pos x="T0" y="T1"/>
                  </a:cxn>
                  <a:cxn ang="0">
                    <a:pos x="T2" y="T3"/>
                  </a:cxn>
                  <a:cxn ang="0">
                    <a:pos x="T4" y="T5"/>
                  </a:cxn>
                  <a:cxn ang="0">
                    <a:pos x="T6" y="T7"/>
                  </a:cxn>
                  <a:cxn ang="0">
                    <a:pos x="T8" y="T9"/>
                  </a:cxn>
                  <a:cxn ang="0">
                    <a:pos x="T10" y="T11"/>
                  </a:cxn>
                  <a:cxn ang="0">
                    <a:pos x="T12" y="T13"/>
                  </a:cxn>
                </a:cxnLst>
                <a:rect l="0" t="0" r="r" b="b"/>
                <a:pathLst>
                  <a:path w="46" h="28">
                    <a:moveTo>
                      <a:pt x="0" y="17"/>
                    </a:moveTo>
                    <a:cubicBezTo>
                      <a:pt x="1" y="24"/>
                      <a:pt x="8" y="25"/>
                      <a:pt x="15" y="26"/>
                    </a:cubicBezTo>
                    <a:cubicBezTo>
                      <a:pt x="30" y="28"/>
                      <a:pt x="45" y="23"/>
                      <a:pt x="46" y="11"/>
                    </a:cubicBezTo>
                    <a:cubicBezTo>
                      <a:pt x="35" y="0"/>
                      <a:pt x="3" y="3"/>
                      <a:pt x="0" y="17"/>
                    </a:cubicBezTo>
                    <a:close/>
                    <a:moveTo>
                      <a:pt x="10" y="18"/>
                    </a:moveTo>
                    <a:cubicBezTo>
                      <a:pt x="12" y="7"/>
                      <a:pt x="30" y="11"/>
                      <a:pt x="39" y="14"/>
                    </a:cubicBezTo>
                    <a:cubicBezTo>
                      <a:pt x="33" y="21"/>
                      <a:pt x="20" y="20"/>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81"/>
              <p:cNvSpPr>
                <a:spLocks/>
              </p:cNvSpPr>
              <p:nvPr/>
            </p:nvSpPr>
            <p:spPr bwMode="auto">
              <a:xfrm>
                <a:off x="9250363" y="5421312"/>
                <a:ext cx="153988" cy="261937"/>
              </a:xfrm>
              <a:custGeom>
                <a:avLst/>
                <a:gdLst>
                  <a:gd name="T0" fmla="*/ 62 w 63"/>
                  <a:gd name="T1" fmla="*/ 46 h 108"/>
                  <a:gd name="T2" fmla="*/ 33 w 63"/>
                  <a:gd name="T3" fmla="*/ 0 h 108"/>
                  <a:gd name="T4" fmla="*/ 28 w 63"/>
                  <a:gd name="T5" fmla="*/ 65 h 108"/>
                  <a:gd name="T6" fmla="*/ 12 w 63"/>
                  <a:gd name="T7" fmla="*/ 66 h 108"/>
                  <a:gd name="T8" fmla="*/ 8 w 63"/>
                  <a:gd name="T9" fmla="*/ 101 h 108"/>
                  <a:gd name="T10" fmla="*/ 39 w 63"/>
                  <a:gd name="T11" fmla="*/ 82 h 108"/>
                  <a:gd name="T12" fmla="*/ 42 w 63"/>
                  <a:gd name="T13" fmla="*/ 35 h 108"/>
                  <a:gd name="T14" fmla="*/ 62 w 63"/>
                  <a:gd name="T15" fmla="*/ 46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08">
                    <a:moveTo>
                      <a:pt x="62" y="46"/>
                    </a:moveTo>
                    <a:cubicBezTo>
                      <a:pt x="63" y="26"/>
                      <a:pt x="54" y="4"/>
                      <a:pt x="33" y="0"/>
                    </a:cubicBezTo>
                    <a:cubicBezTo>
                      <a:pt x="27" y="21"/>
                      <a:pt x="30" y="50"/>
                      <a:pt x="28" y="65"/>
                    </a:cubicBezTo>
                    <a:cubicBezTo>
                      <a:pt x="22" y="65"/>
                      <a:pt x="16" y="65"/>
                      <a:pt x="12" y="66"/>
                    </a:cubicBezTo>
                    <a:cubicBezTo>
                      <a:pt x="5" y="72"/>
                      <a:pt x="0" y="92"/>
                      <a:pt x="8" y="101"/>
                    </a:cubicBezTo>
                    <a:cubicBezTo>
                      <a:pt x="19" y="108"/>
                      <a:pt x="36" y="90"/>
                      <a:pt x="39" y="82"/>
                    </a:cubicBezTo>
                    <a:cubicBezTo>
                      <a:pt x="43" y="69"/>
                      <a:pt x="36" y="49"/>
                      <a:pt x="42" y="35"/>
                    </a:cubicBezTo>
                    <a:cubicBezTo>
                      <a:pt x="50" y="37"/>
                      <a:pt x="52" y="46"/>
                      <a:pt x="6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84"/>
              <p:cNvSpPr>
                <a:spLocks noEditPoints="1"/>
              </p:cNvSpPr>
              <p:nvPr/>
            </p:nvSpPr>
            <p:spPr bwMode="auto">
              <a:xfrm>
                <a:off x="8720138" y="5381625"/>
                <a:ext cx="466725" cy="319087"/>
              </a:xfrm>
              <a:custGeom>
                <a:avLst/>
                <a:gdLst>
                  <a:gd name="T0" fmla="*/ 173 w 192"/>
                  <a:gd name="T1" fmla="*/ 127 h 131"/>
                  <a:gd name="T2" fmla="*/ 179 w 192"/>
                  <a:gd name="T3" fmla="*/ 2 h 131"/>
                  <a:gd name="T4" fmla="*/ 3 w 192"/>
                  <a:gd name="T5" fmla="*/ 72 h 131"/>
                  <a:gd name="T6" fmla="*/ 173 w 192"/>
                  <a:gd name="T7" fmla="*/ 98 h 131"/>
                  <a:gd name="T8" fmla="*/ 169 w 192"/>
                  <a:gd name="T9" fmla="*/ 85 h 131"/>
                  <a:gd name="T10" fmla="*/ 165 w 192"/>
                  <a:gd name="T11" fmla="*/ 82 h 131"/>
                  <a:gd name="T12" fmla="*/ 166 w 192"/>
                  <a:gd name="T13" fmla="*/ 81 h 131"/>
                  <a:gd name="T14" fmla="*/ 175 w 192"/>
                  <a:gd name="T15" fmla="*/ 53 h 131"/>
                  <a:gd name="T16" fmla="*/ 114 w 192"/>
                  <a:gd name="T17" fmla="*/ 119 h 131"/>
                  <a:gd name="T18" fmla="*/ 123 w 192"/>
                  <a:gd name="T19" fmla="*/ 115 h 131"/>
                  <a:gd name="T20" fmla="*/ 162 w 192"/>
                  <a:gd name="T21" fmla="*/ 50 h 131"/>
                  <a:gd name="T22" fmla="*/ 152 w 192"/>
                  <a:gd name="T23" fmla="*/ 62 h 131"/>
                  <a:gd name="T24" fmla="*/ 179 w 192"/>
                  <a:gd name="T25" fmla="*/ 15 h 131"/>
                  <a:gd name="T26" fmla="*/ 146 w 192"/>
                  <a:gd name="T27" fmla="*/ 62 h 131"/>
                  <a:gd name="T28" fmla="*/ 179 w 192"/>
                  <a:gd name="T29" fmla="*/ 15 h 131"/>
                  <a:gd name="T30" fmla="*/ 126 w 192"/>
                  <a:gd name="T31" fmla="*/ 73 h 131"/>
                  <a:gd name="T32" fmla="*/ 94 w 192"/>
                  <a:gd name="T33" fmla="*/ 118 h 131"/>
                  <a:gd name="T34" fmla="*/ 147 w 192"/>
                  <a:gd name="T35" fmla="*/ 28 h 131"/>
                  <a:gd name="T36" fmla="*/ 148 w 192"/>
                  <a:gd name="T37" fmla="*/ 17 h 131"/>
                  <a:gd name="T38" fmla="*/ 93 w 192"/>
                  <a:gd name="T39" fmla="*/ 117 h 131"/>
                  <a:gd name="T40" fmla="*/ 105 w 192"/>
                  <a:gd name="T41" fmla="*/ 72 h 131"/>
                  <a:gd name="T42" fmla="*/ 122 w 192"/>
                  <a:gd name="T43" fmla="*/ 12 h 131"/>
                  <a:gd name="T44" fmla="*/ 65 w 192"/>
                  <a:gd name="T45" fmla="*/ 115 h 131"/>
                  <a:gd name="T46" fmla="*/ 92 w 192"/>
                  <a:gd name="T47" fmla="*/ 70 h 131"/>
                  <a:gd name="T48" fmla="*/ 98 w 192"/>
                  <a:gd name="T49" fmla="*/ 70 h 131"/>
                  <a:gd name="T50" fmla="*/ 54 w 192"/>
                  <a:gd name="T51" fmla="*/ 116 h 131"/>
                  <a:gd name="T52" fmla="*/ 115 w 192"/>
                  <a:gd name="T53" fmla="*/ 13 h 131"/>
                  <a:gd name="T54" fmla="*/ 79 w 192"/>
                  <a:gd name="T55" fmla="*/ 52 h 131"/>
                  <a:gd name="T56" fmla="*/ 47 w 192"/>
                  <a:gd name="T57" fmla="*/ 100 h 131"/>
                  <a:gd name="T58" fmla="*/ 76 w 192"/>
                  <a:gd name="T59" fmla="*/ 52 h 131"/>
                  <a:gd name="T60" fmla="*/ 107 w 192"/>
                  <a:gd name="T61" fmla="*/ 13 h 131"/>
                  <a:gd name="T62" fmla="*/ 64 w 192"/>
                  <a:gd name="T63" fmla="*/ 53 h 131"/>
                  <a:gd name="T64" fmla="*/ 34 w 192"/>
                  <a:gd name="T65" fmla="*/ 114 h 131"/>
                  <a:gd name="T66" fmla="*/ 62 w 192"/>
                  <a:gd name="T67" fmla="*/ 43 h 131"/>
                  <a:gd name="T68" fmla="*/ 50 w 192"/>
                  <a:gd name="T69" fmla="*/ 51 h 131"/>
                  <a:gd name="T70" fmla="*/ 40 w 192"/>
                  <a:gd name="T71" fmla="*/ 79 h 131"/>
                  <a:gd name="T72" fmla="*/ 46 w 192"/>
                  <a:gd name="T73" fmla="*/ 48 h 131"/>
                  <a:gd name="T74" fmla="*/ 60 w 192"/>
                  <a:gd name="T75" fmla="*/ 13 h 131"/>
                  <a:gd name="T76" fmla="*/ 31 w 192"/>
                  <a:gd name="T77" fmla="*/ 84 h 131"/>
                  <a:gd name="T78" fmla="*/ 35 w 192"/>
                  <a:gd name="T79" fmla="*/ 55 h 131"/>
                  <a:gd name="T80" fmla="*/ 51 w 192"/>
                  <a:gd name="T81" fmla="*/ 13 h 131"/>
                  <a:gd name="T82" fmla="*/ 38 w 192"/>
                  <a:gd name="T83" fmla="*/ 30 h 131"/>
                  <a:gd name="T84" fmla="*/ 27 w 192"/>
                  <a:gd name="T85" fmla="*/ 14 h 131"/>
                  <a:gd name="T86" fmla="*/ 34 w 192"/>
                  <a:gd name="T87" fmla="*/ 20 h 131"/>
                  <a:gd name="T88" fmla="*/ 14 w 192"/>
                  <a:gd name="T89" fmla="*/ 49 h 131"/>
                  <a:gd name="T90" fmla="*/ 14 w 192"/>
                  <a:gd name="T91" fmla="*/ 63 h 131"/>
                  <a:gd name="T92" fmla="*/ 17 w 192"/>
                  <a:gd name="T93" fmla="*/ 7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31">
                    <a:moveTo>
                      <a:pt x="35" y="128"/>
                    </a:moveTo>
                    <a:cubicBezTo>
                      <a:pt x="58" y="131"/>
                      <a:pt x="84" y="129"/>
                      <a:pt x="107" y="128"/>
                    </a:cubicBezTo>
                    <a:cubicBezTo>
                      <a:pt x="131" y="128"/>
                      <a:pt x="154" y="131"/>
                      <a:pt x="173" y="127"/>
                    </a:cubicBezTo>
                    <a:cubicBezTo>
                      <a:pt x="184" y="109"/>
                      <a:pt x="187" y="87"/>
                      <a:pt x="187" y="59"/>
                    </a:cubicBezTo>
                    <a:cubicBezTo>
                      <a:pt x="187" y="40"/>
                      <a:pt x="192" y="19"/>
                      <a:pt x="184" y="8"/>
                    </a:cubicBezTo>
                    <a:cubicBezTo>
                      <a:pt x="182" y="5"/>
                      <a:pt x="177" y="6"/>
                      <a:pt x="179" y="2"/>
                    </a:cubicBezTo>
                    <a:cubicBezTo>
                      <a:pt x="133" y="0"/>
                      <a:pt x="98" y="6"/>
                      <a:pt x="43" y="5"/>
                    </a:cubicBezTo>
                    <a:cubicBezTo>
                      <a:pt x="22" y="4"/>
                      <a:pt x="12" y="1"/>
                      <a:pt x="9" y="16"/>
                    </a:cubicBezTo>
                    <a:cubicBezTo>
                      <a:pt x="6" y="30"/>
                      <a:pt x="5" y="55"/>
                      <a:pt x="3" y="72"/>
                    </a:cubicBezTo>
                    <a:cubicBezTo>
                      <a:pt x="3" y="80"/>
                      <a:pt x="0" y="88"/>
                      <a:pt x="0" y="93"/>
                    </a:cubicBezTo>
                    <a:cubicBezTo>
                      <a:pt x="2" y="119"/>
                      <a:pt x="17" y="125"/>
                      <a:pt x="35" y="128"/>
                    </a:cubicBezTo>
                    <a:close/>
                    <a:moveTo>
                      <a:pt x="173" y="98"/>
                    </a:moveTo>
                    <a:cubicBezTo>
                      <a:pt x="168" y="102"/>
                      <a:pt x="160" y="111"/>
                      <a:pt x="162" y="119"/>
                    </a:cubicBezTo>
                    <a:cubicBezTo>
                      <a:pt x="159" y="121"/>
                      <a:pt x="156" y="121"/>
                      <a:pt x="152" y="120"/>
                    </a:cubicBezTo>
                    <a:cubicBezTo>
                      <a:pt x="156" y="106"/>
                      <a:pt x="166" y="99"/>
                      <a:pt x="169" y="85"/>
                    </a:cubicBezTo>
                    <a:cubicBezTo>
                      <a:pt x="160" y="87"/>
                      <a:pt x="147" y="109"/>
                      <a:pt x="150" y="121"/>
                    </a:cubicBezTo>
                    <a:cubicBezTo>
                      <a:pt x="148" y="120"/>
                      <a:pt x="146" y="119"/>
                      <a:pt x="143" y="119"/>
                    </a:cubicBezTo>
                    <a:cubicBezTo>
                      <a:pt x="146" y="103"/>
                      <a:pt x="156" y="93"/>
                      <a:pt x="165" y="82"/>
                    </a:cubicBezTo>
                    <a:cubicBezTo>
                      <a:pt x="162" y="70"/>
                      <a:pt x="174" y="64"/>
                      <a:pt x="177" y="54"/>
                    </a:cubicBezTo>
                    <a:cubicBezTo>
                      <a:pt x="182" y="60"/>
                      <a:pt x="172" y="63"/>
                      <a:pt x="170" y="67"/>
                    </a:cubicBezTo>
                    <a:cubicBezTo>
                      <a:pt x="171" y="74"/>
                      <a:pt x="167" y="76"/>
                      <a:pt x="166" y="81"/>
                    </a:cubicBezTo>
                    <a:cubicBezTo>
                      <a:pt x="173" y="86"/>
                      <a:pt x="173" y="72"/>
                      <a:pt x="179" y="70"/>
                    </a:cubicBezTo>
                    <a:cubicBezTo>
                      <a:pt x="176" y="78"/>
                      <a:pt x="174" y="88"/>
                      <a:pt x="173" y="98"/>
                    </a:cubicBezTo>
                    <a:close/>
                    <a:moveTo>
                      <a:pt x="175" y="53"/>
                    </a:moveTo>
                    <a:cubicBezTo>
                      <a:pt x="167" y="48"/>
                      <a:pt x="165" y="72"/>
                      <a:pt x="157" y="75"/>
                    </a:cubicBezTo>
                    <a:cubicBezTo>
                      <a:pt x="158" y="91"/>
                      <a:pt x="137" y="103"/>
                      <a:pt x="137" y="118"/>
                    </a:cubicBezTo>
                    <a:cubicBezTo>
                      <a:pt x="130" y="122"/>
                      <a:pt x="125" y="118"/>
                      <a:pt x="114" y="119"/>
                    </a:cubicBezTo>
                    <a:cubicBezTo>
                      <a:pt x="117" y="102"/>
                      <a:pt x="128" y="93"/>
                      <a:pt x="134" y="80"/>
                    </a:cubicBezTo>
                    <a:cubicBezTo>
                      <a:pt x="137" y="79"/>
                      <a:pt x="139" y="84"/>
                      <a:pt x="140" y="80"/>
                    </a:cubicBezTo>
                    <a:cubicBezTo>
                      <a:pt x="139" y="90"/>
                      <a:pt x="127" y="102"/>
                      <a:pt x="123" y="115"/>
                    </a:cubicBezTo>
                    <a:cubicBezTo>
                      <a:pt x="131" y="117"/>
                      <a:pt x="133" y="107"/>
                      <a:pt x="136" y="102"/>
                    </a:cubicBezTo>
                    <a:cubicBezTo>
                      <a:pt x="145" y="86"/>
                      <a:pt x="158" y="69"/>
                      <a:pt x="168" y="53"/>
                    </a:cubicBezTo>
                    <a:cubicBezTo>
                      <a:pt x="167" y="50"/>
                      <a:pt x="165" y="49"/>
                      <a:pt x="162" y="50"/>
                    </a:cubicBezTo>
                    <a:cubicBezTo>
                      <a:pt x="169" y="41"/>
                      <a:pt x="173" y="29"/>
                      <a:pt x="182" y="23"/>
                    </a:cubicBezTo>
                    <a:cubicBezTo>
                      <a:pt x="181" y="31"/>
                      <a:pt x="178" y="44"/>
                      <a:pt x="175" y="53"/>
                    </a:cubicBezTo>
                    <a:close/>
                    <a:moveTo>
                      <a:pt x="152" y="62"/>
                    </a:moveTo>
                    <a:cubicBezTo>
                      <a:pt x="155" y="66"/>
                      <a:pt x="148" y="72"/>
                      <a:pt x="146" y="76"/>
                    </a:cubicBezTo>
                    <a:cubicBezTo>
                      <a:pt x="142" y="71"/>
                      <a:pt x="150" y="66"/>
                      <a:pt x="152" y="62"/>
                    </a:cubicBezTo>
                    <a:close/>
                    <a:moveTo>
                      <a:pt x="179" y="15"/>
                    </a:moveTo>
                    <a:cubicBezTo>
                      <a:pt x="172" y="24"/>
                      <a:pt x="166" y="33"/>
                      <a:pt x="161" y="44"/>
                    </a:cubicBezTo>
                    <a:cubicBezTo>
                      <a:pt x="159" y="44"/>
                      <a:pt x="158" y="44"/>
                      <a:pt x="157" y="44"/>
                    </a:cubicBezTo>
                    <a:cubicBezTo>
                      <a:pt x="154" y="49"/>
                      <a:pt x="149" y="56"/>
                      <a:pt x="146" y="62"/>
                    </a:cubicBezTo>
                    <a:cubicBezTo>
                      <a:pt x="142" y="68"/>
                      <a:pt x="139" y="77"/>
                      <a:pt x="133" y="76"/>
                    </a:cubicBezTo>
                    <a:cubicBezTo>
                      <a:pt x="143" y="51"/>
                      <a:pt x="159" y="33"/>
                      <a:pt x="172" y="12"/>
                    </a:cubicBezTo>
                    <a:cubicBezTo>
                      <a:pt x="175" y="12"/>
                      <a:pt x="175" y="15"/>
                      <a:pt x="179" y="15"/>
                    </a:cubicBezTo>
                    <a:close/>
                    <a:moveTo>
                      <a:pt x="158" y="13"/>
                    </a:moveTo>
                    <a:cubicBezTo>
                      <a:pt x="158" y="10"/>
                      <a:pt x="163" y="12"/>
                      <a:pt x="165" y="12"/>
                    </a:cubicBezTo>
                    <a:cubicBezTo>
                      <a:pt x="152" y="32"/>
                      <a:pt x="138" y="52"/>
                      <a:pt x="126" y="73"/>
                    </a:cubicBezTo>
                    <a:cubicBezTo>
                      <a:pt x="126" y="75"/>
                      <a:pt x="125" y="80"/>
                      <a:pt x="129" y="78"/>
                    </a:cubicBezTo>
                    <a:cubicBezTo>
                      <a:pt x="122" y="92"/>
                      <a:pt x="112" y="103"/>
                      <a:pt x="107" y="118"/>
                    </a:cubicBezTo>
                    <a:cubicBezTo>
                      <a:pt x="103" y="118"/>
                      <a:pt x="98" y="118"/>
                      <a:pt x="94" y="118"/>
                    </a:cubicBezTo>
                    <a:cubicBezTo>
                      <a:pt x="104" y="104"/>
                      <a:pt x="112" y="88"/>
                      <a:pt x="123" y="75"/>
                    </a:cubicBezTo>
                    <a:cubicBezTo>
                      <a:pt x="123" y="74"/>
                      <a:pt x="122" y="72"/>
                      <a:pt x="119" y="72"/>
                    </a:cubicBezTo>
                    <a:cubicBezTo>
                      <a:pt x="130" y="60"/>
                      <a:pt x="137" y="42"/>
                      <a:pt x="147" y="28"/>
                    </a:cubicBezTo>
                    <a:cubicBezTo>
                      <a:pt x="150" y="24"/>
                      <a:pt x="160" y="18"/>
                      <a:pt x="158" y="13"/>
                    </a:cubicBezTo>
                    <a:close/>
                    <a:moveTo>
                      <a:pt x="151" y="11"/>
                    </a:moveTo>
                    <a:cubicBezTo>
                      <a:pt x="157" y="13"/>
                      <a:pt x="148" y="17"/>
                      <a:pt x="148" y="17"/>
                    </a:cubicBezTo>
                    <a:cubicBezTo>
                      <a:pt x="137" y="33"/>
                      <a:pt x="124" y="57"/>
                      <a:pt x="112" y="74"/>
                    </a:cubicBezTo>
                    <a:cubicBezTo>
                      <a:pt x="108" y="76"/>
                      <a:pt x="116" y="78"/>
                      <a:pt x="112" y="79"/>
                    </a:cubicBezTo>
                    <a:cubicBezTo>
                      <a:pt x="108" y="93"/>
                      <a:pt x="92" y="102"/>
                      <a:pt x="93" y="117"/>
                    </a:cubicBezTo>
                    <a:cubicBezTo>
                      <a:pt x="89" y="121"/>
                      <a:pt x="84" y="115"/>
                      <a:pt x="80" y="118"/>
                    </a:cubicBezTo>
                    <a:cubicBezTo>
                      <a:pt x="88" y="102"/>
                      <a:pt x="99" y="89"/>
                      <a:pt x="109" y="76"/>
                    </a:cubicBezTo>
                    <a:cubicBezTo>
                      <a:pt x="110" y="73"/>
                      <a:pt x="108" y="72"/>
                      <a:pt x="105" y="72"/>
                    </a:cubicBezTo>
                    <a:cubicBezTo>
                      <a:pt x="112" y="62"/>
                      <a:pt x="117" y="51"/>
                      <a:pt x="127" y="46"/>
                    </a:cubicBezTo>
                    <a:cubicBezTo>
                      <a:pt x="133" y="32"/>
                      <a:pt x="140" y="20"/>
                      <a:pt x="151" y="11"/>
                    </a:cubicBezTo>
                    <a:close/>
                    <a:moveTo>
                      <a:pt x="122" y="12"/>
                    </a:moveTo>
                    <a:cubicBezTo>
                      <a:pt x="124" y="13"/>
                      <a:pt x="125" y="15"/>
                      <a:pt x="123" y="15"/>
                    </a:cubicBezTo>
                    <a:cubicBezTo>
                      <a:pt x="116" y="27"/>
                      <a:pt x="109" y="38"/>
                      <a:pt x="98" y="47"/>
                    </a:cubicBezTo>
                    <a:cubicBezTo>
                      <a:pt x="90" y="72"/>
                      <a:pt x="74" y="89"/>
                      <a:pt x="65" y="115"/>
                    </a:cubicBezTo>
                    <a:cubicBezTo>
                      <a:pt x="71" y="116"/>
                      <a:pt x="71" y="110"/>
                      <a:pt x="74" y="106"/>
                    </a:cubicBezTo>
                    <a:cubicBezTo>
                      <a:pt x="79" y="98"/>
                      <a:pt x="85" y="86"/>
                      <a:pt x="93" y="77"/>
                    </a:cubicBezTo>
                    <a:cubicBezTo>
                      <a:pt x="93" y="74"/>
                      <a:pt x="90" y="74"/>
                      <a:pt x="92" y="70"/>
                    </a:cubicBezTo>
                    <a:cubicBezTo>
                      <a:pt x="105" y="52"/>
                      <a:pt x="121" y="29"/>
                      <a:pt x="132" y="12"/>
                    </a:cubicBezTo>
                    <a:cubicBezTo>
                      <a:pt x="134" y="12"/>
                      <a:pt x="137" y="12"/>
                      <a:pt x="140" y="12"/>
                    </a:cubicBezTo>
                    <a:cubicBezTo>
                      <a:pt x="129" y="34"/>
                      <a:pt x="112" y="51"/>
                      <a:pt x="98" y="70"/>
                    </a:cubicBezTo>
                    <a:cubicBezTo>
                      <a:pt x="99" y="73"/>
                      <a:pt x="97" y="78"/>
                      <a:pt x="100" y="78"/>
                    </a:cubicBezTo>
                    <a:cubicBezTo>
                      <a:pt x="92" y="92"/>
                      <a:pt x="82" y="104"/>
                      <a:pt x="74" y="118"/>
                    </a:cubicBezTo>
                    <a:cubicBezTo>
                      <a:pt x="66" y="118"/>
                      <a:pt x="61" y="116"/>
                      <a:pt x="54" y="116"/>
                    </a:cubicBezTo>
                    <a:cubicBezTo>
                      <a:pt x="61" y="102"/>
                      <a:pt x="68" y="88"/>
                      <a:pt x="79" y="78"/>
                    </a:cubicBezTo>
                    <a:cubicBezTo>
                      <a:pt x="75" y="64"/>
                      <a:pt x="95" y="58"/>
                      <a:pt x="90" y="44"/>
                    </a:cubicBezTo>
                    <a:cubicBezTo>
                      <a:pt x="99" y="34"/>
                      <a:pt x="106" y="22"/>
                      <a:pt x="115" y="13"/>
                    </a:cubicBezTo>
                    <a:cubicBezTo>
                      <a:pt x="117" y="13"/>
                      <a:pt x="122" y="15"/>
                      <a:pt x="122" y="12"/>
                    </a:cubicBezTo>
                    <a:close/>
                    <a:moveTo>
                      <a:pt x="107" y="13"/>
                    </a:moveTo>
                    <a:cubicBezTo>
                      <a:pt x="97" y="26"/>
                      <a:pt x="89" y="40"/>
                      <a:pt x="79" y="52"/>
                    </a:cubicBezTo>
                    <a:cubicBezTo>
                      <a:pt x="81" y="62"/>
                      <a:pt x="74" y="67"/>
                      <a:pt x="69" y="74"/>
                    </a:cubicBezTo>
                    <a:cubicBezTo>
                      <a:pt x="68" y="89"/>
                      <a:pt x="54" y="101"/>
                      <a:pt x="47" y="116"/>
                    </a:cubicBezTo>
                    <a:cubicBezTo>
                      <a:pt x="41" y="112"/>
                      <a:pt x="46" y="104"/>
                      <a:pt x="47" y="100"/>
                    </a:cubicBezTo>
                    <a:cubicBezTo>
                      <a:pt x="49" y="97"/>
                      <a:pt x="54" y="92"/>
                      <a:pt x="57" y="88"/>
                    </a:cubicBezTo>
                    <a:cubicBezTo>
                      <a:pt x="60" y="83"/>
                      <a:pt x="64" y="78"/>
                      <a:pt x="67" y="75"/>
                    </a:cubicBezTo>
                    <a:cubicBezTo>
                      <a:pt x="67" y="64"/>
                      <a:pt x="73" y="59"/>
                      <a:pt x="76" y="52"/>
                    </a:cubicBezTo>
                    <a:cubicBezTo>
                      <a:pt x="77" y="47"/>
                      <a:pt x="75" y="47"/>
                      <a:pt x="75" y="43"/>
                    </a:cubicBezTo>
                    <a:cubicBezTo>
                      <a:pt x="83" y="33"/>
                      <a:pt x="91" y="24"/>
                      <a:pt x="98" y="13"/>
                    </a:cubicBezTo>
                    <a:cubicBezTo>
                      <a:pt x="101" y="16"/>
                      <a:pt x="102" y="12"/>
                      <a:pt x="107" y="13"/>
                    </a:cubicBezTo>
                    <a:close/>
                    <a:moveTo>
                      <a:pt x="89" y="14"/>
                    </a:moveTo>
                    <a:cubicBezTo>
                      <a:pt x="93" y="16"/>
                      <a:pt x="86" y="20"/>
                      <a:pt x="85" y="22"/>
                    </a:cubicBezTo>
                    <a:cubicBezTo>
                      <a:pt x="78" y="31"/>
                      <a:pt x="69" y="43"/>
                      <a:pt x="64" y="53"/>
                    </a:cubicBezTo>
                    <a:cubicBezTo>
                      <a:pt x="65" y="57"/>
                      <a:pt x="66" y="54"/>
                      <a:pt x="69" y="54"/>
                    </a:cubicBezTo>
                    <a:cubicBezTo>
                      <a:pt x="65" y="65"/>
                      <a:pt x="58" y="75"/>
                      <a:pt x="51" y="85"/>
                    </a:cubicBezTo>
                    <a:cubicBezTo>
                      <a:pt x="45" y="94"/>
                      <a:pt x="42" y="107"/>
                      <a:pt x="34" y="114"/>
                    </a:cubicBezTo>
                    <a:cubicBezTo>
                      <a:pt x="36" y="99"/>
                      <a:pt x="45" y="91"/>
                      <a:pt x="51" y="81"/>
                    </a:cubicBezTo>
                    <a:cubicBezTo>
                      <a:pt x="52" y="76"/>
                      <a:pt x="48" y="78"/>
                      <a:pt x="49" y="73"/>
                    </a:cubicBezTo>
                    <a:cubicBezTo>
                      <a:pt x="53" y="63"/>
                      <a:pt x="62" y="57"/>
                      <a:pt x="62" y="43"/>
                    </a:cubicBezTo>
                    <a:cubicBezTo>
                      <a:pt x="73" y="35"/>
                      <a:pt x="78" y="21"/>
                      <a:pt x="89" y="14"/>
                    </a:cubicBezTo>
                    <a:close/>
                    <a:moveTo>
                      <a:pt x="79" y="14"/>
                    </a:moveTo>
                    <a:cubicBezTo>
                      <a:pt x="71" y="28"/>
                      <a:pt x="60" y="39"/>
                      <a:pt x="50" y="51"/>
                    </a:cubicBezTo>
                    <a:cubicBezTo>
                      <a:pt x="57" y="61"/>
                      <a:pt x="37" y="70"/>
                      <a:pt x="43" y="83"/>
                    </a:cubicBezTo>
                    <a:cubicBezTo>
                      <a:pt x="35" y="91"/>
                      <a:pt x="32" y="110"/>
                      <a:pt x="23" y="112"/>
                    </a:cubicBezTo>
                    <a:cubicBezTo>
                      <a:pt x="24" y="102"/>
                      <a:pt x="33" y="88"/>
                      <a:pt x="40" y="79"/>
                    </a:cubicBezTo>
                    <a:cubicBezTo>
                      <a:pt x="41" y="76"/>
                      <a:pt x="39" y="74"/>
                      <a:pt x="36" y="75"/>
                    </a:cubicBezTo>
                    <a:cubicBezTo>
                      <a:pt x="36" y="67"/>
                      <a:pt x="50" y="56"/>
                      <a:pt x="49" y="50"/>
                    </a:cubicBezTo>
                    <a:cubicBezTo>
                      <a:pt x="49" y="50"/>
                      <a:pt x="46" y="48"/>
                      <a:pt x="46" y="48"/>
                    </a:cubicBezTo>
                    <a:cubicBezTo>
                      <a:pt x="52" y="35"/>
                      <a:pt x="64" y="29"/>
                      <a:pt x="71" y="14"/>
                    </a:cubicBezTo>
                    <a:cubicBezTo>
                      <a:pt x="74" y="14"/>
                      <a:pt x="76" y="14"/>
                      <a:pt x="79" y="14"/>
                    </a:cubicBezTo>
                    <a:close/>
                    <a:moveTo>
                      <a:pt x="60" y="13"/>
                    </a:moveTo>
                    <a:cubicBezTo>
                      <a:pt x="61" y="14"/>
                      <a:pt x="62" y="15"/>
                      <a:pt x="64" y="15"/>
                    </a:cubicBezTo>
                    <a:cubicBezTo>
                      <a:pt x="55" y="28"/>
                      <a:pt x="47" y="41"/>
                      <a:pt x="36" y="52"/>
                    </a:cubicBezTo>
                    <a:cubicBezTo>
                      <a:pt x="41" y="65"/>
                      <a:pt x="26" y="71"/>
                      <a:pt x="31" y="84"/>
                    </a:cubicBezTo>
                    <a:cubicBezTo>
                      <a:pt x="24" y="90"/>
                      <a:pt x="22" y="100"/>
                      <a:pt x="16" y="106"/>
                    </a:cubicBezTo>
                    <a:cubicBezTo>
                      <a:pt x="14" y="94"/>
                      <a:pt x="20" y="90"/>
                      <a:pt x="24" y="83"/>
                    </a:cubicBezTo>
                    <a:cubicBezTo>
                      <a:pt x="21" y="71"/>
                      <a:pt x="30" y="63"/>
                      <a:pt x="35" y="55"/>
                    </a:cubicBezTo>
                    <a:cubicBezTo>
                      <a:pt x="36" y="51"/>
                      <a:pt x="31" y="52"/>
                      <a:pt x="32" y="48"/>
                    </a:cubicBezTo>
                    <a:cubicBezTo>
                      <a:pt x="42" y="37"/>
                      <a:pt x="48" y="23"/>
                      <a:pt x="60" y="13"/>
                    </a:cubicBezTo>
                    <a:close/>
                    <a:moveTo>
                      <a:pt x="51" y="13"/>
                    </a:moveTo>
                    <a:cubicBezTo>
                      <a:pt x="47" y="19"/>
                      <a:pt x="42" y="27"/>
                      <a:pt x="38" y="34"/>
                    </a:cubicBezTo>
                    <a:cubicBezTo>
                      <a:pt x="34" y="40"/>
                      <a:pt x="29" y="51"/>
                      <a:pt x="21" y="49"/>
                    </a:cubicBezTo>
                    <a:cubicBezTo>
                      <a:pt x="28" y="44"/>
                      <a:pt x="30" y="34"/>
                      <a:pt x="38" y="30"/>
                    </a:cubicBezTo>
                    <a:cubicBezTo>
                      <a:pt x="41" y="23"/>
                      <a:pt x="43" y="15"/>
                      <a:pt x="51" y="13"/>
                    </a:cubicBezTo>
                    <a:close/>
                    <a:moveTo>
                      <a:pt x="18" y="12"/>
                    </a:moveTo>
                    <a:cubicBezTo>
                      <a:pt x="22" y="12"/>
                      <a:pt x="22" y="15"/>
                      <a:pt x="27" y="14"/>
                    </a:cubicBezTo>
                    <a:cubicBezTo>
                      <a:pt x="25" y="20"/>
                      <a:pt x="20" y="23"/>
                      <a:pt x="18" y="29"/>
                    </a:cubicBezTo>
                    <a:cubicBezTo>
                      <a:pt x="15" y="24"/>
                      <a:pt x="19" y="17"/>
                      <a:pt x="18" y="12"/>
                    </a:cubicBezTo>
                    <a:close/>
                    <a:moveTo>
                      <a:pt x="34" y="20"/>
                    </a:moveTo>
                    <a:cubicBezTo>
                      <a:pt x="35" y="17"/>
                      <a:pt x="30" y="14"/>
                      <a:pt x="34" y="14"/>
                    </a:cubicBezTo>
                    <a:cubicBezTo>
                      <a:pt x="35" y="11"/>
                      <a:pt x="38" y="17"/>
                      <a:pt x="39" y="13"/>
                    </a:cubicBezTo>
                    <a:cubicBezTo>
                      <a:pt x="37" y="25"/>
                      <a:pt x="24" y="39"/>
                      <a:pt x="14" y="49"/>
                    </a:cubicBezTo>
                    <a:cubicBezTo>
                      <a:pt x="18" y="36"/>
                      <a:pt x="23" y="25"/>
                      <a:pt x="34" y="20"/>
                    </a:cubicBezTo>
                    <a:close/>
                    <a:moveTo>
                      <a:pt x="14" y="56"/>
                    </a:moveTo>
                    <a:cubicBezTo>
                      <a:pt x="20" y="56"/>
                      <a:pt x="14" y="61"/>
                      <a:pt x="14" y="63"/>
                    </a:cubicBezTo>
                    <a:cubicBezTo>
                      <a:pt x="10" y="61"/>
                      <a:pt x="16" y="59"/>
                      <a:pt x="14" y="56"/>
                    </a:cubicBezTo>
                    <a:close/>
                    <a:moveTo>
                      <a:pt x="20" y="62"/>
                    </a:moveTo>
                    <a:cubicBezTo>
                      <a:pt x="26" y="63"/>
                      <a:pt x="18" y="72"/>
                      <a:pt x="17" y="75"/>
                    </a:cubicBezTo>
                    <a:cubicBezTo>
                      <a:pt x="16" y="79"/>
                      <a:pt x="18" y="86"/>
                      <a:pt x="14" y="89"/>
                    </a:cubicBezTo>
                    <a:cubicBezTo>
                      <a:pt x="9" y="78"/>
                      <a:pt x="18" y="70"/>
                      <a:pt x="2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834451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4732"/>
    </mc:Choice>
    <mc:Fallback xmlns="">
      <p:transition advClick="0" advTm="4732"/>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819" name="TextBox 35"/>
          <p:cNvSpPr txBox="1"/>
          <p:nvPr/>
        </p:nvSpPr>
        <p:spPr>
          <a:xfrm>
            <a:off x="5182927" y="107123"/>
            <a:ext cx="1826141" cy="584775"/>
          </a:xfrm>
          <a:prstGeom prst="rect">
            <a:avLst/>
          </a:prstGeom>
          <a:noFill/>
          <a:ln w="9525">
            <a:noFill/>
          </a:ln>
        </p:spPr>
        <p:txBody>
          <a:bodyPr wrap="none" anchor="t">
            <a:spAutoFit/>
          </a:bodyPr>
          <a:lstStyle/>
          <a:p>
            <a:r>
              <a:rPr lang="zh-CN" altLang="en-US" sz="3200" b="1" dirty="0" smtClean="0">
                <a:solidFill>
                  <a:srgbClr val="FFFFFF"/>
                </a:solidFill>
                <a:latin typeface="微软雅黑" panose="020B0503020204020204" pitchFamily="34" charset="-122"/>
                <a:ea typeface="微软雅黑" panose="020B0503020204020204" pitchFamily="34" charset="-122"/>
              </a:rPr>
              <a:t>赛</a:t>
            </a:r>
            <a:r>
              <a:rPr lang="zh-CN" altLang="en-US" sz="3200" b="1" dirty="0">
                <a:solidFill>
                  <a:srgbClr val="FFFFFF"/>
                </a:solidFill>
                <a:latin typeface="微软雅黑" panose="020B0503020204020204" pitchFamily="34" charset="-122"/>
                <a:ea typeface="微软雅黑" panose="020B0503020204020204" pitchFamily="34" charset="-122"/>
              </a:rPr>
              <a:t>题</a:t>
            </a:r>
            <a:r>
              <a:rPr lang="zh-CN" altLang="en-US" sz="3200" b="1" dirty="0" smtClean="0">
                <a:solidFill>
                  <a:srgbClr val="FFFFFF"/>
                </a:solidFill>
                <a:latin typeface="微软雅黑" panose="020B0503020204020204" pitchFamily="34" charset="-122"/>
                <a:ea typeface="微软雅黑" panose="020B0503020204020204" pitchFamily="34" charset="-122"/>
              </a:rPr>
              <a:t>分析</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9" name="内容占位符 3"/>
          <p:cNvSpPr txBox="1"/>
          <p:nvPr/>
        </p:nvSpPr>
        <p:spPr>
          <a:xfrm>
            <a:off x="337557" y="1111755"/>
            <a:ext cx="11516883" cy="5605239"/>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b="1" dirty="0" smtClean="0">
                <a:solidFill>
                  <a:srgbClr val="000000"/>
                </a:solidFill>
              </a:rPr>
              <a:t>基本思路：</a:t>
            </a:r>
          </a:p>
          <a:p>
            <a:pPr lvl="1">
              <a:lnSpc>
                <a:spcPct val="150000"/>
              </a:lnSpc>
            </a:pPr>
            <a:r>
              <a:rPr lang="zh-CN" altLang="en-US" sz="2000" dirty="0">
                <a:solidFill>
                  <a:srgbClr val="000000"/>
                </a:solidFill>
              </a:rPr>
              <a:t>团队的基本建模思路</a:t>
            </a:r>
            <a:r>
              <a:rPr lang="zh-CN" altLang="en-US" sz="2000" dirty="0" smtClean="0">
                <a:solidFill>
                  <a:srgbClr val="000000"/>
                </a:solidFill>
              </a:rPr>
              <a:t>如下图所示。</a:t>
            </a:r>
          </a:p>
        </p:txBody>
      </p:sp>
      <p:grpSp>
        <p:nvGrpSpPr>
          <p:cNvPr id="4" name="组合 3"/>
          <p:cNvGrpSpPr/>
          <p:nvPr/>
        </p:nvGrpSpPr>
        <p:grpSpPr>
          <a:xfrm>
            <a:off x="3243810" y="2450316"/>
            <a:ext cx="5704374" cy="4093226"/>
            <a:chOff x="7568186" y="3737414"/>
            <a:chExt cx="4036720" cy="2957932"/>
          </a:xfrm>
        </p:grpSpPr>
        <p:grpSp>
          <p:nvGrpSpPr>
            <p:cNvPr id="3" name="组合 2"/>
            <p:cNvGrpSpPr/>
            <p:nvPr/>
          </p:nvGrpSpPr>
          <p:grpSpPr>
            <a:xfrm>
              <a:off x="7568186" y="3737414"/>
              <a:ext cx="3936427" cy="2957932"/>
              <a:chOff x="4127786" y="3628839"/>
              <a:chExt cx="3936427" cy="2957932"/>
            </a:xfrm>
          </p:grpSpPr>
          <p:pic>
            <p:nvPicPr>
              <p:cNvPr id="11" name="图片 10"/>
              <p:cNvPicPr>
                <a:picLocks noChangeAspect="1"/>
              </p:cNvPicPr>
              <p:nvPr/>
            </p:nvPicPr>
            <p:blipFill rotWithShape="1">
              <a:blip r:embed="rId3"/>
              <a:srcRect l="47182" b="198"/>
              <a:stretch/>
            </p:blipFill>
            <p:spPr>
              <a:xfrm>
                <a:off x="4127786" y="3628839"/>
                <a:ext cx="3936427" cy="2957932"/>
              </a:xfrm>
              <a:prstGeom prst="rect">
                <a:avLst/>
              </a:prstGeom>
              <a:ln>
                <a:noFill/>
              </a:ln>
              <a:effectLst>
                <a:outerShdw blurRad="190500" algn="tl" rotWithShape="0">
                  <a:srgbClr val="000000">
                    <a:alpha val="70000"/>
                  </a:srgbClr>
                </a:outerShdw>
              </a:effectLst>
            </p:spPr>
          </p:pic>
          <p:pic>
            <p:nvPicPr>
              <p:cNvPr id="12" name="图片 11"/>
              <p:cNvPicPr>
                <a:picLocks noChangeAspect="1"/>
              </p:cNvPicPr>
              <p:nvPr/>
            </p:nvPicPr>
            <p:blipFill rotWithShape="1">
              <a:blip r:embed="rId3"/>
              <a:srcRect l="62243" t="27796" r="26345" b="47845"/>
              <a:stretch/>
            </p:blipFill>
            <p:spPr>
              <a:xfrm>
                <a:off x="6760558" y="4464499"/>
                <a:ext cx="808029" cy="685886"/>
              </a:xfrm>
              <a:prstGeom prst="rect">
                <a:avLst/>
              </a:prstGeom>
            </p:spPr>
          </p:pic>
          <p:sp>
            <p:nvSpPr>
              <p:cNvPr id="2" name="文本框 1"/>
              <p:cNvSpPr txBox="1"/>
              <p:nvPr/>
            </p:nvSpPr>
            <p:spPr>
              <a:xfrm>
                <a:off x="4466902" y="5211455"/>
                <a:ext cx="755160" cy="266894"/>
              </a:xfrm>
              <a:prstGeom prst="rect">
                <a:avLst/>
              </a:prstGeom>
              <a:noFill/>
            </p:spPr>
            <p:txBody>
              <a:bodyPr wrap="square" rtlCol="0">
                <a:spAutoFit/>
              </a:bodyPr>
              <a:lstStyle/>
              <a:p>
                <a:r>
                  <a:rPr lang="en-US" altLang="zh-CN" dirty="0" err="1" smtClean="0">
                    <a:solidFill>
                      <a:srgbClr val="FF0000"/>
                    </a:solidFill>
                  </a:rPr>
                  <a:t>A_train</a:t>
                </a:r>
                <a:endParaRPr lang="en-US" altLang="zh-CN" dirty="0" smtClean="0">
                  <a:solidFill>
                    <a:srgbClr val="FF0000"/>
                  </a:solidFill>
                </a:endParaRPr>
              </a:p>
            </p:txBody>
          </p:sp>
          <p:sp>
            <p:nvSpPr>
              <p:cNvPr id="13" name="文本框 12"/>
              <p:cNvSpPr txBox="1"/>
              <p:nvPr/>
            </p:nvSpPr>
            <p:spPr>
              <a:xfrm>
                <a:off x="5365870" y="5211455"/>
                <a:ext cx="934650" cy="369332"/>
              </a:xfrm>
              <a:prstGeom prst="rect">
                <a:avLst/>
              </a:prstGeom>
              <a:noFill/>
            </p:spPr>
            <p:txBody>
              <a:bodyPr wrap="square" rtlCol="0">
                <a:spAutoFit/>
              </a:bodyPr>
              <a:lstStyle/>
              <a:p>
                <a:r>
                  <a:rPr lang="en-US" altLang="zh-CN" dirty="0" err="1" smtClean="0">
                    <a:solidFill>
                      <a:srgbClr val="FF0000"/>
                    </a:solidFill>
                  </a:rPr>
                  <a:t>B_train</a:t>
                </a:r>
                <a:endParaRPr lang="en-US" altLang="zh-CN" dirty="0" smtClean="0">
                  <a:solidFill>
                    <a:srgbClr val="FF0000"/>
                  </a:solidFill>
                </a:endParaRPr>
              </a:p>
            </p:txBody>
          </p:sp>
        </p:grpSp>
        <p:sp>
          <p:nvSpPr>
            <p:cNvPr id="15" name="文本框 14"/>
            <p:cNvSpPr txBox="1"/>
            <p:nvPr/>
          </p:nvSpPr>
          <p:spPr>
            <a:xfrm>
              <a:off x="10670256" y="5258960"/>
              <a:ext cx="934650" cy="369332"/>
            </a:xfrm>
            <a:prstGeom prst="rect">
              <a:avLst/>
            </a:prstGeom>
            <a:noFill/>
          </p:spPr>
          <p:txBody>
            <a:bodyPr wrap="square" rtlCol="0">
              <a:spAutoFit/>
            </a:bodyPr>
            <a:lstStyle/>
            <a:p>
              <a:r>
                <a:rPr lang="en-US" altLang="zh-CN" dirty="0" err="1" smtClean="0">
                  <a:solidFill>
                    <a:srgbClr val="FF0000"/>
                  </a:solidFill>
                </a:rPr>
                <a:t>B_test</a:t>
              </a:r>
              <a:endParaRPr lang="en-US" altLang="zh-CN" dirty="0" smtClean="0">
                <a:solidFill>
                  <a:srgbClr val="FF0000"/>
                </a:solidFill>
              </a:endParaRPr>
            </a:p>
          </p:txBody>
        </p:sp>
        <p:sp>
          <p:nvSpPr>
            <p:cNvPr id="16" name="文本框 15"/>
            <p:cNvSpPr txBox="1"/>
            <p:nvPr/>
          </p:nvSpPr>
          <p:spPr>
            <a:xfrm>
              <a:off x="7982392" y="6198119"/>
              <a:ext cx="302491" cy="369332"/>
            </a:xfrm>
            <a:prstGeom prst="rect">
              <a:avLst/>
            </a:prstGeom>
            <a:noFill/>
          </p:spPr>
          <p:txBody>
            <a:bodyPr wrap="square" rtlCol="0">
              <a:spAutoFit/>
            </a:bodyPr>
            <a:lstStyle/>
            <a:p>
              <a:r>
                <a:rPr lang="en-US" altLang="zh-CN" dirty="0">
                  <a:solidFill>
                    <a:srgbClr val="FF0000"/>
                  </a:solidFill>
                </a:rPr>
                <a:t>K</a:t>
              </a:r>
              <a:endParaRPr lang="en-US" altLang="zh-CN" dirty="0" smtClean="0">
                <a:solidFill>
                  <a:srgbClr val="FF0000"/>
                </a:solidFill>
              </a:endParaRPr>
            </a:p>
          </p:txBody>
        </p:sp>
        <p:sp>
          <p:nvSpPr>
            <p:cNvPr id="17" name="文本框 16"/>
            <p:cNvSpPr txBox="1"/>
            <p:nvPr/>
          </p:nvSpPr>
          <p:spPr>
            <a:xfrm>
              <a:off x="11086226" y="6198119"/>
              <a:ext cx="205321" cy="266894"/>
            </a:xfrm>
            <a:prstGeom prst="rect">
              <a:avLst/>
            </a:prstGeom>
            <a:noFill/>
          </p:spPr>
          <p:txBody>
            <a:bodyPr wrap="square" rtlCol="0">
              <a:spAutoFit/>
            </a:bodyPr>
            <a:lstStyle/>
            <a:p>
              <a:r>
                <a:rPr lang="en-US" altLang="zh-CN" dirty="0" smtClean="0">
                  <a:solidFill>
                    <a:srgbClr val="FF0000"/>
                  </a:solidFill>
                </a:rPr>
                <a:t>M</a:t>
              </a:r>
            </a:p>
          </p:txBody>
        </p:sp>
      </p:grpSp>
    </p:spTree>
    <p:extLst>
      <p:ext uri="{BB962C8B-B14F-4D97-AF65-F5344CB8AC3E}">
        <p14:creationId xmlns:p14="http://schemas.microsoft.com/office/powerpoint/2010/main" val="2226034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直接连接符 6"/>
          <p:cNvCxnSpPr/>
          <p:nvPr/>
        </p:nvCxnSpPr>
        <p:spPr>
          <a:xfrm>
            <a:off x="4321175" y="3305175"/>
            <a:ext cx="5257800" cy="0"/>
          </a:xfrm>
          <a:prstGeom prst="line">
            <a:avLst/>
          </a:prstGeom>
          <a:ln w="19050" cap="flat" cmpd="sng">
            <a:solidFill>
              <a:schemeClr val="bg1"/>
            </a:solidFill>
            <a:prstDash val="solid"/>
            <a:round/>
            <a:headEnd type="oval" w="med" len="med"/>
            <a:tailEnd type="oval" w="med" len="med"/>
          </a:ln>
        </p:spPr>
      </p:cxnSp>
      <p:sp>
        <p:nvSpPr>
          <p:cNvPr id="29698" name="KSO_GT2.1"/>
          <p:cNvSpPr txBox="1"/>
          <p:nvPr/>
        </p:nvSpPr>
        <p:spPr>
          <a:xfrm>
            <a:off x="5075238" y="3349625"/>
            <a:ext cx="4476750" cy="652463"/>
          </a:xfrm>
          <a:prstGeom prst="rect">
            <a:avLst/>
          </a:prstGeom>
          <a:noFill/>
          <a:ln w="9525">
            <a:noFill/>
          </a:ln>
        </p:spPr>
        <p:txBody>
          <a:bodyPr lIns="0" tIns="0" rIns="0" bIns="0" anchor="ctr"/>
          <a:lstStyle/>
          <a:p>
            <a:pPr lvl="0" algn="r">
              <a:lnSpc>
                <a:spcPct val="130000"/>
              </a:lnSpc>
            </a:pPr>
            <a:r>
              <a:rPr lang="en-US" altLang="zh-CN" sz="1600">
                <a:solidFill>
                  <a:schemeClr val="bg1"/>
                </a:solidFill>
                <a:latin typeface="Segoe UI" panose="020B0502040204020203" pitchFamily="34" charset="0"/>
                <a:ea typeface="Segoe UI" panose="020B0502040204020203" pitchFamily="34" charset="0"/>
              </a:rPr>
              <a:t>Exploratory Data Analysis</a:t>
            </a:r>
            <a:endParaRPr lang="en-US" altLang="zh-CN" sz="1600" dirty="0">
              <a:solidFill>
                <a:schemeClr val="bg1"/>
              </a:solidFill>
              <a:latin typeface="Segoe UI" panose="020B0502040204020203" pitchFamily="34" charset="0"/>
              <a:ea typeface="Segoe UI" panose="020B0502040204020203" pitchFamily="34" charset="0"/>
            </a:endParaRPr>
          </a:p>
        </p:txBody>
      </p:sp>
      <p:grpSp>
        <p:nvGrpSpPr>
          <p:cNvPr id="29699" name="Group 4"/>
          <p:cNvGrpSpPr/>
          <p:nvPr/>
        </p:nvGrpSpPr>
        <p:grpSpPr>
          <a:xfrm>
            <a:off x="3021013" y="2433638"/>
            <a:ext cx="1536700" cy="1987550"/>
            <a:chOff x="0" y="0"/>
            <a:chExt cx="1152785" cy="1490412"/>
          </a:xfrm>
        </p:grpSpPr>
        <p:grpSp>
          <p:nvGrpSpPr>
            <p:cNvPr id="29700" name="Group 5"/>
            <p:cNvGrpSpPr/>
            <p:nvPr/>
          </p:nvGrpSpPr>
          <p:grpSpPr>
            <a:xfrm>
              <a:off x="138402" y="0"/>
              <a:ext cx="1014383" cy="1490412"/>
              <a:chOff x="0" y="0"/>
              <a:chExt cx="1014383" cy="1490412"/>
            </a:xfrm>
          </p:grpSpPr>
          <p:sp>
            <p:nvSpPr>
              <p:cNvPr id="29701" name="圆角矩形 11"/>
              <p:cNvSpPr/>
              <p:nvPr/>
            </p:nvSpPr>
            <p:spPr>
              <a:xfrm rot="1132031">
                <a:off x="0" y="0"/>
                <a:ext cx="1014383" cy="1490412"/>
              </a:xfrm>
              <a:prstGeom prst="roundRect">
                <a:avLst>
                  <a:gd name="adj" fmla="val 12134"/>
                </a:avLst>
              </a:prstGeom>
              <a:solidFill>
                <a:srgbClr val="163048"/>
              </a:solidFill>
              <a:ln w="9525">
                <a:noFill/>
              </a:ln>
            </p:spPr>
            <p:txBody>
              <a:bodyPr anchor="ctr"/>
              <a:lstStyle/>
              <a:p>
                <a:pPr lvl="0" indent="0" algn="ctr" eaLnBrk="1" hangingPunct="1"/>
                <a:endParaRPr lang="zh-CN" altLang="en-US" sz="3200" dirty="0">
                  <a:solidFill>
                    <a:srgbClr val="FFFFFF"/>
                  </a:solidFill>
                  <a:latin typeface="Calibri" panose="020F0502020204030204" pitchFamily="34" charset="0"/>
                  <a:ea typeface="宋体" panose="02010600030101010101" pitchFamily="2" charset="-122"/>
                </a:endParaRPr>
              </a:p>
            </p:txBody>
          </p:sp>
          <p:sp>
            <p:nvSpPr>
              <p:cNvPr id="29702" name="KSO_GN2"/>
              <p:cNvSpPr/>
              <p:nvPr/>
            </p:nvSpPr>
            <p:spPr>
              <a:xfrm rot="1132031">
                <a:off x="43080" y="31875"/>
                <a:ext cx="931612" cy="1428311"/>
              </a:xfrm>
              <a:prstGeom prst="roundRect">
                <a:avLst>
                  <a:gd name="adj" fmla="val 12134"/>
                </a:avLst>
              </a:prstGeom>
              <a:noFill/>
              <a:ln w="25400" cap="flat" cmpd="sng">
                <a:solidFill>
                  <a:srgbClr val="FFFFFF"/>
                </a:solidFill>
                <a:prstDash val="solid"/>
                <a:round/>
                <a:headEnd type="none" w="med" len="med"/>
                <a:tailEnd type="none" w="med" len="med"/>
              </a:ln>
            </p:spPr>
            <p:txBody>
              <a:bodyPr anchor="ctr"/>
              <a:lstStyle/>
              <a:p>
                <a:pPr lvl="0" indent="0" algn="ctr" eaLnBrk="1" hangingPunct="1"/>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29703" name="圆角矩形 26"/>
            <p:cNvSpPr/>
            <p:nvPr/>
          </p:nvSpPr>
          <p:spPr>
            <a:xfrm rot="1132031">
              <a:off x="0" y="832988"/>
              <a:ext cx="1014383" cy="634430"/>
            </a:xfrm>
            <a:custGeom>
              <a:avLst/>
              <a:gdLst/>
              <a:ahLst/>
              <a:cxnLst>
                <a:cxn ang="0">
                  <a:pos x="0" y="266030"/>
                </a:cxn>
                <a:cxn ang="0">
                  <a:pos x="778465" y="0"/>
                </a:cxn>
                <a:cxn ang="0">
                  <a:pos x="778465" y="392435"/>
                </a:cxn>
                <a:cxn ang="0">
                  <a:pos x="684022" y="486878"/>
                </a:cxn>
                <a:cxn ang="0">
                  <a:pos x="94443" y="486878"/>
                </a:cxn>
                <a:cxn ang="0">
                  <a:pos x="0" y="392435"/>
                </a:cxn>
                <a:cxn ang="0">
                  <a:pos x="0" y="266030"/>
                </a:cxn>
              </a:cxnLst>
              <a:rect l="0" t="0" r="0" b="0"/>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rotWithShape="1">
              <a:blip r:embed="rId3">
                <a:alphaModFix amt="65999"/>
              </a:blip>
            </a:blipFill>
            <a:ln w="9525">
              <a:noFill/>
            </a:ln>
          </p:spPr>
          <p:txBody>
            <a:bodyPr/>
            <a:lstStyle/>
            <a:p>
              <a:endParaRPr lang="zh-CN" altLang="en-US"/>
            </a:p>
          </p:txBody>
        </p:sp>
      </p:grpSp>
      <p:sp>
        <p:nvSpPr>
          <p:cNvPr id="29704" name="KSO_GT2"/>
          <p:cNvSpPr txBox="1"/>
          <p:nvPr/>
        </p:nvSpPr>
        <p:spPr>
          <a:xfrm>
            <a:off x="4900613" y="2787650"/>
            <a:ext cx="4651375" cy="517525"/>
          </a:xfrm>
          <a:prstGeom prst="rect">
            <a:avLst/>
          </a:prstGeom>
          <a:noFill/>
          <a:ln w="9525">
            <a:noFill/>
          </a:ln>
        </p:spPr>
        <p:txBody>
          <a:bodyPr lIns="0" tIns="0" rIns="0" bIns="0" anchor="ctr"/>
          <a:lstStyle/>
          <a:p>
            <a:pPr lvl="0" indent="0" algn="r" eaLnBrk="1" hangingPunct="1">
              <a:lnSpc>
                <a:spcPct val="80000"/>
              </a:lnSpc>
            </a:pPr>
            <a:r>
              <a:rPr lang="zh-CN" altLang="en-US" sz="2400" b="1" dirty="0" smtClean="0">
                <a:solidFill>
                  <a:srgbClr val="FFC000"/>
                </a:solidFill>
                <a:latin typeface="Segoe UI" panose="020B0502040204020203" pitchFamily="34" charset="0"/>
                <a:ea typeface="宋体" panose="02010600030101010101" pitchFamily="2" charset="-122"/>
              </a:rPr>
              <a:t>数据探索</a:t>
            </a:r>
            <a:endParaRPr lang="zh-CN" altLang="en-US" sz="2400" b="1" dirty="0">
              <a:solidFill>
                <a:srgbClr val="FFC000"/>
              </a:solidFill>
              <a:latin typeface="Segoe UI" panose="020B0502040204020203"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直接连接符 33"/>
          <p:cNvCxnSpPr/>
          <p:nvPr/>
        </p:nvCxnSpPr>
        <p:spPr>
          <a:xfrm>
            <a:off x="687010" y="832152"/>
            <a:ext cx="1081798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12346" y="3380266"/>
            <a:ext cx="10469125" cy="1771508"/>
            <a:chOff x="744781" y="2945710"/>
            <a:chExt cx="10677501" cy="1806765"/>
          </a:xfrm>
        </p:grpSpPr>
        <p:sp>
          <p:nvSpPr>
            <p:cNvPr id="6" name="椭圆 5"/>
            <p:cNvSpPr/>
            <p:nvPr/>
          </p:nvSpPr>
          <p:spPr>
            <a:xfrm>
              <a:off x="744781" y="3330657"/>
              <a:ext cx="1036875" cy="1036873"/>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质量分析</a:t>
              </a:r>
            </a:p>
          </p:txBody>
        </p:sp>
        <p:sp>
          <p:nvSpPr>
            <p:cNvPr id="7" name="虚尾箭头 6"/>
            <p:cNvSpPr/>
            <p:nvPr/>
          </p:nvSpPr>
          <p:spPr>
            <a:xfrm>
              <a:off x="1862529" y="3670569"/>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latin typeface="微软雅黑" panose="020B0503020204020204" pitchFamily="34" charset="-122"/>
                <a:ea typeface="微软雅黑" panose="020B0503020204020204" pitchFamily="34" charset="-122"/>
              </a:endParaRPr>
            </a:p>
          </p:txBody>
        </p:sp>
        <p:sp>
          <p:nvSpPr>
            <p:cNvPr id="8" name="椭圆 7"/>
            <p:cNvSpPr/>
            <p:nvPr/>
          </p:nvSpPr>
          <p:spPr>
            <a:xfrm>
              <a:off x="2451022" y="3226080"/>
              <a:ext cx="1246025" cy="1246025"/>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b="1" dirty="0">
                  <a:latin typeface="微软雅黑" panose="020B0503020204020204" pitchFamily="34" charset="-122"/>
                  <a:ea typeface="微软雅黑" panose="020B0503020204020204" pitchFamily="34" charset="-122"/>
                </a:rPr>
                <a:t>特征分布</a:t>
              </a:r>
            </a:p>
          </p:txBody>
        </p:sp>
        <p:sp>
          <p:nvSpPr>
            <p:cNvPr id="9" name="虚尾箭头 8"/>
            <p:cNvSpPr/>
            <p:nvPr/>
          </p:nvSpPr>
          <p:spPr>
            <a:xfrm>
              <a:off x="3792531"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latin typeface="微软雅黑" panose="020B0503020204020204" pitchFamily="34" charset="-122"/>
                <a:ea typeface="微软雅黑" panose="020B0503020204020204" pitchFamily="34" charset="-122"/>
              </a:endParaRPr>
            </a:p>
          </p:txBody>
        </p:sp>
        <p:sp>
          <p:nvSpPr>
            <p:cNvPr id="10" name="椭圆 9"/>
            <p:cNvSpPr/>
            <p:nvPr/>
          </p:nvSpPr>
          <p:spPr>
            <a:xfrm>
              <a:off x="4417617" y="3323811"/>
              <a:ext cx="1050565" cy="1050564"/>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数据清洗</a:t>
              </a:r>
            </a:p>
          </p:txBody>
        </p:sp>
        <p:sp>
          <p:nvSpPr>
            <p:cNvPr id="11" name="虚尾箭头 10"/>
            <p:cNvSpPr/>
            <p:nvPr/>
          </p:nvSpPr>
          <p:spPr>
            <a:xfrm>
              <a:off x="5567096" y="3670570"/>
              <a:ext cx="546101"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latin typeface="微软雅黑" panose="020B0503020204020204" pitchFamily="34" charset="-122"/>
                <a:ea typeface="微软雅黑" panose="020B0503020204020204" pitchFamily="34" charset="-122"/>
              </a:endParaRPr>
            </a:p>
          </p:txBody>
        </p:sp>
        <p:sp>
          <p:nvSpPr>
            <p:cNvPr id="12" name="椭圆 11"/>
            <p:cNvSpPr/>
            <p:nvPr/>
          </p:nvSpPr>
          <p:spPr>
            <a:xfrm>
              <a:off x="6213263" y="3408223"/>
              <a:ext cx="880983" cy="880292"/>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规范化</a:t>
              </a:r>
            </a:p>
          </p:txBody>
        </p:sp>
        <p:sp>
          <p:nvSpPr>
            <p:cNvPr id="13" name="椭圆 12"/>
            <p:cNvSpPr/>
            <p:nvPr/>
          </p:nvSpPr>
          <p:spPr>
            <a:xfrm>
              <a:off x="7856617" y="3343189"/>
              <a:ext cx="1011807" cy="1011808"/>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离散化</a:t>
              </a:r>
            </a:p>
          </p:txBody>
        </p:sp>
        <p:sp>
          <p:nvSpPr>
            <p:cNvPr id="14" name="虚尾箭头 13"/>
            <p:cNvSpPr/>
            <p:nvPr/>
          </p:nvSpPr>
          <p:spPr>
            <a:xfrm>
              <a:off x="7220699" y="3670569"/>
              <a:ext cx="546100"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latin typeface="微软雅黑" panose="020B0503020204020204" pitchFamily="34" charset="-122"/>
                <a:ea typeface="微软雅黑" panose="020B0503020204020204" pitchFamily="34" charset="-122"/>
              </a:endParaRPr>
            </a:p>
          </p:txBody>
        </p:sp>
        <p:sp>
          <p:nvSpPr>
            <p:cNvPr id="15" name="虚尾箭头 14"/>
            <p:cNvSpPr/>
            <p:nvPr/>
          </p:nvSpPr>
          <p:spPr>
            <a:xfrm>
              <a:off x="8981106" y="3670569"/>
              <a:ext cx="546100" cy="355600"/>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latin typeface="微软雅黑" panose="020B0503020204020204" pitchFamily="34" charset="-122"/>
                <a:ea typeface="微软雅黑" panose="020B0503020204020204" pitchFamily="34" charset="-122"/>
              </a:endParaRPr>
            </a:p>
          </p:txBody>
        </p:sp>
        <p:sp>
          <p:nvSpPr>
            <p:cNvPr id="16" name="椭圆 15"/>
            <p:cNvSpPr/>
            <p:nvPr/>
          </p:nvSpPr>
          <p:spPr>
            <a:xfrm>
              <a:off x="9615517" y="2945710"/>
              <a:ext cx="1806765" cy="1806765"/>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特征工程</a:t>
              </a:r>
            </a:p>
          </p:txBody>
        </p:sp>
      </p:grpSp>
      <p:grpSp>
        <p:nvGrpSpPr>
          <p:cNvPr id="17" name="组合 16"/>
          <p:cNvGrpSpPr/>
          <p:nvPr/>
        </p:nvGrpSpPr>
        <p:grpSpPr>
          <a:xfrm>
            <a:off x="948257" y="1957935"/>
            <a:ext cx="1783326" cy="1574312"/>
            <a:chOff x="895845" y="1139796"/>
            <a:chExt cx="1974529" cy="1743104"/>
          </a:xfrm>
        </p:grpSpPr>
        <p:sp>
          <p:nvSpPr>
            <p:cNvPr id="18" name="椭圆 17"/>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9" name="直接连接符 18"/>
            <p:cNvCxnSpPr>
              <a:stCxn id="18" idx="0"/>
            </p:cNvCxnSpPr>
            <p:nvPr/>
          </p:nvCxnSpPr>
          <p:spPr>
            <a:xfrm flipV="1">
              <a:off x="959345" y="1258234"/>
              <a:ext cx="0" cy="14976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文本框 3"/>
            <p:cNvSpPr txBox="1"/>
            <p:nvPr/>
          </p:nvSpPr>
          <p:spPr>
            <a:xfrm>
              <a:off x="1047225" y="1139796"/>
              <a:ext cx="1823149" cy="1720915"/>
            </a:xfrm>
            <a:prstGeom prst="rect">
              <a:avLst/>
            </a:prstGeom>
            <a:noFill/>
          </p:spPr>
          <p:txBody>
            <a:bodyPr wrap="none" rtlCol="0">
              <a:spAutoFit/>
            </a:bodyPr>
            <a:lstStyle/>
            <a:p>
              <a:r>
                <a:rPr lang="zh-CN" altLang="en-US" sz="1900" b="1" dirty="0">
                  <a:solidFill>
                    <a:schemeClr val="tx1">
                      <a:lumMod val="65000"/>
                      <a:lumOff val="35000"/>
                    </a:schemeClr>
                  </a:solidFill>
                  <a:latin typeface="微软雅黑" panose="020B0503020204020204" pitchFamily="34" charset="-122"/>
                  <a:ea typeface="微软雅黑" panose="020B0503020204020204" pitchFamily="34" charset="-122"/>
                </a:rPr>
                <a:t>数据质量分析</a:t>
              </a:r>
              <a:endParaRPr lang="en-US" altLang="zh-CN" sz="19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缺失值分析</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异常值分析</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一致性</a:t>
              </a:r>
              <a:r>
                <a:rPr lang="zh-CN" altLang="en-US" sz="1900" dirty="0" smtClean="0">
                  <a:solidFill>
                    <a:schemeClr val="tx1">
                      <a:lumMod val="65000"/>
                      <a:lumOff val="35000"/>
                    </a:schemeClr>
                  </a:solidFill>
                  <a:latin typeface="微软雅黑" panose="020B0503020204020204" pitchFamily="34" charset="-122"/>
                  <a:ea typeface="微软雅黑" panose="020B0503020204020204" pitchFamily="34" charset="-122"/>
                </a:rPr>
                <a:t>分析</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900" dirty="0" smtClean="0">
                  <a:solidFill>
                    <a:schemeClr val="tx1">
                      <a:lumMod val="65000"/>
                      <a:lumOff val="35000"/>
                    </a:schemeClr>
                  </a:solidFill>
                  <a:latin typeface="微软雅黑" panose="020B0503020204020204" pitchFamily="34" charset="-122"/>
                  <a:ea typeface="微软雅黑" panose="020B0503020204020204" pitchFamily="34" charset="-122"/>
                </a:rPr>
                <a:t>平衡分析</a:t>
              </a:r>
              <a:endParaRPr lang="en-US" altLang="zh-CN" sz="19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638728" y="4973061"/>
            <a:ext cx="1747633" cy="1128716"/>
            <a:chOff x="2718450" y="4214343"/>
            <a:chExt cx="1935009" cy="1249732"/>
          </a:xfrm>
        </p:grpSpPr>
        <p:sp>
          <p:nvSpPr>
            <p:cNvPr id="22" name="椭圆 21"/>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4586152" y="4338636"/>
              <a:ext cx="0" cy="104608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2718450" y="4373595"/>
              <a:ext cx="1863001" cy="1090480"/>
            </a:xfrm>
            <a:prstGeom prst="rect">
              <a:avLst/>
            </a:prstGeom>
            <a:noFill/>
          </p:spPr>
          <p:txBody>
            <a:bodyPr wrap="none" rtlCol="0">
              <a:spAutoFit/>
            </a:bodyPr>
            <a:lstStyle/>
            <a:p>
              <a:pPr algn="r"/>
              <a:r>
                <a:rPr lang="zh-CN" altLang="en-US" sz="1900" b="1" dirty="0">
                  <a:solidFill>
                    <a:schemeClr val="tx1">
                      <a:lumMod val="65000"/>
                      <a:lumOff val="35000"/>
                    </a:schemeClr>
                  </a:solidFill>
                  <a:latin typeface="微软雅黑" panose="020B0503020204020204" pitchFamily="34" charset="-122"/>
                  <a:ea typeface="微软雅黑" panose="020B0503020204020204" pitchFamily="34" charset="-122"/>
                </a:rPr>
                <a:t>数据特征分布</a:t>
              </a:r>
              <a:endParaRPr lang="en-US" altLang="zh-CN" sz="19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分布分析</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对比分析</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577957" y="2499064"/>
            <a:ext cx="2275979" cy="1099588"/>
            <a:chOff x="895845" y="1665419"/>
            <a:chExt cx="2520004" cy="1217481"/>
          </a:xfrm>
        </p:grpSpPr>
        <p:sp>
          <p:nvSpPr>
            <p:cNvPr id="30" name="椭圆 29"/>
            <p:cNvSpPr/>
            <p:nvPr/>
          </p:nvSpPr>
          <p:spPr>
            <a:xfrm>
              <a:off x="895845" y="2755899"/>
              <a:ext cx="126999" cy="12700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1" name="直接连接符 30"/>
            <p:cNvCxnSpPr>
              <a:stCxn id="30" idx="0"/>
            </p:cNvCxnSpPr>
            <p:nvPr/>
          </p:nvCxnSpPr>
          <p:spPr>
            <a:xfrm flipV="1">
              <a:off x="959345" y="1736518"/>
              <a:ext cx="1" cy="101938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文本框 3"/>
            <p:cNvSpPr txBox="1"/>
            <p:nvPr/>
          </p:nvSpPr>
          <p:spPr>
            <a:xfrm>
              <a:off x="1022846" y="1665419"/>
              <a:ext cx="2393003" cy="1090481"/>
            </a:xfrm>
            <a:prstGeom prst="rect">
              <a:avLst/>
            </a:prstGeom>
            <a:noFill/>
          </p:spPr>
          <p:txBody>
            <a:bodyPr wrap="none" rtlCol="0">
              <a:spAutoFit/>
            </a:bodyPr>
            <a:lstStyle/>
            <a:p>
              <a:r>
                <a:rPr lang="zh-CN" altLang="en-US" sz="1900" b="1" dirty="0">
                  <a:solidFill>
                    <a:schemeClr val="tx1">
                      <a:lumMod val="65000"/>
                      <a:lumOff val="35000"/>
                    </a:schemeClr>
                  </a:solidFill>
                  <a:latin typeface="微软雅黑" panose="020B0503020204020204" pitchFamily="34" charset="-122"/>
                  <a:ea typeface="微软雅黑" panose="020B0503020204020204" pitchFamily="34" charset="-122"/>
                </a:rPr>
                <a:t>数据清洗</a:t>
              </a:r>
              <a:endParaRPr lang="en-US" altLang="zh-CN" sz="19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缺失值删除、填补</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异常值删除、填补</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137259" y="4855459"/>
            <a:ext cx="1806214" cy="1686631"/>
            <a:chOff x="2653588" y="4214343"/>
            <a:chExt cx="1999871" cy="1867466"/>
          </a:xfrm>
        </p:grpSpPr>
        <p:sp>
          <p:nvSpPr>
            <p:cNvPr id="39" name="椭圆 38"/>
            <p:cNvSpPr/>
            <p:nvPr/>
          </p:nvSpPr>
          <p:spPr>
            <a:xfrm>
              <a:off x="4526459" y="4214343"/>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4586152" y="4338635"/>
              <a:ext cx="0" cy="143079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文本框 3"/>
            <p:cNvSpPr txBox="1"/>
            <p:nvPr/>
          </p:nvSpPr>
          <p:spPr>
            <a:xfrm>
              <a:off x="2653588" y="4360893"/>
              <a:ext cx="1927865" cy="1720916"/>
            </a:xfrm>
            <a:prstGeom prst="rect">
              <a:avLst/>
            </a:prstGeom>
            <a:noFill/>
          </p:spPr>
          <p:txBody>
            <a:bodyPr wrap="none" rtlCol="0">
              <a:spAutoFit/>
            </a:bodyPr>
            <a:lstStyle/>
            <a:p>
              <a:pPr algn="r"/>
              <a:r>
                <a:rPr lang="zh-CN" altLang="en-US" sz="1900" b="1" dirty="0">
                  <a:solidFill>
                    <a:schemeClr val="tx1">
                      <a:lumMod val="65000"/>
                      <a:lumOff val="35000"/>
                    </a:schemeClr>
                  </a:solidFill>
                  <a:latin typeface="微软雅黑" panose="020B0503020204020204" pitchFamily="34" charset="-122"/>
                  <a:ea typeface="微软雅黑" panose="020B0503020204020204" pitchFamily="34" charset="-122"/>
                </a:rPr>
                <a:t>数据规范化</a:t>
              </a:r>
              <a:endParaRPr lang="en-US" altLang="zh-CN" sz="19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900" dirty="0" smtClean="0">
                  <a:solidFill>
                    <a:schemeClr val="tx1">
                      <a:lumMod val="65000"/>
                      <a:lumOff val="35000"/>
                    </a:schemeClr>
                  </a:solidFill>
                  <a:latin typeface="微软雅黑" panose="020B0503020204020204" pitchFamily="34" charset="-122"/>
                  <a:ea typeface="微软雅黑" panose="020B0503020204020204" pitchFamily="34" charset="-122"/>
                </a:rPr>
                <a:t>证据权重</a:t>
              </a:r>
              <a:r>
                <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rPr>
                <a:t>WOE</a:t>
              </a:r>
              <a:endParaRPr lang="en-US" altLang="zh-CN" sz="19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en-US" altLang="zh-CN" sz="1900" dirty="0" smtClean="0">
                  <a:solidFill>
                    <a:schemeClr val="tx1">
                      <a:lumMod val="65000"/>
                      <a:lumOff val="35000"/>
                    </a:schemeClr>
                  </a:solidFill>
                  <a:latin typeface="微软雅黑" panose="020B0503020204020204" pitchFamily="34" charset="-122"/>
                  <a:ea typeface="微软雅黑" panose="020B0503020204020204" pitchFamily="34" charset="-122"/>
                </a:rPr>
                <a:t>Max-min</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rPr>
                <a:t>Z-score</a:t>
              </a:r>
            </a:p>
            <a:p>
              <a:pPr algn="r"/>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小数定标</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7878845" y="2339868"/>
            <a:ext cx="2036596" cy="1375921"/>
            <a:chOff x="895845" y="1359458"/>
            <a:chExt cx="2254955" cy="1523442"/>
          </a:xfrm>
        </p:grpSpPr>
        <p:sp>
          <p:nvSpPr>
            <p:cNvPr id="45" name="椭圆 44"/>
            <p:cNvSpPr/>
            <p:nvPr/>
          </p:nvSpPr>
          <p:spPr>
            <a:xfrm>
              <a:off x="895845" y="2755900"/>
              <a:ext cx="127000" cy="127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8" tIns="60944" rIns="121888" bIns="60944" numCol="1" spcCol="0" rtlCol="0" fromWordArt="0" anchor="ctr" anchorCtr="0" forceAA="0" compatLnSpc="1">
              <a:noAutofit/>
            </a:bodyPr>
            <a:lstStyle/>
            <a:p>
              <a:pPr algn="ctr"/>
              <a:endParaRPr lang="zh-CN" altLang="en-US" sz="27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6" name="直接连接符 45"/>
            <p:cNvCxnSpPr>
              <a:stCxn id="45" idx="0"/>
            </p:cNvCxnSpPr>
            <p:nvPr/>
          </p:nvCxnSpPr>
          <p:spPr>
            <a:xfrm flipH="1" flipV="1">
              <a:off x="959345" y="1386434"/>
              <a:ext cx="1" cy="13694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文本框 3"/>
            <p:cNvSpPr txBox="1"/>
            <p:nvPr/>
          </p:nvSpPr>
          <p:spPr>
            <a:xfrm>
              <a:off x="1022846" y="1359458"/>
              <a:ext cx="2127954" cy="1408537"/>
            </a:xfrm>
            <a:prstGeom prst="rect">
              <a:avLst/>
            </a:prstGeom>
            <a:noFill/>
          </p:spPr>
          <p:txBody>
            <a:bodyPr wrap="none" rtlCol="0">
              <a:spAutoFit/>
            </a:bodyPr>
            <a:lstStyle/>
            <a:p>
              <a:r>
                <a:rPr lang="zh-CN" altLang="en-US" sz="1900" b="1" dirty="0">
                  <a:solidFill>
                    <a:schemeClr val="tx1">
                      <a:lumMod val="65000"/>
                      <a:lumOff val="35000"/>
                    </a:schemeClr>
                  </a:solidFill>
                  <a:latin typeface="微软雅黑" panose="020B0503020204020204" pitchFamily="34" charset="-122"/>
                  <a:ea typeface="微软雅黑" panose="020B0503020204020204" pitchFamily="34" charset="-122"/>
                </a:rPr>
                <a:t>连续属性离散化</a:t>
              </a:r>
              <a:endParaRPr lang="en-US" altLang="zh-CN" sz="1900"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等宽</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等频</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900" dirty="0">
                  <a:solidFill>
                    <a:schemeClr val="tx1">
                      <a:lumMod val="65000"/>
                      <a:lumOff val="35000"/>
                    </a:schemeClr>
                  </a:solidFill>
                  <a:latin typeface="微软雅黑" panose="020B0503020204020204" pitchFamily="34" charset="-122"/>
                  <a:ea typeface="微软雅黑" panose="020B0503020204020204" pitchFamily="34" charset="-122"/>
                </a:rPr>
                <a:t>聚类</a:t>
              </a:r>
              <a:endParaRPr lang="en-US" altLang="zh-CN" sz="1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8" name="TextBox 35"/>
          <p:cNvSpPr txBox="1"/>
          <p:nvPr/>
        </p:nvSpPr>
        <p:spPr>
          <a:xfrm>
            <a:off x="5243802" y="145464"/>
            <a:ext cx="1826141" cy="584775"/>
          </a:xfrm>
          <a:prstGeom prst="rect">
            <a:avLst/>
          </a:prstGeom>
          <a:noFill/>
          <a:ln w="9525">
            <a:noFill/>
          </a:ln>
        </p:spPr>
        <p:txBody>
          <a:bodyPr wrap="none" anchor="t">
            <a:spAutoFit/>
          </a:bodyPr>
          <a:lstStyle/>
          <a:p>
            <a:pPr lvl="0" indent="0" eaLnBrk="1" hangingPunct="1"/>
            <a:r>
              <a:rPr lang="zh-CN" altLang="en-US" sz="3200" b="1" dirty="0" smtClean="0">
                <a:solidFill>
                  <a:schemeClr val="bg1"/>
                </a:solidFill>
                <a:latin typeface="微软雅黑" panose="020B0503020204020204" pitchFamily="34" charset="-122"/>
                <a:ea typeface="微软雅黑" panose="020B0503020204020204" pitchFamily="34" charset="-122"/>
              </a:rPr>
              <a:t>数据探索</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40" name="内容占位符 3"/>
          <p:cNvSpPr txBox="1"/>
          <p:nvPr/>
        </p:nvSpPr>
        <p:spPr>
          <a:xfrm>
            <a:off x="415666" y="1078787"/>
            <a:ext cx="11516883" cy="510164"/>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b="1" dirty="0" smtClean="0">
                <a:solidFill>
                  <a:srgbClr val="000000"/>
                </a:solidFill>
              </a:rPr>
              <a:t>我们对数据进行探索的整</a:t>
            </a:r>
            <a:r>
              <a:rPr lang="zh-CN" altLang="en-US" sz="2400" b="1" dirty="0">
                <a:solidFill>
                  <a:srgbClr val="000000"/>
                </a:solidFill>
              </a:rPr>
              <a:t>体</a:t>
            </a:r>
            <a:r>
              <a:rPr lang="zh-CN" altLang="en-US" sz="2400" b="1" dirty="0" smtClean="0">
                <a:solidFill>
                  <a:srgbClr val="000000"/>
                </a:solidFill>
              </a:rPr>
              <a:t>流程如下图所示。</a:t>
            </a:r>
            <a:endParaRPr lang="en-US" altLang="zh-CN" sz="2400" b="1" dirty="0" smtClean="0">
              <a:solidFill>
                <a:srgbClr val="000000"/>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3"/>
          <p:cNvSpPr txBox="1"/>
          <p:nvPr/>
        </p:nvSpPr>
        <p:spPr>
          <a:xfrm>
            <a:off x="609600" y="1668592"/>
            <a:ext cx="10972800" cy="4906379"/>
          </a:xfrm>
          <a:prstGeom prst="rect">
            <a:avLst/>
          </a:prstGeom>
        </p:spPr>
        <p:txBody>
          <a:bodyPr lIns="121917" tIns="60958" rIns="121917" bIns="6095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pPr>
            <a:r>
              <a:rPr lang="zh-CN" altLang="en-US" sz="1800" dirty="0" smtClean="0">
                <a:solidFill>
                  <a:srgbClr val="FF0000"/>
                </a:solidFill>
              </a:rPr>
              <a:t>什么条件下可进行迁移？</a:t>
            </a:r>
            <a:endParaRPr lang="en-US" altLang="zh-CN" sz="1800" dirty="0" smtClean="0"/>
          </a:p>
          <a:p>
            <a:pPr>
              <a:lnSpc>
                <a:spcPct val="125000"/>
              </a:lnSpc>
            </a:pPr>
            <a:r>
              <a:rPr lang="zh-CN" altLang="en-US" sz="1800" dirty="0" smtClean="0"/>
              <a:t>通过可视化分析，我们发现三个数据集的部分重要维度分布具有相似性。</a:t>
            </a:r>
            <a:endParaRPr lang="en-US" altLang="zh-CN" sz="1800" dirty="0" smtClean="0"/>
          </a:p>
          <a:p>
            <a:pPr>
              <a:lnSpc>
                <a:spcPct val="125000"/>
              </a:lnSpc>
            </a:pPr>
            <a:r>
              <a:rPr lang="zh-CN" altLang="en-US" sz="1800" dirty="0" smtClean="0"/>
              <a:t>此处以</a:t>
            </a:r>
            <a:r>
              <a:rPr lang="en-US" altLang="zh-CN" sz="1800" dirty="0" smtClean="0"/>
              <a:t>UserInfo_82</a:t>
            </a:r>
            <a:r>
              <a:rPr lang="zh-CN" altLang="en-US" sz="1800" dirty="0" smtClean="0"/>
              <a:t>举例说明</a:t>
            </a:r>
            <a:r>
              <a:rPr lang="zh-CN" altLang="zh-CN" sz="1800" dirty="0" smtClean="0"/>
              <a:t>：</a:t>
            </a:r>
            <a:endParaRPr lang="en-US" altLang="zh-CN" sz="1800" dirty="0" smtClean="0"/>
          </a:p>
          <a:p>
            <a:pPr>
              <a:lnSpc>
                <a:spcPct val="125000"/>
              </a:lnSpc>
            </a:pPr>
            <a:endParaRPr lang="en-US" altLang="zh-CN" sz="1800" b="1" dirty="0"/>
          </a:p>
          <a:p>
            <a:pPr>
              <a:lnSpc>
                <a:spcPct val="125000"/>
              </a:lnSpc>
            </a:pPr>
            <a:endParaRPr lang="en-US" altLang="zh-CN" sz="1800" b="1" dirty="0" smtClean="0"/>
          </a:p>
          <a:p>
            <a:pPr>
              <a:lnSpc>
                <a:spcPct val="125000"/>
              </a:lnSpc>
            </a:pPr>
            <a:endParaRPr lang="en-US" altLang="zh-CN" sz="1800" b="1" dirty="0"/>
          </a:p>
          <a:p>
            <a:pPr>
              <a:lnSpc>
                <a:spcPct val="125000"/>
              </a:lnSpc>
            </a:pPr>
            <a:endParaRPr lang="en-US" altLang="zh-CN" sz="1800" b="1" dirty="0" smtClean="0"/>
          </a:p>
          <a:p>
            <a:pPr>
              <a:lnSpc>
                <a:spcPct val="125000"/>
              </a:lnSpc>
            </a:pPr>
            <a:endParaRPr lang="en-US" altLang="zh-CN" sz="1800" b="1" dirty="0"/>
          </a:p>
          <a:p>
            <a:pPr>
              <a:lnSpc>
                <a:spcPct val="125000"/>
              </a:lnSpc>
            </a:pPr>
            <a:endParaRPr lang="en-US" altLang="zh-CN" sz="1800" b="1" dirty="0" smtClean="0"/>
          </a:p>
          <a:p>
            <a:pPr>
              <a:lnSpc>
                <a:spcPct val="125000"/>
              </a:lnSpc>
            </a:pPr>
            <a:endParaRPr lang="en-US" altLang="zh-CN" sz="1800" b="1" dirty="0"/>
          </a:p>
          <a:p>
            <a:pPr>
              <a:lnSpc>
                <a:spcPct val="125000"/>
              </a:lnSpc>
            </a:pPr>
            <a:r>
              <a:rPr lang="zh-CN" altLang="en-US" sz="1800" dirty="0" smtClean="0"/>
              <a:t>可以看出，作为一个重要特征，</a:t>
            </a:r>
            <a:r>
              <a:rPr lang="en-US" altLang="zh-CN" sz="1800" dirty="0" smtClean="0"/>
              <a:t>UserInfo_82</a:t>
            </a:r>
            <a:r>
              <a:rPr lang="zh-CN" altLang="en-US" sz="1800" dirty="0" smtClean="0"/>
              <a:t>在</a:t>
            </a:r>
            <a:r>
              <a:rPr lang="en-US" altLang="zh-CN" sz="1800" dirty="0" err="1"/>
              <a:t>A_train</a:t>
            </a:r>
            <a:r>
              <a:rPr lang="zh-CN" altLang="zh-CN" sz="1800" dirty="0"/>
              <a:t>、</a:t>
            </a:r>
            <a:r>
              <a:rPr lang="en-US" altLang="zh-CN" sz="1800" dirty="0" err="1"/>
              <a:t>B_train</a:t>
            </a:r>
            <a:r>
              <a:rPr lang="zh-CN" altLang="zh-CN" sz="1800" dirty="0"/>
              <a:t>和</a:t>
            </a:r>
            <a:r>
              <a:rPr lang="en-US" altLang="zh-CN" sz="1800" dirty="0" err="1" smtClean="0"/>
              <a:t>B_test</a:t>
            </a:r>
            <a:r>
              <a:rPr lang="zh-CN" altLang="en-US" sz="1800" dirty="0" smtClean="0"/>
              <a:t>上的分布是较为相似的。诸如此类重要特征就为我们的迁移学习提供了一定条件。</a:t>
            </a:r>
            <a:endParaRPr lang="en-US" altLang="zh-CN" sz="1800" dirty="0" smtClean="0"/>
          </a:p>
          <a:p>
            <a:pPr lvl="1">
              <a:lnSpc>
                <a:spcPct val="125000"/>
              </a:lnSpc>
            </a:pPr>
            <a:endParaRPr lang="en-US" altLang="zh-CN" sz="1800" dirty="0"/>
          </a:p>
        </p:txBody>
      </p:sp>
      <p:pic>
        <p:nvPicPr>
          <p:cNvPr id="7171" name="Picture 3" descr="H:\提交\图\btrain_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57" y="2959071"/>
            <a:ext cx="3563086" cy="267279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接连接符 32"/>
          <p:cNvCxnSpPr/>
          <p:nvPr/>
        </p:nvCxnSpPr>
        <p:spPr>
          <a:xfrm>
            <a:off x="687388" y="831850"/>
            <a:ext cx="1081722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388" y="901700"/>
            <a:ext cx="8893340" cy="707501"/>
          </a:xfrm>
          <a:prstGeom prst="rect">
            <a:avLst/>
          </a:prstGeom>
          <a:noFill/>
        </p:spPr>
        <p:txBody>
          <a:bodyPr wrap="square" rtlCol="0">
            <a:spAutoFit/>
          </a:bodyPr>
          <a:lstStyle/>
          <a:p>
            <a:pPr algn="just">
              <a:lnSpc>
                <a:spcPct val="150000"/>
              </a:lnSpc>
            </a:pPr>
            <a:r>
              <a:rPr lang="zh-CN" altLang="en-US" sz="2665" b="1" noProof="1" smtClean="0">
                <a:solidFill>
                  <a:srgbClr val="C00000"/>
                </a:solidFill>
                <a:latin typeface="Times New Roman" panose="02020603050405020304" pitchFamily="18" charset="0"/>
                <a:cs typeface="Times New Roman" panose="02020603050405020304" pitchFamily="18" charset="0"/>
              </a:rPr>
              <a:t>数据可迁移性研究</a:t>
            </a:r>
            <a:endParaRPr lang="en-US" altLang="zh-CN" sz="2665" b="1" noProof="1">
              <a:solidFill>
                <a:srgbClr val="C00000"/>
              </a:solidFill>
              <a:latin typeface="Times New Roman" panose="02020603050405020304" pitchFamily="18" charset="0"/>
              <a:cs typeface="Times New Roman" panose="02020603050405020304" pitchFamily="18" charset="0"/>
            </a:endParaRPr>
          </a:p>
        </p:txBody>
      </p:sp>
      <p:pic>
        <p:nvPicPr>
          <p:cNvPr id="7170" name="Picture 2" descr="H:\提交\图\atrain_8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2" y="2959071"/>
            <a:ext cx="3515639" cy="26372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提交\图\btest_8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479" y="2959071"/>
            <a:ext cx="3601589" cy="27016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35"/>
          <p:cNvSpPr txBox="1"/>
          <p:nvPr/>
        </p:nvSpPr>
        <p:spPr>
          <a:xfrm>
            <a:off x="5243802" y="145464"/>
            <a:ext cx="1826141" cy="584775"/>
          </a:xfrm>
          <a:prstGeom prst="rect">
            <a:avLst/>
          </a:prstGeom>
          <a:noFill/>
          <a:ln w="9525">
            <a:noFill/>
          </a:ln>
        </p:spPr>
        <p:txBody>
          <a:bodyPr wrap="none" anchor="t">
            <a:spAutoFit/>
          </a:bodyPr>
          <a:lstStyle/>
          <a:p>
            <a:pPr lvl="0" indent="0" eaLnBrk="1" hangingPunct="1"/>
            <a:r>
              <a:rPr lang="zh-CN" altLang="en-US" sz="3200" b="1" dirty="0" smtClean="0">
                <a:solidFill>
                  <a:schemeClr val="bg1"/>
                </a:solidFill>
                <a:latin typeface="微软雅黑" panose="020B0503020204020204" pitchFamily="34" charset="-122"/>
                <a:ea typeface="微软雅黑" panose="020B0503020204020204" pitchFamily="34" charset="-122"/>
              </a:rPr>
              <a:t>数据探索</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846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2751</TotalTime>
  <Words>1333</Words>
  <Application>Microsoft Office PowerPoint</Application>
  <PresentationFormat>宽屏</PresentationFormat>
  <Paragraphs>202</Paragraphs>
  <Slides>22</Slides>
  <Notes>20</Notes>
  <HiddenSlides>0</HiddenSlides>
  <MMClips>0</MMClips>
  <ScaleCrop>false</ScaleCrop>
  <HeadingPairs>
    <vt:vector size="6" baseType="variant">
      <vt:variant>
        <vt:lpstr>已用的字体</vt:lpstr>
      </vt:variant>
      <vt:variant>
        <vt:i4>10</vt:i4>
      </vt:variant>
      <vt:variant>
        <vt:lpstr>主题</vt:lpstr>
      </vt:variant>
      <vt:variant>
        <vt:i4>7</vt:i4>
      </vt:variant>
      <vt:variant>
        <vt:lpstr>幻灯片标题</vt:lpstr>
      </vt:variant>
      <vt:variant>
        <vt:i4>22</vt:i4>
      </vt:variant>
    </vt:vector>
  </HeadingPairs>
  <TitlesOfParts>
    <vt:vector size="39" baseType="lpstr">
      <vt:lpstr>Gungsuh</vt:lpstr>
      <vt:lpstr>宋体</vt:lpstr>
      <vt:lpstr>微软雅黑</vt:lpstr>
      <vt:lpstr>造字工房尚黑 G0v1 细体</vt:lpstr>
      <vt:lpstr>Arial</vt:lpstr>
      <vt:lpstr>Calibri</vt:lpstr>
      <vt:lpstr>Calibri Light</vt:lpstr>
      <vt:lpstr>Impact</vt:lpstr>
      <vt:lpstr>Segoe UI</vt:lpstr>
      <vt:lpstr>Times New Roman</vt:lpstr>
      <vt:lpstr>Office 主题</vt:lpstr>
      <vt:lpstr>1_Office 主题</vt:lpstr>
      <vt:lpstr>2_Office 主题</vt:lpstr>
      <vt:lpstr>3_Office 主题</vt:lpstr>
      <vt:lpstr>4_Office 主题</vt:lpstr>
      <vt:lpstr>5_Office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李国海</dc:creator>
  <cp:lastModifiedBy>Lenovo</cp:lastModifiedBy>
  <cp:revision>534</cp:revision>
  <cp:lastPrinted>2017-05-10T15:27:54Z</cp:lastPrinted>
  <dcterms:created xsi:type="dcterms:W3CDTF">2014-06-29T11:45:00Z</dcterms:created>
  <dcterms:modified xsi:type="dcterms:W3CDTF">2017-06-09T01:12:56Z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