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54" r:id="rId3"/>
    <p:sldId id="355" r:id="rId4"/>
    <p:sldId id="363" r:id="rId6"/>
    <p:sldId id="399" r:id="rId7"/>
    <p:sldId id="259" r:id="rId8"/>
    <p:sldId id="261" r:id="rId9"/>
    <p:sldId id="359" r:id="rId10"/>
    <p:sldId id="314" r:id="rId11"/>
    <p:sldId id="454" r:id="rId12"/>
    <p:sldId id="455" r:id="rId13"/>
    <p:sldId id="469" r:id="rId14"/>
    <p:sldId id="471" r:id="rId15"/>
    <p:sldId id="472" r:id="rId16"/>
    <p:sldId id="360" r:id="rId17"/>
    <p:sldId id="494" r:id="rId18"/>
    <p:sldId id="473" r:id="rId19"/>
    <p:sldId id="486" r:id="rId20"/>
    <p:sldId id="487" r:id="rId21"/>
    <p:sldId id="439" r:id="rId22"/>
    <p:sldId id="488" r:id="rId23"/>
    <p:sldId id="489" r:id="rId24"/>
    <p:sldId id="278" r:id="rId25"/>
    <p:sldId id="490" r:id="rId26"/>
    <p:sldId id="491" r:id="rId27"/>
    <p:sldId id="492" r:id="rId28"/>
    <p:sldId id="493" r:id="rId29"/>
    <p:sldId id="457" r:id="rId30"/>
    <p:sldId id="461" r:id="rId31"/>
    <p:sldId id="462" r:id="rId32"/>
    <p:sldId id="463" r:id="rId33"/>
    <p:sldId id="495" r:id="rId34"/>
    <p:sldId id="362" r:id="rId35"/>
    <p:sldId id="456" r:id="rId36"/>
    <p:sldId id="496" r:id="rId37"/>
    <p:sldId id="35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124"/>
    <a:srgbClr val="152F47"/>
    <a:srgbClr val="FFC000"/>
    <a:srgbClr val="B12725"/>
    <a:srgbClr val="05BAC8"/>
    <a:srgbClr val="21AB82"/>
    <a:srgbClr val="5DCEAF"/>
    <a:srgbClr val="1A92A2"/>
    <a:srgbClr val="F69230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6" autoAdjust="0"/>
    <p:restoredTop sz="93895" autoAdjust="0"/>
  </p:normalViewPr>
  <p:slideViewPr>
    <p:cSldViewPr snapToGrid="0">
      <p:cViewPr varScale="1">
        <p:scale>
          <a:sx n="74" d="100"/>
          <a:sy n="74" d="100"/>
        </p:scale>
        <p:origin x="690" y="84"/>
      </p:cViewPr>
      <p:guideLst>
        <p:guide orient="horz" pos="1068"/>
        <p:guide pos="528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72570"/>
          <a:ext cx="1691640" cy="47517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4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项目实现方案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系统展示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项目开发过程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40" cy="47517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4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需求分析</a:t>
                      </a:r>
                      <a:endParaRPr lang="zh-CN" alt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系统展示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项目开发过程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项目实现方案</a:t>
              </a:r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40" cy="47517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40"/>
              </a:tblGrid>
              <a:tr h="792000">
                <a:tc>
                  <a:txBody>
                    <a:bodyPr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需求分析</a:t>
                      </a:r>
                      <a:endParaRPr lang="zh-CN" alt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项目实现方案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系统展示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项目开发过程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组合 1"/>
          <p:cNvGrpSpPr/>
          <p:nvPr userDrawn="1"/>
        </p:nvGrpSpPr>
        <p:grpSpPr>
          <a:xfrm>
            <a:off x="0" y="2854598"/>
            <a:ext cx="1691680" cy="788186"/>
            <a:chOff x="0" y="1272662"/>
            <a:chExt cx="1691680" cy="788186"/>
          </a:xfrm>
        </p:grpSpPr>
        <p:sp>
          <p:nvSpPr>
            <p:cNvPr id="3" name="矩形 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系统展示</a:t>
              </a:r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zh-CN" altLang="en-US"/>
          </a:p>
        </p:txBody>
      </p:sp>
      <p:sp>
        <p:nvSpPr>
          <p:cNvPr id="6" name="五边形 5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40" cy="47517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40"/>
              </a:tblGrid>
              <a:tr h="792000">
                <a:tc>
                  <a:txBody>
                    <a:bodyPr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需求分析</a:t>
                      </a:r>
                      <a:endParaRPr lang="zh-CN" alt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项目实现方案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系统展示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项目开发过程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0" y="3630568"/>
            <a:ext cx="1691680" cy="788186"/>
            <a:chOff x="0" y="1273297"/>
            <a:chExt cx="1691680" cy="788186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73297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项目开发过程</a:t>
              </a:r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五边形 5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40" cy="47517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40"/>
              </a:tblGrid>
              <a:tr h="792000">
                <a:tc>
                  <a:txBody>
                    <a:bodyPr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需求分析</a:t>
                      </a:r>
                      <a:endParaRPr lang="zh-CN" alt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项目实现方案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系统展示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项目开发过程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0" y="4440828"/>
            <a:ext cx="1691680" cy="788186"/>
            <a:chOff x="0" y="1272662"/>
            <a:chExt cx="1691680" cy="788186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zh-CN" altLang="en-US"/>
          </a:p>
        </p:txBody>
      </p:sp>
      <p:sp>
        <p:nvSpPr>
          <p:cNvPr id="6" name="五边形 5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40" cy="47517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40"/>
              </a:tblGrid>
              <a:tr h="792000">
                <a:tc>
                  <a:txBody>
                    <a:bodyPr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需求分析</a:t>
                      </a:r>
                      <a:endParaRPr lang="zh-CN" alt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项目实现方案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系统展示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项目开发过程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0" y="4440828"/>
            <a:ext cx="1691680" cy="788186"/>
            <a:chOff x="0" y="1272662"/>
            <a:chExt cx="1691680" cy="788186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5808" y="197562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第六届中国“软件杯”大学生软件设计大赛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1" y="2768675"/>
            <a:ext cx="985012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44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探针的商业大数据分析系统</a:t>
            </a:r>
            <a:endParaRPr lang="zh-CN" altLang="en-US" sz="44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8450" y="3973195"/>
            <a:ext cx="939863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CB8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business intelligence system based on Wifi probe </a:t>
            </a:r>
            <a:endParaRPr lang="en-US" altLang="zh-CN" sz="2800" b="1" dirty="0">
              <a:solidFill>
                <a:srgbClr val="FCB8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284"/>
          <p:cNvSpPr>
            <a:spLocks noEditPoints="1"/>
          </p:cNvSpPr>
          <p:nvPr/>
        </p:nvSpPr>
        <p:spPr bwMode="auto">
          <a:xfrm>
            <a:off x="1016696" y="556570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rgbClr val="5DCEA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TextBox 25"/>
          <p:cNvSpPr txBox="1"/>
          <p:nvPr/>
        </p:nvSpPr>
        <p:spPr>
          <a:xfrm>
            <a:off x="7929245" y="5264150"/>
            <a:ext cx="41198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eaLnBrk="1" hangingPunct="1">
              <a:buNone/>
            </a:pPr>
            <a:r>
              <a:rPr lang="zh-CN" altLang="en-US" sz="1600" b="1" dirty="0">
                <a:sym typeface="+mn-ea"/>
              </a:rPr>
              <a:t>团       队：</a:t>
            </a:r>
            <a:r>
              <a:rPr lang="en-US" altLang="zh-CN" sz="1600" b="1" dirty="0">
                <a:sym typeface="+mn-ea"/>
              </a:rPr>
              <a:t>DataMatrix</a:t>
            </a:r>
            <a:r>
              <a:rPr lang="zh-CN" altLang="en-US" sz="1600" b="1" dirty="0">
                <a:sym typeface="+mn-ea"/>
              </a:rPr>
              <a:t>                                                    </a:t>
            </a:r>
            <a:endParaRPr lang="zh-CN" altLang="en-US" sz="1600" b="1" dirty="0">
              <a:solidFill>
                <a:schemeClr val="bg1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1600" b="1" dirty="0">
                <a:sym typeface="+mn-ea"/>
              </a:rPr>
              <a:t>参赛队员：亓文凯、武守晓、许博文</a:t>
            </a:r>
            <a:r>
              <a:rPr lang="en-US" altLang="x-none" sz="1600" b="1" dirty="0">
                <a:sym typeface="+mn-ea"/>
              </a:rPr>
              <a:t> </a:t>
            </a:r>
            <a:endParaRPr lang="en-US" altLang="x-none" sz="1600" b="1" dirty="0">
              <a:sym typeface="+mn-ea"/>
            </a:endParaRPr>
          </a:p>
          <a:p>
            <a:pPr marL="0" lvl="0" indent="0" eaLnBrk="1" hangingPunct="1">
              <a:buNone/>
            </a:pPr>
            <a:r>
              <a:rPr lang="zh-CN" altLang="en-US" sz="1600" b="1" dirty="0">
                <a:sym typeface="+mn-ea"/>
              </a:rPr>
              <a:t>学校名称：山东科技大学</a:t>
            </a:r>
            <a:r>
              <a:rPr lang="en-US" altLang="x-none" sz="1600" b="1" dirty="0">
                <a:sym typeface="+mn-ea"/>
              </a:rPr>
              <a:t>  </a:t>
            </a:r>
            <a:endParaRPr lang="en-US" altLang="x-none" sz="1600" b="1" dirty="0">
              <a:sym typeface="+mn-ea"/>
            </a:endParaRPr>
          </a:p>
          <a:p>
            <a:pPr marL="0" lvl="0" indent="0" eaLnBrk="1" hangingPunct="1">
              <a:buNone/>
            </a:pPr>
            <a:r>
              <a:rPr lang="zh-CN" altLang="en-US" sz="1600" b="1" dirty="0">
                <a:sym typeface="+mn-ea"/>
              </a:rPr>
              <a:t>指导老师：崔焕庆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55" grpId="0" bldLvl="0" animBg="1"/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系统流程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605923" y="1877212"/>
            <a:ext cx="2557424" cy="907751"/>
            <a:chOff x="3666731" y="1984470"/>
            <a:chExt cx="2636520" cy="1447800"/>
          </a:xfrm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71726" y="2390358"/>
              <a:ext cx="2230360" cy="6360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数据存储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68402" y="1877212"/>
            <a:ext cx="2557424" cy="907751"/>
            <a:chOff x="1436370" y="1984470"/>
            <a:chExt cx="2636520" cy="1447800"/>
          </a:xfrm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09209" y="2341236"/>
              <a:ext cx="2293960" cy="7342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数据采集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880964" y="1877212"/>
            <a:ext cx="2557424" cy="907751"/>
            <a:chOff x="8127453" y="1984470"/>
            <a:chExt cx="2636520" cy="1447800"/>
          </a:xfrm>
        </p:grpSpPr>
        <p:sp>
          <p:nvSpPr>
            <p:cNvPr id="10" name="任意多边形 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439016" y="2390359"/>
              <a:ext cx="2230360" cy="6360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数据展示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43443" y="1877212"/>
            <a:ext cx="2557424" cy="907751"/>
            <a:chOff x="5897092" y="1984470"/>
            <a:chExt cx="2636520" cy="1447800"/>
          </a:xfrm>
        </p:grpSpPr>
        <p:sp>
          <p:nvSpPr>
            <p:cNvPr id="24" name="任意多边形 2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227711" y="2341241"/>
              <a:ext cx="2205655" cy="7342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数据处理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2733006" y="3240461"/>
            <a:ext cx="1907885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Wifi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探针环境监测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Flume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数据导入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4641215" y="3240405"/>
            <a:ext cx="210248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原始数据存入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HDFS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解析存入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HBase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展示指标存入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Mysql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7076619" y="3240461"/>
            <a:ext cx="1892607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Hadoop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按天执行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9327832" y="3240461"/>
            <a:ext cx="1874993" cy="112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借助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Echart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数据可视化图表、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Bootstrap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框架建站，完美适配移动端。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86" name="直接连接符 8"/>
          <p:cNvCxnSpPr/>
          <p:nvPr/>
        </p:nvCxnSpPr>
        <p:spPr>
          <a:xfrm>
            <a:off x="2201661" y="5079697"/>
            <a:ext cx="93599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7101384" y="3630351"/>
            <a:ext cx="189260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Spark streaming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实时处理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9" grpId="0"/>
      <p:bldP spid="41" grpId="0"/>
      <p:bldP spid="4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666746" y="515424"/>
            <a:ext cx="204851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数据库设计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6"/>
          <p:cNvSpPr/>
          <p:nvPr/>
        </p:nvSpPr>
        <p:spPr bwMode="auto">
          <a:xfrm>
            <a:off x="9623562" y="4485473"/>
            <a:ext cx="2485774" cy="1513561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>
            <a:noFill/>
          </a:ln>
          <a:effectLst/>
        </p:spPr>
        <p:txBody>
          <a:bodyPr vert="horz" wrap="square" lIns="91440" tIns="756000" rIns="91440" bIns="45720" numCol="1" anchor="t" anchorCtr="0" compatLnSpc="1"/>
          <a:lstStyle/>
          <a:p>
            <a:pPr algn="ctr">
              <a:lnSpc>
                <a:spcPts val="1500"/>
              </a:lnSpc>
            </a:pP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14902" y="5999669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 flipH="1">
            <a:off x="2114142" y="1577512"/>
            <a:ext cx="2786907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/>
              <a:t>HBase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b="37122"/>
          <a:stretch>
            <a:fillRect/>
          </a:stretch>
        </p:blipFill>
        <p:spPr>
          <a:xfrm>
            <a:off x="2599690" y="2182495"/>
            <a:ext cx="8182610" cy="304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666746" y="515424"/>
            <a:ext cx="204851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数据库设计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7"/>
          <p:cNvSpPr/>
          <p:nvPr/>
        </p:nvSpPr>
        <p:spPr bwMode="auto">
          <a:xfrm>
            <a:off x="9595622" y="1464859"/>
            <a:ext cx="2485774" cy="931705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21AB82">
              <a:alpha val="80000"/>
            </a:srgbClr>
          </a:solidFill>
          <a:ln>
            <a:noFill/>
          </a:ln>
          <a:effectLst/>
        </p:spPr>
        <p:txBody>
          <a:bodyPr vert="horz" wrap="square" lIns="91440" tIns="612000" rIns="91440" bIns="45720" numCol="1" anchor="t" anchorCtr="0" compatLnSpc="1"/>
          <a:lstStyle/>
          <a:p>
            <a:pPr lvl="0" algn="ctr">
              <a:lnSpc>
                <a:spcPts val="1500"/>
              </a:lnSpc>
            </a:pPr>
            <a:endParaRPr lang="en-US" altLang="zh-CN" sz="2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7" idx="0"/>
          </p:cNvCxnSpPr>
          <p:nvPr/>
        </p:nvCxnSpPr>
        <p:spPr>
          <a:xfrm flipH="1">
            <a:off x="3114902" y="1450254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 flipH="1">
            <a:off x="1860777" y="1587316"/>
            <a:ext cx="2786907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Mysql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9840" y="2016125"/>
            <a:ext cx="8322310" cy="4281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49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ldLvl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666746" y="515424"/>
            <a:ext cx="204851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数据库设计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7"/>
          <p:cNvSpPr/>
          <p:nvPr/>
        </p:nvSpPr>
        <p:spPr bwMode="auto">
          <a:xfrm>
            <a:off x="9595622" y="1464859"/>
            <a:ext cx="2485774" cy="931705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21AB82">
              <a:alpha val="80000"/>
            </a:srgbClr>
          </a:solidFill>
          <a:ln>
            <a:noFill/>
          </a:ln>
          <a:effectLst/>
        </p:spPr>
        <p:txBody>
          <a:bodyPr vert="horz" wrap="square" lIns="91440" tIns="612000" rIns="91440" bIns="45720" numCol="1" anchor="t" anchorCtr="0" compatLnSpc="1"/>
          <a:lstStyle/>
          <a:p>
            <a:pPr lvl="0" algn="ctr">
              <a:lnSpc>
                <a:spcPts val="1500"/>
              </a:lnSpc>
            </a:pPr>
            <a:endParaRPr lang="en-US" altLang="zh-CN" sz="2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7" idx="0"/>
          </p:cNvCxnSpPr>
          <p:nvPr/>
        </p:nvCxnSpPr>
        <p:spPr>
          <a:xfrm flipH="1">
            <a:off x="3114902" y="1450254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 flipH="1">
            <a:off x="1860777" y="1587316"/>
            <a:ext cx="2786907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Mysql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25" y="1450340"/>
            <a:ext cx="5673090" cy="5389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49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ldLvl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7680960" y="4204904"/>
            <a:ext cx="2926080" cy="97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系统展示</a:t>
            </a:r>
            <a:endParaRPr lang="zh-CN" altLang="en-US" sz="5400" b="1" kern="100" dirty="0" smtClean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41361" y="368524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第三部分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等腰三角形 44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721499" y="796881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tx1"/>
                </a:solidFill>
              </a:rPr>
              <a:t>首页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18629" y="240787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tx1"/>
                </a:solidFill>
              </a:rPr>
              <a:t>客流分析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8654" y="308986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tx1"/>
                </a:solidFill>
              </a:rPr>
              <a:t>顾客分析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36689" y="465260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tx1"/>
                </a:solidFill>
              </a:rPr>
              <a:t>设备管理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5244" y="561653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b="0" dirty="0">
                <a:solidFill>
                  <a:schemeClr val="tx1"/>
                </a:solidFill>
              </a:rPr>
              <a:t>商家设置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500"/>
                            </p:stCondLst>
                            <p:childTnLst>
                              <p:par>
                                <p:cTn id="18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5" grpId="0" animBg="1"/>
      <p:bldP spid="46" grpId="0" animBg="1"/>
      <p:bldP spid="47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6" grpId="0" animBg="1"/>
      <p:bldP spid="77" grpId="0" animBg="1"/>
      <p:bldP spid="61" grpId="0" animBg="1"/>
      <p:bldP spid="54" grpId="0"/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3"/>
          <p:cNvSpPr>
            <a:spLocks noChangeArrowheads="1"/>
          </p:cNvSpPr>
          <p:nvPr/>
        </p:nvSpPr>
        <p:spPr bwMode="auto">
          <a:xfrm>
            <a:off x="5958652" y="515424"/>
            <a:ext cx="279527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客户端总体架构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1882140"/>
            <a:ext cx="10359390" cy="352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3"/>
          <p:cNvSpPr>
            <a:spLocks noChangeArrowheads="1"/>
          </p:cNvSpPr>
          <p:nvPr/>
        </p:nvSpPr>
        <p:spPr bwMode="auto">
          <a:xfrm>
            <a:off x="5958652" y="515424"/>
            <a:ext cx="242189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网站用户设计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120" y="2260600"/>
            <a:ext cx="10267950" cy="233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3"/>
          <p:cNvSpPr>
            <a:spLocks noChangeArrowheads="1"/>
          </p:cNvSpPr>
          <p:nvPr/>
        </p:nvSpPr>
        <p:spPr bwMode="auto">
          <a:xfrm>
            <a:off x="5958652" y="515424"/>
            <a:ext cx="279527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管理员账户登录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270" y="1057275"/>
            <a:ext cx="9518015" cy="40138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85" y="3084830"/>
            <a:ext cx="6271260" cy="3364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3"/>
          <p:cNvSpPr>
            <a:spLocks noChangeArrowheads="1"/>
          </p:cNvSpPr>
          <p:nvPr/>
        </p:nvSpPr>
        <p:spPr bwMode="auto">
          <a:xfrm>
            <a:off x="5958652" y="515424"/>
            <a:ext cx="242189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普通账户登录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1384935"/>
            <a:ext cx="9741535" cy="5226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176020"/>
            <a:ext cx="2407920" cy="526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首页概述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370" y="1127125"/>
            <a:ext cx="9196705" cy="5259705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8475345" y="200025"/>
            <a:ext cx="2919095" cy="1546225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按天查询，显示客流量、新顾客、入店率、跳出率、驻店时长分布、顾客趋势、店铺探针数目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41425" y="2599690"/>
            <a:ext cx="3547110" cy="671830"/>
            <a:chOff x="6783" y="8407"/>
            <a:chExt cx="5586" cy="1058"/>
          </a:xfrm>
        </p:grpSpPr>
        <p:sp>
          <p:nvSpPr>
            <p:cNvPr id="32" name="TextBox 59"/>
            <p:cNvSpPr txBox="1">
              <a:spLocks noChangeArrowheads="1"/>
            </p:cNvSpPr>
            <p:nvPr/>
          </p:nvSpPr>
          <p:spPr bwMode="auto">
            <a:xfrm flipH="1">
              <a:off x="6992" y="8407"/>
              <a:ext cx="521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b="1" kern="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 </a:t>
              </a:r>
              <a:r>
                <a:rPr lang="en-US" altLang="zh-CN" sz="3600" b="1" kern="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en-US" altLang="zh-CN" sz="2400" kern="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ko-KR" sz="24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783" y="8407"/>
              <a:ext cx="558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2369" y="8407"/>
              <a:ext cx="0" cy="105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783" y="9465"/>
              <a:ext cx="558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6783" y="8407"/>
              <a:ext cx="0" cy="105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504305" y="1225550"/>
            <a:ext cx="5733415" cy="4407727"/>
            <a:chOff x="9500" y="1988"/>
            <a:chExt cx="9029" cy="6941"/>
          </a:xfrm>
        </p:grpSpPr>
        <p:sp>
          <p:nvSpPr>
            <p:cNvPr id="87" name="任意多边形 51"/>
            <p:cNvSpPr>
              <a:spLocks noChangeArrowheads="1"/>
            </p:cNvSpPr>
            <p:nvPr/>
          </p:nvSpPr>
          <p:spPr bwMode="auto">
            <a:xfrm>
              <a:off x="9613" y="3463"/>
              <a:ext cx="560" cy="600"/>
            </a:xfrm>
            <a:custGeom>
              <a:avLst/>
              <a:gdLst>
                <a:gd name="T0" fmla="*/ 0 w 266700"/>
                <a:gd name="T1" fmla="*/ 0 h 285750"/>
                <a:gd name="T2" fmla="*/ 266700 w 266700"/>
                <a:gd name="T3" fmla="*/ 6350 h 285750"/>
                <a:gd name="T4" fmla="*/ 222250 w 266700"/>
                <a:gd name="T5" fmla="*/ 285750 h 285750"/>
                <a:gd name="T6" fmla="*/ 0 w 266700"/>
                <a:gd name="T7" fmla="*/ 0 h 2857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85750"/>
                <a:gd name="T14" fmla="*/ 266700 w 266700"/>
                <a:gd name="T15" fmla="*/ 285750 h 2857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85750">
                  <a:moveTo>
                    <a:pt x="0" y="0"/>
                  </a:moveTo>
                  <a:lnTo>
                    <a:pt x="266700" y="6350"/>
                  </a:lnTo>
                  <a:lnTo>
                    <a:pt x="222250" y="28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73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任意多边形 53"/>
            <p:cNvSpPr>
              <a:spLocks noChangeArrowheads="1"/>
            </p:cNvSpPr>
            <p:nvPr/>
          </p:nvSpPr>
          <p:spPr bwMode="auto">
            <a:xfrm>
              <a:off x="9560" y="6373"/>
              <a:ext cx="507" cy="533"/>
            </a:xfrm>
            <a:custGeom>
              <a:avLst/>
              <a:gdLst>
                <a:gd name="T0" fmla="*/ 0 w 241300"/>
                <a:gd name="T1" fmla="*/ 0 h 254000"/>
                <a:gd name="T2" fmla="*/ 241300 w 241300"/>
                <a:gd name="T3" fmla="*/ 69850 h 254000"/>
                <a:gd name="T4" fmla="*/ 95250 w 241300"/>
                <a:gd name="T5" fmla="*/ 254000 h 254000"/>
                <a:gd name="T6" fmla="*/ 0 w 241300"/>
                <a:gd name="T7" fmla="*/ 0 h 254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300"/>
                <a:gd name="T13" fmla="*/ 0 h 254000"/>
                <a:gd name="T14" fmla="*/ 241300 w 241300"/>
                <a:gd name="T15" fmla="*/ 254000 h 254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300" h="254000">
                  <a:moveTo>
                    <a:pt x="0" y="0"/>
                  </a:moveTo>
                  <a:lnTo>
                    <a:pt x="241300" y="69850"/>
                  </a:lnTo>
                  <a:lnTo>
                    <a:pt x="95250" y="25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73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任意多边形 57"/>
            <p:cNvSpPr>
              <a:spLocks noChangeArrowheads="1"/>
            </p:cNvSpPr>
            <p:nvPr/>
          </p:nvSpPr>
          <p:spPr bwMode="auto">
            <a:xfrm>
              <a:off x="10173" y="6773"/>
              <a:ext cx="240" cy="253"/>
            </a:xfrm>
            <a:custGeom>
              <a:avLst/>
              <a:gdLst>
                <a:gd name="T0" fmla="*/ 25400 w 114300"/>
                <a:gd name="T1" fmla="*/ 0 h 120650"/>
                <a:gd name="T2" fmla="*/ 114300 w 114300"/>
                <a:gd name="T3" fmla="*/ 120650 h 120650"/>
                <a:gd name="T4" fmla="*/ 0 w 114300"/>
                <a:gd name="T5" fmla="*/ 82550 h 120650"/>
                <a:gd name="T6" fmla="*/ 25400 w 114300"/>
                <a:gd name="T7" fmla="*/ 0 h 1206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300"/>
                <a:gd name="T13" fmla="*/ 0 h 120650"/>
                <a:gd name="T14" fmla="*/ 114300 w 114300"/>
                <a:gd name="T15" fmla="*/ 120650 h 1206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300" h="120650">
                  <a:moveTo>
                    <a:pt x="25400" y="0"/>
                  </a:moveTo>
                  <a:lnTo>
                    <a:pt x="114300" y="120650"/>
                  </a:lnTo>
                  <a:lnTo>
                    <a:pt x="0" y="8255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EA5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73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0985" y="1988"/>
              <a:ext cx="705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en-US" altLang="zh-CN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1.</a:t>
              </a:r>
              <a:r>
                <a:rPr lang="zh-CN" altLang="en-US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需求分析</a:t>
              </a:r>
              <a:endParaRPr lang="zh-CN" altLang="en-US" sz="36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10956" y="4615"/>
              <a:ext cx="7509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l"/>
              <a:r>
                <a:rPr lang="en-US" altLang="zh-CN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3.</a:t>
              </a:r>
              <a:r>
                <a:rPr lang="zh-CN" altLang="en-US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系统展示</a:t>
              </a:r>
              <a:endParaRPr lang="zh-CN" altLang="en-US" sz="36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10980" y="5834"/>
              <a:ext cx="7544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en-US" altLang="zh-CN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4.</a:t>
              </a:r>
              <a:r>
                <a:rPr lang="zh-CN" altLang="en-US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项目开发过程</a:t>
              </a:r>
              <a:endParaRPr lang="zh-CN" altLang="en-US" sz="36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flipV="1">
              <a:off x="9893" y="2009"/>
              <a:ext cx="702" cy="1638"/>
              <a:chOff x="581025" y="-319343"/>
              <a:chExt cx="1619642" cy="377804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81025" y="-319343"/>
                <a:ext cx="1619642" cy="3778049"/>
                <a:chOff x="6651335" y="-243763"/>
                <a:chExt cx="1360493" cy="3099227"/>
              </a:xfrm>
              <a:effectLst/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6651335" y="1494971"/>
                  <a:ext cx="1360493" cy="1360493"/>
                  <a:chOff x="304800" y="673100"/>
                  <a:chExt cx="4000500" cy="4000500"/>
                </a:xfrm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grpSpPr>
              <p:sp>
                <p:nvSpPr>
                  <p:cNvPr id="16" name="同心圆 15"/>
                  <p:cNvSpPr/>
                  <p:nvPr/>
                </p:nvSpPr>
                <p:spPr>
                  <a:xfrm>
                    <a:off x="304800" y="673100"/>
                    <a:ext cx="4000500" cy="4000500"/>
                  </a:xfrm>
                  <a:prstGeom prst="donut">
                    <a:avLst>
                      <a:gd name="adj" fmla="val 4879"/>
                    </a:avLst>
                  </a:prstGeom>
                  <a:gradFill>
                    <a:gsLst>
                      <a:gs pos="0">
                        <a:schemeClr val="bg1"/>
                      </a:gs>
                      <a:gs pos="55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81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392113" y="760413"/>
                    <a:ext cx="3825874" cy="382587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51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6854606" y="-243763"/>
                  <a:ext cx="563753" cy="2476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sz="4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12"/>
              <p:cNvSpPr/>
              <p:nvPr/>
            </p:nvSpPr>
            <p:spPr>
              <a:xfrm>
                <a:off x="847487" y="2110889"/>
                <a:ext cx="1086718" cy="1086719"/>
              </a:xfrm>
              <a:prstGeom prst="ellipse">
                <a:avLst/>
              </a:prstGeom>
              <a:solidFill>
                <a:srgbClr val="03A9F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V="1">
              <a:off x="9893" y="3423"/>
              <a:ext cx="702" cy="1638"/>
              <a:chOff x="581025" y="-319343"/>
              <a:chExt cx="1619642" cy="3778049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81025" y="-319343"/>
                <a:ext cx="1619642" cy="3778049"/>
                <a:chOff x="6651335" y="-243763"/>
                <a:chExt cx="1360493" cy="3099227"/>
              </a:xfrm>
              <a:effectLst/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6651335" y="1494971"/>
                  <a:ext cx="1360493" cy="1360493"/>
                  <a:chOff x="304800" y="673100"/>
                  <a:chExt cx="4000500" cy="4000500"/>
                </a:xfrm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grpSpPr>
              <p:sp>
                <p:nvSpPr>
                  <p:cNvPr id="24" name="同心圆 23"/>
                  <p:cNvSpPr/>
                  <p:nvPr/>
                </p:nvSpPr>
                <p:spPr>
                  <a:xfrm>
                    <a:off x="304800" y="673100"/>
                    <a:ext cx="4000500" cy="4000500"/>
                  </a:xfrm>
                  <a:prstGeom prst="donut">
                    <a:avLst>
                      <a:gd name="adj" fmla="val 4879"/>
                    </a:avLst>
                  </a:prstGeom>
                  <a:gradFill>
                    <a:gsLst>
                      <a:gs pos="0">
                        <a:schemeClr val="bg1"/>
                      </a:gs>
                      <a:gs pos="55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81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5" name="椭圆 24"/>
                  <p:cNvSpPr/>
                  <p:nvPr/>
                </p:nvSpPr>
                <p:spPr>
                  <a:xfrm>
                    <a:off x="392113" y="760413"/>
                    <a:ext cx="3825874" cy="382587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51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6854606" y="-243763"/>
                  <a:ext cx="563753" cy="2476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sz="4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847487" y="2110889"/>
                <a:ext cx="1086718" cy="1086719"/>
              </a:xfrm>
              <a:prstGeom prst="ellipse">
                <a:avLst/>
              </a:prstGeom>
              <a:solidFill>
                <a:srgbClr val="03A9F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flipV="1">
              <a:off x="9893" y="4741"/>
              <a:ext cx="702" cy="1638"/>
              <a:chOff x="581025" y="-319343"/>
              <a:chExt cx="1619642" cy="3778049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581025" y="-319343"/>
                <a:ext cx="1619642" cy="3778049"/>
                <a:chOff x="6651335" y="-243763"/>
                <a:chExt cx="1360493" cy="3099227"/>
              </a:xfrm>
              <a:effectLst/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6651335" y="1494971"/>
                  <a:ext cx="1360493" cy="1360493"/>
                  <a:chOff x="304800" y="673100"/>
                  <a:chExt cx="4000500" cy="4000500"/>
                </a:xfrm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grpSpPr>
              <p:sp>
                <p:nvSpPr>
                  <p:cNvPr id="31" name="同心圆 30"/>
                  <p:cNvSpPr/>
                  <p:nvPr/>
                </p:nvSpPr>
                <p:spPr>
                  <a:xfrm>
                    <a:off x="304800" y="673100"/>
                    <a:ext cx="4000500" cy="4000500"/>
                  </a:xfrm>
                  <a:prstGeom prst="donut">
                    <a:avLst>
                      <a:gd name="adj" fmla="val 4879"/>
                    </a:avLst>
                  </a:prstGeom>
                  <a:gradFill>
                    <a:gsLst>
                      <a:gs pos="0">
                        <a:schemeClr val="bg1"/>
                      </a:gs>
                      <a:gs pos="55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81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>
                  <a:xfrm>
                    <a:off x="392113" y="760413"/>
                    <a:ext cx="3825874" cy="382587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51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6854606" y="-243763"/>
                  <a:ext cx="563753" cy="2476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sz="4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>
                <a:off x="847487" y="2110889"/>
                <a:ext cx="1086718" cy="1086719"/>
              </a:xfrm>
              <a:prstGeom prst="ellipse">
                <a:avLst/>
              </a:prstGeom>
              <a:solidFill>
                <a:srgbClr val="03A9F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V="1">
              <a:off x="9884" y="5971"/>
              <a:ext cx="702" cy="1638"/>
              <a:chOff x="581025" y="-319343"/>
              <a:chExt cx="1619642" cy="3778049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581025" y="-319343"/>
                <a:ext cx="1619642" cy="3778049"/>
                <a:chOff x="6651335" y="-243763"/>
                <a:chExt cx="1360493" cy="3099227"/>
              </a:xfrm>
              <a:effectLst/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6651335" y="1494971"/>
                  <a:ext cx="1360493" cy="1360493"/>
                  <a:chOff x="304800" y="673100"/>
                  <a:chExt cx="4000500" cy="4000500"/>
                </a:xfrm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grpSpPr>
              <p:sp>
                <p:nvSpPr>
                  <p:cNvPr id="40" name="同心圆 39"/>
                  <p:cNvSpPr/>
                  <p:nvPr/>
                </p:nvSpPr>
                <p:spPr>
                  <a:xfrm>
                    <a:off x="304800" y="673100"/>
                    <a:ext cx="4000500" cy="4000500"/>
                  </a:xfrm>
                  <a:prstGeom prst="donut">
                    <a:avLst>
                      <a:gd name="adj" fmla="val 4879"/>
                    </a:avLst>
                  </a:prstGeom>
                  <a:gradFill>
                    <a:gsLst>
                      <a:gs pos="0">
                        <a:schemeClr val="bg1"/>
                      </a:gs>
                      <a:gs pos="55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81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1" name="椭圆 40"/>
                  <p:cNvSpPr/>
                  <p:nvPr/>
                </p:nvSpPr>
                <p:spPr>
                  <a:xfrm>
                    <a:off x="392113" y="760413"/>
                    <a:ext cx="3825874" cy="382587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51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2" name="TextBox 36"/>
                <p:cNvSpPr txBox="1"/>
                <p:nvPr/>
              </p:nvSpPr>
              <p:spPr>
                <a:xfrm>
                  <a:off x="6854606" y="-243763"/>
                  <a:ext cx="563753" cy="2476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sz="4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椭圆 42"/>
              <p:cNvSpPr/>
              <p:nvPr/>
            </p:nvSpPr>
            <p:spPr>
              <a:xfrm>
                <a:off x="847487" y="2110889"/>
                <a:ext cx="1086718" cy="1086719"/>
              </a:xfrm>
              <a:prstGeom prst="ellipse">
                <a:avLst/>
              </a:prstGeom>
              <a:solidFill>
                <a:srgbClr val="03A9F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任意多边形 53"/>
            <p:cNvSpPr>
              <a:spLocks noChangeArrowheads="1"/>
            </p:cNvSpPr>
            <p:nvPr/>
          </p:nvSpPr>
          <p:spPr bwMode="auto">
            <a:xfrm>
              <a:off x="9500" y="7693"/>
              <a:ext cx="507" cy="533"/>
            </a:xfrm>
            <a:custGeom>
              <a:avLst/>
              <a:gdLst>
                <a:gd name="T0" fmla="*/ 0 w 241300"/>
                <a:gd name="T1" fmla="*/ 0 h 254000"/>
                <a:gd name="T2" fmla="*/ 241300 w 241300"/>
                <a:gd name="T3" fmla="*/ 69850 h 254000"/>
                <a:gd name="T4" fmla="*/ 95250 w 241300"/>
                <a:gd name="T5" fmla="*/ 254000 h 254000"/>
                <a:gd name="T6" fmla="*/ 0 w 241300"/>
                <a:gd name="T7" fmla="*/ 0 h 254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300"/>
                <a:gd name="T13" fmla="*/ 0 h 254000"/>
                <a:gd name="T14" fmla="*/ 241300 w 241300"/>
                <a:gd name="T15" fmla="*/ 254000 h 254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300" h="254000">
                  <a:moveTo>
                    <a:pt x="0" y="0"/>
                  </a:moveTo>
                  <a:lnTo>
                    <a:pt x="241300" y="69850"/>
                  </a:lnTo>
                  <a:lnTo>
                    <a:pt x="95250" y="25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73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TextBox 6"/>
            <p:cNvSpPr txBox="1">
              <a:spLocks noChangeArrowheads="1"/>
            </p:cNvSpPr>
            <p:nvPr/>
          </p:nvSpPr>
          <p:spPr bwMode="auto">
            <a:xfrm>
              <a:off x="10985" y="7156"/>
              <a:ext cx="7544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en-US" altLang="zh-CN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5.</a:t>
              </a:r>
              <a:r>
                <a:rPr lang="zh-CN" altLang="en-US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总结</a:t>
              </a:r>
              <a:endParaRPr lang="zh-CN" altLang="en-US" sz="36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flipV="1">
              <a:off x="9824" y="7291"/>
              <a:ext cx="702" cy="1638"/>
              <a:chOff x="581025" y="-319343"/>
              <a:chExt cx="1619642" cy="377804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81025" y="-319343"/>
                <a:ext cx="1619642" cy="3778049"/>
                <a:chOff x="6651335" y="-243763"/>
                <a:chExt cx="1360493" cy="3099227"/>
              </a:xfrm>
              <a:effectLst/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6651335" y="1494971"/>
                  <a:ext cx="1360493" cy="1360493"/>
                  <a:chOff x="304800" y="673100"/>
                  <a:chExt cx="4000500" cy="4000500"/>
                </a:xfrm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grpSpPr>
              <p:sp>
                <p:nvSpPr>
                  <p:cNvPr id="49" name="同心圆 48"/>
                  <p:cNvSpPr/>
                  <p:nvPr/>
                </p:nvSpPr>
                <p:spPr>
                  <a:xfrm>
                    <a:off x="304800" y="673100"/>
                    <a:ext cx="4000500" cy="4000500"/>
                  </a:xfrm>
                  <a:prstGeom prst="donut">
                    <a:avLst>
                      <a:gd name="adj" fmla="val 4879"/>
                    </a:avLst>
                  </a:prstGeom>
                  <a:gradFill>
                    <a:gsLst>
                      <a:gs pos="0">
                        <a:schemeClr val="bg1"/>
                      </a:gs>
                      <a:gs pos="55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81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392113" y="760413"/>
                    <a:ext cx="3825874" cy="382587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51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1" name="TextBox 36"/>
                <p:cNvSpPr txBox="1"/>
                <p:nvPr/>
              </p:nvSpPr>
              <p:spPr>
                <a:xfrm>
                  <a:off x="6854606" y="-243763"/>
                  <a:ext cx="563753" cy="2476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sz="4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椭圆 51"/>
              <p:cNvSpPr/>
              <p:nvPr/>
            </p:nvSpPr>
            <p:spPr>
              <a:xfrm>
                <a:off x="847487" y="2110889"/>
                <a:ext cx="1086718" cy="1086719"/>
              </a:xfrm>
              <a:prstGeom prst="ellipse">
                <a:avLst/>
              </a:prstGeom>
              <a:solidFill>
                <a:srgbClr val="03A9F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0980" y="3234"/>
              <a:ext cx="7509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l"/>
              <a:r>
                <a:rPr lang="en-US" altLang="zh-CN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2.</a:t>
              </a:r>
              <a:r>
                <a:rPr lang="zh-CN" altLang="en-US" sz="36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项目实现方案</a:t>
              </a:r>
              <a:endParaRPr lang="zh-CN" altLang="en-US" sz="36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客流分析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0" y="1324610"/>
            <a:ext cx="8469630" cy="5193030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8475345" y="200025"/>
            <a:ext cx="2919095" cy="1546225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chemeClr val="tx1"/>
                </a:solidFill>
              </a:rPr>
              <a:t>可以看到一周、一月的客流量，入店量，跳出量，跳出量、深访量变化趋势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客流分析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880" y="1448435"/>
            <a:ext cx="8925560" cy="5149215"/>
          </a:xfrm>
          <a:prstGeom prst="rect">
            <a:avLst/>
          </a:prstGeom>
        </p:spPr>
      </p:pic>
      <p:sp>
        <p:nvSpPr>
          <p:cNvPr id="10" name="矩形标注 9"/>
          <p:cNvSpPr/>
          <p:nvPr/>
        </p:nvSpPr>
        <p:spPr>
          <a:xfrm>
            <a:off x="8475345" y="200025"/>
            <a:ext cx="2919095" cy="1546225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chemeClr val="tx1"/>
                </a:solidFill>
              </a:rPr>
              <a:t>5</a:t>
            </a:r>
            <a:r>
              <a:rPr lang="zh-CN" altLang="en-US" b="1">
                <a:solidFill>
                  <a:schemeClr val="tx1"/>
                </a:solidFill>
              </a:rPr>
              <a:t>秒刷新一次，可以看到实时的客流量、入店量和跳出量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顾客分析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6225" y="1323340"/>
            <a:ext cx="7811770" cy="5259070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8475345" y="200025"/>
            <a:ext cx="2919095" cy="1546225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chemeClr val="tx1"/>
                </a:solidFill>
              </a:rPr>
              <a:t>这部分显示三个指标，驻店时长、活跃度划分、老老顾客分布。可以按照最近一天，一周，一月的分析，也可以自定义时间段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顾客分析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290" y="1389380"/>
            <a:ext cx="9036050" cy="5180965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8475345" y="200025"/>
            <a:ext cx="2919095" cy="1546225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chemeClr val="tx1"/>
                </a:solidFill>
                <a:sym typeface="+mn-ea"/>
              </a:rPr>
              <a:t>自定义时间段，</a:t>
            </a:r>
            <a:r>
              <a:rPr lang="zh-CN" altLang="en-US" b="1">
                <a:solidFill>
                  <a:schemeClr val="tx1"/>
                </a:solidFill>
              </a:rPr>
              <a:t>显示驻店时长、活跃度划分、老老顾客分布的分析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探针管理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975" y="1276985"/>
            <a:ext cx="9940925" cy="533336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8475345" y="200025"/>
            <a:ext cx="3424555" cy="1546225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chemeClr val="tx1"/>
                </a:solidFill>
              </a:rPr>
              <a:t>考虑到一个店铺会拥有多个探针，此部分，可以添加删除探针，选中设备。首页会显示相应探针的选中情况。（注</a:t>
            </a:r>
            <a:r>
              <a:rPr lang="en-US" altLang="zh-CN" b="1">
                <a:solidFill>
                  <a:schemeClr val="tx1"/>
                </a:solidFill>
              </a:rPr>
              <a:t>;</a:t>
            </a:r>
            <a:r>
              <a:rPr lang="zh-CN" altLang="en-US" b="1">
                <a:solidFill>
                  <a:schemeClr val="tx1"/>
                </a:solidFill>
              </a:rPr>
              <a:t>只能分析选中的一个探针数据）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3992245"/>
            <a:ext cx="7641590" cy="2618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商家信息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255" y="1317625"/>
            <a:ext cx="10184130" cy="4847590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8475345" y="200025"/>
            <a:ext cx="3424555" cy="1546225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chemeClr val="tx1"/>
                </a:solidFill>
              </a:rPr>
              <a:t>店铺信息，可以手动输入与更新，方便后续针对商家做一些工作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账号管理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标注 2"/>
          <p:cNvSpPr/>
          <p:nvPr/>
        </p:nvSpPr>
        <p:spPr>
          <a:xfrm>
            <a:off x="8475345" y="200025"/>
            <a:ext cx="3424555" cy="1546225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chemeClr val="tx1"/>
                </a:solidFill>
              </a:rPr>
              <a:t>账号管理部分，可以修改密码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4035" y="2265045"/>
            <a:ext cx="10198100" cy="263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6995160" y="4204904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项目开发过程</a:t>
            </a:r>
            <a:endParaRPr lang="zh-CN" altLang="en-US" sz="5400" b="1" kern="100" dirty="0" smtClean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41361" y="368524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第四部分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6" name="椭圆 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1397685" y="2561878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4174602" y="1361113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3145433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2185643" y="2831057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2450966" y="4361712"/>
            <a:ext cx="1607028" cy="1385368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018279" y="587588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4136223" y="338847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1610252" y="1115410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2023476" y="182322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3600000">
            <a:off x="2121926" y="57460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3600000">
            <a:off x="4269102" y="1947027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3600000">
            <a:off x="1137024" y="3958638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883526" y="4121448"/>
            <a:ext cx="753288" cy="649319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3504532" y="2709292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flipV="1">
            <a:off x="3522390" y="3428846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3600000">
            <a:off x="2109094" y="2388863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3600000">
            <a:off x="2245792" y="5224738"/>
            <a:ext cx="681747" cy="5877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4338622" y="4234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flipV="1">
            <a:off x="2457430" y="1578048"/>
            <a:ext cx="1828691" cy="1576457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2391335" y="163760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0" dirty="0" smtClean="0">
                <a:solidFill>
                  <a:schemeClr val="bg1">
                    <a:lumMod val="95000"/>
                  </a:schemeClr>
                </a:solidFill>
              </a:rPr>
              <a:t>《项目计划书》</a:t>
            </a:r>
            <a:endParaRPr lang="zh-CN" altLang="en-US" sz="2000" b="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321206" y="3746912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需求说明书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649186" y="442782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团队周报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等腰三角形 78"/>
          <p:cNvSpPr/>
          <p:nvPr/>
        </p:nvSpPr>
        <p:spPr>
          <a:xfrm rot="18000000" flipV="1">
            <a:off x="3398115" y="54935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>
            <a:off x="1079823" y="3355182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1797649" y="4364673"/>
            <a:ext cx="968832" cy="89056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3" grpId="0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/>
      <p:bldP spid="77" grpId="0"/>
      <p:bldP spid="78" grpId="0"/>
      <p:bldP spid="79" grpId="0" bldLvl="0" animBg="1"/>
      <p:bldP spid="80" grpId="0" bldLvl="0" animBg="1"/>
      <p:bldP spid="8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4810572" y="515424"/>
            <a:ext cx="428879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制定《项目开发计划书》</a:t>
            </a:r>
            <a:endParaRPr lang="zh-CN" altLang="en-US" sz="293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86776" y="57021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2188926" y="3247924"/>
            <a:ext cx="241681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制定《项目开发计划书》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>
            <a:spLocks noChangeAspect="1" noChangeArrowheads="1"/>
          </p:cNvSpPr>
          <p:nvPr/>
        </p:nvSpPr>
        <p:spPr bwMode="auto">
          <a:xfrm rot="5400000" flipV="1">
            <a:off x="3435696" y="2739589"/>
            <a:ext cx="239249" cy="206315"/>
          </a:xfrm>
          <a:prstGeom prst="triangle">
            <a:avLst>
              <a:gd name="adj" fmla="val 50000"/>
            </a:avLst>
          </a:prstGeom>
          <a:solidFill>
            <a:srgbClr val="21AB82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2736489">
            <a:off x="2569633" y="1960506"/>
            <a:ext cx="578227" cy="506765"/>
            <a:chOff x="4212441" y="1835306"/>
            <a:chExt cx="645570" cy="565784"/>
          </a:xfrm>
          <a:solidFill>
            <a:srgbClr val="21AB82"/>
          </a:solidFill>
        </p:grpSpPr>
        <p:sp>
          <p:nvSpPr>
            <p:cNvPr id="72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任意多边形 18"/>
          <p:cNvSpPr/>
          <p:nvPr/>
        </p:nvSpPr>
        <p:spPr>
          <a:xfrm rot="17307692">
            <a:off x="2378805" y="1905814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17307692">
            <a:off x="1982731" y="1454668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065" y="1054735"/>
            <a:ext cx="6294755" cy="4747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722370"/>
            <a:ext cx="6144260" cy="290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0" grpId="0"/>
      <p:bldP spid="3" grpId="0" bldLvl="0" animBg="1"/>
      <p:bldP spid="3" grpId="1" bldLvl="0" animBg="1"/>
      <p:bldP spid="19" grpId="0" bldLvl="0" animBg="1"/>
      <p:bldP spid="2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4515932" y="515424"/>
            <a:ext cx="428879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制定《项目需求说明书》</a:t>
            </a:r>
            <a:endParaRPr lang="zh-CN" altLang="en-US" sz="293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892136" y="57021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767503" y="4043969"/>
            <a:ext cx="2416810" cy="58229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明确项目需求，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制定《项目需求说明书》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2468505" y="3061181"/>
            <a:ext cx="239249" cy="206315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9" name="形状 68"/>
          <p:cNvSpPr/>
          <p:nvPr/>
        </p:nvSpPr>
        <p:spPr>
          <a:xfrm>
            <a:off x="2834415" y="2483713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71" name="组合 70"/>
          <p:cNvGrpSpPr/>
          <p:nvPr/>
        </p:nvGrpSpPr>
        <p:grpSpPr>
          <a:xfrm rot="2736489">
            <a:off x="4052993" y="2021466"/>
            <a:ext cx="578227" cy="506765"/>
            <a:chOff x="4212441" y="1835306"/>
            <a:chExt cx="645570" cy="565784"/>
          </a:xfrm>
          <a:solidFill>
            <a:srgbClr val="21AB82"/>
          </a:solidFill>
        </p:grpSpPr>
        <p:sp>
          <p:nvSpPr>
            <p:cNvPr id="72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76421" y="3177277"/>
            <a:ext cx="554403" cy="442165"/>
            <a:chOff x="3009633" y="2833220"/>
            <a:chExt cx="591168" cy="471487"/>
          </a:xfrm>
          <a:solidFill>
            <a:srgbClr val="FFC000"/>
          </a:solidFill>
        </p:grpSpPr>
        <p:sp>
          <p:nvSpPr>
            <p:cNvPr id="9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任意多边形 18"/>
          <p:cNvSpPr/>
          <p:nvPr/>
        </p:nvSpPr>
        <p:spPr>
          <a:xfrm rot="17307692">
            <a:off x="3862165" y="1966774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17307692">
            <a:off x="3466091" y="1515628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rcRect t="5292"/>
          <a:stretch>
            <a:fillRect/>
          </a:stretch>
        </p:blipFill>
        <p:spPr>
          <a:xfrm>
            <a:off x="5537200" y="1085215"/>
            <a:ext cx="5951855" cy="5636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7" grpId="0" bldLvl="0" animBg="1"/>
      <p:bldP spid="7" grpId="1" bldLvl="0" animBg="1"/>
      <p:bldP spid="19" grpId="0" bldLvl="0" animBg="1"/>
      <p:bldP spid="2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80960" y="4204904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5400" b="1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第一部分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369705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2781903" y="58794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370676" y="3108033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tx1"/>
                </a:solidFill>
              </a:rPr>
              <a:t>非功能需求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460346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3962044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877964" y="104183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tx1"/>
                </a:solidFill>
                <a:uFillTx/>
              </a:rPr>
              <a:t>功能需求</a:t>
            </a:r>
            <a:endParaRPr lang="zh-CN" altLang="en-US" sz="2000" b="0" dirty="0">
              <a:solidFill>
                <a:schemeClr val="tx1"/>
              </a:solidFill>
              <a:uFillTx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619340" y="521503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 smtClean="0">
                <a:solidFill>
                  <a:schemeClr val="tx1"/>
                </a:solidFill>
              </a:rPr>
              <a:t>运行环境</a:t>
            </a:r>
            <a:endParaRPr lang="zh-CN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3885249" y="449873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bldLvl="0" animBg="1"/>
      <p:bldP spid="24" grpId="0" animBg="1"/>
      <p:bldP spid="26" grpId="0" animBg="1"/>
      <p:bldP spid="29" grpId="0" animBg="1"/>
      <p:bldP spid="30" grpId="0" animBg="1"/>
      <p:bldP spid="46" grpId="0" animBg="1"/>
      <p:bldP spid="47" grpId="0" bldLvl="0" animBg="1"/>
      <p:bldP spid="48" grpId="0" animBg="1"/>
      <p:bldP spid="49" grpId="0" animBg="1"/>
      <p:bldP spid="55" grpId="0" animBg="1"/>
      <p:bldP spid="59" grpId="0"/>
      <p:bldP spid="31" grpId="0" animBg="1"/>
      <p:bldP spid="32" grpId="0" animBg="1"/>
      <p:bldP spid="33" grpId="0" animBg="1"/>
      <p:bldP spid="34" grpId="0" bldLvl="0" animBg="1"/>
      <p:bldP spid="35" grpId="0" bldLvl="0" animBg="1"/>
      <p:bldP spid="58" grpId="0"/>
      <p:bldP spid="61" grpId="0"/>
      <p:bldP spid="3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团队周报</a:t>
            </a:r>
            <a:endParaRPr lang="zh-CN" altLang="en-US" sz="293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/>
          <p:cNvSpPr/>
          <p:nvPr/>
        </p:nvSpPr>
        <p:spPr>
          <a:xfrm>
            <a:off x="1810837" y="5479096"/>
            <a:ext cx="241681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项目开发记录，团队周报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18"/>
          <p:cNvSpPr>
            <a:spLocks noChangeAspect="1" noChangeArrowheads="1"/>
          </p:cNvSpPr>
          <p:nvPr/>
        </p:nvSpPr>
        <p:spPr bwMode="auto">
          <a:xfrm rot="5400000" flipV="1">
            <a:off x="3660486" y="505346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5BAC8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9" name="形状 68"/>
          <p:cNvSpPr/>
          <p:nvPr/>
        </p:nvSpPr>
        <p:spPr>
          <a:xfrm>
            <a:off x="1401855" y="2321153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70" name="空心弧 69"/>
          <p:cNvSpPr/>
          <p:nvPr/>
        </p:nvSpPr>
        <p:spPr>
          <a:xfrm>
            <a:off x="2072106" y="3543697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71" name="组合 70"/>
          <p:cNvGrpSpPr/>
          <p:nvPr/>
        </p:nvGrpSpPr>
        <p:grpSpPr>
          <a:xfrm rot="2736489">
            <a:off x="2620433" y="1858906"/>
            <a:ext cx="578227" cy="506765"/>
            <a:chOff x="4212441" y="1835306"/>
            <a:chExt cx="645570" cy="565784"/>
          </a:xfrm>
          <a:solidFill>
            <a:srgbClr val="21AB82"/>
          </a:solidFill>
        </p:grpSpPr>
        <p:sp>
          <p:nvSpPr>
            <p:cNvPr id="72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43861" y="3014717"/>
            <a:ext cx="554403" cy="442165"/>
            <a:chOff x="3009633" y="2833220"/>
            <a:chExt cx="591168" cy="471487"/>
          </a:xfrm>
          <a:solidFill>
            <a:srgbClr val="FFC000"/>
          </a:solidFill>
        </p:grpSpPr>
        <p:sp>
          <p:nvSpPr>
            <p:cNvPr id="9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30717" y="4069256"/>
            <a:ext cx="425157" cy="554407"/>
            <a:chOff x="6889388" y="2720789"/>
            <a:chExt cx="453350" cy="591172"/>
          </a:xfrm>
          <a:solidFill>
            <a:srgbClr val="05BAC8"/>
          </a:solidFill>
        </p:grpSpPr>
        <p:sp>
          <p:nvSpPr>
            <p:cNvPr id="16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Freeform 198"/>
            <p:cNvSpPr/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8" name="空心弧 17"/>
          <p:cNvSpPr/>
          <p:nvPr/>
        </p:nvSpPr>
        <p:spPr>
          <a:xfrm>
            <a:off x="2199106" y="3670697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19" name="任意多边形 18"/>
          <p:cNvSpPr/>
          <p:nvPr/>
        </p:nvSpPr>
        <p:spPr>
          <a:xfrm rot="17307692">
            <a:off x="2429605" y="1804214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17307692">
            <a:off x="2033531" y="1353068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220" y="1102995"/>
            <a:ext cx="5662295" cy="4961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60" y="2320925"/>
            <a:ext cx="5137785" cy="4039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85" y="2832100"/>
            <a:ext cx="4765675" cy="3702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1" grpId="0"/>
      <p:bldP spid="5" grpId="0" bldLvl="0" animBg="1"/>
      <p:bldP spid="5" grpId="1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4515932" y="515424"/>
            <a:ext cx="35420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项目测试，材料整理</a:t>
            </a:r>
            <a:endParaRPr lang="zh-CN" altLang="en-US" sz="293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892136" y="57021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785" y="1645920"/>
            <a:ext cx="9372600" cy="4465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7680959" y="4204904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41361" y="368524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第五部分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flipV="1">
            <a:off x="2606221" y="3013767"/>
            <a:ext cx="1845054" cy="1590563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4223915" y="3952823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10479" y="4030676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flipV="1">
            <a:off x="3710479" y="4763853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4960375" y="4835453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8" grpId="0" animBg="1"/>
      <p:bldP spid="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666746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项目总结</a:t>
            </a:r>
            <a:endParaRPr lang="zh-CN" altLang="en-US" sz="293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/>
          <p:nvPr/>
        </p:nvSpPr>
        <p:spPr>
          <a:xfrm>
            <a:off x="3109595" y="1400810"/>
            <a:ext cx="8190865" cy="2501265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Rectangle 4"/>
          <p:cNvSpPr/>
          <p:nvPr/>
        </p:nvSpPr>
        <p:spPr>
          <a:xfrm>
            <a:off x="3099435" y="4111625"/>
            <a:ext cx="8201025" cy="2266315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3308350" y="1682115"/>
            <a:ext cx="7793990" cy="171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本系统基于数据处理全流程，自主尝试与设计，搭建完全分布式大数据处理平台，基本完成题目要求。流程较为全面，数据展示较强，团队分工合理，工作有序开展。</a:t>
            </a:r>
            <a:endParaRPr lang="zh-CN" altLang="en-US" sz="24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3308350" y="4264025"/>
            <a:ext cx="7793355" cy="171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提出针对商家进行探针绑定，数据分析展示，利于项目的推广。不过</a:t>
            </a:r>
            <a:r>
              <a:rPr sz="2400" dirty="0">
                <a:solidFill>
                  <a:schemeClr val="bg1"/>
                </a:solidFill>
                <a:sym typeface="微软雅黑" panose="020B0503020204020204" pitchFamily="34" charset="-122"/>
              </a:rPr>
              <a:t>实现的功能主要包括客流趋势和顾客分析，数据分析上还可以做深一点的工作</a:t>
            </a:r>
            <a:r>
              <a:rPr lang="zh-CN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，针对得到的数据进一步进行挖掘，提高对商家的参考价值。</a:t>
            </a:r>
            <a:endParaRPr lang="zh-CN" sz="24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6" grpId="0" bldLvl="0" animBg="1"/>
      <p:bldP spid="57" grpId="0" bldLvl="0" animBg="1"/>
      <p:bldP spid="108" grpId="0"/>
      <p:bldP spid="1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666746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改进计划</a:t>
            </a:r>
            <a:endParaRPr lang="zh-CN" altLang="en-US" sz="293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肘形连接符 3"/>
          <p:cNvCxnSpPr>
            <a:cxnSpLocks noChangeShapeType="1"/>
          </p:cNvCxnSpPr>
          <p:nvPr/>
        </p:nvCxnSpPr>
        <p:spPr bwMode="auto">
          <a:xfrm flipV="1">
            <a:off x="2740117" y="1902216"/>
            <a:ext cx="2726531" cy="40957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肘形连接符 9"/>
          <p:cNvCxnSpPr>
            <a:cxnSpLocks noChangeShapeType="1"/>
          </p:cNvCxnSpPr>
          <p:nvPr/>
        </p:nvCxnSpPr>
        <p:spPr bwMode="auto">
          <a:xfrm flipH="1" flipV="1">
            <a:off x="8004581" y="1902216"/>
            <a:ext cx="2827735" cy="40957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肘形连接符 2"/>
          <p:cNvCxnSpPr>
            <a:cxnSpLocks noChangeShapeType="1"/>
          </p:cNvCxnSpPr>
          <p:nvPr/>
        </p:nvCxnSpPr>
        <p:spPr bwMode="auto">
          <a:xfrm flipH="1">
            <a:off x="8004581" y="5464372"/>
            <a:ext cx="2827735" cy="40838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肘形连接符 4"/>
          <p:cNvCxnSpPr>
            <a:cxnSpLocks noChangeShapeType="1"/>
          </p:cNvCxnSpPr>
          <p:nvPr/>
        </p:nvCxnSpPr>
        <p:spPr bwMode="auto">
          <a:xfrm>
            <a:off x="2887892" y="5464372"/>
            <a:ext cx="2726531" cy="40838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3404722" y="4998753"/>
            <a:ext cx="21574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目前实时分析仅用在了客流量等人数的统计，可以尝试在其他方面进行使用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365389" y="4372513"/>
            <a:ext cx="980337" cy="980337"/>
            <a:chOff x="1072935" y="2884829"/>
            <a:chExt cx="980337" cy="980337"/>
          </a:xfrm>
        </p:grpSpPr>
        <p:grpSp>
          <p:nvGrpSpPr>
            <p:cNvPr id="15" name="组合 14"/>
            <p:cNvGrpSpPr/>
            <p:nvPr/>
          </p:nvGrpSpPr>
          <p:grpSpPr>
            <a:xfrm>
              <a:off x="1072935" y="2884829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组合 9"/>
            <p:cNvGrpSpPr/>
            <p:nvPr/>
          </p:nvGrpSpPr>
          <p:grpSpPr bwMode="auto">
            <a:xfrm>
              <a:off x="1421984" y="3213744"/>
              <a:ext cx="282243" cy="476079"/>
              <a:chOff x="0" y="0"/>
              <a:chExt cx="292099" cy="492124"/>
            </a:xfrm>
            <a:solidFill>
              <a:srgbClr val="C00000"/>
            </a:solidFill>
          </p:grpSpPr>
          <p:sp>
            <p:nvSpPr>
              <p:cNvPr id="17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2147483647 h 280"/>
                  <a:gd name="T2" fmla="*/ 2147483647 w 166"/>
                  <a:gd name="T3" fmla="*/ 2147483647 h 280"/>
                  <a:gd name="T4" fmla="*/ 2147483647 w 166"/>
                  <a:gd name="T5" fmla="*/ 2147483647 h 280"/>
                  <a:gd name="T6" fmla="*/ 2147483647 w 166"/>
                  <a:gd name="T7" fmla="*/ 2147483647 h 280"/>
                  <a:gd name="T8" fmla="*/ 2147483647 w 166"/>
                  <a:gd name="T9" fmla="*/ 2147483647 h 280"/>
                  <a:gd name="T10" fmla="*/ 2147483647 w 166"/>
                  <a:gd name="T11" fmla="*/ 2147483647 h 280"/>
                  <a:gd name="T12" fmla="*/ 2147483647 w 166"/>
                  <a:gd name="T13" fmla="*/ 2147483647 h 280"/>
                  <a:gd name="T14" fmla="*/ 2147483647 w 166"/>
                  <a:gd name="T15" fmla="*/ 2147483647 h 280"/>
                  <a:gd name="T16" fmla="*/ 2147483647 w 166"/>
                  <a:gd name="T17" fmla="*/ 2147483647 h 280"/>
                  <a:gd name="T18" fmla="*/ 0 w 166"/>
                  <a:gd name="T19" fmla="*/ 2147483647 h 280"/>
                  <a:gd name="T20" fmla="*/ 0 w 166"/>
                  <a:gd name="T21" fmla="*/ 2147483647 h 280"/>
                  <a:gd name="T22" fmla="*/ 0 w 166"/>
                  <a:gd name="T23" fmla="*/ 2147483647 h 280"/>
                  <a:gd name="T24" fmla="*/ 0 w 166"/>
                  <a:gd name="T25" fmla="*/ 0 h 280"/>
                  <a:gd name="T26" fmla="*/ 2147483647 w 166"/>
                  <a:gd name="T27" fmla="*/ 0 h 280"/>
                  <a:gd name="T28" fmla="*/ 2147483647 w 166"/>
                  <a:gd name="T29" fmla="*/ 2147483647 h 280"/>
                  <a:gd name="T30" fmla="*/ 2147483647 w 166"/>
                  <a:gd name="T31" fmla="*/ 2147483647 h 280"/>
                  <a:gd name="T32" fmla="*/ 2147483647 w 166"/>
                  <a:gd name="T33" fmla="*/ 2147483647 h 280"/>
                  <a:gd name="T34" fmla="*/ 2147483647 w 166"/>
                  <a:gd name="T35" fmla="*/ 2147483647 h 280"/>
                  <a:gd name="T36" fmla="*/ 2147483647 w 166"/>
                  <a:gd name="T37" fmla="*/ 2147483647 h 280"/>
                  <a:gd name="T38" fmla="*/ 2147483647 w 166"/>
                  <a:gd name="T39" fmla="*/ 2147483647 h 280"/>
                  <a:gd name="T40" fmla="*/ 2147483647 w 166"/>
                  <a:gd name="T41" fmla="*/ 2147483647 h 280"/>
                  <a:gd name="T42" fmla="*/ 0 w 166"/>
                  <a:gd name="T43" fmla="*/ 2147483647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A9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147483647 w 138"/>
                  <a:gd name="T1" fmla="*/ 2147483647 h 228"/>
                  <a:gd name="T2" fmla="*/ 2147483647 w 138"/>
                  <a:gd name="T3" fmla="*/ 2147483647 h 228"/>
                  <a:gd name="T4" fmla="*/ 2147483647 w 138"/>
                  <a:gd name="T5" fmla="*/ 2147483647 h 228"/>
                  <a:gd name="T6" fmla="*/ 2147483647 w 138"/>
                  <a:gd name="T7" fmla="*/ 2147483647 h 228"/>
                  <a:gd name="T8" fmla="*/ 2147483647 w 138"/>
                  <a:gd name="T9" fmla="*/ 2147483647 h 228"/>
                  <a:gd name="T10" fmla="*/ 2147483647 w 138"/>
                  <a:gd name="T11" fmla="*/ 2147483647 h 228"/>
                  <a:gd name="T12" fmla="*/ 2147483647 w 138"/>
                  <a:gd name="T13" fmla="*/ 2147483647 h 228"/>
                  <a:gd name="T14" fmla="*/ 2147483647 w 138"/>
                  <a:gd name="T15" fmla="*/ 2147483647 h 228"/>
                  <a:gd name="T16" fmla="*/ 2147483647 w 138"/>
                  <a:gd name="T17" fmla="*/ 2147483647 h 228"/>
                  <a:gd name="T18" fmla="*/ 2147483647 w 138"/>
                  <a:gd name="T19" fmla="*/ 2147483647 h 228"/>
                  <a:gd name="T20" fmla="*/ 0 w 138"/>
                  <a:gd name="T21" fmla="*/ 2147483647 h 228"/>
                  <a:gd name="T22" fmla="*/ 0 w 138"/>
                  <a:gd name="T23" fmla="*/ 2147483647 h 228"/>
                  <a:gd name="T24" fmla="*/ 2147483647 w 138"/>
                  <a:gd name="T25" fmla="*/ 2147483647 h 228"/>
                  <a:gd name="T26" fmla="*/ 2147483647 w 138"/>
                  <a:gd name="T27" fmla="*/ 2147483647 h 228"/>
                  <a:gd name="T28" fmla="*/ 2147483647 w 138"/>
                  <a:gd name="T29" fmla="*/ 2147483647 h 228"/>
                  <a:gd name="T30" fmla="*/ 2147483647 w 138"/>
                  <a:gd name="T31" fmla="*/ 2147483647 h 228"/>
                  <a:gd name="T32" fmla="*/ 2147483647 w 138"/>
                  <a:gd name="T33" fmla="*/ 2147483647 h 228"/>
                  <a:gd name="T34" fmla="*/ 2147483647 w 138"/>
                  <a:gd name="T35" fmla="*/ 2147483647 h 228"/>
                  <a:gd name="T36" fmla="*/ 2147483647 w 138"/>
                  <a:gd name="T37" fmla="*/ 2147483647 h 228"/>
                  <a:gd name="T38" fmla="*/ 0 w 138"/>
                  <a:gd name="T39" fmla="*/ 2147483647 h 228"/>
                  <a:gd name="T40" fmla="*/ 2147483647 w 138"/>
                  <a:gd name="T41" fmla="*/ 0 h 228"/>
                  <a:gd name="T42" fmla="*/ 2147483647 w 138"/>
                  <a:gd name="T43" fmla="*/ 2147483647 h 228"/>
                  <a:gd name="T44" fmla="*/ 2147483647 w 138"/>
                  <a:gd name="T45" fmla="*/ 2147483647 h 228"/>
                  <a:gd name="T46" fmla="*/ 2147483647 w 138"/>
                  <a:gd name="T47" fmla="*/ 2147483647 h 228"/>
                  <a:gd name="T48" fmla="*/ 2147483647 w 138"/>
                  <a:gd name="T49" fmla="*/ 2147483647 h 228"/>
                  <a:gd name="T50" fmla="*/ 2147483647 w 138"/>
                  <a:gd name="T51" fmla="*/ 2147483647 h 228"/>
                  <a:gd name="T52" fmla="*/ 2147483647 w 138"/>
                  <a:gd name="T53" fmla="*/ 2147483647 h 228"/>
                  <a:gd name="T54" fmla="*/ 2147483647 w 138"/>
                  <a:gd name="T55" fmla="*/ 2147483647 h 228"/>
                  <a:gd name="T56" fmla="*/ 2147483647 w 138"/>
                  <a:gd name="T57" fmla="*/ 2147483647 h 228"/>
                  <a:gd name="T58" fmla="*/ 2147483647 w 138"/>
                  <a:gd name="T59" fmla="*/ 2147483647 h 228"/>
                  <a:gd name="T60" fmla="*/ 2147483647 w 138"/>
                  <a:gd name="T61" fmla="*/ 2147483647 h 228"/>
                  <a:gd name="T62" fmla="*/ 2147483647 w 138"/>
                  <a:gd name="T63" fmla="*/ 0 h 228"/>
                  <a:gd name="T64" fmla="*/ 2147483647 w 138"/>
                  <a:gd name="T65" fmla="*/ 2147483647 h 228"/>
                  <a:gd name="T66" fmla="*/ 2147483647 w 138"/>
                  <a:gd name="T67" fmla="*/ 2147483647 h 228"/>
                  <a:gd name="T68" fmla="*/ 2147483647 w 138"/>
                  <a:gd name="T69" fmla="*/ 2147483647 h 228"/>
                  <a:gd name="T70" fmla="*/ 2147483647 w 138"/>
                  <a:gd name="T71" fmla="*/ 2147483647 h 228"/>
                  <a:gd name="T72" fmla="*/ 2147483647 w 138"/>
                  <a:gd name="T73" fmla="*/ 2147483647 h 228"/>
                  <a:gd name="T74" fmla="*/ 2147483647 w 138"/>
                  <a:gd name="T75" fmla="*/ 2147483647 h 228"/>
                  <a:gd name="T76" fmla="*/ 2147483647 w 138"/>
                  <a:gd name="T77" fmla="*/ 2147483647 h 228"/>
                  <a:gd name="T78" fmla="*/ 2147483647 w 138"/>
                  <a:gd name="T79" fmla="*/ 2147483647 h 228"/>
                  <a:gd name="T80" fmla="*/ 2147483647 w 138"/>
                  <a:gd name="T81" fmla="*/ 2147483647 h 228"/>
                  <a:gd name="T82" fmla="*/ 2147483647 w 138"/>
                  <a:gd name="T83" fmla="*/ 2147483647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03A9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147483647 h 160"/>
                  <a:gd name="T2" fmla="*/ 2147483647 w 94"/>
                  <a:gd name="T3" fmla="*/ 2147483647 h 160"/>
                  <a:gd name="T4" fmla="*/ 2147483647 w 94"/>
                  <a:gd name="T5" fmla="*/ 2147483647 h 160"/>
                  <a:gd name="T6" fmla="*/ 2147483647 w 94"/>
                  <a:gd name="T7" fmla="*/ 2147483647 h 160"/>
                  <a:gd name="T8" fmla="*/ 2147483647 w 94"/>
                  <a:gd name="T9" fmla="*/ 2147483647 h 160"/>
                  <a:gd name="T10" fmla="*/ 2147483647 w 94"/>
                  <a:gd name="T11" fmla="*/ 2147483647 h 160"/>
                  <a:gd name="T12" fmla="*/ 2147483647 w 94"/>
                  <a:gd name="T13" fmla="*/ 2147483647 h 160"/>
                  <a:gd name="T14" fmla="*/ 2147483647 w 94"/>
                  <a:gd name="T15" fmla="*/ 2147483647 h 160"/>
                  <a:gd name="T16" fmla="*/ 2147483647 w 94"/>
                  <a:gd name="T17" fmla="*/ 2147483647 h 160"/>
                  <a:gd name="T18" fmla="*/ 2147483647 w 94"/>
                  <a:gd name="T19" fmla="*/ 2147483647 h 160"/>
                  <a:gd name="T20" fmla="*/ 2147483647 w 94"/>
                  <a:gd name="T21" fmla="*/ 2147483647 h 160"/>
                  <a:gd name="T22" fmla="*/ 2147483647 w 94"/>
                  <a:gd name="T23" fmla="*/ 2147483647 h 160"/>
                  <a:gd name="T24" fmla="*/ 2147483647 w 94"/>
                  <a:gd name="T25" fmla="*/ 2147483647 h 160"/>
                  <a:gd name="T26" fmla="*/ 2147483647 w 94"/>
                  <a:gd name="T27" fmla="*/ 2147483647 h 160"/>
                  <a:gd name="T28" fmla="*/ 2147483647 w 94"/>
                  <a:gd name="T29" fmla="*/ 2147483647 h 160"/>
                  <a:gd name="T30" fmla="*/ 2147483647 w 94"/>
                  <a:gd name="T31" fmla="*/ 2147483647 h 160"/>
                  <a:gd name="T32" fmla="*/ 2147483647 w 94"/>
                  <a:gd name="T33" fmla="*/ 2147483647 h 160"/>
                  <a:gd name="T34" fmla="*/ 2147483647 w 94"/>
                  <a:gd name="T35" fmla="*/ 0 h 160"/>
                  <a:gd name="T36" fmla="*/ 2147483647 w 94"/>
                  <a:gd name="T37" fmla="*/ 0 h 160"/>
                  <a:gd name="T38" fmla="*/ 2147483647 w 94"/>
                  <a:gd name="T39" fmla="*/ 0 h 160"/>
                  <a:gd name="T40" fmla="*/ 2147483647 w 94"/>
                  <a:gd name="T41" fmla="*/ 0 h 160"/>
                  <a:gd name="T42" fmla="*/ 2147483647 w 94"/>
                  <a:gd name="T43" fmla="*/ 2147483647 h 160"/>
                  <a:gd name="T44" fmla="*/ 2147483647 w 94"/>
                  <a:gd name="T45" fmla="*/ 2147483647 h 160"/>
                  <a:gd name="T46" fmla="*/ 2147483647 w 94"/>
                  <a:gd name="T47" fmla="*/ 2147483647 h 160"/>
                  <a:gd name="T48" fmla="*/ 2147483647 w 94"/>
                  <a:gd name="T49" fmla="*/ 2147483647 h 160"/>
                  <a:gd name="T50" fmla="*/ 2147483647 w 94"/>
                  <a:gd name="T51" fmla="*/ 2147483647 h 160"/>
                  <a:gd name="T52" fmla="*/ 2147483647 w 94"/>
                  <a:gd name="T53" fmla="*/ 2147483647 h 160"/>
                  <a:gd name="T54" fmla="*/ 2147483647 w 94"/>
                  <a:gd name="T55" fmla="*/ 2147483647 h 160"/>
                  <a:gd name="T56" fmla="*/ 2147483647 w 94"/>
                  <a:gd name="T57" fmla="*/ 2147483647 h 160"/>
                  <a:gd name="T58" fmla="*/ 2147483647 w 94"/>
                  <a:gd name="T59" fmla="*/ 2147483647 h 160"/>
                  <a:gd name="T60" fmla="*/ 2147483647 w 94"/>
                  <a:gd name="T61" fmla="*/ 2147483647 h 160"/>
                  <a:gd name="T62" fmla="*/ 2147483647 w 94"/>
                  <a:gd name="T63" fmla="*/ 2147483647 h 160"/>
                  <a:gd name="T64" fmla="*/ 2147483647 w 94"/>
                  <a:gd name="T65" fmla="*/ 2147483647 h 160"/>
                  <a:gd name="T66" fmla="*/ 0 w 94"/>
                  <a:gd name="T67" fmla="*/ 2147483647 h 160"/>
                  <a:gd name="T68" fmla="*/ 0 w 94"/>
                  <a:gd name="T69" fmla="*/ 2147483647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03A9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2" name="文本框 13"/>
          <p:cNvSpPr>
            <a:spLocks noChangeArrowheads="1"/>
          </p:cNvSpPr>
          <p:nvPr/>
        </p:nvSpPr>
        <p:spPr bwMode="auto">
          <a:xfrm>
            <a:off x="7999765" y="4937626"/>
            <a:ext cx="214907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尝试将多台探针设备的数据结合起来分析，优化分析结果。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16"/>
          <p:cNvSpPr>
            <a:spLocks noChangeArrowheads="1"/>
          </p:cNvSpPr>
          <p:nvPr/>
        </p:nvSpPr>
        <p:spPr bwMode="auto">
          <a:xfrm>
            <a:off x="3313998" y="1595034"/>
            <a:ext cx="131831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改进计划一</a:t>
            </a:r>
            <a:endParaRPr lang="zh-CN" altLang="en-US" sz="18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17"/>
          <p:cNvSpPr>
            <a:spLocks noChangeArrowheads="1"/>
          </p:cNvSpPr>
          <p:nvPr/>
        </p:nvSpPr>
        <p:spPr bwMode="auto">
          <a:xfrm>
            <a:off x="8053570" y="1989529"/>
            <a:ext cx="2149078" cy="87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设计可靠高效的数据挖掘算法对采集到的大量数据进行处理，分析出用户的更多特性，而不仅仅做一些统计工作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342147" y="4402330"/>
            <a:ext cx="980337" cy="980337"/>
            <a:chOff x="7119116" y="2914646"/>
            <a:chExt cx="980337" cy="980337"/>
          </a:xfrm>
        </p:grpSpPr>
        <p:grpSp>
          <p:nvGrpSpPr>
            <p:cNvPr id="2" name="组合 1"/>
            <p:cNvGrpSpPr/>
            <p:nvPr/>
          </p:nvGrpSpPr>
          <p:grpSpPr>
            <a:xfrm>
              <a:off x="7119116" y="2914646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" name="同心圆 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" name="Freeform 12"/>
            <p:cNvSpPr>
              <a:spLocks noEditPoints="1" noChangeArrowheads="1"/>
            </p:cNvSpPr>
            <p:nvPr/>
          </p:nvSpPr>
          <p:spPr bwMode="auto">
            <a:xfrm>
              <a:off x="7417283" y="3213744"/>
              <a:ext cx="339092" cy="479306"/>
            </a:xfrm>
            <a:custGeom>
              <a:avLst/>
              <a:gdLst>
                <a:gd name="T0" fmla="*/ 2147483647 w 408"/>
                <a:gd name="T1" fmla="*/ 2147483647 h 578"/>
                <a:gd name="T2" fmla="*/ 2147483647 w 408"/>
                <a:gd name="T3" fmla="*/ 2147483647 h 578"/>
                <a:gd name="T4" fmla="*/ 2147483647 w 408"/>
                <a:gd name="T5" fmla="*/ 2147483647 h 578"/>
                <a:gd name="T6" fmla="*/ 2147483647 w 408"/>
                <a:gd name="T7" fmla="*/ 2147483647 h 578"/>
                <a:gd name="T8" fmla="*/ 2147483647 w 408"/>
                <a:gd name="T9" fmla="*/ 2147483647 h 578"/>
                <a:gd name="T10" fmla="*/ 2147483647 w 408"/>
                <a:gd name="T11" fmla="*/ 2147483647 h 578"/>
                <a:gd name="T12" fmla="*/ 2147483647 w 408"/>
                <a:gd name="T13" fmla="*/ 2147483647 h 578"/>
                <a:gd name="T14" fmla="*/ 2147483647 w 408"/>
                <a:gd name="T15" fmla="*/ 2147483647 h 578"/>
                <a:gd name="T16" fmla="*/ 2147483647 w 408"/>
                <a:gd name="T17" fmla="*/ 2147483647 h 578"/>
                <a:gd name="T18" fmla="*/ 2147483647 w 408"/>
                <a:gd name="T19" fmla="*/ 2147483647 h 578"/>
                <a:gd name="T20" fmla="*/ 2147483647 w 408"/>
                <a:gd name="T21" fmla="*/ 2147483647 h 578"/>
                <a:gd name="T22" fmla="*/ 2147483647 w 408"/>
                <a:gd name="T23" fmla="*/ 2147483647 h 578"/>
                <a:gd name="T24" fmla="*/ 2147483647 w 408"/>
                <a:gd name="T25" fmla="*/ 2147483647 h 578"/>
                <a:gd name="T26" fmla="*/ 2147483647 w 408"/>
                <a:gd name="T27" fmla="*/ 2147483647 h 578"/>
                <a:gd name="T28" fmla="*/ 2147483647 w 408"/>
                <a:gd name="T29" fmla="*/ 2147483647 h 578"/>
                <a:gd name="T30" fmla="*/ 2147483647 w 408"/>
                <a:gd name="T31" fmla="*/ 2147483647 h 578"/>
                <a:gd name="T32" fmla="*/ 2147483647 w 408"/>
                <a:gd name="T33" fmla="*/ 2147483647 h 578"/>
                <a:gd name="T34" fmla="*/ 0 w 408"/>
                <a:gd name="T35" fmla="*/ 2147483647 h 578"/>
                <a:gd name="T36" fmla="*/ 2147483647 w 408"/>
                <a:gd name="T37" fmla="*/ 2147483647 h 578"/>
                <a:gd name="T38" fmla="*/ 2147483647 w 408"/>
                <a:gd name="T39" fmla="*/ 2147483647 h 578"/>
                <a:gd name="T40" fmla="*/ 2147483647 w 408"/>
                <a:gd name="T41" fmla="*/ 2147483647 h 578"/>
                <a:gd name="T42" fmla="*/ 2147483647 w 408"/>
                <a:gd name="T43" fmla="*/ 2147483647 h 578"/>
                <a:gd name="T44" fmla="*/ 2147483647 w 408"/>
                <a:gd name="T45" fmla="*/ 0 h 578"/>
                <a:gd name="T46" fmla="*/ 2147483647 w 408"/>
                <a:gd name="T47" fmla="*/ 2147483647 h 578"/>
                <a:gd name="T48" fmla="*/ 2147483647 w 408"/>
                <a:gd name="T49" fmla="*/ 2147483647 h 578"/>
                <a:gd name="T50" fmla="*/ 2147483647 w 408"/>
                <a:gd name="T51" fmla="*/ 2147483647 h 578"/>
                <a:gd name="T52" fmla="*/ 2147483647 w 408"/>
                <a:gd name="T53" fmla="*/ 2147483647 h 578"/>
                <a:gd name="T54" fmla="*/ 2147483647 w 408"/>
                <a:gd name="T55" fmla="*/ 2147483647 h 578"/>
                <a:gd name="T56" fmla="*/ 2147483647 w 408"/>
                <a:gd name="T57" fmla="*/ 2147483647 h 578"/>
                <a:gd name="T58" fmla="*/ 2147483647 w 408"/>
                <a:gd name="T59" fmla="*/ 2147483647 h 578"/>
                <a:gd name="T60" fmla="*/ 2147483647 w 408"/>
                <a:gd name="T61" fmla="*/ 2147483647 h 578"/>
                <a:gd name="T62" fmla="*/ 2147483647 w 408"/>
                <a:gd name="T63" fmla="*/ 2147483647 h 578"/>
                <a:gd name="T64" fmla="*/ 2147483647 w 408"/>
                <a:gd name="T65" fmla="*/ 2147483647 h 578"/>
                <a:gd name="T66" fmla="*/ 2147483647 w 408"/>
                <a:gd name="T67" fmla="*/ 2147483647 h 578"/>
                <a:gd name="T68" fmla="*/ 2147483647 w 408"/>
                <a:gd name="T69" fmla="*/ 2147483647 h 578"/>
                <a:gd name="T70" fmla="*/ 2147483647 w 408"/>
                <a:gd name="T71" fmla="*/ 2147483647 h 578"/>
                <a:gd name="T72" fmla="*/ 2147483647 w 408"/>
                <a:gd name="T73" fmla="*/ 2147483647 h 578"/>
                <a:gd name="T74" fmla="*/ 2147483647 w 408"/>
                <a:gd name="T75" fmla="*/ 2147483647 h 578"/>
                <a:gd name="T76" fmla="*/ 2147483647 w 408"/>
                <a:gd name="T77" fmla="*/ 2147483647 h 578"/>
                <a:gd name="T78" fmla="*/ 2147483647 w 408"/>
                <a:gd name="T79" fmla="*/ 2147483647 h 578"/>
                <a:gd name="T80" fmla="*/ 2147483647 w 408"/>
                <a:gd name="T81" fmla="*/ 2147483647 h 578"/>
                <a:gd name="T82" fmla="*/ 2147483647 w 408"/>
                <a:gd name="T83" fmla="*/ 2147483647 h 578"/>
                <a:gd name="T84" fmla="*/ 2147483647 w 408"/>
                <a:gd name="T85" fmla="*/ 2147483647 h 578"/>
                <a:gd name="T86" fmla="*/ 2147483647 w 408"/>
                <a:gd name="T87" fmla="*/ 2147483647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03A9F3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39012" y="2268786"/>
            <a:ext cx="980337" cy="980337"/>
            <a:chOff x="1094333" y="1771508"/>
            <a:chExt cx="980337" cy="980337"/>
          </a:xfrm>
        </p:grpSpPr>
        <p:grpSp>
          <p:nvGrpSpPr>
            <p:cNvPr id="31" name="组合 30"/>
            <p:cNvGrpSpPr/>
            <p:nvPr/>
          </p:nvGrpSpPr>
          <p:grpSpPr>
            <a:xfrm>
              <a:off x="1094333" y="1771508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24"/>
            <p:cNvGrpSpPr/>
            <p:nvPr/>
          </p:nvGrpSpPr>
          <p:grpSpPr bwMode="auto">
            <a:xfrm>
              <a:off x="1276025" y="2059328"/>
              <a:ext cx="574161" cy="525498"/>
              <a:chOff x="0" y="0"/>
              <a:chExt cx="550987" cy="504288"/>
            </a:xfrm>
            <a:solidFill>
              <a:srgbClr val="C00000"/>
            </a:solidFill>
          </p:grpSpPr>
          <p:sp>
            <p:nvSpPr>
              <p:cNvPr id="33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2147483647 w 52"/>
                  <a:gd name="T1" fmla="*/ 1287720650 h 52"/>
                  <a:gd name="T2" fmla="*/ 2147483647 w 52"/>
                  <a:gd name="T3" fmla="*/ 1096948243 h 52"/>
                  <a:gd name="T4" fmla="*/ 2147483647 w 52"/>
                  <a:gd name="T5" fmla="*/ 953868938 h 52"/>
                  <a:gd name="T6" fmla="*/ 2147483647 w 52"/>
                  <a:gd name="T7" fmla="*/ 620017227 h 52"/>
                  <a:gd name="T8" fmla="*/ 2147483647 w 52"/>
                  <a:gd name="T9" fmla="*/ 572317219 h 52"/>
                  <a:gd name="T10" fmla="*/ 1893363828 w 52"/>
                  <a:gd name="T11" fmla="*/ 620017227 h 52"/>
                  <a:gd name="T12" fmla="*/ 2035366631 w 52"/>
                  <a:gd name="T13" fmla="*/ 333851711 h 52"/>
                  <a:gd name="T14" fmla="*/ 1751361025 w 52"/>
                  <a:gd name="T15" fmla="*/ 95386203 h 52"/>
                  <a:gd name="T16" fmla="*/ 1514689686 w 52"/>
                  <a:gd name="T17" fmla="*/ 333851711 h 52"/>
                  <a:gd name="T18" fmla="*/ 1372686883 w 52"/>
                  <a:gd name="T19" fmla="*/ 47693102 h 52"/>
                  <a:gd name="T20" fmla="*/ 1278018348 w 52"/>
                  <a:gd name="T21" fmla="*/ 0 h 52"/>
                  <a:gd name="T22" fmla="*/ 899351086 w 52"/>
                  <a:gd name="T23" fmla="*/ 95386203 h 52"/>
                  <a:gd name="T24" fmla="*/ 852016818 w 52"/>
                  <a:gd name="T25" fmla="*/ 429237915 h 52"/>
                  <a:gd name="T26" fmla="*/ 568011212 w 52"/>
                  <a:gd name="T27" fmla="*/ 190772406 h 52"/>
                  <a:gd name="T28" fmla="*/ 284005606 w 52"/>
                  <a:gd name="T29" fmla="*/ 476931016 h 52"/>
                  <a:gd name="T30" fmla="*/ 473342677 w 52"/>
                  <a:gd name="T31" fmla="*/ 715403430 h 52"/>
                  <a:gd name="T32" fmla="*/ 142002803 w 52"/>
                  <a:gd name="T33" fmla="*/ 763096532 h 52"/>
                  <a:gd name="T34" fmla="*/ 94668535 w 52"/>
                  <a:gd name="T35" fmla="*/ 810789634 h 52"/>
                  <a:gd name="T36" fmla="*/ 0 w 52"/>
                  <a:gd name="T37" fmla="*/ 1192334446 h 52"/>
                  <a:gd name="T38" fmla="*/ 331339874 w 52"/>
                  <a:gd name="T39" fmla="*/ 1287720650 h 52"/>
                  <a:gd name="T40" fmla="*/ 94668535 w 52"/>
                  <a:gd name="T41" fmla="*/ 1478493056 h 52"/>
                  <a:gd name="T42" fmla="*/ 189337071 w 52"/>
                  <a:gd name="T43" fmla="*/ 1860044775 h 52"/>
                  <a:gd name="T44" fmla="*/ 284005606 w 52"/>
                  <a:gd name="T45" fmla="*/ 1907737877 h 52"/>
                  <a:gd name="T46" fmla="*/ 568011212 w 52"/>
                  <a:gd name="T47" fmla="*/ 1907737877 h 52"/>
                  <a:gd name="T48" fmla="*/ 473342677 w 52"/>
                  <a:gd name="T49" fmla="*/ 2147483647 h 52"/>
                  <a:gd name="T50" fmla="*/ 804682551 w 52"/>
                  <a:gd name="T51" fmla="*/ 2147483647 h 52"/>
                  <a:gd name="T52" fmla="*/ 994019622 w 52"/>
                  <a:gd name="T53" fmla="*/ 2146203385 h 52"/>
                  <a:gd name="T54" fmla="*/ 1088688157 w 52"/>
                  <a:gd name="T55" fmla="*/ 2147483647 h 52"/>
                  <a:gd name="T56" fmla="*/ 1136022425 w 52"/>
                  <a:gd name="T57" fmla="*/ 2147483647 h 52"/>
                  <a:gd name="T58" fmla="*/ 1514689686 w 52"/>
                  <a:gd name="T59" fmla="*/ 2147483647 h 52"/>
                  <a:gd name="T60" fmla="*/ 1562023954 w 52"/>
                  <a:gd name="T61" fmla="*/ 2147483647 h 52"/>
                  <a:gd name="T62" fmla="*/ 1656692489 w 52"/>
                  <a:gd name="T63" fmla="*/ 2098510283 h 52"/>
                  <a:gd name="T64" fmla="*/ 1893363828 w 52"/>
                  <a:gd name="T65" fmla="*/ 2147483647 h 52"/>
                  <a:gd name="T66" fmla="*/ 2147483647 w 52"/>
                  <a:gd name="T67" fmla="*/ 2050817182 h 52"/>
                  <a:gd name="T68" fmla="*/ 2147483647 w 52"/>
                  <a:gd name="T69" fmla="*/ 1955430978 h 52"/>
                  <a:gd name="T70" fmla="*/ 2035366631 w 52"/>
                  <a:gd name="T71" fmla="*/ 1669265463 h 52"/>
                  <a:gd name="T72" fmla="*/ 2147483647 w 52"/>
                  <a:gd name="T73" fmla="*/ 1716958564 h 52"/>
                  <a:gd name="T74" fmla="*/ 2147483647 w 52"/>
                  <a:gd name="T75" fmla="*/ 1383106853 h 52"/>
                  <a:gd name="T76" fmla="*/ 1562023954 w 52"/>
                  <a:gd name="T77" fmla="*/ 1335413751 h 52"/>
                  <a:gd name="T78" fmla="*/ 899351086 w 52"/>
                  <a:gd name="T79" fmla="*/ 1192334446 h 52"/>
                  <a:gd name="T80" fmla="*/ 1562023954 w 52"/>
                  <a:gd name="T81" fmla="*/ 1335413751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03A9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1560673257 w 37"/>
                  <a:gd name="T1" fmla="*/ 1387878316 h 37"/>
                  <a:gd name="T2" fmla="*/ 1466086999 w 37"/>
                  <a:gd name="T3" fmla="*/ 1148593483 h 37"/>
                  <a:gd name="T4" fmla="*/ 1702552644 w 37"/>
                  <a:gd name="T5" fmla="*/ 1196451833 h 37"/>
                  <a:gd name="T6" fmla="*/ 1749845773 w 37"/>
                  <a:gd name="T7" fmla="*/ 957160083 h 37"/>
                  <a:gd name="T8" fmla="*/ 1702552644 w 37"/>
                  <a:gd name="T9" fmla="*/ 861443383 h 37"/>
                  <a:gd name="T10" fmla="*/ 1513380128 w 37"/>
                  <a:gd name="T11" fmla="*/ 765726683 h 37"/>
                  <a:gd name="T12" fmla="*/ 1749845773 w 37"/>
                  <a:gd name="T13" fmla="*/ 670009983 h 37"/>
                  <a:gd name="T14" fmla="*/ 1655259515 w 37"/>
                  <a:gd name="T15" fmla="*/ 430725150 h 37"/>
                  <a:gd name="T16" fmla="*/ 1418793870 w 37"/>
                  <a:gd name="T17" fmla="*/ 478576583 h 37"/>
                  <a:gd name="T18" fmla="*/ 1466086999 w 37"/>
                  <a:gd name="T19" fmla="*/ 239291750 h 37"/>
                  <a:gd name="T20" fmla="*/ 1418793870 w 37"/>
                  <a:gd name="T21" fmla="*/ 191433400 h 37"/>
                  <a:gd name="T22" fmla="*/ 1135035096 w 37"/>
                  <a:gd name="T23" fmla="*/ 95716700 h 37"/>
                  <a:gd name="T24" fmla="*/ 993155709 w 37"/>
                  <a:gd name="T25" fmla="*/ 239291750 h 37"/>
                  <a:gd name="T26" fmla="*/ 898569451 w 37"/>
                  <a:gd name="T27" fmla="*/ 0 h 37"/>
                  <a:gd name="T28" fmla="*/ 662103806 w 37"/>
                  <a:gd name="T29" fmla="*/ 47858350 h 37"/>
                  <a:gd name="T30" fmla="*/ 662103806 w 37"/>
                  <a:gd name="T31" fmla="*/ 239291750 h 37"/>
                  <a:gd name="T32" fmla="*/ 472931290 w 37"/>
                  <a:gd name="T33" fmla="*/ 143575050 h 37"/>
                  <a:gd name="T34" fmla="*/ 378345032 w 37"/>
                  <a:gd name="T35" fmla="*/ 143575050 h 37"/>
                  <a:gd name="T36" fmla="*/ 189172516 w 37"/>
                  <a:gd name="T37" fmla="*/ 335008450 h 37"/>
                  <a:gd name="T38" fmla="*/ 331051903 w 37"/>
                  <a:gd name="T39" fmla="*/ 526434933 h 37"/>
                  <a:gd name="T40" fmla="*/ 141879387 w 37"/>
                  <a:gd name="T41" fmla="*/ 526434933 h 37"/>
                  <a:gd name="T42" fmla="*/ 0 w 37"/>
                  <a:gd name="T43" fmla="*/ 813585033 h 37"/>
                  <a:gd name="T44" fmla="*/ 47293129 w 37"/>
                  <a:gd name="T45" fmla="*/ 861443383 h 37"/>
                  <a:gd name="T46" fmla="*/ 236465645 w 37"/>
                  <a:gd name="T47" fmla="*/ 957160083 h 37"/>
                  <a:gd name="T48" fmla="*/ 47293129 w 37"/>
                  <a:gd name="T49" fmla="*/ 1100735133 h 37"/>
                  <a:gd name="T50" fmla="*/ 189172516 w 37"/>
                  <a:gd name="T51" fmla="*/ 1340019966 h 37"/>
                  <a:gd name="T52" fmla="*/ 378345032 w 37"/>
                  <a:gd name="T53" fmla="*/ 1292168534 h 37"/>
                  <a:gd name="T54" fmla="*/ 331051903 w 37"/>
                  <a:gd name="T55" fmla="*/ 1483595016 h 37"/>
                  <a:gd name="T56" fmla="*/ 331051903 w 37"/>
                  <a:gd name="T57" fmla="*/ 1579311716 h 37"/>
                  <a:gd name="T58" fmla="*/ 567517548 w 37"/>
                  <a:gd name="T59" fmla="*/ 1675028416 h 37"/>
                  <a:gd name="T60" fmla="*/ 614810677 w 37"/>
                  <a:gd name="T61" fmla="*/ 1675028416 h 37"/>
                  <a:gd name="T62" fmla="*/ 803983193 w 37"/>
                  <a:gd name="T63" fmla="*/ 1531453366 h 37"/>
                  <a:gd name="T64" fmla="*/ 803983193 w 37"/>
                  <a:gd name="T65" fmla="*/ 1770745116 h 37"/>
                  <a:gd name="T66" fmla="*/ 1087741967 w 37"/>
                  <a:gd name="T67" fmla="*/ 1722886766 h 37"/>
                  <a:gd name="T68" fmla="*/ 1135035096 w 37"/>
                  <a:gd name="T69" fmla="*/ 1675028416 h 37"/>
                  <a:gd name="T70" fmla="*/ 1182328225 w 37"/>
                  <a:gd name="T71" fmla="*/ 1483595016 h 37"/>
                  <a:gd name="T72" fmla="*/ 1324207612 w 37"/>
                  <a:gd name="T73" fmla="*/ 1627170066 h 37"/>
                  <a:gd name="T74" fmla="*/ 1560673257 w 37"/>
                  <a:gd name="T75" fmla="*/ 1435736666 h 37"/>
                  <a:gd name="T76" fmla="*/ 1040448838 w 37"/>
                  <a:gd name="T77" fmla="*/ 1052876783 h 37"/>
                  <a:gd name="T78" fmla="*/ 709396935 w 37"/>
                  <a:gd name="T79" fmla="*/ 717868333 h 37"/>
                  <a:gd name="T80" fmla="*/ 1040448838 w 37"/>
                  <a:gd name="T81" fmla="*/ 1052876783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03A9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10320750" y="2329650"/>
            <a:ext cx="980337" cy="980337"/>
            <a:chOff x="7097719" y="1832372"/>
            <a:chExt cx="980337" cy="980337"/>
          </a:xfrm>
        </p:grpSpPr>
        <p:grpSp>
          <p:nvGrpSpPr>
            <p:cNvPr id="38" name="组合 37"/>
            <p:cNvGrpSpPr/>
            <p:nvPr/>
          </p:nvGrpSpPr>
          <p:grpSpPr>
            <a:xfrm>
              <a:off x="7097719" y="1832372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41"/>
            <p:cNvSpPr>
              <a:spLocks noEditPoints="1" noChangeArrowheads="1"/>
            </p:cNvSpPr>
            <p:nvPr/>
          </p:nvSpPr>
          <p:spPr bwMode="auto">
            <a:xfrm>
              <a:off x="7334035" y="2103125"/>
              <a:ext cx="476079" cy="381999"/>
            </a:xfrm>
            <a:custGeom>
              <a:avLst/>
              <a:gdLst>
                <a:gd name="T0" fmla="*/ 2147483647 w 72"/>
                <a:gd name="T1" fmla="*/ 2147483647 h 58"/>
                <a:gd name="T2" fmla="*/ 2147483647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0 h 58"/>
                <a:gd name="T12" fmla="*/ 2147483647 w 72"/>
                <a:gd name="T13" fmla="*/ 0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0 w 72"/>
                <a:gd name="T23" fmla="*/ 2147483647 h 58"/>
                <a:gd name="T24" fmla="*/ 0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0 w 72"/>
                <a:gd name="T35" fmla="*/ 2147483647 h 58"/>
                <a:gd name="T36" fmla="*/ 2147483647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2147483647 h 58"/>
                <a:gd name="T58" fmla="*/ 2147483647 w 72"/>
                <a:gd name="T59" fmla="*/ 2147483647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03A9F3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文本框 44"/>
          <p:cNvSpPr>
            <a:spLocks noChangeArrowheads="1"/>
          </p:cNvSpPr>
          <p:nvPr/>
        </p:nvSpPr>
        <p:spPr bwMode="auto">
          <a:xfrm>
            <a:off x="3254985" y="1989529"/>
            <a:ext cx="2157413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加强对探针设备的开发，目前探针设备探测的数据精度并不是十分高。</a:t>
            </a:r>
            <a:endParaRPr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5164206" y="3639291"/>
            <a:ext cx="3731364" cy="56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51430" tIns="25715" rIns="51430" bIns="2571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在作品提交之后，我们会根据发现的不足继续开发和完善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16"/>
          <p:cNvSpPr>
            <a:spLocks noChangeArrowheads="1"/>
          </p:cNvSpPr>
          <p:nvPr/>
        </p:nvSpPr>
        <p:spPr bwMode="auto">
          <a:xfrm>
            <a:off x="8772117" y="1595034"/>
            <a:ext cx="131831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改进计划二</a:t>
            </a:r>
            <a:endParaRPr lang="zh-CN" altLang="en-US" sz="18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16"/>
          <p:cNvSpPr>
            <a:spLocks noChangeArrowheads="1"/>
          </p:cNvSpPr>
          <p:nvPr/>
        </p:nvSpPr>
        <p:spPr bwMode="auto">
          <a:xfrm>
            <a:off x="8772117" y="5896093"/>
            <a:ext cx="131831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改进计划四</a:t>
            </a:r>
            <a:endParaRPr lang="zh-CN" altLang="en-US" sz="18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文本框 16"/>
          <p:cNvSpPr>
            <a:spLocks noChangeArrowheads="1"/>
          </p:cNvSpPr>
          <p:nvPr/>
        </p:nvSpPr>
        <p:spPr bwMode="auto">
          <a:xfrm>
            <a:off x="3526840" y="5896093"/>
            <a:ext cx="131831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改进计划三</a:t>
            </a:r>
            <a:endParaRPr lang="zh-CN" altLang="en-US" sz="18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/>
      <p:bldP spid="22" grpId="0"/>
      <p:bldP spid="23" grpId="0"/>
      <p:bldP spid="24" grpId="0"/>
      <p:bldP spid="43" grpId="0"/>
      <p:bldP spid="44" grpId="0"/>
      <p:bldP spid="45" grpId="0"/>
      <p:bldP spid="46" grpId="0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665095" y="1664335"/>
            <a:ext cx="7080250" cy="1105535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6600" b="1" spc="800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  <a:endParaRPr lang="zh-CN" altLang="en-US" sz="6600" b="1" spc="800" dirty="0" smtClean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74125" y="5840730"/>
            <a:ext cx="3317875" cy="101346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DataMatrix</a:t>
            </a:r>
            <a:endParaRPr lang="en-US" altLang="zh-CN" sz="20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亓文凯、武守晓、许博文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949560" y="3746200"/>
            <a:ext cx="834952" cy="71978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9903177" y="3857222"/>
            <a:ext cx="706166" cy="6087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1" y="2862140"/>
            <a:ext cx="995083" cy="16038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784512" y="4034039"/>
            <a:ext cx="417476" cy="43194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0609343" y="3746200"/>
            <a:ext cx="834952" cy="7197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1357048" y="2956269"/>
            <a:ext cx="834952" cy="150971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4615180" y="1955800"/>
            <a:ext cx="743712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通过探针设备采集可监测范围内的收集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MAC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地址、地理位置、与探针距离、时间等信息。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秒采集一次，定时发送到数据处理平台分析处理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4631736" y="1404229"/>
            <a:ext cx="28448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WIFI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探针与数据采集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690859" y="1865180"/>
            <a:ext cx="599800" cy="405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305709" y="1865180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615180" y="3902075"/>
            <a:ext cx="7223760" cy="5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所有数据存入分布式文件系统或分布式数据库。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4631736" y="3400644"/>
            <a:ext cx="154686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、数据存储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90859" y="3861595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305709" y="3861595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55495" y="1920240"/>
            <a:ext cx="2140585" cy="2011045"/>
          </a:xfrm>
          <a:prstGeom prst="rect">
            <a:avLst/>
          </a:prstGeom>
          <a:blipFill>
            <a:blip r:embed="rId1"/>
            <a:srcRect/>
            <a:stretch>
              <a:fillRect l="-15532" r="-15532"/>
            </a:stretch>
          </a:blip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4635500" y="5283200"/>
            <a:ext cx="7416165" cy="102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pitchFamily="34" charset="-122"/>
              </a:rPr>
              <a:t>基本分析出客流量、入店量、顾客活跃度等九项指标，并进行合理数据可视化。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52056" y="4731604"/>
            <a:ext cx="230886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、数据分析与展示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1179" y="5192555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26029" y="5192555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p>
            <a:pPr algn="ctr"/>
            <a:endParaRPr lang="zh-CN" altLang="en-US"/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功能需求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 bldLvl="0" animBg="1"/>
      <p:bldP spid="69" grpId="0" bldLvl="0" animBg="1"/>
      <p:bldP spid="70" grpId="0"/>
      <p:bldP spid="71" grpId="0"/>
      <p:bldP spid="72" grpId="0" bldLvl="0" animBg="1"/>
      <p:bldP spid="73" grpId="0" bldLvl="0" animBg="1"/>
      <p:bldP spid="3" grpId="0" bldLvl="0" animBg="1"/>
      <p:bldP spid="2" grpId="0"/>
      <p:bldP spid="4" grpId="0"/>
      <p:bldP spid="5" grpId="0" bldLvl="0" animBg="1"/>
      <p:bldP spid="6" grpId="0" bldLvl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5958652" y="515424"/>
            <a:ext cx="204851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非功能需求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471"/>
          <p:cNvSpPr>
            <a:spLocks noEditPoints="1"/>
          </p:cNvSpPr>
          <p:nvPr/>
        </p:nvSpPr>
        <p:spPr bwMode="auto">
          <a:xfrm>
            <a:off x="6927500" y="3793627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05BAC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476"/>
          <p:cNvSpPr>
            <a:spLocks noEditPoints="1"/>
          </p:cNvSpPr>
          <p:nvPr/>
        </p:nvSpPr>
        <p:spPr bwMode="auto">
          <a:xfrm>
            <a:off x="2114838" y="2312331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493"/>
          <p:cNvSpPr>
            <a:spLocks noChangeArrowheads="1"/>
          </p:cNvSpPr>
          <p:nvPr/>
        </p:nvSpPr>
        <p:spPr bwMode="auto">
          <a:xfrm>
            <a:off x="2114838" y="3869912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497"/>
          <p:cNvSpPr>
            <a:spLocks noEditPoints="1"/>
          </p:cNvSpPr>
          <p:nvPr/>
        </p:nvSpPr>
        <p:spPr bwMode="auto">
          <a:xfrm>
            <a:off x="6881781" y="2312331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114838" y="3159111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75100" y="3159111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114838" y="4691589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97020" y="4691589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8"/>
          <p:cNvSpPr txBox="1"/>
          <p:nvPr/>
        </p:nvSpPr>
        <p:spPr>
          <a:xfrm>
            <a:off x="3155950" y="2572068"/>
            <a:ext cx="3695065" cy="4298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l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探针可监控，数据源稳定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41" name="TextBox 499"/>
          <p:cNvSpPr txBox="1"/>
          <p:nvPr/>
        </p:nvSpPr>
        <p:spPr>
          <a:xfrm>
            <a:off x="7519967" y="2485786"/>
            <a:ext cx="4653280" cy="4298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数据分析平台稳健，完全分布式处理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42" name="TextBox 500"/>
          <p:cNvSpPr txBox="1"/>
          <p:nvPr/>
        </p:nvSpPr>
        <p:spPr>
          <a:xfrm>
            <a:off x="3155950" y="4064318"/>
            <a:ext cx="4079875" cy="4298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l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数据安全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,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支持大量并发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43" name="TextBox 501"/>
          <p:cNvSpPr txBox="1"/>
          <p:nvPr/>
        </p:nvSpPr>
        <p:spPr>
          <a:xfrm>
            <a:off x="7864137" y="4064643"/>
            <a:ext cx="2418080" cy="4298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l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数据展示界面友好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ldLvl="0" animBg="1"/>
      <p:bldP spid="20" grpId="0" bldLvl="0" animBg="1"/>
      <p:bldP spid="21" grpId="0" bldLvl="0" animBg="1"/>
      <p:bldP spid="22" grpId="0" bldLvl="0" animBg="1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854071" y="515424"/>
            <a:ext cx="242189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运行环境介绍</a:t>
            </a:r>
            <a:endParaRPr lang="zh-CN" altLang="en-US" sz="293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30275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22"/>
          <p:cNvSpPr>
            <a:spLocks noChangeArrowheads="1"/>
          </p:cNvSpPr>
          <p:nvPr/>
        </p:nvSpPr>
        <p:spPr bwMode="auto">
          <a:xfrm>
            <a:off x="5751545" y="1618268"/>
            <a:ext cx="1302980" cy="130214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ctr" anchorCtr="0" compatLnSpc="1"/>
          <a:lstStyle/>
          <a:p>
            <a:pPr algn="ctr"/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23"/>
          <p:cNvSpPr>
            <a:spLocks noChangeShapeType="1"/>
          </p:cNvSpPr>
          <p:nvPr/>
        </p:nvSpPr>
        <p:spPr bwMode="auto">
          <a:xfrm flipH="1">
            <a:off x="2588604" y="2270987"/>
            <a:ext cx="3162941" cy="0"/>
          </a:xfrm>
          <a:prstGeom prst="line">
            <a:avLst/>
          </a:prstGeom>
          <a:noFill/>
          <a:ln w="5" cap="flat">
            <a:solidFill>
              <a:srgbClr val="33333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24"/>
          <p:cNvSpPr>
            <a:spLocks noEditPoints="1"/>
          </p:cNvSpPr>
          <p:nvPr/>
        </p:nvSpPr>
        <p:spPr bwMode="auto">
          <a:xfrm>
            <a:off x="4795805" y="2092974"/>
            <a:ext cx="367084" cy="365918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25"/>
          <p:cNvSpPr>
            <a:spLocks noEditPoints="1"/>
          </p:cNvSpPr>
          <p:nvPr/>
        </p:nvSpPr>
        <p:spPr bwMode="auto">
          <a:xfrm>
            <a:off x="3935970" y="2092974"/>
            <a:ext cx="370391" cy="365918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26"/>
          <p:cNvSpPr>
            <a:spLocks noEditPoints="1"/>
          </p:cNvSpPr>
          <p:nvPr/>
        </p:nvSpPr>
        <p:spPr bwMode="auto">
          <a:xfrm>
            <a:off x="3079443" y="2092974"/>
            <a:ext cx="373697" cy="365918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27"/>
          <p:cNvSpPr/>
          <p:nvPr/>
        </p:nvSpPr>
        <p:spPr bwMode="auto">
          <a:xfrm>
            <a:off x="4904740" y="2372995"/>
            <a:ext cx="1087755" cy="1464945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Freeform 28"/>
          <p:cNvSpPr/>
          <p:nvPr/>
        </p:nvSpPr>
        <p:spPr bwMode="auto">
          <a:xfrm>
            <a:off x="4022090" y="2372995"/>
            <a:ext cx="1001395" cy="2360930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Freeform 29"/>
          <p:cNvSpPr/>
          <p:nvPr/>
        </p:nvSpPr>
        <p:spPr bwMode="auto">
          <a:xfrm>
            <a:off x="3165475" y="2372995"/>
            <a:ext cx="1477010" cy="3689985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20"/>
          <p:cNvSpPr txBox="1"/>
          <p:nvPr/>
        </p:nvSpPr>
        <p:spPr>
          <a:xfrm>
            <a:off x="6134735" y="3244850"/>
            <a:ext cx="5325110" cy="96075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探针设备硬件与固件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腾讯云服务器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三台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（Ubuntu14.04）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TextBox 21"/>
          <p:cNvSpPr txBox="1"/>
          <p:nvPr/>
        </p:nvSpPr>
        <p:spPr>
          <a:xfrm>
            <a:off x="5023485" y="4359275"/>
            <a:ext cx="7548245" cy="96075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flume-1.7.0 + Hadoop-2.6.0 + HBase1.2.5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spark2.1.0 + mysql10.1.13 + spark Streaming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4795520" y="5471795"/>
            <a:ext cx="7266305" cy="96075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scala-2.12.1 + Java 1.8 +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eclipse + IntelliJ IDEA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 bldLvl="0" animBg="1"/>
      <p:bldP spid="3" grpId="0" bldLvl="0" animBg="1"/>
      <p:bldP spid="4" grpId="0" bldLvl="0" animBg="1"/>
      <p:bldP spid="5" grpId="0" bldLvl="0" animBg="1"/>
      <p:bldP spid="9" grpId="0" bldLvl="0" animBg="1"/>
      <p:bldP spid="10" grpId="0" bldLvl="0" animBg="1"/>
      <p:bldP spid="30" grpId="0" bldLvl="0" animBg="1"/>
      <p:bldP spid="31" grpId="0" bldLvl="0" animBg="1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95160" y="4204904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系统实现方案</a:t>
            </a:r>
            <a:endParaRPr lang="zh-CN" altLang="en-US" sz="5400" b="1" kern="100" dirty="0" smtClean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第二部分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618629" y="240787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tx1"/>
                </a:solidFill>
              </a:rPr>
              <a:t>系统架构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704815" y="307214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tx1"/>
                </a:solidFill>
              </a:rPr>
              <a:t>数据库设计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93446" y="464905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 smtClean="0">
                <a:solidFill>
                  <a:schemeClr val="tx1"/>
                </a:solidFill>
              </a:rPr>
              <a:t>系统流程</a:t>
            </a:r>
            <a:endParaRPr lang="zh-CN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4" grpId="0" animBg="1"/>
      <p:bldP spid="35" grpId="0" animBg="1"/>
      <p:bldP spid="37" grpId="0" animBg="1"/>
      <p:bldP spid="38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6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系统架构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904468" y="1285548"/>
            <a:ext cx="9922445" cy="51076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099019" y="2668850"/>
            <a:ext cx="9551624" cy="11971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99310" y="4032250"/>
            <a:ext cx="9551670" cy="1134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099019" y="5290927"/>
            <a:ext cx="9551624" cy="1068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505960" y="2850515"/>
            <a:ext cx="2835910" cy="804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批量处理：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752590" y="4197985"/>
            <a:ext cx="1456690" cy="6369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999990" y="4243705"/>
            <a:ext cx="1455420" cy="5327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463540" y="5473700"/>
            <a:ext cx="3750945" cy="674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探针数据监测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+Flume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34" idx="3"/>
            <a:endCxn id="32" idx="1"/>
          </p:cNvCxnSpPr>
          <p:nvPr/>
        </p:nvCxnSpPr>
        <p:spPr>
          <a:xfrm>
            <a:off x="6455410" y="4510405"/>
            <a:ext cx="29718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8529955" y="4193540"/>
            <a:ext cx="1456690" cy="6369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32" idx="3"/>
            <a:endCxn id="4" idx="1"/>
          </p:cNvCxnSpPr>
          <p:nvPr/>
        </p:nvCxnSpPr>
        <p:spPr>
          <a:xfrm flipV="1">
            <a:off x="8209280" y="4512310"/>
            <a:ext cx="32067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7754620" y="2875280"/>
            <a:ext cx="3578860" cy="804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实时处理：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65364" y="1364560"/>
            <a:ext cx="9551624" cy="1197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数据展示层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05960" y="1626235"/>
            <a:ext cx="6827520" cy="674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网站，ECharts可视化图表，Bootstrap框架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3" grpId="0" bldLvl="0" animBg="1"/>
      <p:bldP spid="24" grpId="0" bldLvl="0" animBg="1"/>
      <p:bldP spid="25" grpId="0" bldLvl="0" animBg="1"/>
      <p:bldP spid="28" grpId="0" bldLvl="0" animBg="1"/>
      <p:bldP spid="32" grpId="0" bldLvl="0" animBg="1"/>
      <p:bldP spid="34" grpId="0" bldLvl="0" animBg="1"/>
      <p:bldP spid="38" grpId="0" bldLvl="0" animBg="1"/>
      <p:bldP spid="4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515424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系统流程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5515" y="1631315"/>
            <a:ext cx="9467850" cy="4443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WPS 演示</Application>
  <PresentationFormat>宽屏</PresentationFormat>
  <Paragraphs>261</Paragraphs>
  <Slides>35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Arial Unicode MS</vt:lpstr>
      <vt:lpstr>Calibri</vt:lpstr>
      <vt:lpstr>楷体</vt:lpstr>
      <vt:lpstr>Calibri</vt:lpstr>
      <vt:lpstr>UKIJ Qolyazma</vt:lpstr>
      <vt:lpstr>黑体</vt:lpstr>
      <vt:lpstr>Times New Roman</vt:lpstr>
      <vt:lpstr>方正兰亭黑_GBK</vt:lpstr>
      <vt:lpstr>Segoe Print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Lizzy</dc:creator>
  <cp:lastModifiedBy>10938</cp:lastModifiedBy>
  <cp:revision>488</cp:revision>
  <dcterms:created xsi:type="dcterms:W3CDTF">2014-06-18T03:33:00Z</dcterms:created>
  <dcterms:modified xsi:type="dcterms:W3CDTF">2017-07-10T05:41:33Z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2052-10.1.0.6638</vt:lpwstr>
  </property>
</Properties>
</file>