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0"/>
  </p:notesMasterIdLst>
  <p:sldIdLst>
    <p:sldId id="256" r:id="rId2"/>
    <p:sldId id="268" r:id="rId3"/>
    <p:sldId id="269" r:id="rId4"/>
    <p:sldId id="258" r:id="rId5"/>
    <p:sldId id="276" r:id="rId6"/>
    <p:sldId id="277" r:id="rId7"/>
    <p:sldId id="272" r:id="rId8"/>
    <p:sldId id="259" r:id="rId9"/>
    <p:sldId id="261" r:id="rId10"/>
    <p:sldId id="260" r:id="rId11"/>
    <p:sldId id="262" r:id="rId12"/>
    <p:sldId id="273" r:id="rId13"/>
    <p:sldId id="263" r:id="rId14"/>
    <p:sldId id="264" r:id="rId15"/>
    <p:sldId id="265" r:id="rId16"/>
    <p:sldId id="266"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E2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7:26:46.14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7:26:46.148"/>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BB195-5F48-4B15-BE1A-94453E918CC2}" type="datetimeFigureOut">
              <a:rPr lang="en-GB" smtClean="0"/>
              <a:t>24/03/2025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5F917-212E-48BD-8CC8-D7266C328070}" type="slidenum">
              <a:rPr lang="en-GB" smtClean="0"/>
              <a:t>‹#›</a:t>
            </a:fld>
            <a:endParaRPr lang="en-GB"/>
          </a:p>
        </p:txBody>
      </p:sp>
    </p:spTree>
    <p:extLst>
      <p:ext uri="{BB962C8B-B14F-4D97-AF65-F5344CB8AC3E}">
        <p14:creationId xmlns:p14="http://schemas.microsoft.com/office/powerpoint/2010/main" val="332483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15F917-212E-48BD-8CC8-D7266C328070}" type="slidenum">
              <a:rPr lang="en-GB" smtClean="0"/>
              <a:t>5</a:t>
            </a:fld>
            <a:endParaRPr lang="en-GB"/>
          </a:p>
        </p:txBody>
      </p:sp>
    </p:spTree>
    <p:extLst>
      <p:ext uri="{BB962C8B-B14F-4D97-AF65-F5344CB8AC3E}">
        <p14:creationId xmlns:p14="http://schemas.microsoft.com/office/powerpoint/2010/main" val="401469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C34EA-4749-7F9A-8118-729FA83BC5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257D1D-5EAC-472C-A010-9374826ACB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D58837-F53E-D996-7822-8C80D972106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73B3AE6-7FF7-958F-6547-C5C9909E576F}"/>
              </a:ext>
            </a:extLst>
          </p:cNvPr>
          <p:cNvSpPr>
            <a:spLocks noGrp="1"/>
          </p:cNvSpPr>
          <p:nvPr>
            <p:ph type="sldNum" sz="quarter" idx="5"/>
          </p:nvPr>
        </p:nvSpPr>
        <p:spPr/>
        <p:txBody>
          <a:bodyPr/>
          <a:lstStyle/>
          <a:p>
            <a:fld id="{0515F917-212E-48BD-8CC8-D7266C328070}" type="slidenum">
              <a:rPr lang="en-GB" smtClean="0"/>
              <a:t>6</a:t>
            </a:fld>
            <a:endParaRPr lang="en-GB"/>
          </a:p>
        </p:txBody>
      </p:sp>
    </p:spTree>
    <p:extLst>
      <p:ext uri="{BB962C8B-B14F-4D97-AF65-F5344CB8AC3E}">
        <p14:creationId xmlns:p14="http://schemas.microsoft.com/office/powerpoint/2010/main" val="118511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3/24/2025</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3585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3/24/2025</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854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3/24/2025</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4809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3/24/2025</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4956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3/24/2025</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817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3/24/2025</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370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3/24/2025</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5163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3/24/2025</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271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3/24/2025</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7376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3/24/2025</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29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3/24/2025</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51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3/24/2025</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99079939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zza on a plate">
            <a:extLst>
              <a:ext uri="{FF2B5EF4-FFF2-40B4-BE49-F238E27FC236}">
                <a16:creationId xmlns:a16="http://schemas.microsoft.com/office/drawing/2014/main" id="{F0293399-3115-CEFB-BDD3-FD88DBC87960}"/>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12701" r="-1" b="3007"/>
          <a:stretch/>
        </p:blipFill>
        <p:spPr>
          <a:xfrm>
            <a:off x="20" y="10"/>
            <a:ext cx="12188930" cy="6857990"/>
          </a:xfrm>
          <a:prstGeom prst="rect">
            <a:avLst/>
          </a:prstGeom>
        </p:spPr>
      </p:pic>
      <p:sp>
        <p:nvSpPr>
          <p:cNvPr id="6" name="TextBox 5">
            <a:extLst>
              <a:ext uri="{FF2B5EF4-FFF2-40B4-BE49-F238E27FC236}">
                <a16:creationId xmlns:a16="http://schemas.microsoft.com/office/drawing/2014/main" id="{FA06F338-3108-23BB-F265-D3E64E834EDC}"/>
              </a:ext>
            </a:extLst>
          </p:cNvPr>
          <p:cNvSpPr txBox="1"/>
          <p:nvPr/>
        </p:nvSpPr>
        <p:spPr>
          <a:xfrm>
            <a:off x="1524000" y="1122363"/>
            <a:ext cx="9144000" cy="3063240"/>
          </a:xfrm>
          <a:prstGeom prst="rect">
            <a:avLst/>
          </a:prstGeom>
        </p:spPr>
        <p:txBody>
          <a:bodyPr vert="horz" lIns="91440" tIns="45720" rIns="91440" bIns="45720" rtlCol="0" anchor="b">
            <a:normAutofit lnSpcReduction="10000"/>
          </a:bodyPr>
          <a:lstStyle/>
          <a:p>
            <a:pPr algn="ctr">
              <a:spcBef>
                <a:spcPct val="0"/>
              </a:spcBef>
              <a:spcAft>
                <a:spcPts val="600"/>
              </a:spcAft>
            </a:pPr>
            <a:r>
              <a:rPr lang="en-US" sz="10000" b="1" dirty="0">
                <a:effectLst/>
                <a:latin typeface="Viner Hand ITC" panose="03070502030502020203" pitchFamily="66" charset="0"/>
                <a:ea typeface="+mj-ea"/>
                <a:cs typeface="+mj-cs"/>
              </a:rPr>
              <a:t>Plato’s Pizzeria</a:t>
            </a:r>
            <a:endParaRPr lang="en-US" sz="10000" b="1" dirty="0">
              <a:latin typeface="Viner Hand ITC" panose="03070502030502020203" pitchFamily="66" charset="0"/>
              <a:ea typeface="+mj-ea"/>
              <a:cs typeface="+mj-cs"/>
            </a:endParaRPr>
          </a:p>
        </p:txBody>
      </p:sp>
      <p:sp>
        <p:nvSpPr>
          <p:cNvPr id="17"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72382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66D03B-CC3C-DFBC-278D-8F21719A48E8}"/>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94DA85A-F938-0174-8C56-51E95CF1EA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zza on a plate">
            <a:extLst>
              <a:ext uri="{FF2B5EF4-FFF2-40B4-BE49-F238E27FC236}">
                <a16:creationId xmlns:a16="http://schemas.microsoft.com/office/drawing/2014/main" id="{55CE0502-E017-BE8C-DCAC-E7A5778B872B}"/>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12701" r="-1" b="3007"/>
          <a:stretch/>
        </p:blipFill>
        <p:spPr>
          <a:xfrm>
            <a:off x="20" y="10"/>
            <a:ext cx="12188931" cy="6857990"/>
          </a:xfrm>
          <a:prstGeom prst="rect">
            <a:avLst/>
          </a:prstGeom>
        </p:spPr>
      </p:pic>
      <p:sp>
        <p:nvSpPr>
          <p:cNvPr id="6" name="TextBox 5">
            <a:extLst>
              <a:ext uri="{FF2B5EF4-FFF2-40B4-BE49-F238E27FC236}">
                <a16:creationId xmlns:a16="http://schemas.microsoft.com/office/drawing/2014/main" id="{33E31A84-C1DA-2F51-5C01-4705F7E38551}"/>
              </a:ext>
            </a:extLst>
          </p:cNvPr>
          <p:cNvSpPr txBox="1"/>
          <p:nvPr/>
        </p:nvSpPr>
        <p:spPr>
          <a:xfrm>
            <a:off x="1527048" y="1124712"/>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700" b="1" dirty="0">
                <a:effectLst/>
                <a:latin typeface="Arial Black" panose="020B0A04020102020204" pitchFamily="34" charset="0"/>
                <a:ea typeface="+mj-ea"/>
                <a:cs typeface="+mj-cs"/>
              </a:rPr>
              <a:t>What are our best and worst-selling pizzas?</a:t>
            </a:r>
            <a:endParaRPr lang="en-US" sz="6700" b="1" dirty="0">
              <a:latin typeface="Arial Black" panose="020B0A04020102020204" pitchFamily="34" charset="0"/>
              <a:ea typeface="+mj-ea"/>
              <a:cs typeface="+mj-cs"/>
            </a:endParaRPr>
          </a:p>
        </p:txBody>
      </p:sp>
      <p:sp>
        <p:nvSpPr>
          <p:cNvPr id="38" name="Rectangle 6">
            <a:extLst>
              <a:ext uri="{FF2B5EF4-FFF2-40B4-BE49-F238E27FC236}">
                <a16:creationId xmlns:a16="http://schemas.microsoft.com/office/drawing/2014/main" id="{D2157CCD-554A-30E2-59C8-F71E9704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EA7379DF-6D0A-7E19-C59E-C3A386927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58627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48A92D-1F3B-B659-C0D3-17F83A5F26CF}"/>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7045F-52BC-47FB-8A1B-464AFEE9FB22}"/>
              </a:ext>
            </a:extLst>
          </p:cNvPr>
          <p:cNvSpPr>
            <a:spLocks noGrp="1"/>
          </p:cNvSpPr>
          <p:nvPr>
            <p:ph type="title"/>
          </p:nvPr>
        </p:nvSpPr>
        <p:spPr>
          <a:xfrm>
            <a:off x="630936" y="640080"/>
            <a:ext cx="4818888" cy="1481328"/>
          </a:xfrm>
        </p:spPr>
        <p:txBody>
          <a:bodyPr anchor="b">
            <a:normAutofit/>
          </a:bodyPr>
          <a:lstStyle/>
          <a:p>
            <a:pPr>
              <a:lnSpc>
                <a:spcPct val="90000"/>
              </a:lnSpc>
            </a:pPr>
            <a:r>
              <a:rPr lang="en-GB" dirty="0">
                <a:latin typeface="Arial Black" panose="020B0A04020102020204" pitchFamily="34" charset="0"/>
              </a:rPr>
              <a:t>Top 5 Selling-Pizzas</a:t>
            </a:r>
          </a:p>
        </p:txBody>
      </p:sp>
      <p:sp>
        <p:nvSpPr>
          <p:cNvPr id="2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EF9937"/>
          </a:solidFill>
          <a:ln w="38100" cap="rnd">
            <a:solidFill>
              <a:srgbClr val="EF993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9">
            <a:extLst>
              <a:ext uri="{FF2B5EF4-FFF2-40B4-BE49-F238E27FC236}">
                <a16:creationId xmlns:a16="http://schemas.microsoft.com/office/drawing/2014/main" id="{94174A45-951C-4B03-3896-51A382BD7C78}"/>
              </a:ext>
            </a:extLst>
          </p:cNvPr>
          <p:cNvSpPr>
            <a:spLocks noGrp="1"/>
          </p:cNvSpPr>
          <p:nvPr>
            <p:ph idx="1"/>
          </p:nvPr>
        </p:nvSpPr>
        <p:spPr>
          <a:xfrm>
            <a:off x="630936" y="2660904"/>
            <a:ext cx="4818888" cy="3547872"/>
          </a:xfrm>
        </p:spPr>
        <p:txBody>
          <a:bodyPr anchor="t">
            <a:normAutofit/>
          </a:bodyPr>
          <a:lstStyle/>
          <a:p>
            <a:r>
              <a:rPr lang="en-US" b="0">
                <a:effectLst/>
                <a:latin typeface="glyph"/>
              </a:rPr>
              <a:t>Although the best-selling pizza is the 'Classic Deluxe Pizza’ with 2453 pizzas sold, the other top five pizzas have achieved comparable sales, each exceeding 2,300 units sold.</a:t>
            </a:r>
          </a:p>
          <a:p>
            <a:pPr marL="0" indent="0">
              <a:buNone/>
            </a:pPr>
            <a:endParaRPr lang="en-US"/>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9" name="Ink 2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Content Placeholder 5" descr="A menu with blue lines&#10;&#10;AI-generated content may be incorrect.">
            <a:extLst>
              <a:ext uri="{FF2B5EF4-FFF2-40B4-BE49-F238E27FC236}">
                <a16:creationId xmlns:a16="http://schemas.microsoft.com/office/drawing/2014/main" id="{B5D859B6-F069-562D-B4F7-B5457CF461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9048" y="1971944"/>
            <a:ext cx="5458968" cy="2914111"/>
          </a:xfrm>
          <a:prstGeom prst="rect">
            <a:avLst/>
          </a:prstGeom>
        </p:spPr>
      </p:pic>
    </p:spTree>
    <p:extLst>
      <p:ext uri="{BB962C8B-B14F-4D97-AF65-F5344CB8AC3E}">
        <p14:creationId xmlns:p14="http://schemas.microsoft.com/office/powerpoint/2010/main" val="142986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B68BF0-13E2-E9F6-5303-19F25A7FAC44}"/>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21AE5F4-C096-56D6-07AB-77D4C79B2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022AF-E457-4ECF-D5C7-277E42923155}"/>
              </a:ext>
            </a:extLst>
          </p:cNvPr>
          <p:cNvSpPr>
            <a:spLocks noGrp="1"/>
          </p:cNvSpPr>
          <p:nvPr>
            <p:ph type="title"/>
          </p:nvPr>
        </p:nvSpPr>
        <p:spPr>
          <a:xfrm>
            <a:off x="630936" y="640080"/>
            <a:ext cx="4818888" cy="1481328"/>
          </a:xfrm>
        </p:spPr>
        <p:txBody>
          <a:bodyPr anchor="b">
            <a:normAutofit/>
          </a:bodyPr>
          <a:lstStyle/>
          <a:p>
            <a:pPr>
              <a:lnSpc>
                <a:spcPct val="90000"/>
              </a:lnSpc>
            </a:pPr>
            <a:r>
              <a:rPr lang="en-GB" dirty="0">
                <a:latin typeface="Arial Black" panose="020B0A04020102020204" pitchFamily="34" charset="0"/>
              </a:rPr>
              <a:t>Worst 5 Selling-Pizzas</a:t>
            </a:r>
          </a:p>
        </p:txBody>
      </p:sp>
      <p:sp>
        <p:nvSpPr>
          <p:cNvPr id="27" name="Rectangle 6">
            <a:extLst>
              <a:ext uri="{FF2B5EF4-FFF2-40B4-BE49-F238E27FC236}">
                <a16:creationId xmlns:a16="http://schemas.microsoft.com/office/drawing/2014/main" id="{F5FA64C9-B3F4-8E86-516C-536D723F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EF9937"/>
          </a:solidFill>
          <a:ln w="38100" cap="rnd">
            <a:solidFill>
              <a:srgbClr val="EF993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9">
            <a:extLst>
              <a:ext uri="{FF2B5EF4-FFF2-40B4-BE49-F238E27FC236}">
                <a16:creationId xmlns:a16="http://schemas.microsoft.com/office/drawing/2014/main" id="{A144171A-6927-7EF0-B119-44E3FD7E1F71}"/>
              </a:ext>
            </a:extLst>
          </p:cNvPr>
          <p:cNvSpPr>
            <a:spLocks noGrp="1"/>
          </p:cNvSpPr>
          <p:nvPr>
            <p:ph idx="1"/>
          </p:nvPr>
        </p:nvSpPr>
        <p:spPr>
          <a:xfrm>
            <a:off x="630936" y="2660904"/>
            <a:ext cx="4818888" cy="3547872"/>
          </a:xfrm>
        </p:spPr>
        <p:txBody>
          <a:bodyPr anchor="t">
            <a:normAutofit lnSpcReduction="10000"/>
          </a:bodyPr>
          <a:lstStyle/>
          <a:p>
            <a:r>
              <a:rPr lang="en-US" b="0" dirty="0">
                <a:effectLst/>
                <a:latin typeface="glyph"/>
              </a:rPr>
              <a:t>The 'Brie Carre Pizza' has consistently been the least popular option, with just 490 sold over the entire year. Additionally, the next four pizzas on the list have also struggled, failing to reach the thousand pizza sales mark.</a:t>
            </a:r>
            <a:endParaRPr lang="en-US" dirty="0"/>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CD86EA81-93B4-C231-E892-CA9D5B39A3A2}"/>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9" name="Ink 28">
                <a:extLst>
                  <a:ext uri="{FF2B5EF4-FFF2-40B4-BE49-F238E27FC236}">
                    <a16:creationId xmlns:a16="http://schemas.microsoft.com/office/drawing/2014/main" id="{CD86EA81-93B4-C231-E892-CA9D5B39A3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Content Placeholder 5">
            <a:extLst>
              <a:ext uri="{FF2B5EF4-FFF2-40B4-BE49-F238E27FC236}">
                <a16:creationId xmlns:a16="http://schemas.microsoft.com/office/drawing/2014/main" id="{2BB8E93E-67CF-A28D-82D2-3FBF0B53955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6806" y="1971944"/>
            <a:ext cx="5403452" cy="2914111"/>
          </a:xfrm>
          <a:prstGeom prst="rect">
            <a:avLst/>
          </a:prstGeom>
        </p:spPr>
      </p:pic>
    </p:spTree>
    <p:extLst>
      <p:ext uri="{BB962C8B-B14F-4D97-AF65-F5344CB8AC3E}">
        <p14:creationId xmlns:p14="http://schemas.microsoft.com/office/powerpoint/2010/main" val="372911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6FF2AF-ECC3-3244-D27F-51B1E9AC8762}"/>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3399210-323A-D4DD-7D72-8ABFC23E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zza on a plate">
            <a:extLst>
              <a:ext uri="{FF2B5EF4-FFF2-40B4-BE49-F238E27FC236}">
                <a16:creationId xmlns:a16="http://schemas.microsoft.com/office/drawing/2014/main" id="{A7D11EC8-D2F0-6F92-97A2-F091535C36D1}"/>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12701" r="-1" b="3007"/>
          <a:stretch/>
        </p:blipFill>
        <p:spPr>
          <a:xfrm>
            <a:off x="20" y="10"/>
            <a:ext cx="12188931" cy="6857990"/>
          </a:xfrm>
          <a:prstGeom prst="rect">
            <a:avLst/>
          </a:prstGeom>
        </p:spPr>
      </p:pic>
      <p:sp>
        <p:nvSpPr>
          <p:cNvPr id="6" name="TextBox 5">
            <a:extLst>
              <a:ext uri="{FF2B5EF4-FFF2-40B4-BE49-F238E27FC236}">
                <a16:creationId xmlns:a16="http://schemas.microsoft.com/office/drawing/2014/main" id="{7F3B186A-D649-C221-D8C9-2061112FA426}"/>
              </a:ext>
            </a:extLst>
          </p:cNvPr>
          <p:cNvSpPr txBox="1"/>
          <p:nvPr/>
        </p:nvSpPr>
        <p:spPr>
          <a:xfrm>
            <a:off x="1527048" y="1124712"/>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700" b="1" dirty="0">
                <a:effectLst/>
                <a:latin typeface="Arial Black" panose="020B0A04020102020204" pitchFamily="34" charset="0"/>
                <a:ea typeface="+mj-ea"/>
                <a:cs typeface="+mj-cs"/>
              </a:rPr>
              <a:t>What's our average order value?</a:t>
            </a:r>
            <a:endParaRPr lang="en-US" sz="6700" b="1" dirty="0">
              <a:latin typeface="Arial Black" panose="020B0A04020102020204" pitchFamily="34" charset="0"/>
              <a:ea typeface="+mj-ea"/>
              <a:cs typeface="+mj-cs"/>
            </a:endParaRPr>
          </a:p>
        </p:txBody>
      </p:sp>
      <p:sp>
        <p:nvSpPr>
          <p:cNvPr id="38" name="Rectangle 6">
            <a:extLst>
              <a:ext uri="{FF2B5EF4-FFF2-40B4-BE49-F238E27FC236}">
                <a16:creationId xmlns:a16="http://schemas.microsoft.com/office/drawing/2014/main" id="{2751CADC-866F-A451-14C5-37FC4F738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196CE46B-59B6-DEAE-A091-A63360958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958028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C36C23-0FA6-C90B-5FC4-BAEB006F3AB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B06D62A2-ECA3-4A1D-B1BB-F2659EAF0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9EDD130-93B6-2B4A-1747-ED98F9502733}"/>
              </a:ext>
            </a:extLst>
          </p:cNvPr>
          <p:cNvSpPr>
            <a:spLocks noGrp="1"/>
          </p:cNvSpPr>
          <p:nvPr>
            <p:ph type="title" idx="4294967295"/>
          </p:nvPr>
        </p:nvSpPr>
        <p:spPr>
          <a:xfrm>
            <a:off x="0" y="4216400"/>
            <a:ext cx="10910888" cy="1400175"/>
          </a:xfrm>
        </p:spPr>
        <p:txBody>
          <a:bodyPr vert="horz" lIns="91440" tIns="45720" rIns="91440" bIns="45720" rtlCol="0" anchor="ctr">
            <a:normAutofit/>
          </a:bodyPr>
          <a:lstStyle/>
          <a:p>
            <a:pPr algn="ctr">
              <a:lnSpc>
                <a:spcPct val="90000"/>
              </a:lnSpc>
            </a:pPr>
            <a:r>
              <a:rPr lang="en-US" sz="1800" dirty="0">
                <a:latin typeface="glyph"/>
              </a:rPr>
              <a:t>The Average Order Value is $16.82. This appears to be on the lower side, especially when the cheapest item is priced at $9.75 and the most expensive is $35.95, resulting in a difference of $26.20.</a:t>
            </a:r>
          </a:p>
        </p:txBody>
      </p:sp>
      <p:graphicFrame>
        <p:nvGraphicFramePr>
          <p:cNvPr id="2" name="Table 1">
            <a:extLst>
              <a:ext uri="{FF2B5EF4-FFF2-40B4-BE49-F238E27FC236}">
                <a16:creationId xmlns:a16="http://schemas.microsoft.com/office/drawing/2014/main" id="{F1A22B99-EA8B-FA08-8490-75D856DF9CAF}"/>
              </a:ext>
            </a:extLst>
          </p:cNvPr>
          <p:cNvGraphicFramePr>
            <a:graphicFrameLocks noGrp="1"/>
          </p:cNvGraphicFramePr>
          <p:nvPr>
            <p:extLst>
              <p:ext uri="{D42A27DB-BD31-4B8C-83A1-F6EECF244321}">
                <p14:modId xmlns:p14="http://schemas.microsoft.com/office/powerpoint/2010/main" val="1752514158"/>
              </p:ext>
            </p:extLst>
          </p:nvPr>
        </p:nvGraphicFramePr>
        <p:xfrm>
          <a:off x="2408141" y="1283208"/>
          <a:ext cx="7372671" cy="1978152"/>
        </p:xfrm>
        <a:graphic>
          <a:graphicData uri="http://schemas.openxmlformats.org/drawingml/2006/table">
            <a:tbl>
              <a:tblPr firstRow="1" bandRow="1">
                <a:tableStyleId>{21E4AEA4-8DFA-4A89-87EB-49C32662AFE0}</a:tableStyleId>
              </a:tblPr>
              <a:tblGrid>
                <a:gridCol w="2655465">
                  <a:extLst>
                    <a:ext uri="{9D8B030D-6E8A-4147-A177-3AD203B41FA5}">
                      <a16:colId xmlns:a16="http://schemas.microsoft.com/office/drawing/2014/main" val="1862502581"/>
                    </a:ext>
                  </a:extLst>
                </a:gridCol>
                <a:gridCol w="2326588">
                  <a:extLst>
                    <a:ext uri="{9D8B030D-6E8A-4147-A177-3AD203B41FA5}">
                      <a16:colId xmlns:a16="http://schemas.microsoft.com/office/drawing/2014/main" val="2518794880"/>
                    </a:ext>
                  </a:extLst>
                </a:gridCol>
                <a:gridCol w="2390618">
                  <a:extLst>
                    <a:ext uri="{9D8B030D-6E8A-4147-A177-3AD203B41FA5}">
                      <a16:colId xmlns:a16="http://schemas.microsoft.com/office/drawing/2014/main" val="1085577685"/>
                    </a:ext>
                  </a:extLst>
                </a:gridCol>
              </a:tblGrid>
              <a:tr h="1240536">
                <a:tc>
                  <a:txBody>
                    <a:bodyPr/>
                    <a:lstStyle/>
                    <a:p>
                      <a:r>
                        <a:rPr lang="en-GB" sz="3300" b="1">
                          <a:latin typeface="glyph"/>
                        </a:rPr>
                        <a:t>Average Order Value</a:t>
                      </a:r>
                    </a:p>
                  </a:txBody>
                  <a:tcPr marL="167640" marR="167640" marT="83820" marB="83820"/>
                </a:tc>
                <a:tc>
                  <a:txBody>
                    <a:bodyPr/>
                    <a:lstStyle/>
                    <a:p>
                      <a:r>
                        <a:rPr lang="en-GB" sz="3300" dirty="0">
                          <a:latin typeface="glyph"/>
                        </a:rPr>
                        <a:t>Min Order Value</a:t>
                      </a:r>
                    </a:p>
                  </a:txBody>
                  <a:tcPr marL="167640" marR="167640" marT="83820" marB="83820"/>
                </a:tc>
                <a:tc>
                  <a:txBody>
                    <a:bodyPr/>
                    <a:lstStyle/>
                    <a:p>
                      <a:r>
                        <a:rPr lang="en-GB" sz="3300">
                          <a:latin typeface="glyph"/>
                        </a:rPr>
                        <a:t>Max Order Value</a:t>
                      </a:r>
                    </a:p>
                  </a:txBody>
                  <a:tcPr marL="167640" marR="167640" marT="83820" marB="83820"/>
                </a:tc>
                <a:extLst>
                  <a:ext uri="{0D108BD9-81ED-4DB2-BD59-A6C34878D82A}">
                    <a16:rowId xmlns:a16="http://schemas.microsoft.com/office/drawing/2014/main" val="1785892139"/>
                  </a:ext>
                </a:extLst>
              </a:tr>
              <a:tr h="737616">
                <a:tc>
                  <a:txBody>
                    <a:bodyPr/>
                    <a:lstStyle/>
                    <a:p>
                      <a:r>
                        <a:rPr lang="en-GB" sz="3300">
                          <a:latin typeface="glyph"/>
                        </a:rPr>
                        <a:t>$16.82</a:t>
                      </a:r>
                    </a:p>
                  </a:txBody>
                  <a:tcPr marL="167640" marR="167640" marT="83820" marB="83820"/>
                </a:tc>
                <a:tc>
                  <a:txBody>
                    <a:bodyPr/>
                    <a:lstStyle/>
                    <a:p>
                      <a:r>
                        <a:rPr lang="en-GB" sz="3300">
                          <a:latin typeface="glyph"/>
                        </a:rPr>
                        <a:t>$9.25</a:t>
                      </a:r>
                    </a:p>
                  </a:txBody>
                  <a:tcPr marL="167640" marR="167640" marT="83820" marB="83820"/>
                </a:tc>
                <a:tc>
                  <a:txBody>
                    <a:bodyPr/>
                    <a:lstStyle/>
                    <a:p>
                      <a:r>
                        <a:rPr lang="en-GB" sz="3300" dirty="0">
                          <a:latin typeface="glyph"/>
                        </a:rPr>
                        <a:t>$35.95</a:t>
                      </a:r>
                    </a:p>
                  </a:txBody>
                  <a:tcPr marL="167640" marR="167640" marT="83820" marB="83820"/>
                </a:tc>
                <a:extLst>
                  <a:ext uri="{0D108BD9-81ED-4DB2-BD59-A6C34878D82A}">
                    <a16:rowId xmlns:a16="http://schemas.microsoft.com/office/drawing/2014/main" val="3621868164"/>
                  </a:ext>
                </a:extLst>
              </a:tr>
            </a:tbl>
          </a:graphicData>
        </a:graphic>
      </p:graphicFrame>
    </p:spTree>
    <p:extLst>
      <p:ext uri="{BB962C8B-B14F-4D97-AF65-F5344CB8AC3E}">
        <p14:creationId xmlns:p14="http://schemas.microsoft.com/office/powerpoint/2010/main" val="364659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4D1287-5E79-EB82-CCC9-65331CD453DC}"/>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7142BE7-CBE7-96BE-DE6D-A00BEAF09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zza on a plate">
            <a:extLst>
              <a:ext uri="{FF2B5EF4-FFF2-40B4-BE49-F238E27FC236}">
                <a16:creationId xmlns:a16="http://schemas.microsoft.com/office/drawing/2014/main" id="{FC835A55-2CE6-4007-DCEC-EA896ED43E7F}"/>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12701" r="-1" b="3007"/>
          <a:stretch/>
        </p:blipFill>
        <p:spPr>
          <a:xfrm>
            <a:off x="20" y="10"/>
            <a:ext cx="12188931" cy="6857990"/>
          </a:xfrm>
          <a:prstGeom prst="rect">
            <a:avLst/>
          </a:prstGeom>
        </p:spPr>
      </p:pic>
      <p:sp>
        <p:nvSpPr>
          <p:cNvPr id="6" name="TextBox 5">
            <a:extLst>
              <a:ext uri="{FF2B5EF4-FFF2-40B4-BE49-F238E27FC236}">
                <a16:creationId xmlns:a16="http://schemas.microsoft.com/office/drawing/2014/main" id="{E95797B8-FF9B-AC6B-FF8B-6C794EE843AF}"/>
              </a:ext>
            </a:extLst>
          </p:cNvPr>
          <p:cNvSpPr txBox="1"/>
          <p:nvPr/>
        </p:nvSpPr>
        <p:spPr>
          <a:xfrm>
            <a:off x="1527048" y="1124712"/>
            <a:ext cx="9144000" cy="3063240"/>
          </a:xfrm>
          <a:prstGeom prst="rect">
            <a:avLst/>
          </a:prstGeom>
        </p:spPr>
        <p:txBody>
          <a:bodyPr vert="horz" lIns="91440" tIns="45720" rIns="91440" bIns="45720" rtlCol="0" anchor="b">
            <a:normAutofit fontScale="85000" lnSpcReduction="10000"/>
          </a:bodyPr>
          <a:lstStyle/>
          <a:p>
            <a:pPr algn="ctr">
              <a:lnSpc>
                <a:spcPct val="90000"/>
              </a:lnSpc>
              <a:spcBef>
                <a:spcPct val="0"/>
              </a:spcBef>
              <a:spcAft>
                <a:spcPts val="600"/>
              </a:spcAft>
            </a:pPr>
            <a:r>
              <a:rPr lang="en-US" sz="6700" b="1" dirty="0">
                <a:effectLst/>
                <a:latin typeface="Arial Black" panose="020B0A04020102020204" pitchFamily="34" charset="0"/>
                <a:ea typeface="+mj-ea"/>
                <a:cs typeface="+mj-cs"/>
              </a:rPr>
              <a:t>How well are we utilizing our seating capacity? (we have 15 tables and 60 seats)</a:t>
            </a:r>
            <a:endParaRPr lang="en-US" sz="6700" b="1" dirty="0">
              <a:latin typeface="Arial Black" panose="020B0A04020102020204" pitchFamily="34" charset="0"/>
              <a:ea typeface="+mj-ea"/>
              <a:cs typeface="+mj-cs"/>
            </a:endParaRPr>
          </a:p>
        </p:txBody>
      </p:sp>
      <p:sp>
        <p:nvSpPr>
          <p:cNvPr id="38" name="Rectangle 6">
            <a:extLst>
              <a:ext uri="{FF2B5EF4-FFF2-40B4-BE49-F238E27FC236}">
                <a16:creationId xmlns:a16="http://schemas.microsoft.com/office/drawing/2014/main" id="{6C3F58C7-63DB-2911-40BD-25280BB6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2BDAB5B8-C792-EE0E-2D48-986DE044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15680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9D9D36-1EC6-AD87-AC21-2C5B3E7DE9C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1" name="Rectangle 2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1A1F0BB-ABD2-26D6-C74F-5D9931AA5436}"/>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lnSpc>
                <a:spcPct val="90000"/>
              </a:lnSpc>
            </a:pPr>
            <a:r>
              <a:rPr lang="en-US" sz="3300" dirty="0">
                <a:latin typeface="Arial Black" panose="020B0A04020102020204" pitchFamily="34" charset="0"/>
              </a:rPr>
              <a:t>Utilizing Seating Capacity Based On Number Of Table</a:t>
            </a:r>
          </a:p>
        </p:txBody>
      </p:sp>
      <p:sp>
        <p:nvSpPr>
          <p:cNvPr id="10" name="TextBox 9">
            <a:extLst>
              <a:ext uri="{FF2B5EF4-FFF2-40B4-BE49-F238E27FC236}">
                <a16:creationId xmlns:a16="http://schemas.microsoft.com/office/drawing/2014/main" id="{7E49EBC6-E343-2AED-17B6-588EAD2CBE88}"/>
              </a:ext>
            </a:extLst>
          </p:cNvPr>
          <p:cNvSpPr txBox="1"/>
          <p:nvPr/>
        </p:nvSpPr>
        <p:spPr>
          <a:xfrm>
            <a:off x="638881" y="1922561"/>
            <a:ext cx="10909643" cy="552659"/>
          </a:xfrm>
          <a:prstGeom prst="rect">
            <a:avLst/>
          </a:prstGeom>
        </p:spPr>
        <p:txBody>
          <a:bodyPr vert="horz" lIns="91440" tIns="45720" rIns="91440" bIns="45720" rtlCol="0" anchor="ctr">
            <a:normAutofit fontScale="92500"/>
          </a:bodyPr>
          <a:lstStyle/>
          <a:p>
            <a:pPr algn="ctr">
              <a:lnSpc>
                <a:spcPct val="110000"/>
              </a:lnSpc>
              <a:spcBef>
                <a:spcPts val="1000"/>
              </a:spcBef>
            </a:pPr>
            <a:r>
              <a:rPr lang="en-US" sz="2400" dirty="0">
                <a:latin typeface="glyph"/>
              </a:rPr>
              <a:t>During the busiest period, only 13 of the 15 tables are being used, amounting to 86% use rate.</a:t>
            </a:r>
          </a:p>
        </p:txBody>
      </p:sp>
      <p:sp>
        <p:nvSpPr>
          <p:cNvPr id="23"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Table and chairs">
            <a:extLst>
              <a:ext uri="{FF2B5EF4-FFF2-40B4-BE49-F238E27FC236}">
                <a16:creationId xmlns:a16="http://schemas.microsoft.com/office/drawing/2014/main" id="{B71EC8A4-688E-BA7B-71C8-2C2C241D19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46" y="2588186"/>
            <a:ext cx="3895344" cy="3895344"/>
          </a:xfrm>
          <a:prstGeom prst="rect">
            <a:avLst/>
          </a:prstGeom>
        </p:spPr>
      </p:pic>
      <p:graphicFrame>
        <p:nvGraphicFramePr>
          <p:cNvPr id="8" name="Table 7">
            <a:extLst>
              <a:ext uri="{FF2B5EF4-FFF2-40B4-BE49-F238E27FC236}">
                <a16:creationId xmlns:a16="http://schemas.microsoft.com/office/drawing/2014/main" id="{8A6BDC91-F5B5-B431-5C8D-C36B48043754}"/>
              </a:ext>
            </a:extLst>
          </p:cNvPr>
          <p:cNvGraphicFramePr>
            <a:graphicFrameLocks noGrp="1"/>
          </p:cNvGraphicFramePr>
          <p:nvPr>
            <p:extLst>
              <p:ext uri="{D42A27DB-BD31-4B8C-83A1-F6EECF244321}">
                <p14:modId xmlns:p14="http://schemas.microsoft.com/office/powerpoint/2010/main" val="1073506256"/>
              </p:ext>
            </p:extLst>
          </p:nvPr>
        </p:nvGraphicFramePr>
        <p:xfrm>
          <a:off x="4865915" y="3646712"/>
          <a:ext cx="7003000" cy="1774374"/>
        </p:xfrm>
        <a:graphic>
          <a:graphicData uri="http://schemas.openxmlformats.org/drawingml/2006/table">
            <a:tbl>
              <a:tblPr firstRow="1" bandRow="1">
                <a:tableStyleId>{21E4AEA4-8DFA-4A89-87EB-49C32662AFE0}</a:tableStyleId>
              </a:tblPr>
              <a:tblGrid>
                <a:gridCol w="1539437">
                  <a:extLst>
                    <a:ext uri="{9D8B030D-6E8A-4147-A177-3AD203B41FA5}">
                      <a16:colId xmlns:a16="http://schemas.microsoft.com/office/drawing/2014/main" val="1519607242"/>
                    </a:ext>
                  </a:extLst>
                </a:gridCol>
                <a:gridCol w="958844">
                  <a:extLst>
                    <a:ext uri="{9D8B030D-6E8A-4147-A177-3AD203B41FA5}">
                      <a16:colId xmlns:a16="http://schemas.microsoft.com/office/drawing/2014/main" val="3556834760"/>
                    </a:ext>
                  </a:extLst>
                </a:gridCol>
                <a:gridCol w="1178647">
                  <a:extLst>
                    <a:ext uri="{9D8B030D-6E8A-4147-A177-3AD203B41FA5}">
                      <a16:colId xmlns:a16="http://schemas.microsoft.com/office/drawing/2014/main" val="3723739254"/>
                    </a:ext>
                  </a:extLst>
                </a:gridCol>
                <a:gridCol w="1251485">
                  <a:extLst>
                    <a:ext uri="{9D8B030D-6E8A-4147-A177-3AD203B41FA5}">
                      <a16:colId xmlns:a16="http://schemas.microsoft.com/office/drawing/2014/main" val="2892081821"/>
                    </a:ext>
                  </a:extLst>
                </a:gridCol>
                <a:gridCol w="2074587">
                  <a:extLst>
                    <a:ext uri="{9D8B030D-6E8A-4147-A177-3AD203B41FA5}">
                      <a16:colId xmlns:a16="http://schemas.microsoft.com/office/drawing/2014/main" val="3078211257"/>
                    </a:ext>
                  </a:extLst>
                </a:gridCol>
              </a:tblGrid>
              <a:tr h="887187">
                <a:tc>
                  <a:txBody>
                    <a:bodyPr/>
                    <a:lstStyle/>
                    <a:p>
                      <a:r>
                        <a:rPr lang="en-GB" sz="2100" dirty="0">
                          <a:latin typeface="glyph"/>
                        </a:rPr>
                        <a:t>Order Date</a:t>
                      </a:r>
                    </a:p>
                  </a:txBody>
                  <a:tcPr marL="107439" marR="107439" marT="53719" marB="53719"/>
                </a:tc>
                <a:tc>
                  <a:txBody>
                    <a:bodyPr/>
                    <a:lstStyle/>
                    <a:p>
                      <a:r>
                        <a:rPr lang="en-GB" sz="2100" dirty="0">
                          <a:latin typeface="glyph"/>
                        </a:rPr>
                        <a:t>Hours</a:t>
                      </a:r>
                    </a:p>
                  </a:txBody>
                  <a:tcPr marL="107439" marR="107439" marT="53719" marB="53719"/>
                </a:tc>
                <a:tc>
                  <a:txBody>
                    <a:bodyPr/>
                    <a:lstStyle/>
                    <a:p>
                      <a:r>
                        <a:rPr lang="en-GB" sz="2100">
                          <a:latin typeface="glyph"/>
                        </a:rPr>
                        <a:t>Total Orders</a:t>
                      </a:r>
                    </a:p>
                  </a:txBody>
                  <a:tcPr marL="107439" marR="107439" marT="53719" marB="53719"/>
                </a:tc>
                <a:tc>
                  <a:txBody>
                    <a:bodyPr/>
                    <a:lstStyle/>
                    <a:p>
                      <a:r>
                        <a:rPr lang="en-GB" sz="2100" dirty="0">
                          <a:latin typeface="glyph"/>
                        </a:rPr>
                        <a:t>Total Tables</a:t>
                      </a:r>
                    </a:p>
                  </a:txBody>
                  <a:tcPr marL="107439" marR="107439" marT="53719" marB="53719"/>
                </a:tc>
                <a:tc>
                  <a:txBody>
                    <a:bodyPr/>
                    <a:lstStyle/>
                    <a:p>
                      <a:r>
                        <a:rPr lang="en-GB" sz="2100" dirty="0">
                          <a:latin typeface="glyph"/>
                        </a:rPr>
                        <a:t>Estimated Usage Percentage</a:t>
                      </a:r>
                    </a:p>
                  </a:txBody>
                  <a:tcPr marL="107439" marR="107439" marT="53719" marB="53719"/>
                </a:tc>
                <a:extLst>
                  <a:ext uri="{0D108BD9-81ED-4DB2-BD59-A6C34878D82A}">
                    <a16:rowId xmlns:a16="http://schemas.microsoft.com/office/drawing/2014/main" val="1550364537"/>
                  </a:ext>
                </a:extLst>
              </a:tr>
              <a:tr h="887187">
                <a:tc>
                  <a:txBody>
                    <a:bodyPr/>
                    <a:lstStyle/>
                    <a:p>
                      <a:pPr algn="ctr"/>
                      <a:r>
                        <a:rPr lang="en-GB" sz="2100" dirty="0">
                          <a:latin typeface="glyph"/>
                        </a:rPr>
                        <a:t>2015-07-17</a:t>
                      </a:r>
                    </a:p>
                  </a:txBody>
                  <a:tcPr marL="107439" marR="107439" marT="53719" marB="53719" anchor="ctr"/>
                </a:tc>
                <a:tc>
                  <a:txBody>
                    <a:bodyPr/>
                    <a:lstStyle/>
                    <a:p>
                      <a:pPr algn="ctr"/>
                      <a:r>
                        <a:rPr lang="en-GB" sz="2100" dirty="0">
                          <a:latin typeface="glyph"/>
                        </a:rPr>
                        <a:t>12 PM</a:t>
                      </a:r>
                    </a:p>
                  </a:txBody>
                  <a:tcPr marL="107439" marR="107439" marT="53719" marB="53719" anchor="ctr"/>
                </a:tc>
                <a:tc>
                  <a:txBody>
                    <a:bodyPr/>
                    <a:lstStyle/>
                    <a:p>
                      <a:pPr algn="ctr"/>
                      <a:r>
                        <a:rPr lang="en-GB" sz="2100" dirty="0">
                          <a:latin typeface="glyph"/>
                        </a:rPr>
                        <a:t>13</a:t>
                      </a:r>
                    </a:p>
                  </a:txBody>
                  <a:tcPr marL="107439" marR="107439" marT="53719" marB="53719" anchor="ctr"/>
                </a:tc>
                <a:tc>
                  <a:txBody>
                    <a:bodyPr/>
                    <a:lstStyle/>
                    <a:p>
                      <a:pPr algn="ctr"/>
                      <a:r>
                        <a:rPr lang="en-GB" sz="2100">
                          <a:latin typeface="glyph"/>
                        </a:rPr>
                        <a:t>15</a:t>
                      </a:r>
                    </a:p>
                  </a:txBody>
                  <a:tcPr marL="107439" marR="107439" marT="53719" marB="53719" anchor="ctr"/>
                </a:tc>
                <a:tc>
                  <a:txBody>
                    <a:bodyPr/>
                    <a:lstStyle/>
                    <a:p>
                      <a:pPr algn="ctr"/>
                      <a:r>
                        <a:rPr lang="en-GB" sz="2100" dirty="0">
                          <a:latin typeface="glyph"/>
                        </a:rPr>
                        <a:t>86%</a:t>
                      </a:r>
                    </a:p>
                  </a:txBody>
                  <a:tcPr marL="107439" marR="107439" marT="53719" marB="53719" anchor="ctr"/>
                </a:tc>
                <a:extLst>
                  <a:ext uri="{0D108BD9-81ED-4DB2-BD59-A6C34878D82A}">
                    <a16:rowId xmlns:a16="http://schemas.microsoft.com/office/drawing/2014/main" val="3656815964"/>
                  </a:ext>
                </a:extLst>
              </a:tr>
            </a:tbl>
          </a:graphicData>
        </a:graphic>
      </p:graphicFrame>
    </p:spTree>
    <p:extLst>
      <p:ext uri="{BB962C8B-B14F-4D97-AF65-F5344CB8AC3E}">
        <p14:creationId xmlns:p14="http://schemas.microsoft.com/office/powerpoint/2010/main" val="2425791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25BB4F-F2CF-7128-5E76-DC978CF6236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EC24EBC-078C-1B6B-C9E8-A74BCAC6D201}"/>
              </a:ext>
            </a:extLst>
          </p:cNvPr>
          <p:cNvSpPr>
            <a:spLocks noGrp="1"/>
          </p:cNvSpPr>
          <p:nvPr>
            <p:ph type="title" idx="4294967295"/>
          </p:nvPr>
        </p:nvSpPr>
        <p:spPr>
          <a:xfrm>
            <a:off x="1045029" y="189005"/>
            <a:ext cx="10178142" cy="1600200"/>
          </a:xfrm>
        </p:spPr>
        <p:txBody>
          <a:bodyPr vert="horz" lIns="91440" tIns="45720" rIns="91440" bIns="45720" rtlCol="0" anchor="ctr">
            <a:normAutofit/>
          </a:bodyPr>
          <a:lstStyle/>
          <a:p>
            <a:pPr>
              <a:lnSpc>
                <a:spcPct val="90000"/>
              </a:lnSpc>
            </a:pPr>
            <a:r>
              <a:rPr lang="en-US" sz="3000" dirty="0">
                <a:latin typeface="Arial Black" panose="020B0A04020102020204" pitchFamily="34" charset="0"/>
              </a:rPr>
              <a:t>Utilizing Seating Capacity Based On Average Party Size Per Order</a:t>
            </a:r>
          </a:p>
        </p:txBody>
      </p:sp>
      <p:sp>
        <p:nvSpPr>
          <p:cNvPr id="10" name="TextBox 9">
            <a:extLst>
              <a:ext uri="{FF2B5EF4-FFF2-40B4-BE49-F238E27FC236}">
                <a16:creationId xmlns:a16="http://schemas.microsoft.com/office/drawing/2014/main" id="{99727F7B-2A1E-D8EF-CE5E-86698B4B5A38}"/>
              </a:ext>
            </a:extLst>
          </p:cNvPr>
          <p:cNvSpPr txBox="1"/>
          <p:nvPr/>
        </p:nvSpPr>
        <p:spPr>
          <a:xfrm>
            <a:off x="1167820" y="1449135"/>
            <a:ext cx="9317299" cy="1600200"/>
          </a:xfrm>
          <a:prstGeom prst="rect">
            <a:avLst/>
          </a:prstGeom>
        </p:spPr>
        <p:txBody>
          <a:bodyPr vert="horz" lIns="91440" tIns="45720" rIns="91440" bIns="45720" rtlCol="0" anchor="ctr">
            <a:normAutofit/>
          </a:bodyPr>
          <a:lstStyle/>
          <a:p>
            <a:pPr indent="-228600">
              <a:lnSpc>
                <a:spcPct val="110000"/>
              </a:lnSpc>
              <a:spcBef>
                <a:spcPts val="1000"/>
              </a:spcBef>
              <a:buFont typeface="Arial" panose="020B0604020202020204" pitchFamily="34" charset="0"/>
              <a:buChar char="•"/>
            </a:pPr>
            <a:r>
              <a:rPr lang="en-US" sz="2000" dirty="0">
                <a:latin typeface="glyph"/>
              </a:rPr>
              <a:t>With the assumption an average party size per order is 2.5 we can estimate how many seats were occupied:</a:t>
            </a:r>
          </a:p>
          <a:p>
            <a:pPr indent="-228600">
              <a:lnSpc>
                <a:spcPct val="110000"/>
              </a:lnSpc>
              <a:spcBef>
                <a:spcPts val="1000"/>
              </a:spcBef>
              <a:buFont typeface="Arial" panose="020B0604020202020204" pitchFamily="34" charset="0"/>
              <a:buChar char="•"/>
            </a:pPr>
            <a:r>
              <a:rPr lang="en-US" sz="2000" dirty="0">
                <a:latin typeface="glyph"/>
              </a:rPr>
              <a:t>Approximately only 54% of seats are occupied during peak season, with the assumption that the average group per order is 2.5 people.</a:t>
            </a:r>
          </a:p>
        </p:txBody>
      </p:sp>
      <p:pic>
        <p:nvPicPr>
          <p:cNvPr id="9" name="Graphic 8" descr="Table and chairs">
            <a:extLst>
              <a:ext uri="{FF2B5EF4-FFF2-40B4-BE49-F238E27FC236}">
                <a16:creationId xmlns:a16="http://schemas.microsoft.com/office/drawing/2014/main" id="{24D61850-DE82-A2C8-9356-74190EB7C0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4634" y="2547692"/>
            <a:ext cx="3968496" cy="3968496"/>
          </a:xfrm>
          <a:prstGeom prst="rect">
            <a:avLst/>
          </a:prstGeom>
        </p:spPr>
      </p:pic>
      <p:graphicFrame>
        <p:nvGraphicFramePr>
          <p:cNvPr id="8" name="Table 7">
            <a:extLst>
              <a:ext uri="{FF2B5EF4-FFF2-40B4-BE49-F238E27FC236}">
                <a16:creationId xmlns:a16="http://schemas.microsoft.com/office/drawing/2014/main" id="{5F61C235-7213-ABF3-CD05-D174906D2EA1}"/>
              </a:ext>
            </a:extLst>
          </p:cNvPr>
          <p:cNvGraphicFramePr>
            <a:graphicFrameLocks noGrp="1"/>
          </p:cNvGraphicFramePr>
          <p:nvPr>
            <p:extLst>
              <p:ext uri="{D42A27DB-BD31-4B8C-83A1-F6EECF244321}">
                <p14:modId xmlns:p14="http://schemas.microsoft.com/office/powerpoint/2010/main" val="2233598159"/>
              </p:ext>
            </p:extLst>
          </p:nvPr>
        </p:nvGraphicFramePr>
        <p:xfrm>
          <a:off x="5043130" y="3822163"/>
          <a:ext cx="6679481" cy="1463098"/>
        </p:xfrm>
        <a:graphic>
          <a:graphicData uri="http://schemas.openxmlformats.org/drawingml/2006/table">
            <a:tbl>
              <a:tblPr firstRow="1" bandRow="1">
                <a:tableStyleId>{21E4AEA4-8DFA-4A89-87EB-49C32662AFE0}</a:tableStyleId>
              </a:tblPr>
              <a:tblGrid>
                <a:gridCol w="1043526">
                  <a:extLst>
                    <a:ext uri="{9D8B030D-6E8A-4147-A177-3AD203B41FA5}">
                      <a16:colId xmlns:a16="http://schemas.microsoft.com/office/drawing/2014/main" val="1519607242"/>
                    </a:ext>
                  </a:extLst>
                </a:gridCol>
                <a:gridCol w="737275">
                  <a:extLst>
                    <a:ext uri="{9D8B030D-6E8A-4147-A177-3AD203B41FA5}">
                      <a16:colId xmlns:a16="http://schemas.microsoft.com/office/drawing/2014/main" val="3556834760"/>
                    </a:ext>
                  </a:extLst>
                </a:gridCol>
                <a:gridCol w="1111171">
                  <a:extLst>
                    <a:ext uri="{9D8B030D-6E8A-4147-A177-3AD203B41FA5}">
                      <a16:colId xmlns:a16="http://schemas.microsoft.com/office/drawing/2014/main" val="3723739254"/>
                    </a:ext>
                  </a:extLst>
                </a:gridCol>
                <a:gridCol w="854302">
                  <a:extLst>
                    <a:ext uri="{9D8B030D-6E8A-4147-A177-3AD203B41FA5}">
                      <a16:colId xmlns:a16="http://schemas.microsoft.com/office/drawing/2014/main" val="2892081821"/>
                    </a:ext>
                  </a:extLst>
                </a:gridCol>
                <a:gridCol w="1447822">
                  <a:extLst>
                    <a:ext uri="{9D8B030D-6E8A-4147-A177-3AD203B41FA5}">
                      <a16:colId xmlns:a16="http://schemas.microsoft.com/office/drawing/2014/main" val="3834962468"/>
                    </a:ext>
                  </a:extLst>
                </a:gridCol>
                <a:gridCol w="1485385">
                  <a:extLst>
                    <a:ext uri="{9D8B030D-6E8A-4147-A177-3AD203B41FA5}">
                      <a16:colId xmlns:a16="http://schemas.microsoft.com/office/drawing/2014/main" val="3078211257"/>
                    </a:ext>
                  </a:extLst>
                </a:gridCol>
              </a:tblGrid>
              <a:tr h="855541">
                <a:tc>
                  <a:txBody>
                    <a:bodyPr/>
                    <a:lstStyle/>
                    <a:p>
                      <a:r>
                        <a:rPr lang="en-GB" sz="1600" dirty="0">
                          <a:latin typeface="glyph"/>
                        </a:rPr>
                        <a:t>Order Date</a:t>
                      </a:r>
                    </a:p>
                  </a:txBody>
                  <a:tcPr marL="83249" marR="83249" marT="41624" marB="41624"/>
                </a:tc>
                <a:tc>
                  <a:txBody>
                    <a:bodyPr/>
                    <a:lstStyle/>
                    <a:p>
                      <a:r>
                        <a:rPr lang="en-GB" sz="1600" dirty="0">
                          <a:latin typeface="glyph"/>
                        </a:rPr>
                        <a:t>Hours</a:t>
                      </a:r>
                    </a:p>
                  </a:txBody>
                  <a:tcPr marL="83249" marR="83249" marT="41624" marB="41624"/>
                </a:tc>
                <a:tc>
                  <a:txBody>
                    <a:bodyPr/>
                    <a:lstStyle/>
                    <a:p>
                      <a:r>
                        <a:rPr lang="en-GB" sz="1600" dirty="0">
                          <a:latin typeface="glyph"/>
                        </a:rPr>
                        <a:t>Total Orders</a:t>
                      </a:r>
                    </a:p>
                  </a:txBody>
                  <a:tcPr marL="83249" marR="83249" marT="41624" marB="41624"/>
                </a:tc>
                <a:tc>
                  <a:txBody>
                    <a:bodyPr/>
                    <a:lstStyle/>
                    <a:p>
                      <a:r>
                        <a:rPr lang="en-GB" sz="1600">
                          <a:latin typeface="glyph"/>
                        </a:rPr>
                        <a:t>Total seats</a:t>
                      </a:r>
                    </a:p>
                  </a:txBody>
                  <a:tcPr marL="83249" marR="83249" marT="41624" marB="41624"/>
                </a:tc>
                <a:tc>
                  <a:txBody>
                    <a:bodyPr/>
                    <a:lstStyle/>
                    <a:p>
                      <a:r>
                        <a:rPr lang="en-GB" sz="1600">
                          <a:latin typeface="glyph"/>
                        </a:rPr>
                        <a:t>Estimated Seats Used</a:t>
                      </a:r>
                    </a:p>
                  </a:txBody>
                  <a:tcPr marL="83249" marR="83249" marT="41624" marB="41624"/>
                </a:tc>
                <a:tc>
                  <a:txBody>
                    <a:bodyPr/>
                    <a:lstStyle/>
                    <a:p>
                      <a:r>
                        <a:rPr lang="en-GB" sz="1600">
                          <a:latin typeface="glyph"/>
                        </a:rPr>
                        <a:t>Estimated Usage Percentage</a:t>
                      </a:r>
                    </a:p>
                  </a:txBody>
                  <a:tcPr marL="83249" marR="83249" marT="41624" marB="41624"/>
                </a:tc>
                <a:extLst>
                  <a:ext uri="{0D108BD9-81ED-4DB2-BD59-A6C34878D82A}">
                    <a16:rowId xmlns:a16="http://schemas.microsoft.com/office/drawing/2014/main" val="1550364537"/>
                  </a:ext>
                </a:extLst>
              </a:tr>
              <a:tr h="607557">
                <a:tc>
                  <a:txBody>
                    <a:bodyPr/>
                    <a:lstStyle/>
                    <a:p>
                      <a:pPr algn="ctr"/>
                      <a:r>
                        <a:rPr lang="en-GB" sz="1600">
                          <a:latin typeface="glyph"/>
                        </a:rPr>
                        <a:t>2015-07-17</a:t>
                      </a:r>
                    </a:p>
                  </a:txBody>
                  <a:tcPr marL="83249" marR="83249" marT="41624" marB="41624" anchor="ctr"/>
                </a:tc>
                <a:tc>
                  <a:txBody>
                    <a:bodyPr/>
                    <a:lstStyle/>
                    <a:p>
                      <a:pPr algn="ctr"/>
                      <a:r>
                        <a:rPr lang="en-GB" sz="1600">
                          <a:latin typeface="glyph"/>
                        </a:rPr>
                        <a:t>12 PM</a:t>
                      </a:r>
                    </a:p>
                  </a:txBody>
                  <a:tcPr marL="83249" marR="83249" marT="41624" marB="41624" anchor="ctr"/>
                </a:tc>
                <a:tc>
                  <a:txBody>
                    <a:bodyPr/>
                    <a:lstStyle/>
                    <a:p>
                      <a:pPr algn="ctr"/>
                      <a:r>
                        <a:rPr lang="en-GB" sz="1600">
                          <a:latin typeface="glyph"/>
                        </a:rPr>
                        <a:t>13</a:t>
                      </a:r>
                    </a:p>
                  </a:txBody>
                  <a:tcPr marL="83249" marR="83249" marT="41624" marB="41624" anchor="ctr"/>
                </a:tc>
                <a:tc>
                  <a:txBody>
                    <a:bodyPr/>
                    <a:lstStyle/>
                    <a:p>
                      <a:pPr algn="ctr"/>
                      <a:r>
                        <a:rPr lang="en-GB" sz="1600">
                          <a:latin typeface="glyph"/>
                        </a:rPr>
                        <a:t>60</a:t>
                      </a:r>
                    </a:p>
                  </a:txBody>
                  <a:tcPr marL="83249" marR="83249" marT="41624" marB="41624" anchor="ctr"/>
                </a:tc>
                <a:tc>
                  <a:txBody>
                    <a:bodyPr/>
                    <a:lstStyle/>
                    <a:p>
                      <a:pPr algn="ctr"/>
                      <a:r>
                        <a:rPr lang="en-GB" sz="1600">
                          <a:latin typeface="glyph"/>
                        </a:rPr>
                        <a:t>32.5</a:t>
                      </a:r>
                    </a:p>
                  </a:txBody>
                  <a:tcPr marL="83249" marR="83249" marT="41624" marB="41624" anchor="ctr"/>
                </a:tc>
                <a:tc>
                  <a:txBody>
                    <a:bodyPr/>
                    <a:lstStyle/>
                    <a:p>
                      <a:pPr algn="ctr"/>
                      <a:r>
                        <a:rPr lang="en-GB" sz="1600" dirty="0">
                          <a:latin typeface="glyph"/>
                        </a:rPr>
                        <a:t>54%</a:t>
                      </a:r>
                    </a:p>
                  </a:txBody>
                  <a:tcPr marL="83249" marR="83249" marT="41624" marB="41624" anchor="ctr"/>
                </a:tc>
                <a:extLst>
                  <a:ext uri="{0D108BD9-81ED-4DB2-BD59-A6C34878D82A}">
                    <a16:rowId xmlns:a16="http://schemas.microsoft.com/office/drawing/2014/main" val="3656815964"/>
                  </a:ext>
                </a:extLst>
              </a:tr>
            </a:tbl>
          </a:graphicData>
        </a:graphic>
      </p:graphicFrame>
    </p:spTree>
    <p:extLst>
      <p:ext uri="{BB962C8B-B14F-4D97-AF65-F5344CB8AC3E}">
        <p14:creationId xmlns:p14="http://schemas.microsoft.com/office/powerpoint/2010/main" val="1310277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D603-EA37-DF0B-461A-9AA37AF015B7}"/>
              </a:ext>
            </a:extLst>
          </p:cNvPr>
          <p:cNvSpPr>
            <a:spLocks noGrp="1"/>
          </p:cNvSpPr>
          <p:nvPr>
            <p:ph type="title" idx="4294967295"/>
          </p:nvPr>
        </p:nvSpPr>
        <p:spPr>
          <a:xfrm>
            <a:off x="762000" y="310696"/>
            <a:ext cx="10831286" cy="560161"/>
          </a:xfrm>
        </p:spPr>
        <p:txBody>
          <a:bodyPr>
            <a:noAutofit/>
          </a:bodyPr>
          <a:lstStyle/>
          <a:p>
            <a:pPr algn="l">
              <a:buNone/>
            </a:pPr>
            <a:r>
              <a:rPr lang="en-GB" sz="2800" b="0" i="0" dirty="0">
                <a:solidFill>
                  <a:srgbClr val="37352F"/>
                </a:solidFill>
                <a:effectLst/>
                <a:latin typeface="Arial Black" panose="020B0A04020102020204" pitchFamily="34" charset="0"/>
              </a:rPr>
              <a:t>Actionable Insights and Recommendations</a:t>
            </a:r>
            <a:endParaRPr lang="en-GB"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3E73971-A1F1-B5AF-9689-22A178397440}"/>
              </a:ext>
            </a:extLst>
          </p:cNvPr>
          <p:cNvSpPr>
            <a:spLocks noGrp="1"/>
          </p:cNvSpPr>
          <p:nvPr>
            <p:ph idx="4294967295"/>
          </p:nvPr>
        </p:nvSpPr>
        <p:spPr>
          <a:xfrm>
            <a:off x="762000" y="1068841"/>
            <a:ext cx="10515600" cy="5233988"/>
          </a:xfrm>
        </p:spPr>
        <p:txBody>
          <a:bodyPr>
            <a:normAutofit lnSpcReduction="10000"/>
          </a:bodyPr>
          <a:lstStyle/>
          <a:p>
            <a:pPr marL="0" indent="0">
              <a:buNone/>
            </a:pPr>
            <a:r>
              <a:rPr lang="en-US" sz="1800" b="1" dirty="0">
                <a:latin typeface="glyph"/>
              </a:rPr>
              <a:t>Optimize Opening-Closing times: </a:t>
            </a:r>
            <a:r>
              <a:rPr lang="en-US" sz="1600" dirty="0">
                <a:latin typeface="glyph"/>
              </a:rPr>
              <a:t>The least busy hours of 09 AM, 10 AM, and 11 PM make a combined total revenue of $1,508 out of $817,859</a:t>
            </a:r>
            <a:r>
              <a:rPr lang="en-US" sz="1600" b="1" dirty="0">
                <a:latin typeface="glyph"/>
              </a:rPr>
              <a:t>. </a:t>
            </a:r>
            <a:r>
              <a:rPr lang="en-US" sz="1600" dirty="0">
                <a:latin typeface="glyph"/>
              </a:rPr>
              <a:t>Therefore, it may be best practice to open at 11 AM and close at 11 PM to save costs and boost efficiency.</a:t>
            </a:r>
          </a:p>
          <a:p>
            <a:pPr marL="0" indent="0">
              <a:buNone/>
            </a:pPr>
            <a:r>
              <a:rPr lang="en-US" sz="1800" b="1" dirty="0">
                <a:latin typeface="glyph"/>
              </a:rPr>
              <a:t>Staffing Optimization: </a:t>
            </a:r>
            <a:r>
              <a:rPr lang="en-US" sz="1600" dirty="0">
                <a:latin typeface="glyph"/>
              </a:rPr>
              <a:t>During Peak days like Friday and Saturday ensure there are sufficient staff and resources available to meet the demand.  You may want to consider increasing shifts, hiring temporary workers, or adjusting employee schedules to cover peak periods.</a:t>
            </a:r>
          </a:p>
          <a:p>
            <a:r>
              <a:rPr lang="en-US" sz="1600" dirty="0">
                <a:latin typeface="glyph"/>
              </a:rPr>
              <a:t> During Off-Peak Days like Sunday and Monday these days may be ideal for maintenance and training.</a:t>
            </a:r>
          </a:p>
          <a:p>
            <a:pPr marL="0" indent="0">
              <a:buNone/>
            </a:pPr>
            <a:r>
              <a:rPr lang="en-US" sz="1800" b="1" dirty="0">
                <a:latin typeface="glyph"/>
              </a:rPr>
              <a:t>Marketing &amp; Promotion: </a:t>
            </a:r>
            <a:r>
              <a:rPr lang="en-US" sz="1600" dirty="0">
                <a:latin typeface="glyph"/>
              </a:rPr>
              <a:t>Running time-sensitive promotions during Peak times can help maximize sales by offering Lunch time or Dinner time discounts.</a:t>
            </a:r>
          </a:p>
          <a:p>
            <a:r>
              <a:rPr lang="en-US" sz="1600" dirty="0">
                <a:latin typeface="glyph"/>
              </a:rPr>
              <a:t>Consider targeted marketing for night owls and early birds to boost sales during late evenings and Mornings.</a:t>
            </a:r>
          </a:p>
          <a:p>
            <a:r>
              <a:rPr lang="en-US" sz="1600" dirty="0">
                <a:latin typeface="glyph"/>
              </a:rPr>
              <a:t>There's also the opportunity to drive sales through combo deals to help cross-sell during peak hours.</a:t>
            </a:r>
          </a:p>
          <a:p>
            <a:pPr marL="0" indent="0">
              <a:buNone/>
            </a:pPr>
            <a:r>
              <a:rPr lang="en-US" sz="1800" b="1" dirty="0">
                <a:latin typeface="glyph"/>
              </a:rPr>
              <a:t>Menu Optimization: </a:t>
            </a:r>
            <a:r>
              <a:rPr lang="en-US" sz="1600" dirty="0">
                <a:latin typeface="glyph"/>
              </a:rPr>
              <a:t>It is worth considering removing 'Brie Carre Pizza' from the menu altogether and focusing on raising the minimum benchmark of 1,000 pizzas sold.</a:t>
            </a:r>
          </a:p>
          <a:p>
            <a:pPr marL="0" indent="0">
              <a:buNone/>
            </a:pPr>
            <a:r>
              <a:rPr lang="en-US" sz="1800" b="1" dirty="0">
                <a:latin typeface="glyph"/>
              </a:rPr>
              <a:t>Optimize seating capacity:</a:t>
            </a:r>
            <a:r>
              <a:rPr lang="en-US" sz="1800" dirty="0">
                <a:latin typeface="glyph"/>
              </a:rPr>
              <a:t> </a:t>
            </a:r>
            <a:r>
              <a:rPr lang="en-US" sz="1600" dirty="0">
                <a:latin typeface="glyph"/>
              </a:rPr>
              <a:t>With 15 tables available and a total of 60 seats, it is reasonable to conclude that each table accommodates 4 people A</a:t>
            </a:r>
            <a:r>
              <a:rPr lang="en-US" sz="1600" b="0" dirty="0">
                <a:effectLst/>
                <a:latin typeface="glyph"/>
              </a:rPr>
              <a:t>ssess whether the layout can be adjusted to accommodate more guests or smaller parties without sacrificing comfort. Maximize table usage by having smaller-sized tables.</a:t>
            </a:r>
            <a:r>
              <a:rPr lang="en-GB" sz="1600" b="0" dirty="0">
                <a:effectLst/>
                <a:latin typeface="glyph"/>
              </a:rPr>
              <a:t> </a:t>
            </a:r>
          </a:p>
        </p:txBody>
      </p:sp>
    </p:spTree>
    <p:extLst>
      <p:ext uri="{BB962C8B-B14F-4D97-AF65-F5344CB8AC3E}">
        <p14:creationId xmlns:p14="http://schemas.microsoft.com/office/powerpoint/2010/main" val="366419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7B9FC-CCA3-AEA2-4462-84A2BD4F57FF}"/>
              </a:ext>
            </a:extLst>
          </p:cNvPr>
          <p:cNvSpPr>
            <a:spLocks noGrp="1"/>
          </p:cNvSpPr>
          <p:nvPr>
            <p:ph type="title"/>
          </p:nvPr>
        </p:nvSpPr>
        <p:spPr>
          <a:xfrm>
            <a:off x="5297762" y="329184"/>
            <a:ext cx="6251110" cy="1783080"/>
          </a:xfrm>
        </p:spPr>
        <p:txBody>
          <a:bodyPr anchor="b">
            <a:normAutofit/>
          </a:bodyPr>
          <a:lstStyle/>
          <a:p>
            <a:r>
              <a:rPr lang="en-GB" sz="7200"/>
              <a:t>Objective</a:t>
            </a:r>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BC774"/>
          </a:solidFill>
          <a:ln w="38100" cap="rnd">
            <a:solidFill>
              <a:srgbClr val="FBC77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E87EF3-420D-C96F-2316-FBCE15D67FA8}"/>
              </a:ext>
            </a:extLst>
          </p:cNvPr>
          <p:cNvSpPr>
            <a:spLocks noGrp="1"/>
          </p:cNvSpPr>
          <p:nvPr>
            <p:ph idx="1"/>
          </p:nvPr>
        </p:nvSpPr>
        <p:spPr>
          <a:xfrm>
            <a:off x="5297762" y="2706624"/>
            <a:ext cx="6251110" cy="3483864"/>
          </a:xfrm>
        </p:spPr>
        <p:txBody>
          <a:bodyPr>
            <a:normAutofit/>
          </a:bodyPr>
          <a:lstStyle/>
          <a:p>
            <a:r>
              <a:rPr lang="en-US" b="0" i="0">
                <a:effectLst/>
                <a:latin typeface="glyph"/>
              </a:rPr>
              <a:t>Analyze a year’s worth of transactional data for Plato's Pizza to uncover strategies for boosting sales and enhancing operational efficiency, leading to practical insights that can elevate overall business performance.</a:t>
            </a:r>
          </a:p>
        </p:txBody>
      </p:sp>
      <p:pic>
        <p:nvPicPr>
          <p:cNvPr id="12" name="Picture 11" descr="A pepperoni pizza">
            <a:extLst>
              <a:ext uri="{FF2B5EF4-FFF2-40B4-BE49-F238E27FC236}">
                <a16:creationId xmlns:a16="http://schemas.microsoft.com/office/drawing/2014/main" id="{BF51D492-21B7-3D7E-38C4-CEDEA6BC333E}"/>
              </a:ext>
            </a:extLst>
          </p:cNvPr>
          <p:cNvPicPr>
            <a:picLocks noChangeAspect="1"/>
          </p:cNvPicPr>
          <p:nvPr/>
        </p:nvPicPr>
        <p:blipFill>
          <a:blip r:embed="rId2"/>
          <a:srcRect l="53139" r="153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54881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0F378F-FD53-26E4-145B-AFBED2BF6909}"/>
            </a:ext>
          </a:extLst>
        </p:cNvPr>
        <p:cNvGrpSpPr/>
        <p:nvPr/>
      </p:nvGrpSpPr>
      <p:grpSpPr>
        <a:xfrm>
          <a:off x="0" y="0"/>
          <a:ext cx="0" cy="0"/>
          <a:chOff x="0" y="0"/>
          <a:chExt cx="0" cy="0"/>
        </a:xfrm>
      </p:grpSpPr>
      <p:sp>
        <p:nvSpPr>
          <p:cNvPr id="40" name="Rectangle 3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1" name="Rectangle 4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E3A24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25B423-F313-6AFC-BBD2-5F93D0811B79}"/>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Data Overview</a:t>
            </a:r>
          </a:p>
        </p:txBody>
      </p:sp>
      <p:sp>
        <p:nvSpPr>
          <p:cNvPr id="11" name="TextBox 10">
            <a:extLst>
              <a:ext uri="{FF2B5EF4-FFF2-40B4-BE49-F238E27FC236}">
                <a16:creationId xmlns:a16="http://schemas.microsoft.com/office/drawing/2014/main" id="{4243A9CB-7D84-0E03-999A-737CC5BABFA6}"/>
              </a:ext>
            </a:extLst>
          </p:cNvPr>
          <p:cNvSpPr txBox="1"/>
          <p:nvPr/>
        </p:nvSpPr>
        <p:spPr>
          <a:xfrm>
            <a:off x="2895601" y="1900826"/>
            <a:ext cx="6396204" cy="662542"/>
          </a:xfrm>
          <a:prstGeom prst="rect">
            <a:avLst/>
          </a:prstGeom>
        </p:spPr>
        <p:txBody>
          <a:bodyPr vert="horz" lIns="91440" tIns="45720" rIns="91440" bIns="45720" rtlCol="0" anchor="ctr">
            <a:normAutofit fontScale="85000" lnSpcReduction="20000"/>
          </a:bodyPr>
          <a:lstStyle/>
          <a:p>
            <a:pPr algn="ctr">
              <a:lnSpc>
                <a:spcPct val="110000"/>
              </a:lnSpc>
              <a:spcBef>
                <a:spcPts val="1000"/>
              </a:spcBef>
            </a:pPr>
            <a:r>
              <a:rPr lang="en-US" sz="2400" b="0" dirty="0">
                <a:solidFill>
                  <a:srgbClr val="FFFFFF"/>
                </a:solidFill>
                <a:effectLst/>
                <a:latin typeface="glyph"/>
              </a:rPr>
              <a:t>The transactional data contains information solely based on their pizza products.</a:t>
            </a:r>
          </a:p>
        </p:txBody>
      </p:sp>
      <p:sp>
        <p:nvSpPr>
          <p:cNvPr id="43" name="Rectangle 42">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black and blue screen with white text&#10;&#10;AI-generated content may be incorrect.">
            <a:extLst>
              <a:ext uri="{FF2B5EF4-FFF2-40B4-BE49-F238E27FC236}">
                <a16:creationId xmlns:a16="http://schemas.microsoft.com/office/drawing/2014/main" id="{3A73FE51-2F0F-FB6B-BE9C-7750EEC94D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177" y="3666144"/>
            <a:ext cx="10118598" cy="1821349"/>
          </a:xfrm>
          <a:prstGeom prst="rect">
            <a:avLst/>
          </a:prstGeom>
        </p:spPr>
      </p:pic>
    </p:spTree>
    <p:extLst>
      <p:ext uri="{BB962C8B-B14F-4D97-AF65-F5344CB8AC3E}">
        <p14:creationId xmlns:p14="http://schemas.microsoft.com/office/powerpoint/2010/main" val="313416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7195FA-651A-0582-6FB3-CA2A5BE767E0}"/>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zza on a plate">
            <a:extLst>
              <a:ext uri="{FF2B5EF4-FFF2-40B4-BE49-F238E27FC236}">
                <a16:creationId xmlns:a16="http://schemas.microsoft.com/office/drawing/2014/main" id="{14759F49-BB54-696E-0596-4FD3B6F6AB48}"/>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12701" r="-1" b="3007"/>
          <a:stretch/>
        </p:blipFill>
        <p:spPr>
          <a:xfrm>
            <a:off x="20" y="10"/>
            <a:ext cx="12188931" cy="6857990"/>
          </a:xfrm>
          <a:prstGeom prst="rect">
            <a:avLst/>
          </a:prstGeom>
        </p:spPr>
      </p:pic>
      <p:sp>
        <p:nvSpPr>
          <p:cNvPr id="6" name="TextBox 5">
            <a:extLst>
              <a:ext uri="{FF2B5EF4-FFF2-40B4-BE49-F238E27FC236}">
                <a16:creationId xmlns:a16="http://schemas.microsoft.com/office/drawing/2014/main" id="{371BC6FA-8F2F-28EA-6DEC-D5079553A631}"/>
              </a:ext>
            </a:extLst>
          </p:cNvPr>
          <p:cNvSpPr txBox="1"/>
          <p:nvPr/>
        </p:nvSpPr>
        <p:spPr>
          <a:xfrm>
            <a:off x="1527048" y="1124712"/>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700" b="1" dirty="0">
                <a:effectLst/>
                <a:latin typeface="Arial Black" panose="020B0A04020102020204" pitchFamily="34" charset="0"/>
                <a:ea typeface="+mj-ea"/>
                <a:cs typeface="+mj-cs"/>
              </a:rPr>
              <a:t>What days and times do we tend to be busiest?</a:t>
            </a:r>
            <a:endParaRPr lang="en-US" sz="6700" b="1" dirty="0">
              <a:latin typeface="Arial Black" panose="020B0A04020102020204" pitchFamily="34" charset="0"/>
              <a:ea typeface="+mj-ea"/>
              <a:cs typeface="+mj-cs"/>
            </a:endParaRPr>
          </a:p>
        </p:txBody>
      </p:sp>
      <p:sp>
        <p:nvSpPr>
          <p:cNvPr id="38"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1998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0205DB-8A70-0B6D-5379-2762B0D19562}"/>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0" name="Rectangle 6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599D7-CAD9-3A7A-8403-FF6BA423F30B}"/>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dirty="0">
                <a:latin typeface="Arial Black" panose="020B0A04020102020204" pitchFamily="34" charset="0"/>
              </a:rPr>
              <a:t>Peak Days</a:t>
            </a:r>
          </a:p>
        </p:txBody>
      </p:sp>
      <p:sp>
        <p:nvSpPr>
          <p:cNvPr id="72"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ECB15C"/>
          </a:solidFill>
          <a:ln w="38100" cap="rnd">
            <a:solidFill>
              <a:srgbClr val="ECB15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26" descr="A graph of blue squares&#10;&#10;AI-generated content may be incorrect.">
            <a:extLst>
              <a:ext uri="{FF2B5EF4-FFF2-40B4-BE49-F238E27FC236}">
                <a16:creationId xmlns:a16="http://schemas.microsoft.com/office/drawing/2014/main" id="{ADF6200E-751B-9C89-FB7E-98CF6CA8E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063" y="2402184"/>
            <a:ext cx="6134172" cy="3695838"/>
          </a:xfrm>
          <a:prstGeom prst="rect">
            <a:avLst/>
          </a:prstGeom>
        </p:spPr>
      </p:pic>
      <p:grpSp>
        <p:nvGrpSpPr>
          <p:cNvPr id="14" name="Group 13">
            <a:extLst>
              <a:ext uri="{FF2B5EF4-FFF2-40B4-BE49-F238E27FC236}">
                <a16:creationId xmlns:a16="http://schemas.microsoft.com/office/drawing/2014/main" id="{BDE60357-FB87-9E06-07C1-B5E7BCBBD69C}"/>
              </a:ext>
            </a:extLst>
          </p:cNvPr>
          <p:cNvGrpSpPr/>
          <p:nvPr/>
        </p:nvGrpSpPr>
        <p:grpSpPr>
          <a:xfrm>
            <a:off x="604047" y="2184834"/>
            <a:ext cx="4904124" cy="1204371"/>
            <a:chOff x="604047" y="2184834"/>
            <a:chExt cx="4904124" cy="1204371"/>
          </a:xfrm>
        </p:grpSpPr>
        <p:sp>
          <p:nvSpPr>
            <p:cNvPr id="5" name="Rectangle: Rounded Corners 4">
              <a:extLst>
                <a:ext uri="{FF2B5EF4-FFF2-40B4-BE49-F238E27FC236}">
                  <a16:creationId xmlns:a16="http://schemas.microsoft.com/office/drawing/2014/main" id="{F2249EC3-BF52-1A52-F766-E2B81AAA70DB}"/>
                </a:ext>
              </a:extLst>
            </p:cNvPr>
            <p:cNvSpPr/>
            <p:nvPr/>
          </p:nvSpPr>
          <p:spPr>
            <a:xfrm>
              <a:off x="604047" y="2184834"/>
              <a:ext cx="4904124" cy="1203857"/>
            </a:xfrm>
            <a:prstGeom prst="roundRect">
              <a:avLst>
                <a:gd name="adj" fmla="val 10000"/>
              </a:avLst>
            </a:prstGeom>
            <a:solidFill>
              <a:schemeClr val="tx1">
                <a:lumMod val="75000"/>
                <a:lumOff val="25000"/>
              </a:schemeClr>
            </a:solidFill>
            <a:ln>
              <a:solidFill>
                <a:srgbClr val="20E2D7"/>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6" name="Rectangle 5" descr="Report Add">
              <a:extLst>
                <a:ext uri="{FF2B5EF4-FFF2-40B4-BE49-F238E27FC236}">
                  <a16:creationId xmlns:a16="http://schemas.microsoft.com/office/drawing/2014/main" id="{6DF840AA-CB8E-3274-E82E-B37C2163AE02}"/>
                </a:ext>
              </a:extLst>
            </p:cNvPr>
            <p:cNvSpPr/>
            <p:nvPr/>
          </p:nvSpPr>
          <p:spPr>
            <a:xfrm>
              <a:off x="887619" y="2456216"/>
              <a:ext cx="768856" cy="66212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7" name="Freeform: Shape 6">
              <a:extLst>
                <a:ext uri="{FF2B5EF4-FFF2-40B4-BE49-F238E27FC236}">
                  <a16:creationId xmlns:a16="http://schemas.microsoft.com/office/drawing/2014/main" id="{7EE3C2C7-EAC4-3EB4-0DA7-51D193E3C99D}"/>
                </a:ext>
              </a:extLst>
            </p:cNvPr>
            <p:cNvSpPr/>
            <p:nvPr/>
          </p:nvSpPr>
          <p:spPr>
            <a:xfrm>
              <a:off x="1761246" y="2185348"/>
              <a:ext cx="3746925" cy="1203857"/>
            </a:xfrm>
            <a:custGeom>
              <a:avLst/>
              <a:gdLst>
                <a:gd name="connsiteX0" fmla="*/ 0 w 2695263"/>
                <a:gd name="connsiteY0" fmla="*/ 0 h 1660443"/>
                <a:gd name="connsiteX1" fmla="*/ 2695263 w 2695263"/>
                <a:gd name="connsiteY1" fmla="*/ 0 h 1660443"/>
                <a:gd name="connsiteX2" fmla="*/ 2695263 w 2695263"/>
                <a:gd name="connsiteY2" fmla="*/ 1660443 h 1660443"/>
                <a:gd name="connsiteX3" fmla="*/ 0 w 2695263"/>
                <a:gd name="connsiteY3" fmla="*/ 1660443 h 1660443"/>
                <a:gd name="connsiteX4" fmla="*/ 0 w 2695263"/>
                <a:gd name="connsiteY4" fmla="*/ 0 h 166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5263" h="1660443">
                  <a:moveTo>
                    <a:pt x="0" y="0"/>
                  </a:moveTo>
                  <a:lnTo>
                    <a:pt x="2695263" y="0"/>
                  </a:lnTo>
                  <a:lnTo>
                    <a:pt x="2695263" y="1660443"/>
                  </a:lnTo>
                  <a:lnTo>
                    <a:pt x="0" y="16604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730" tIns="175730" rIns="175730" bIns="175730" numCol="1" spcCol="1270" anchor="ctr" anchorCtr="0">
              <a:noAutofit/>
            </a:bodyPr>
            <a:lstStyle/>
            <a:p>
              <a:pPr marL="0" lvl="0" indent="0" algn="l" defTabSz="622300">
                <a:lnSpc>
                  <a:spcPct val="100000"/>
                </a:lnSpc>
                <a:spcBef>
                  <a:spcPct val="0"/>
                </a:spcBef>
                <a:spcAft>
                  <a:spcPct val="35000"/>
                </a:spcAft>
                <a:buNone/>
              </a:pPr>
              <a:r>
                <a:rPr lang="en-US" sz="1600" kern="1200" dirty="0">
                  <a:solidFill>
                    <a:schemeClr val="bg1"/>
                  </a:solidFill>
                  <a:latin typeface="glyph"/>
                </a:rPr>
                <a:t>Total orders peaked on Friday with 8,106 orders.</a:t>
              </a:r>
            </a:p>
          </p:txBody>
        </p:sp>
      </p:grpSp>
      <p:grpSp>
        <p:nvGrpSpPr>
          <p:cNvPr id="15" name="Group 14">
            <a:extLst>
              <a:ext uri="{FF2B5EF4-FFF2-40B4-BE49-F238E27FC236}">
                <a16:creationId xmlns:a16="http://schemas.microsoft.com/office/drawing/2014/main" id="{82D0C6B8-9857-5FBF-7D77-56BF269A1E98}"/>
              </a:ext>
            </a:extLst>
          </p:cNvPr>
          <p:cNvGrpSpPr/>
          <p:nvPr/>
        </p:nvGrpSpPr>
        <p:grpSpPr>
          <a:xfrm>
            <a:off x="604047" y="3690169"/>
            <a:ext cx="4904124" cy="1203857"/>
            <a:chOff x="604047" y="3690169"/>
            <a:chExt cx="4904124" cy="1203857"/>
          </a:xfrm>
        </p:grpSpPr>
        <p:sp>
          <p:nvSpPr>
            <p:cNvPr id="8" name="Rectangle: Rounded Corners 7">
              <a:extLst>
                <a:ext uri="{FF2B5EF4-FFF2-40B4-BE49-F238E27FC236}">
                  <a16:creationId xmlns:a16="http://schemas.microsoft.com/office/drawing/2014/main" id="{406D1667-864B-884A-7D39-EDA0DC9D56AF}"/>
                </a:ext>
              </a:extLst>
            </p:cNvPr>
            <p:cNvSpPr/>
            <p:nvPr/>
          </p:nvSpPr>
          <p:spPr>
            <a:xfrm>
              <a:off x="604047" y="3690169"/>
              <a:ext cx="4904124" cy="1203857"/>
            </a:xfrm>
            <a:prstGeom prst="roundRect">
              <a:avLst>
                <a:gd name="adj" fmla="val 10000"/>
              </a:avLst>
            </a:prstGeom>
            <a:solidFill>
              <a:schemeClr val="tx1">
                <a:lumMod val="75000"/>
                <a:lumOff val="25000"/>
              </a:schemeClr>
            </a:solidFill>
            <a:ln>
              <a:solidFill>
                <a:srgbClr val="20E2D7"/>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9" name="Rectangle 8" descr="Brunch">
              <a:extLst>
                <a:ext uri="{FF2B5EF4-FFF2-40B4-BE49-F238E27FC236}">
                  <a16:creationId xmlns:a16="http://schemas.microsoft.com/office/drawing/2014/main" id="{EC7427EA-8F00-4FC1-EF39-29E4FA160B26}"/>
                </a:ext>
              </a:extLst>
            </p:cNvPr>
            <p:cNvSpPr/>
            <p:nvPr/>
          </p:nvSpPr>
          <p:spPr>
            <a:xfrm>
              <a:off x="887619" y="3961037"/>
              <a:ext cx="768856" cy="66212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10" name="Freeform: Shape 9">
              <a:extLst>
                <a:ext uri="{FF2B5EF4-FFF2-40B4-BE49-F238E27FC236}">
                  <a16:creationId xmlns:a16="http://schemas.microsoft.com/office/drawing/2014/main" id="{EA8A513E-7043-F87F-0FA7-4A034B261402}"/>
                </a:ext>
              </a:extLst>
            </p:cNvPr>
            <p:cNvSpPr/>
            <p:nvPr/>
          </p:nvSpPr>
          <p:spPr>
            <a:xfrm>
              <a:off x="1761246" y="3690169"/>
              <a:ext cx="3746925" cy="1203857"/>
            </a:xfrm>
            <a:custGeom>
              <a:avLst/>
              <a:gdLst>
                <a:gd name="connsiteX0" fmla="*/ 0 w 2695263"/>
                <a:gd name="connsiteY0" fmla="*/ 0 h 1660443"/>
                <a:gd name="connsiteX1" fmla="*/ 2695263 w 2695263"/>
                <a:gd name="connsiteY1" fmla="*/ 0 h 1660443"/>
                <a:gd name="connsiteX2" fmla="*/ 2695263 w 2695263"/>
                <a:gd name="connsiteY2" fmla="*/ 1660443 h 1660443"/>
                <a:gd name="connsiteX3" fmla="*/ 0 w 2695263"/>
                <a:gd name="connsiteY3" fmla="*/ 1660443 h 1660443"/>
                <a:gd name="connsiteX4" fmla="*/ 0 w 2695263"/>
                <a:gd name="connsiteY4" fmla="*/ 0 h 166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5263" h="1660443">
                  <a:moveTo>
                    <a:pt x="0" y="0"/>
                  </a:moveTo>
                  <a:lnTo>
                    <a:pt x="2695263" y="0"/>
                  </a:lnTo>
                  <a:lnTo>
                    <a:pt x="2695263" y="1660443"/>
                  </a:lnTo>
                  <a:lnTo>
                    <a:pt x="0" y="16604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730" tIns="175730" rIns="175730" bIns="175730" numCol="1" spcCol="1270" anchor="ctr" anchorCtr="0">
              <a:noAutofit/>
            </a:bodyPr>
            <a:lstStyle/>
            <a:p>
              <a:pPr marL="0" lvl="0" indent="0" algn="l" defTabSz="622300">
                <a:lnSpc>
                  <a:spcPct val="100000"/>
                </a:lnSpc>
                <a:spcBef>
                  <a:spcPct val="0"/>
                </a:spcBef>
                <a:spcAft>
                  <a:spcPct val="35000"/>
                </a:spcAft>
                <a:buNone/>
              </a:pPr>
              <a:r>
                <a:rPr lang="en-US" sz="1600" kern="1200" dirty="0">
                  <a:solidFill>
                    <a:schemeClr val="bg1"/>
                  </a:solidFill>
                  <a:latin typeface="glyph"/>
                </a:rPr>
                <a:t>Sunday is the least busy day with only 5,917 orders placed.</a:t>
              </a:r>
            </a:p>
          </p:txBody>
        </p:sp>
      </p:grpSp>
      <p:grpSp>
        <p:nvGrpSpPr>
          <p:cNvPr id="16" name="Group 15">
            <a:extLst>
              <a:ext uri="{FF2B5EF4-FFF2-40B4-BE49-F238E27FC236}">
                <a16:creationId xmlns:a16="http://schemas.microsoft.com/office/drawing/2014/main" id="{EF8CEE26-6DEA-B328-DDDA-E4E2A42C3C97}"/>
              </a:ext>
            </a:extLst>
          </p:cNvPr>
          <p:cNvGrpSpPr/>
          <p:nvPr/>
        </p:nvGrpSpPr>
        <p:grpSpPr>
          <a:xfrm>
            <a:off x="604047" y="5194990"/>
            <a:ext cx="4904124" cy="1203857"/>
            <a:chOff x="604047" y="5194990"/>
            <a:chExt cx="4904124" cy="1203857"/>
          </a:xfrm>
        </p:grpSpPr>
        <p:sp>
          <p:nvSpPr>
            <p:cNvPr id="11" name="Rectangle: Rounded Corners 10">
              <a:extLst>
                <a:ext uri="{FF2B5EF4-FFF2-40B4-BE49-F238E27FC236}">
                  <a16:creationId xmlns:a16="http://schemas.microsoft.com/office/drawing/2014/main" id="{B6A172D2-C0E9-0EC5-FD62-A189AD746B12}"/>
                </a:ext>
              </a:extLst>
            </p:cNvPr>
            <p:cNvSpPr/>
            <p:nvPr/>
          </p:nvSpPr>
          <p:spPr>
            <a:xfrm>
              <a:off x="604047" y="5194990"/>
              <a:ext cx="4904124" cy="1203857"/>
            </a:xfrm>
            <a:prstGeom prst="roundRect">
              <a:avLst>
                <a:gd name="adj" fmla="val 10000"/>
              </a:avLst>
            </a:prstGeom>
            <a:solidFill>
              <a:schemeClr val="tx1">
                <a:lumMod val="75000"/>
                <a:lumOff val="25000"/>
              </a:schemeClr>
            </a:solidFill>
            <a:ln>
              <a:solidFill>
                <a:srgbClr val="20E2D7"/>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2" name="Rectangle 11" descr="Calendar Week">
              <a:extLst>
                <a:ext uri="{FF2B5EF4-FFF2-40B4-BE49-F238E27FC236}">
                  <a16:creationId xmlns:a16="http://schemas.microsoft.com/office/drawing/2014/main" id="{513351BB-8FE9-D469-0D82-09014FC8EA2A}"/>
                </a:ext>
              </a:extLst>
            </p:cNvPr>
            <p:cNvSpPr/>
            <p:nvPr/>
          </p:nvSpPr>
          <p:spPr>
            <a:xfrm>
              <a:off x="887619" y="5465858"/>
              <a:ext cx="768856" cy="662121"/>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13" name="Freeform: Shape 12">
              <a:extLst>
                <a:ext uri="{FF2B5EF4-FFF2-40B4-BE49-F238E27FC236}">
                  <a16:creationId xmlns:a16="http://schemas.microsoft.com/office/drawing/2014/main" id="{910D9C80-C76C-6A8B-4B54-FB3F27A07A53}"/>
                </a:ext>
              </a:extLst>
            </p:cNvPr>
            <p:cNvSpPr/>
            <p:nvPr/>
          </p:nvSpPr>
          <p:spPr>
            <a:xfrm>
              <a:off x="1761246" y="5194990"/>
              <a:ext cx="3746925" cy="1203857"/>
            </a:xfrm>
            <a:custGeom>
              <a:avLst/>
              <a:gdLst>
                <a:gd name="connsiteX0" fmla="*/ 0 w 2695263"/>
                <a:gd name="connsiteY0" fmla="*/ 0 h 1660443"/>
                <a:gd name="connsiteX1" fmla="*/ 2695263 w 2695263"/>
                <a:gd name="connsiteY1" fmla="*/ 0 h 1660443"/>
                <a:gd name="connsiteX2" fmla="*/ 2695263 w 2695263"/>
                <a:gd name="connsiteY2" fmla="*/ 1660443 h 1660443"/>
                <a:gd name="connsiteX3" fmla="*/ 0 w 2695263"/>
                <a:gd name="connsiteY3" fmla="*/ 1660443 h 1660443"/>
                <a:gd name="connsiteX4" fmla="*/ 0 w 2695263"/>
                <a:gd name="connsiteY4" fmla="*/ 0 h 166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5263" h="1660443">
                  <a:moveTo>
                    <a:pt x="0" y="0"/>
                  </a:moveTo>
                  <a:lnTo>
                    <a:pt x="2695263" y="0"/>
                  </a:lnTo>
                  <a:lnTo>
                    <a:pt x="2695263" y="1660443"/>
                  </a:lnTo>
                  <a:lnTo>
                    <a:pt x="0" y="16604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730" tIns="175730" rIns="175730" bIns="175730" numCol="1" spcCol="1270" anchor="ctr" anchorCtr="0">
              <a:noAutofit/>
            </a:bodyPr>
            <a:lstStyle/>
            <a:p>
              <a:pPr marL="0" lvl="0" indent="0" algn="l" defTabSz="622300">
                <a:lnSpc>
                  <a:spcPct val="100000"/>
                </a:lnSpc>
                <a:spcBef>
                  <a:spcPct val="0"/>
                </a:spcBef>
                <a:spcAft>
                  <a:spcPct val="35000"/>
                </a:spcAft>
                <a:buNone/>
              </a:pPr>
              <a:r>
                <a:rPr lang="en-US" sz="1600" kern="1200" dirty="0">
                  <a:solidFill>
                    <a:schemeClr val="bg1"/>
                  </a:solidFill>
                  <a:latin typeface="glyph"/>
                </a:rPr>
                <a:t>Total Orders progressively increase from the start of the week, Monday, and peak Friday-Saturday, and diminish at the end of the week on Sunday</a:t>
              </a:r>
            </a:p>
          </p:txBody>
        </p:sp>
      </p:grpSp>
    </p:spTree>
    <p:extLst>
      <p:ext uri="{BB962C8B-B14F-4D97-AF65-F5344CB8AC3E}">
        <p14:creationId xmlns:p14="http://schemas.microsoft.com/office/powerpoint/2010/main" val="31011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67EAB1-59C9-E883-E2D5-17B65B2750CA}"/>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5E117B10-E345-FE94-8C7A-238CE53A6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0" name="Rectangle 69">
            <a:extLst>
              <a:ext uri="{FF2B5EF4-FFF2-40B4-BE49-F238E27FC236}">
                <a16:creationId xmlns:a16="http://schemas.microsoft.com/office/drawing/2014/main" id="{41B39CF6-D888-C954-8F18-7C5839D02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A88B5-43F5-6DCE-E7DB-75F981442C1F}"/>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dirty="0">
                <a:latin typeface="Arial Black" panose="020B0A04020102020204" pitchFamily="34" charset="0"/>
              </a:rPr>
              <a:t>Peak Hours</a:t>
            </a:r>
          </a:p>
        </p:txBody>
      </p:sp>
      <p:sp>
        <p:nvSpPr>
          <p:cNvPr id="72" name="Rectangle 6">
            <a:extLst>
              <a:ext uri="{FF2B5EF4-FFF2-40B4-BE49-F238E27FC236}">
                <a16:creationId xmlns:a16="http://schemas.microsoft.com/office/drawing/2014/main" id="{1DBED69C-EEC4-EBD4-BECB-FBF11F25D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ECB15C"/>
          </a:solidFill>
          <a:ln w="38100" cap="rnd">
            <a:solidFill>
              <a:srgbClr val="ECB15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6">
            <a:extLst>
              <a:ext uri="{FF2B5EF4-FFF2-40B4-BE49-F238E27FC236}">
                <a16:creationId xmlns:a16="http://schemas.microsoft.com/office/drawing/2014/main" id="{5F2894B4-A786-CBA1-9E61-D74D26C780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70345" y="2456216"/>
            <a:ext cx="6973042" cy="3515576"/>
          </a:xfrm>
          <a:prstGeom prst="rect">
            <a:avLst/>
          </a:prstGeom>
        </p:spPr>
      </p:pic>
      <p:sp>
        <p:nvSpPr>
          <p:cNvPr id="14" name="Rectangle: Rounded Corners 13">
            <a:extLst>
              <a:ext uri="{FF2B5EF4-FFF2-40B4-BE49-F238E27FC236}">
                <a16:creationId xmlns:a16="http://schemas.microsoft.com/office/drawing/2014/main" id="{802E3BA7-3CFA-7AFE-0080-D8DF26A7D4CD}"/>
              </a:ext>
            </a:extLst>
          </p:cNvPr>
          <p:cNvSpPr/>
          <p:nvPr/>
        </p:nvSpPr>
        <p:spPr>
          <a:xfrm>
            <a:off x="296379" y="2253343"/>
            <a:ext cx="4373591" cy="1166082"/>
          </a:xfrm>
          <a:prstGeom prst="roundRect">
            <a:avLst>
              <a:gd name="adj" fmla="val 10000"/>
            </a:avLst>
          </a:prstGeom>
          <a:solidFill>
            <a:schemeClr val="tx1">
              <a:lumMod val="75000"/>
              <a:lumOff val="25000"/>
            </a:schemeClr>
          </a:solidFill>
          <a:ln>
            <a:solidFill>
              <a:srgbClr val="20E2D7"/>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5" name="Rectangle 14" descr="Report Add">
            <a:extLst>
              <a:ext uri="{FF2B5EF4-FFF2-40B4-BE49-F238E27FC236}">
                <a16:creationId xmlns:a16="http://schemas.microsoft.com/office/drawing/2014/main" id="{A6868627-7882-CEA1-D121-A2518F2D32ED}"/>
              </a:ext>
            </a:extLst>
          </p:cNvPr>
          <p:cNvSpPr/>
          <p:nvPr/>
        </p:nvSpPr>
        <p:spPr>
          <a:xfrm>
            <a:off x="536752" y="2516210"/>
            <a:ext cx="643867" cy="64134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16" name="Freeform: Shape 15">
            <a:extLst>
              <a:ext uri="{FF2B5EF4-FFF2-40B4-BE49-F238E27FC236}">
                <a16:creationId xmlns:a16="http://schemas.microsoft.com/office/drawing/2014/main" id="{B9FDBDCD-6B05-FE31-5953-14E298A1D60F}"/>
              </a:ext>
            </a:extLst>
          </p:cNvPr>
          <p:cNvSpPr/>
          <p:nvPr/>
        </p:nvSpPr>
        <p:spPr>
          <a:xfrm>
            <a:off x="1380994" y="2253841"/>
            <a:ext cx="3288976" cy="1166082"/>
          </a:xfrm>
          <a:custGeom>
            <a:avLst/>
            <a:gdLst>
              <a:gd name="connsiteX0" fmla="*/ 0 w 2695263"/>
              <a:gd name="connsiteY0" fmla="*/ 0 h 1660443"/>
              <a:gd name="connsiteX1" fmla="*/ 2695263 w 2695263"/>
              <a:gd name="connsiteY1" fmla="*/ 0 h 1660443"/>
              <a:gd name="connsiteX2" fmla="*/ 2695263 w 2695263"/>
              <a:gd name="connsiteY2" fmla="*/ 1660443 h 1660443"/>
              <a:gd name="connsiteX3" fmla="*/ 0 w 2695263"/>
              <a:gd name="connsiteY3" fmla="*/ 1660443 h 1660443"/>
              <a:gd name="connsiteX4" fmla="*/ 0 w 2695263"/>
              <a:gd name="connsiteY4" fmla="*/ 0 h 166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5263" h="1660443">
                <a:moveTo>
                  <a:pt x="0" y="0"/>
                </a:moveTo>
                <a:lnTo>
                  <a:pt x="2695263" y="0"/>
                </a:lnTo>
                <a:lnTo>
                  <a:pt x="2695263" y="1660443"/>
                </a:lnTo>
                <a:lnTo>
                  <a:pt x="0" y="16604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730" tIns="175730" rIns="175730" bIns="175730" numCol="1" spcCol="1270" anchor="ctr" anchorCtr="0">
            <a:noAutofit/>
          </a:bodyPr>
          <a:lstStyle/>
          <a:p>
            <a:pPr marL="0" lvl="0" indent="0" algn="l" defTabSz="622300">
              <a:lnSpc>
                <a:spcPct val="100000"/>
              </a:lnSpc>
              <a:spcBef>
                <a:spcPct val="0"/>
              </a:spcBef>
              <a:spcAft>
                <a:spcPct val="35000"/>
              </a:spcAft>
              <a:buNone/>
            </a:pPr>
            <a:r>
              <a:rPr lang="en-US" sz="1600" kern="1200" dirty="0">
                <a:solidFill>
                  <a:schemeClr val="bg1"/>
                </a:solidFill>
                <a:latin typeface="glyph"/>
              </a:rPr>
              <a:t>Total orders peak between 12 PM (6,543) and 1 PM (6,203).</a:t>
            </a:r>
          </a:p>
        </p:txBody>
      </p:sp>
      <p:sp>
        <p:nvSpPr>
          <p:cNvPr id="17" name="Rectangle: Rounded Corners 16">
            <a:extLst>
              <a:ext uri="{FF2B5EF4-FFF2-40B4-BE49-F238E27FC236}">
                <a16:creationId xmlns:a16="http://schemas.microsoft.com/office/drawing/2014/main" id="{98E296FE-3BB6-5017-BA05-B682283C8926}"/>
              </a:ext>
            </a:extLst>
          </p:cNvPr>
          <p:cNvSpPr/>
          <p:nvPr/>
        </p:nvSpPr>
        <p:spPr>
          <a:xfrm>
            <a:off x="296379" y="3711444"/>
            <a:ext cx="4373591" cy="1166082"/>
          </a:xfrm>
          <a:prstGeom prst="roundRect">
            <a:avLst>
              <a:gd name="adj" fmla="val 10000"/>
            </a:avLst>
          </a:prstGeom>
          <a:solidFill>
            <a:schemeClr val="tx1">
              <a:lumMod val="75000"/>
              <a:lumOff val="25000"/>
            </a:schemeClr>
          </a:solidFill>
          <a:ln>
            <a:solidFill>
              <a:srgbClr val="20E2D7"/>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8" name="Rectangle 17" descr="Brunch">
            <a:extLst>
              <a:ext uri="{FF2B5EF4-FFF2-40B4-BE49-F238E27FC236}">
                <a16:creationId xmlns:a16="http://schemas.microsoft.com/office/drawing/2014/main" id="{349AD5C2-50AE-20D8-20FD-57BDA56FCBD1}"/>
              </a:ext>
            </a:extLst>
          </p:cNvPr>
          <p:cNvSpPr/>
          <p:nvPr/>
        </p:nvSpPr>
        <p:spPr>
          <a:xfrm>
            <a:off x="536752" y="3973813"/>
            <a:ext cx="643867" cy="641345"/>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19" name="Freeform: Shape 18">
            <a:extLst>
              <a:ext uri="{FF2B5EF4-FFF2-40B4-BE49-F238E27FC236}">
                <a16:creationId xmlns:a16="http://schemas.microsoft.com/office/drawing/2014/main" id="{3C9286B6-CC65-F387-B053-F7A27C2EF1B3}"/>
              </a:ext>
            </a:extLst>
          </p:cNvPr>
          <p:cNvSpPr/>
          <p:nvPr/>
        </p:nvSpPr>
        <p:spPr>
          <a:xfrm>
            <a:off x="1380994" y="3711444"/>
            <a:ext cx="3288976" cy="1166082"/>
          </a:xfrm>
          <a:custGeom>
            <a:avLst/>
            <a:gdLst>
              <a:gd name="connsiteX0" fmla="*/ 0 w 2695263"/>
              <a:gd name="connsiteY0" fmla="*/ 0 h 1660443"/>
              <a:gd name="connsiteX1" fmla="*/ 2695263 w 2695263"/>
              <a:gd name="connsiteY1" fmla="*/ 0 h 1660443"/>
              <a:gd name="connsiteX2" fmla="*/ 2695263 w 2695263"/>
              <a:gd name="connsiteY2" fmla="*/ 1660443 h 1660443"/>
              <a:gd name="connsiteX3" fmla="*/ 0 w 2695263"/>
              <a:gd name="connsiteY3" fmla="*/ 1660443 h 1660443"/>
              <a:gd name="connsiteX4" fmla="*/ 0 w 2695263"/>
              <a:gd name="connsiteY4" fmla="*/ 0 h 166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5263" h="1660443">
                <a:moveTo>
                  <a:pt x="0" y="0"/>
                </a:moveTo>
                <a:lnTo>
                  <a:pt x="2695263" y="0"/>
                </a:lnTo>
                <a:lnTo>
                  <a:pt x="2695263" y="1660443"/>
                </a:lnTo>
                <a:lnTo>
                  <a:pt x="0" y="16604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730" tIns="175730" rIns="175730" bIns="175730" numCol="1" spcCol="1270" anchor="ctr" anchorCtr="0">
            <a:noAutofit/>
          </a:bodyPr>
          <a:lstStyle/>
          <a:p>
            <a:pPr marL="0" lvl="0" indent="0" algn="l" defTabSz="622300">
              <a:lnSpc>
                <a:spcPct val="100000"/>
              </a:lnSpc>
              <a:spcBef>
                <a:spcPct val="0"/>
              </a:spcBef>
              <a:spcAft>
                <a:spcPct val="35000"/>
              </a:spcAft>
              <a:buNone/>
            </a:pPr>
            <a:r>
              <a:rPr lang="en-US" sz="1600" dirty="0">
                <a:solidFill>
                  <a:schemeClr val="bg1"/>
                </a:solidFill>
                <a:latin typeface="glyph"/>
              </a:rPr>
              <a:t>The least busy hours are between 9 AM and 10 AM with 21 orders placed.</a:t>
            </a:r>
            <a:endParaRPr lang="en-US" sz="1600" kern="1200" dirty="0">
              <a:solidFill>
                <a:schemeClr val="bg1"/>
              </a:solidFill>
              <a:latin typeface="glyph"/>
            </a:endParaRPr>
          </a:p>
        </p:txBody>
      </p:sp>
      <p:sp>
        <p:nvSpPr>
          <p:cNvPr id="20" name="Rectangle: Rounded Corners 19">
            <a:extLst>
              <a:ext uri="{FF2B5EF4-FFF2-40B4-BE49-F238E27FC236}">
                <a16:creationId xmlns:a16="http://schemas.microsoft.com/office/drawing/2014/main" id="{10C7BDD9-C23E-4433-FCCB-BE5F1AFD4ED3}"/>
              </a:ext>
            </a:extLst>
          </p:cNvPr>
          <p:cNvSpPr/>
          <p:nvPr/>
        </p:nvSpPr>
        <p:spPr>
          <a:xfrm>
            <a:off x="296379" y="5169048"/>
            <a:ext cx="4373591" cy="1166082"/>
          </a:xfrm>
          <a:prstGeom prst="roundRect">
            <a:avLst>
              <a:gd name="adj" fmla="val 10000"/>
            </a:avLst>
          </a:prstGeom>
          <a:solidFill>
            <a:schemeClr val="tx1">
              <a:lumMod val="75000"/>
              <a:lumOff val="25000"/>
            </a:schemeClr>
          </a:solidFill>
          <a:ln>
            <a:solidFill>
              <a:srgbClr val="20E2D7"/>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21" name="Rectangle 20" descr="Calendar Week">
            <a:extLst>
              <a:ext uri="{FF2B5EF4-FFF2-40B4-BE49-F238E27FC236}">
                <a16:creationId xmlns:a16="http://schemas.microsoft.com/office/drawing/2014/main" id="{3CCCACAD-9974-94DD-37EB-4406B719ED17}"/>
              </a:ext>
            </a:extLst>
          </p:cNvPr>
          <p:cNvSpPr/>
          <p:nvPr/>
        </p:nvSpPr>
        <p:spPr>
          <a:xfrm>
            <a:off x="536752" y="5431416"/>
            <a:ext cx="643867" cy="641345"/>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2" name="Freeform: Shape 21">
            <a:extLst>
              <a:ext uri="{FF2B5EF4-FFF2-40B4-BE49-F238E27FC236}">
                <a16:creationId xmlns:a16="http://schemas.microsoft.com/office/drawing/2014/main" id="{8E9121BF-99F9-FF20-47A6-6B0429CB7458}"/>
              </a:ext>
            </a:extLst>
          </p:cNvPr>
          <p:cNvSpPr/>
          <p:nvPr/>
        </p:nvSpPr>
        <p:spPr>
          <a:xfrm>
            <a:off x="1380994" y="5169048"/>
            <a:ext cx="3288976" cy="1166082"/>
          </a:xfrm>
          <a:custGeom>
            <a:avLst/>
            <a:gdLst>
              <a:gd name="connsiteX0" fmla="*/ 0 w 2695263"/>
              <a:gd name="connsiteY0" fmla="*/ 0 h 1660443"/>
              <a:gd name="connsiteX1" fmla="*/ 2695263 w 2695263"/>
              <a:gd name="connsiteY1" fmla="*/ 0 h 1660443"/>
              <a:gd name="connsiteX2" fmla="*/ 2695263 w 2695263"/>
              <a:gd name="connsiteY2" fmla="*/ 1660443 h 1660443"/>
              <a:gd name="connsiteX3" fmla="*/ 0 w 2695263"/>
              <a:gd name="connsiteY3" fmla="*/ 1660443 h 1660443"/>
              <a:gd name="connsiteX4" fmla="*/ 0 w 2695263"/>
              <a:gd name="connsiteY4" fmla="*/ 0 h 166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5263" h="1660443">
                <a:moveTo>
                  <a:pt x="0" y="0"/>
                </a:moveTo>
                <a:lnTo>
                  <a:pt x="2695263" y="0"/>
                </a:lnTo>
                <a:lnTo>
                  <a:pt x="2695263" y="1660443"/>
                </a:lnTo>
                <a:lnTo>
                  <a:pt x="0" y="16604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730" tIns="175730" rIns="175730" bIns="175730" numCol="1" spcCol="1270" anchor="ctr" anchorCtr="0">
            <a:noAutofit/>
          </a:bodyPr>
          <a:lstStyle/>
          <a:p>
            <a:pPr marL="0" lvl="0" indent="0" algn="l" defTabSz="622300">
              <a:lnSpc>
                <a:spcPct val="100000"/>
              </a:lnSpc>
              <a:spcBef>
                <a:spcPct val="0"/>
              </a:spcBef>
              <a:spcAft>
                <a:spcPct val="35000"/>
              </a:spcAft>
              <a:buNone/>
            </a:pPr>
            <a:r>
              <a:rPr lang="en-US" sz="1600" kern="1200" dirty="0">
                <a:solidFill>
                  <a:schemeClr val="bg1"/>
                </a:solidFill>
                <a:latin typeface="glyph"/>
              </a:rPr>
              <a:t>The two peaks consist of Lunch time and dinner time.</a:t>
            </a:r>
          </a:p>
        </p:txBody>
      </p:sp>
    </p:spTree>
    <p:extLst>
      <p:ext uri="{BB962C8B-B14F-4D97-AF65-F5344CB8AC3E}">
        <p14:creationId xmlns:p14="http://schemas.microsoft.com/office/powerpoint/2010/main" val="199935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E96BEA-9BB9-A86A-9496-53E350E8A4C0}"/>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9" name="Rectangle 6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4027AF-19EC-0373-9DF6-1D64211FA6A1}"/>
              </a:ext>
            </a:extLst>
          </p:cNvPr>
          <p:cNvSpPr>
            <a:spLocks noGrp="1"/>
          </p:cNvSpPr>
          <p:nvPr>
            <p:ph type="title"/>
          </p:nvPr>
        </p:nvSpPr>
        <p:spPr>
          <a:xfrm>
            <a:off x="638881" y="759978"/>
            <a:ext cx="10909640" cy="1065836"/>
          </a:xfrm>
        </p:spPr>
        <p:txBody>
          <a:bodyPr vert="horz" lIns="91440" tIns="45720" rIns="91440" bIns="45720" rtlCol="0" anchor="ctr">
            <a:noAutofit/>
          </a:bodyPr>
          <a:lstStyle/>
          <a:p>
            <a:pPr algn="ctr">
              <a:lnSpc>
                <a:spcPct val="90000"/>
              </a:lnSpc>
            </a:pPr>
            <a:r>
              <a:rPr lang="en-US" sz="3800" dirty="0">
                <a:latin typeface="Arial Black" panose="020B0A04020102020204" pitchFamily="34" charset="0"/>
              </a:rPr>
              <a:t>What does this mean in terms of revenue?</a:t>
            </a:r>
          </a:p>
        </p:txBody>
      </p:sp>
      <p:sp>
        <p:nvSpPr>
          <p:cNvPr id="71"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5BCEDD"/>
          </a:solidFill>
          <a:ln w="38100" cap="rnd">
            <a:solidFill>
              <a:srgbClr val="5BCED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screen&#10;&#10;AI-generated content may be incorrect.">
            <a:extLst>
              <a:ext uri="{FF2B5EF4-FFF2-40B4-BE49-F238E27FC236}">
                <a16:creationId xmlns:a16="http://schemas.microsoft.com/office/drawing/2014/main" id="{86CA442C-D2F8-9563-4E8F-3092AF915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751567"/>
            <a:ext cx="5614416" cy="3677441"/>
          </a:xfrm>
          <a:prstGeom prst="rect">
            <a:avLst/>
          </a:prstGeom>
        </p:spPr>
      </p:pic>
      <p:grpSp>
        <p:nvGrpSpPr>
          <p:cNvPr id="25" name="Group 24">
            <a:extLst>
              <a:ext uri="{FF2B5EF4-FFF2-40B4-BE49-F238E27FC236}">
                <a16:creationId xmlns:a16="http://schemas.microsoft.com/office/drawing/2014/main" id="{6693B24F-675D-C9C0-A36C-C85690DF728C}"/>
              </a:ext>
            </a:extLst>
          </p:cNvPr>
          <p:cNvGrpSpPr/>
          <p:nvPr/>
        </p:nvGrpSpPr>
        <p:grpSpPr>
          <a:xfrm>
            <a:off x="6254496" y="3449737"/>
            <a:ext cx="5614418" cy="2281100"/>
            <a:chOff x="454132" y="1077583"/>
            <a:chExt cx="5315296" cy="2167158"/>
          </a:xfrm>
        </p:grpSpPr>
        <p:sp>
          <p:nvSpPr>
            <p:cNvPr id="26" name="Oval 25">
              <a:extLst>
                <a:ext uri="{FF2B5EF4-FFF2-40B4-BE49-F238E27FC236}">
                  <a16:creationId xmlns:a16="http://schemas.microsoft.com/office/drawing/2014/main" id="{8739A228-ECA4-B9D5-2F20-23F40F13569C}"/>
                </a:ext>
              </a:extLst>
            </p:cNvPr>
            <p:cNvSpPr/>
            <p:nvPr/>
          </p:nvSpPr>
          <p:spPr>
            <a:xfrm>
              <a:off x="454132" y="1077583"/>
              <a:ext cx="754535" cy="754535"/>
            </a:xfrm>
            <a:prstGeom prst="ellipse">
              <a:avLst/>
            </a:prstGeom>
            <a:solidFill>
              <a:schemeClr val="tx1">
                <a:lumMod val="75000"/>
                <a:lumOff val="2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28" name="Freeform: Shape 27">
              <a:extLst>
                <a:ext uri="{FF2B5EF4-FFF2-40B4-BE49-F238E27FC236}">
                  <a16:creationId xmlns:a16="http://schemas.microsoft.com/office/drawing/2014/main" id="{14EC48ED-87A6-58E6-5680-851FEECE8DA3}"/>
                </a:ext>
              </a:extLst>
            </p:cNvPr>
            <p:cNvSpPr/>
            <p:nvPr/>
          </p:nvSpPr>
          <p:spPr>
            <a:xfrm>
              <a:off x="1367249" y="1077583"/>
              <a:ext cx="4402179" cy="754535"/>
            </a:xfrm>
            <a:custGeom>
              <a:avLst/>
              <a:gdLst>
                <a:gd name="connsiteX0" fmla="*/ 0 w 1778547"/>
                <a:gd name="connsiteY0" fmla="*/ 0 h 754535"/>
                <a:gd name="connsiteX1" fmla="*/ 1778547 w 1778547"/>
                <a:gd name="connsiteY1" fmla="*/ 0 h 754535"/>
                <a:gd name="connsiteX2" fmla="*/ 1778547 w 1778547"/>
                <a:gd name="connsiteY2" fmla="*/ 754535 h 754535"/>
                <a:gd name="connsiteX3" fmla="*/ 0 w 1778547"/>
                <a:gd name="connsiteY3" fmla="*/ 754535 h 754535"/>
                <a:gd name="connsiteX4" fmla="*/ 0 w 1778547"/>
                <a:gd name="connsiteY4" fmla="*/ 0 h 75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47" h="754535">
                  <a:moveTo>
                    <a:pt x="0" y="0"/>
                  </a:moveTo>
                  <a:lnTo>
                    <a:pt x="1778547" y="0"/>
                  </a:lnTo>
                  <a:lnTo>
                    <a:pt x="1778547" y="754535"/>
                  </a:lnTo>
                  <a:lnTo>
                    <a:pt x="0" y="7545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defTabSz="490384">
                <a:spcBef>
                  <a:spcPct val="0"/>
                </a:spcBef>
                <a:spcAft>
                  <a:spcPct val="35000"/>
                </a:spcAft>
              </a:pPr>
              <a:r>
                <a:rPr lang="en-US" sz="1666" b="1" kern="1200">
                  <a:solidFill>
                    <a:schemeClr val="tx1">
                      <a:hueOff val="0"/>
                      <a:satOff val="0"/>
                      <a:lumOff val="0"/>
                      <a:alphaOff val="0"/>
                    </a:schemeClr>
                  </a:solidFill>
                  <a:latin typeface="glyph"/>
                  <a:ea typeface="+mn-ea"/>
                  <a:cs typeface="+mn-cs"/>
                </a:rPr>
                <a:t>Peak Periods: </a:t>
              </a:r>
              <a:r>
                <a:rPr lang="en-US" sz="1604" kern="1200">
                  <a:solidFill>
                    <a:schemeClr val="tx1">
                      <a:hueOff val="0"/>
                      <a:satOff val="0"/>
                      <a:lumOff val="0"/>
                      <a:alphaOff val="0"/>
                    </a:schemeClr>
                  </a:solidFill>
                  <a:latin typeface="glyph"/>
                  <a:ea typeface="+mn-ea"/>
                  <a:cs typeface="+mn-cs"/>
                </a:rPr>
                <a:t>In the peak hours of 12 PM and 1 PM when the restaurant is busiest a total Revenue of $217,944 was generated.</a:t>
              </a:r>
              <a:endParaRPr lang="en-US" sz="1348" kern="1200">
                <a:solidFill>
                  <a:schemeClr val="tx1">
                    <a:hueOff val="0"/>
                    <a:satOff val="0"/>
                    <a:lumOff val="0"/>
                    <a:alphaOff val="0"/>
                  </a:schemeClr>
                </a:solidFill>
                <a:latin typeface="glyph"/>
                <a:ea typeface="+mn-ea"/>
                <a:cs typeface="+mn-cs"/>
              </a:endParaRPr>
            </a:p>
          </p:txBody>
        </p:sp>
        <p:sp>
          <p:nvSpPr>
            <p:cNvPr id="35" name="Oval 34">
              <a:extLst>
                <a:ext uri="{FF2B5EF4-FFF2-40B4-BE49-F238E27FC236}">
                  <a16:creationId xmlns:a16="http://schemas.microsoft.com/office/drawing/2014/main" id="{7CC8D476-6116-BF52-D78A-9A71DCF6040A}"/>
                </a:ext>
              </a:extLst>
            </p:cNvPr>
            <p:cNvSpPr/>
            <p:nvPr/>
          </p:nvSpPr>
          <p:spPr>
            <a:xfrm>
              <a:off x="454132" y="2490206"/>
              <a:ext cx="754535" cy="754535"/>
            </a:xfrm>
            <a:prstGeom prst="ellipse">
              <a:avLst/>
            </a:prstGeom>
            <a:solidFill>
              <a:schemeClr val="tx1">
                <a:lumMod val="75000"/>
                <a:lumOff val="2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36" name="Rectangle 35" descr="Bar Graph with Downward Trend">
              <a:extLst>
                <a:ext uri="{FF2B5EF4-FFF2-40B4-BE49-F238E27FC236}">
                  <a16:creationId xmlns:a16="http://schemas.microsoft.com/office/drawing/2014/main" id="{721D0CF3-F33D-8295-8A84-D2C74EC93888}"/>
                </a:ext>
              </a:extLst>
            </p:cNvPr>
            <p:cNvSpPr/>
            <p:nvPr/>
          </p:nvSpPr>
          <p:spPr>
            <a:xfrm>
              <a:off x="612714" y="2648665"/>
              <a:ext cx="437630" cy="43763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7" name="Freeform: Shape 36">
              <a:extLst>
                <a:ext uri="{FF2B5EF4-FFF2-40B4-BE49-F238E27FC236}">
                  <a16:creationId xmlns:a16="http://schemas.microsoft.com/office/drawing/2014/main" id="{4EDC7D11-5517-A5E6-73F4-2F583A7751FF}"/>
                </a:ext>
              </a:extLst>
            </p:cNvPr>
            <p:cNvSpPr/>
            <p:nvPr/>
          </p:nvSpPr>
          <p:spPr>
            <a:xfrm>
              <a:off x="1367249" y="2490206"/>
              <a:ext cx="4402179" cy="754535"/>
            </a:xfrm>
            <a:custGeom>
              <a:avLst/>
              <a:gdLst>
                <a:gd name="connsiteX0" fmla="*/ 0 w 1778547"/>
                <a:gd name="connsiteY0" fmla="*/ 0 h 754535"/>
                <a:gd name="connsiteX1" fmla="*/ 1778547 w 1778547"/>
                <a:gd name="connsiteY1" fmla="*/ 0 h 754535"/>
                <a:gd name="connsiteX2" fmla="*/ 1778547 w 1778547"/>
                <a:gd name="connsiteY2" fmla="*/ 754535 h 754535"/>
                <a:gd name="connsiteX3" fmla="*/ 0 w 1778547"/>
                <a:gd name="connsiteY3" fmla="*/ 754535 h 754535"/>
                <a:gd name="connsiteX4" fmla="*/ 0 w 1778547"/>
                <a:gd name="connsiteY4" fmla="*/ 0 h 75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47" h="754535">
                  <a:moveTo>
                    <a:pt x="0" y="0"/>
                  </a:moveTo>
                  <a:lnTo>
                    <a:pt x="1778547" y="0"/>
                  </a:lnTo>
                  <a:lnTo>
                    <a:pt x="1778547" y="754535"/>
                  </a:lnTo>
                  <a:lnTo>
                    <a:pt x="0" y="7545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defTabSz="490384">
                <a:spcBef>
                  <a:spcPct val="0"/>
                </a:spcBef>
                <a:spcAft>
                  <a:spcPct val="35000"/>
                </a:spcAft>
              </a:pPr>
              <a:r>
                <a:rPr lang="en-US" sz="1604" b="1" kern="1200" dirty="0">
                  <a:solidFill>
                    <a:schemeClr val="tx1">
                      <a:hueOff val="0"/>
                      <a:satOff val="0"/>
                      <a:lumOff val="0"/>
                      <a:alphaOff val="0"/>
                    </a:schemeClr>
                  </a:solidFill>
                  <a:latin typeface="glyph"/>
                  <a:ea typeface="+mn-ea"/>
                  <a:cs typeface="+mn-cs"/>
                </a:rPr>
                <a:t>Off-Peak Periods: </a:t>
              </a:r>
              <a:r>
                <a:rPr lang="en-US" sz="1604" kern="1200" dirty="0">
                  <a:solidFill>
                    <a:schemeClr val="tx1">
                      <a:hueOff val="0"/>
                      <a:satOff val="0"/>
                      <a:lumOff val="0"/>
                      <a:alphaOff val="0"/>
                    </a:schemeClr>
                  </a:solidFill>
                  <a:latin typeface="glyph"/>
                  <a:ea typeface="+mn-ea"/>
                  <a:cs typeface="+mn-cs"/>
                </a:rPr>
                <a:t>The least busiest hours; 09 AM, 10 AM, and 11 PM make a combined total revenue of $1,508 of $817,859.</a:t>
              </a:r>
              <a:endParaRPr lang="en-US" sz="1348" kern="1200" dirty="0">
                <a:solidFill>
                  <a:schemeClr val="tx1">
                    <a:hueOff val="0"/>
                    <a:satOff val="0"/>
                    <a:lumOff val="0"/>
                    <a:alphaOff val="0"/>
                  </a:schemeClr>
                </a:solidFill>
                <a:latin typeface="glyph"/>
                <a:ea typeface="+mn-ea"/>
                <a:cs typeface="+mn-cs"/>
              </a:endParaRPr>
            </a:p>
          </p:txBody>
        </p:sp>
        <p:sp>
          <p:nvSpPr>
            <p:cNvPr id="10" name="Rectangle 9" descr="Bar graph with upward trend with solid fill">
              <a:extLst>
                <a:ext uri="{FF2B5EF4-FFF2-40B4-BE49-F238E27FC236}">
                  <a16:creationId xmlns:a16="http://schemas.microsoft.com/office/drawing/2014/main" id="{2B3FBFCB-87D7-2546-A496-4610CD33AD75}"/>
                </a:ext>
              </a:extLst>
            </p:cNvPr>
            <p:cNvSpPr/>
            <p:nvPr/>
          </p:nvSpPr>
          <p:spPr>
            <a:xfrm>
              <a:off x="612714" y="1236035"/>
              <a:ext cx="437630" cy="437630"/>
            </a:xfrm>
            <a:prstGeom prst="rect">
              <a:avLst/>
            </a:prstGeom>
            <a:blipFill>
              <a:blip r:embed="rId5">
                <a:extLs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grpSp>
    </p:spTree>
    <p:extLst>
      <p:ext uri="{BB962C8B-B14F-4D97-AF65-F5344CB8AC3E}">
        <p14:creationId xmlns:p14="http://schemas.microsoft.com/office/powerpoint/2010/main" val="269483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2DB7A2-2F1D-812A-9998-E8DBE6A97014}"/>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3E1C527-3035-AC7F-AB4B-A6094BE3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zza on a plate">
            <a:extLst>
              <a:ext uri="{FF2B5EF4-FFF2-40B4-BE49-F238E27FC236}">
                <a16:creationId xmlns:a16="http://schemas.microsoft.com/office/drawing/2014/main" id="{9C614576-F44E-6155-6CB0-00E1D5AC7173}"/>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12701" r="-1" b="3007"/>
          <a:stretch/>
        </p:blipFill>
        <p:spPr>
          <a:xfrm>
            <a:off x="20" y="10"/>
            <a:ext cx="12188931" cy="6857990"/>
          </a:xfrm>
          <a:prstGeom prst="rect">
            <a:avLst/>
          </a:prstGeom>
        </p:spPr>
      </p:pic>
      <p:sp>
        <p:nvSpPr>
          <p:cNvPr id="6" name="TextBox 5">
            <a:extLst>
              <a:ext uri="{FF2B5EF4-FFF2-40B4-BE49-F238E27FC236}">
                <a16:creationId xmlns:a16="http://schemas.microsoft.com/office/drawing/2014/main" id="{90610D0A-C32A-D651-C683-5234D0E727E5}"/>
              </a:ext>
            </a:extLst>
          </p:cNvPr>
          <p:cNvSpPr txBox="1"/>
          <p:nvPr/>
        </p:nvSpPr>
        <p:spPr>
          <a:xfrm>
            <a:off x="1527048" y="1124712"/>
            <a:ext cx="9144000" cy="3063240"/>
          </a:xfrm>
          <a:prstGeom prst="rect">
            <a:avLst/>
          </a:prstGeom>
        </p:spPr>
        <p:txBody>
          <a:bodyPr vert="horz" lIns="91440" tIns="45720" rIns="91440" bIns="45720" rtlCol="0" anchor="b">
            <a:normAutofit fontScale="92500" lnSpcReduction="20000"/>
          </a:bodyPr>
          <a:lstStyle/>
          <a:p>
            <a:pPr algn="ctr">
              <a:lnSpc>
                <a:spcPct val="90000"/>
              </a:lnSpc>
              <a:spcBef>
                <a:spcPct val="0"/>
              </a:spcBef>
              <a:spcAft>
                <a:spcPts val="600"/>
              </a:spcAft>
            </a:pPr>
            <a:r>
              <a:rPr lang="en-US" sz="6700" b="1" dirty="0">
                <a:effectLst/>
                <a:latin typeface="Arial Black" panose="020B0A04020102020204" pitchFamily="34" charset="0"/>
                <a:ea typeface="+mj-ea"/>
                <a:cs typeface="+mj-cs"/>
              </a:rPr>
              <a:t>How many pizzas are we making during peak periods?</a:t>
            </a:r>
          </a:p>
        </p:txBody>
      </p:sp>
      <p:sp>
        <p:nvSpPr>
          <p:cNvPr id="38" name="Rectangle 6">
            <a:extLst>
              <a:ext uri="{FF2B5EF4-FFF2-40B4-BE49-F238E27FC236}">
                <a16:creationId xmlns:a16="http://schemas.microsoft.com/office/drawing/2014/main" id="{EA3B8BCE-C746-34AC-2730-28A32BF2F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8BF97DFA-F6D9-DE03-388B-82A895ED0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9450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EB7DF-69B5-FF54-53D0-87FDB9DAB8DA}"/>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04E4254-A091-C1A8-A5A3-5F182B5529DA}"/>
              </a:ext>
            </a:extLst>
          </p:cNvPr>
          <p:cNvGraphicFramePr>
            <a:graphicFrameLocks noGrp="1"/>
          </p:cNvGraphicFramePr>
          <p:nvPr>
            <p:extLst>
              <p:ext uri="{D42A27DB-BD31-4B8C-83A1-F6EECF244321}">
                <p14:modId xmlns:p14="http://schemas.microsoft.com/office/powerpoint/2010/main" val="2819087393"/>
              </p:ext>
            </p:extLst>
          </p:nvPr>
        </p:nvGraphicFramePr>
        <p:xfrm>
          <a:off x="6095999" y="501952"/>
          <a:ext cx="5965372" cy="5411166"/>
        </p:xfrm>
        <a:graphic>
          <a:graphicData uri="http://schemas.openxmlformats.org/drawingml/2006/table">
            <a:tbl>
              <a:tblPr firstRow="1" bandRow="1">
                <a:tableStyleId>{21E4AEA4-8DFA-4A89-87EB-49C32662AFE0}</a:tableStyleId>
              </a:tblPr>
              <a:tblGrid>
                <a:gridCol w="2982686">
                  <a:extLst>
                    <a:ext uri="{9D8B030D-6E8A-4147-A177-3AD203B41FA5}">
                      <a16:colId xmlns:a16="http://schemas.microsoft.com/office/drawing/2014/main" val="2269695908"/>
                    </a:ext>
                  </a:extLst>
                </a:gridCol>
                <a:gridCol w="2982686">
                  <a:extLst>
                    <a:ext uri="{9D8B030D-6E8A-4147-A177-3AD203B41FA5}">
                      <a16:colId xmlns:a16="http://schemas.microsoft.com/office/drawing/2014/main" val="2303707574"/>
                    </a:ext>
                  </a:extLst>
                </a:gridCol>
              </a:tblGrid>
              <a:tr h="901861">
                <a:tc>
                  <a:txBody>
                    <a:bodyPr/>
                    <a:lstStyle/>
                    <a:p>
                      <a:r>
                        <a:rPr lang="en-GB" dirty="0">
                          <a:latin typeface="glyph"/>
                        </a:rPr>
                        <a:t>Peak Periods</a:t>
                      </a:r>
                    </a:p>
                  </a:txBody>
                  <a:tcPr/>
                </a:tc>
                <a:tc>
                  <a:txBody>
                    <a:bodyPr/>
                    <a:lstStyle/>
                    <a:p>
                      <a:r>
                        <a:rPr lang="en-GB" dirty="0">
                          <a:latin typeface="glyph"/>
                        </a:rPr>
                        <a:t>Number of Pizzas Sold</a:t>
                      </a:r>
                    </a:p>
                  </a:txBody>
                  <a:tcPr/>
                </a:tc>
                <a:extLst>
                  <a:ext uri="{0D108BD9-81ED-4DB2-BD59-A6C34878D82A}">
                    <a16:rowId xmlns:a16="http://schemas.microsoft.com/office/drawing/2014/main" val="4264402441"/>
                  </a:ext>
                </a:extLst>
              </a:tr>
              <a:tr h="901861">
                <a:tc>
                  <a:txBody>
                    <a:bodyPr/>
                    <a:lstStyle/>
                    <a:p>
                      <a:r>
                        <a:rPr lang="en-GB" dirty="0">
                          <a:latin typeface="glyph"/>
                        </a:rPr>
                        <a:t>Lunch (12 PM to 3 PM)</a:t>
                      </a:r>
                    </a:p>
                  </a:txBody>
                  <a:tcPr/>
                </a:tc>
                <a:tc>
                  <a:txBody>
                    <a:bodyPr/>
                    <a:lstStyle/>
                    <a:p>
                      <a:r>
                        <a:rPr lang="en-GB" dirty="0">
                          <a:latin typeface="glyph"/>
                        </a:rPr>
                        <a:t>16,802</a:t>
                      </a:r>
                    </a:p>
                  </a:txBody>
                  <a:tcPr/>
                </a:tc>
                <a:extLst>
                  <a:ext uri="{0D108BD9-81ED-4DB2-BD59-A6C34878D82A}">
                    <a16:rowId xmlns:a16="http://schemas.microsoft.com/office/drawing/2014/main" val="2983131344"/>
                  </a:ext>
                </a:extLst>
              </a:tr>
              <a:tr h="901861">
                <a:tc>
                  <a:txBody>
                    <a:bodyPr/>
                    <a:lstStyle/>
                    <a:p>
                      <a:r>
                        <a:rPr lang="en-GB" dirty="0">
                          <a:latin typeface="glyph"/>
                        </a:rPr>
                        <a:t>Dinner (6 PM to 9 PM)</a:t>
                      </a:r>
                    </a:p>
                  </a:txBody>
                  <a:tcPr/>
                </a:tc>
                <a:tc>
                  <a:txBody>
                    <a:bodyPr/>
                    <a:lstStyle/>
                    <a:p>
                      <a:r>
                        <a:rPr lang="en-GB" dirty="0">
                          <a:latin typeface="glyph"/>
                        </a:rPr>
                        <a:t>13,357</a:t>
                      </a:r>
                    </a:p>
                  </a:txBody>
                  <a:tcPr/>
                </a:tc>
                <a:extLst>
                  <a:ext uri="{0D108BD9-81ED-4DB2-BD59-A6C34878D82A}">
                    <a16:rowId xmlns:a16="http://schemas.microsoft.com/office/drawing/2014/main" val="3410012142"/>
                  </a:ext>
                </a:extLst>
              </a:tr>
              <a:tr h="901861">
                <a:tc>
                  <a:txBody>
                    <a:bodyPr/>
                    <a:lstStyle/>
                    <a:p>
                      <a:r>
                        <a:rPr lang="en-GB" dirty="0">
                          <a:latin typeface="glyph"/>
                        </a:rPr>
                        <a:t>Afternoon (3 PM to 6 PM)</a:t>
                      </a:r>
                    </a:p>
                  </a:txBody>
                  <a:tcPr/>
                </a:tc>
                <a:tc>
                  <a:txBody>
                    <a:bodyPr/>
                    <a:lstStyle/>
                    <a:p>
                      <a:r>
                        <a:rPr lang="en-GB" dirty="0">
                          <a:latin typeface="glyph"/>
                        </a:rPr>
                        <a:t>12,666</a:t>
                      </a:r>
                    </a:p>
                  </a:txBody>
                  <a:tcPr/>
                </a:tc>
                <a:extLst>
                  <a:ext uri="{0D108BD9-81ED-4DB2-BD59-A6C34878D82A}">
                    <a16:rowId xmlns:a16="http://schemas.microsoft.com/office/drawing/2014/main" val="3025800068"/>
                  </a:ext>
                </a:extLst>
              </a:tr>
              <a:tr h="901861">
                <a:tc>
                  <a:txBody>
                    <a:bodyPr/>
                    <a:lstStyle/>
                    <a:p>
                      <a:r>
                        <a:rPr lang="en-GB" dirty="0">
                          <a:latin typeface="glyph"/>
                        </a:rPr>
                        <a:t>Late Evening (9 PM to 11 PM)</a:t>
                      </a:r>
                    </a:p>
                  </a:txBody>
                  <a:tcPr/>
                </a:tc>
                <a:tc>
                  <a:txBody>
                    <a:bodyPr/>
                    <a:lstStyle/>
                    <a:p>
                      <a:r>
                        <a:rPr lang="en-GB" dirty="0">
                          <a:latin typeface="glyph"/>
                        </a:rPr>
                        <a:t>3,999</a:t>
                      </a:r>
                    </a:p>
                  </a:txBody>
                  <a:tcPr/>
                </a:tc>
                <a:extLst>
                  <a:ext uri="{0D108BD9-81ED-4DB2-BD59-A6C34878D82A}">
                    <a16:rowId xmlns:a16="http://schemas.microsoft.com/office/drawing/2014/main" val="3596711142"/>
                  </a:ext>
                </a:extLst>
              </a:tr>
              <a:tr h="901861">
                <a:tc>
                  <a:txBody>
                    <a:bodyPr/>
                    <a:lstStyle/>
                    <a:p>
                      <a:r>
                        <a:rPr lang="en-GB" dirty="0">
                          <a:latin typeface="glyph"/>
                        </a:rPr>
                        <a:t>Morning (9 AM to 12 PM)</a:t>
                      </a:r>
                    </a:p>
                  </a:txBody>
                  <a:tcPr/>
                </a:tc>
                <a:tc>
                  <a:txBody>
                    <a:bodyPr/>
                    <a:lstStyle/>
                    <a:p>
                      <a:r>
                        <a:rPr lang="en-GB" dirty="0">
                          <a:latin typeface="glyph"/>
                        </a:rPr>
                        <a:t>2,750</a:t>
                      </a:r>
                    </a:p>
                  </a:txBody>
                  <a:tcPr/>
                </a:tc>
                <a:extLst>
                  <a:ext uri="{0D108BD9-81ED-4DB2-BD59-A6C34878D82A}">
                    <a16:rowId xmlns:a16="http://schemas.microsoft.com/office/drawing/2014/main" val="3393144328"/>
                  </a:ext>
                </a:extLst>
              </a:tr>
            </a:tbl>
          </a:graphicData>
        </a:graphic>
      </p:graphicFrame>
      <p:grpSp>
        <p:nvGrpSpPr>
          <p:cNvPr id="25" name="Group 24">
            <a:extLst>
              <a:ext uri="{FF2B5EF4-FFF2-40B4-BE49-F238E27FC236}">
                <a16:creationId xmlns:a16="http://schemas.microsoft.com/office/drawing/2014/main" id="{21709E2C-2030-7264-C2AD-31BFAC4C6C12}"/>
              </a:ext>
            </a:extLst>
          </p:cNvPr>
          <p:cNvGrpSpPr/>
          <p:nvPr/>
        </p:nvGrpSpPr>
        <p:grpSpPr>
          <a:xfrm>
            <a:off x="454132" y="1047005"/>
            <a:ext cx="5499628" cy="4571475"/>
            <a:chOff x="454132" y="1077583"/>
            <a:chExt cx="5315296" cy="4433774"/>
          </a:xfrm>
        </p:grpSpPr>
        <p:sp>
          <p:nvSpPr>
            <p:cNvPr id="26" name="Oval 25">
              <a:extLst>
                <a:ext uri="{FF2B5EF4-FFF2-40B4-BE49-F238E27FC236}">
                  <a16:creationId xmlns:a16="http://schemas.microsoft.com/office/drawing/2014/main" id="{506F002E-0011-2AF3-52D2-3441E44F3DC4}"/>
                </a:ext>
              </a:extLst>
            </p:cNvPr>
            <p:cNvSpPr/>
            <p:nvPr/>
          </p:nvSpPr>
          <p:spPr>
            <a:xfrm>
              <a:off x="454132" y="1077583"/>
              <a:ext cx="754535" cy="754535"/>
            </a:xfrm>
            <a:prstGeom prst="ellipse">
              <a:avLst/>
            </a:prstGeom>
            <a:solidFill>
              <a:schemeClr val="tx1">
                <a:lumMod val="75000"/>
                <a:lumOff val="2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27" name="Rectangle 26" descr="Pizza">
              <a:extLst>
                <a:ext uri="{FF2B5EF4-FFF2-40B4-BE49-F238E27FC236}">
                  <a16:creationId xmlns:a16="http://schemas.microsoft.com/office/drawing/2014/main" id="{4DC46FBA-D043-5962-D3A1-6D7300022744}"/>
                </a:ext>
              </a:extLst>
            </p:cNvPr>
            <p:cNvSpPr/>
            <p:nvPr/>
          </p:nvSpPr>
          <p:spPr>
            <a:xfrm>
              <a:off x="612714" y="1236034"/>
              <a:ext cx="437630" cy="43763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Freeform: Shape 27">
              <a:extLst>
                <a:ext uri="{FF2B5EF4-FFF2-40B4-BE49-F238E27FC236}">
                  <a16:creationId xmlns:a16="http://schemas.microsoft.com/office/drawing/2014/main" id="{347767BB-37A8-425E-5FC8-8CA279400E15}"/>
                </a:ext>
              </a:extLst>
            </p:cNvPr>
            <p:cNvSpPr/>
            <p:nvPr/>
          </p:nvSpPr>
          <p:spPr>
            <a:xfrm>
              <a:off x="1367249" y="1077583"/>
              <a:ext cx="4402179" cy="754535"/>
            </a:xfrm>
            <a:custGeom>
              <a:avLst/>
              <a:gdLst>
                <a:gd name="connsiteX0" fmla="*/ 0 w 1778547"/>
                <a:gd name="connsiteY0" fmla="*/ 0 h 754535"/>
                <a:gd name="connsiteX1" fmla="*/ 1778547 w 1778547"/>
                <a:gd name="connsiteY1" fmla="*/ 0 h 754535"/>
                <a:gd name="connsiteX2" fmla="*/ 1778547 w 1778547"/>
                <a:gd name="connsiteY2" fmla="*/ 754535 h 754535"/>
                <a:gd name="connsiteX3" fmla="*/ 0 w 1778547"/>
                <a:gd name="connsiteY3" fmla="*/ 754535 h 754535"/>
                <a:gd name="connsiteX4" fmla="*/ 0 w 1778547"/>
                <a:gd name="connsiteY4" fmla="*/ 0 h 75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47" h="754535">
                  <a:moveTo>
                    <a:pt x="0" y="0"/>
                  </a:moveTo>
                  <a:lnTo>
                    <a:pt x="1778547" y="0"/>
                  </a:lnTo>
                  <a:lnTo>
                    <a:pt x="1778547" y="754535"/>
                  </a:lnTo>
                  <a:lnTo>
                    <a:pt x="0" y="7545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600" b="1" kern="1200" dirty="0">
                  <a:latin typeface="glyph"/>
                </a:rPr>
                <a:t>Peak Periods: </a:t>
              </a:r>
              <a:r>
                <a:rPr lang="en-US" sz="1600" b="0" kern="1200" dirty="0">
                  <a:latin typeface="glyph"/>
                </a:rPr>
                <a:t>Pizza is most demanded during Lunch and Dinner. This may be because most people don't skip these meals, or because pizza is considered a convenient meal or a comfort food.</a:t>
              </a:r>
            </a:p>
          </p:txBody>
        </p:sp>
        <p:sp>
          <p:nvSpPr>
            <p:cNvPr id="29" name="Oval 28">
              <a:extLst>
                <a:ext uri="{FF2B5EF4-FFF2-40B4-BE49-F238E27FC236}">
                  <a16:creationId xmlns:a16="http://schemas.microsoft.com/office/drawing/2014/main" id="{816C173D-9506-9C4C-8389-BE3371095202}"/>
                </a:ext>
              </a:extLst>
            </p:cNvPr>
            <p:cNvSpPr/>
            <p:nvPr/>
          </p:nvSpPr>
          <p:spPr>
            <a:xfrm>
              <a:off x="454132" y="2314734"/>
              <a:ext cx="754535" cy="754535"/>
            </a:xfrm>
            <a:prstGeom prst="ellipse">
              <a:avLst/>
            </a:prstGeom>
            <a:solidFill>
              <a:schemeClr val="tx1">
                <a:lumMod val="75000"/>
                <a:lumOff val="2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30" name="Rectangle 29" descr="Whole Pizza">
              <a:extLst>
                <a:ext uri="{FF2B5EF4-FFF2-40B4-BE49-F238E27FC236}">
                  <a16:creationId xmlns:a16="http://schemas.microsoft.com/office/drawing/2014/main" id="{5530798A-55F8-CED7-3935-9295853BC1A8}"/>
                </a:ext>
              </a:extLst>
            </p:cNvPr>
            <p:cNvSpPr/>
            <p:nvPr/>
          </p:nvSpPr>
          <p:spPr>
            <a:xfrm>
              <a:off x="612714" y="2473187"/>
              <a:ext cx="437630" cy="43763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1" name="Freeform: Shape 30">
              <a:extLst>
                <a:ext uri="{FF2B5EF4-FFF2-40B4-BE49-F238E27FC236}">
                  <a16:creationId xmlns:a16="http://schemas.microsoft.com/office/drawing/2014/main" id="{EF37E61B-0F89-AEB5-FCCA-8F5710CFFF8A}"/>
                </a:ext>
              </a:extLst>
            </p:cNvPr>
            <p:cNvSpPr/>
            <p:nvPr/>
          </p:nvSpPr>
          <p:spPr>
            <a:xfrm>
              <a:off x="1367249" y="2314734"/>
              <a:ext cx="4402179" cy="754535"/>
            </a:xfrm>
            <a:custGeom>
              <a:avLst/>
              <a:gdLst>
                <a:gd name="connsiteX0" fmla="*/ 0 w 1778547"/>
                <a:gd name="connsiteY0" fmla="*/ 0 h 754535"/>
                <a:gd name="connsiteX1" fmla="*/ 1778547 w 1778547"/>
                <a:gd name="connsiteY1" fmla="*/ 0 h 754535"/>
                <a:gd name="connsiteX2" fmla="*/ 1778547 w 1778547"/>
                <a:gd name="connsiteY2" fmla="*/ 754535 h 754535"/>
                <a:gd name="connsiteX3" fmla="*/ 0 w 1778547"/>
                <a:gd name="connsiteY3" fmla="*/ 754535 h 754535"/>
                <a:gd name="connsiteX4" fmla="*/ 0 w 1778547"/>
                <a:gd name="connsiteY4" fmla="*/ 0 h 75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47" h="754535">
                  <a:moveTo>
                    <a:pt x="0" y="0"/>
                  </a:moveTo>
                  <a:lnTo>
                    <a:pt x="1778547" y="0"/>
                  </a:lnTo>
                  <a:lnTo>
                    <a:pt x="1778547" y="754535"/>
                  </a:lnTo>
                  <a:lnTo>
                    <a:pt x="0" y="7545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600" b="1" kern="1200" dirty="0">
                  <a:latin typeface="glyph"/>
                </a:rPr>
                <a:t>Afternoon Sales: </a:t>
              </a:r>
              <a:r>
                <a:rPr lang="en-US" sz="1600" b="0" kern="1200" dirty="0">
                  <a:latin typeface="glyph"/>
                </a:rPr>
                <a:t>12,666 pizzas sold in the afternoon. This amount is nearly on par with dinner sales, with only 691 pizzas separating the two periods.</a:t>
              </a:r>
              <a:endParaRPr lang="en-US" sz="1600" kern="1200" dirty="0">
                <a:latin typeface="glyph"/>
              </a:endParaRPr>
            </a:p>
          </p:txBody>
        </p:sp>
        <p:sp>
          <p:nvSpPr>
            <p:cNvPr id="34" name="Freeform: Shape 33">
              <a:extLst>
                <a:ext uri="{FF2B5EF4-FFF2-40B4-BE49-F238E27FC236}">
                  <a16:creationId xmlns:a16="http://schemas.microsoft.com/office/drawing/2014/main" id="{68D1A234-E2C8-F52A-0C15-70000192CAD3}"/>
                </a:ext>
              </a:extLst>
            </p:cNvPr>
            <p:cNvSpPr/>
            <p:nvPr/>
          </p:nvSpPr>
          <p:spPr>
            <a:xfrm>
              <a:off x="1367248" y="3330482"/>
              <a:ext cx="4402179" cy="754535"/>
            </a:xfrm>
            <a:custGeom>
              <a:avLst/>
              <a:gdLst>
                <a:gd name="connsiteX0" fmla="*/ 0 w 1778547"/>
                <a:gd name="connsiteY0" fmla="*/ 0 h 754535"/>
                <a:gd name="connsiteX1" fmla="*/ 1778547 w 1778547"/>
                <a:gd name="connsiteY1" fmla="*/ 0 h 754535"/>
                <a:gd name="connsiteX2" fmla="*/ 1778547 w 1778547"/>
                <a:gd name="connsiteY2" fmla="*/ 754535 h 754535"/>
                <a:gd name="connsiteX3" fmla="*/ 0 w 1778547"/>
                <a:gd name="connsiteY3" fmla="*/ 754535 h 754535"/>
                <a:gd name="connsiteX4" fmla="*/ 0 w 1778547"/>
                <a:gd name="connsiteY4" fmla="*/ 0 h 75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47" h="754535">
                  <a:moveTo>
                    <a:pt x="0" y="0"/>
                  </a:moveTo>
                  <a:lnTo>
                    <a:pt x="1778547" y="0"/>
                  </a:lnTo>
                  <a:lnTo>
                    <a:pt x="1778547" y="754535"/>
                  </a:lnTo>
                  <a:lnTo>
                    <a:pt x="0" y="7545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600" b="0" kern="1200" dirty="0">
                  <a:latin typeface="glyph"/>
                </a:rPr>
                <a:t>High demand may be because the Afternoon is between Lunch and Dinner, which could suggest a robust snack culture, people who take late lunches, or a tendency for early dinners.</a:t>
              </a:r>
              <a:endParaRPr lang="en-US" sz="1600" kern="1200" dirty="0">
                <a:latin typeface="glyph"/>
              </a:endParaRPr>
            </a:p>
          </p:txBody>
        </p:sp>
        <p:sp>
          <p:nvSpPr>
            <p:cNvPr id="35" name="Oval 34">
              <a:extLst>
                <a:ext uri="{FF2B5EF4-FFF2-40B4-BE49-F238E27FC236}">
                  <a16:creationId xmlns:a16="http://schemas.microsoft.com/office/drawing/2014/main" id="{7568B030-5D11-A38B-B7B7-EECB14CF45D2}"/>
                </a:ext>
              </a:extLst>
            </p:cNvPr>
            <p:cNvSpPr/>
            <p:nvPr/>
          </p:nvSpPr>
          <p:spPr>
            <a:xfrm>
              <a:off x="454132" y="4756822"/>
              <a:ext cx="754535" cy="754535"/>
            </a:xfrm>
            <a:prstGeom prst="ellipse">
              <a:avLst/>
            </a:prstGeom>
            <a:solidFill>
              <a:schemeClr val="tx1">
                <a:lumMod val="75000"/>
                <a:lumOff val="2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36" name="Rectangle 35" descr="Bar Graph with Downward Trend">
              <a:extLst>
                <a:ext uri="{FF2B5EF4-FFF2-40B4-BE49-F238E27FC236}">
                  <a16:creationId xmlns:a16="http://schemas.microsoft.com/office/drawing/2014/main" id="{43B9FBC2-45ED-2A17-703D-AF8C0D65E2F0}"/>
                </a:ext>
              </a:extLst>
            </p:cNvPr>
            <p:cNvSpPr/>
            <p:nvPr/>
          </p:nvSpPr>
          <p:spPr>
            <a:xfrm>
              <a:off x="612714" y="4915279"/>
              <a:ext cx="437630" cy="43763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7" name="Freeform: Shape 36">
              <a:extLst>
                <a:ext uri="{FF2B5EF4-FFF2-40B4-BE49-F238E27FC236}">
                  <a16:creationId xmlns:a16="http://schemas.microsoft.com/office/drawing/2014/main" id="{B1412A9A-A987-7FAB-DE91-1240B79ADCE9}"/>
                </a:ext>
              </a:extLst>
            </p:cNvPr>
            <p:cNvSpPr/>
            <p:nvPr/>
          </p:nvSpPr>
          <p:spPr>
            <a:xfrm>
              <a:off x="1367249" y="4756822"/>
              <a:ext cx="4402179" cy="754535"/>
            </a:xfrm>
            <a:custGeom>
              <a:avLst/>
              <a:gdLst>
                <a:gd name="connsiteX0" fmla="*/ 0 w 1778547"/>
                <a:gd name="connsiteY0" fmla="*/ 0 h 754535"/>
                <a:gd name="connsiteX1" fmla="*/ 1778547 w 1778547"/>
                <a:gd name="connsiteY1" fmla="*/ 0 h 754535"/>
                <a:gd name="connsiteX2" fmla="*/ 1778547 w 1778547"/>
                <a:gd name="connsiteY2" fmla="*/ 754535 h 754535"/>
                <a:gd name="connsiteX3" fmla="*/ 0 w 1778547"/>
                <a:gd name="connsiteY3" fmla="*/ 754535 h 754535"/>
                <a:gd name="connsiteX4" fmla="*/ 0 w 1778547"/>
                <a:gd name="connsiteY4" fmla="*/ 0 h 75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547" h="754535">
                  <a:moveTo>
                    <a:pt x="0" y="0"/>
                  </a:moveTo>
                  <a:lnTo>
                    <a:pt x="1778547" y="0"/>
                  </a:lnTo>
                  <a:lnTo>
                    <a:pt x="1778547" y="754535"/>
                  </a:lnTo>
                  <a:lnTo>
                    <a:pt x="0" y="7545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600" b="1" kern="1200" dirty="0">
                  <a:latin typeface="glyph"/>
                </a:rPr>
                <a:t>Least Popular Periods: </a:t>
              </a:r>
              <a:r>
                <a:rPr lang="en-US" sz="1600" b="0" kern="1200" dirty="0">
                  <a:latin typeface="glyph"/>
                </a:rPr>
                <a:t>Late Evening demand drops significantly down to 3,999, while Morning demand has also dipped to 2,750. This decline could be because pizza isn't typically a popular option for late-night or early-morning meals.</a:t>
              </a:r>
              <a:endParaRPr lang="en-US" sz="1600" kern="1200" dirty="0">
                <a:latin typeface="glyph"/>
              </a:endParaRPr>
            </a:p>
          </p:txBody>
        </p:sp>
      </p:grpSp>
    </p:spTree>
    <p:extLst>
      <p:ext uri="{BB962C8B-B14F-4D97-AF65-F5344CB8AC3E}">
        <p14:creationId xmlns:p14="http://schemas.microsoft.com/office/powerpoint/2010/main" val="215536235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404</TotalTime>
  <Words>974</Words>
  <Application>Microsoft Office PowerPoint</Application>
  <PresentationFormat>Widescreen</PresentationFormat>
  <Paragraphs>86</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Arial Black</vt:lpstr>
      <vt:lpstr>glyph</vt:lpstr>
      <vt:lpstr>Modern Love</vt:lpstr>
      <vt:lpstr>The Hand</vt:lpstr>
      <vt:lpstr>Viner Hand ITC</vt:lpstr>
      <vt:lpstr>SketchyVTI</vt:lpstr>
      <vt:lpstr>PowerPoint Presentation</vt:lpstr>
      <vt:lpstr>Objective</vt:lpstr>
      <vt:lpstr>Data Overview</vt:lpstr>
      <vt:lpstr>PowerPoint Presentation</vt:lpstr>
      <vt:lpstr>Peak Days</vt:lpstr>
      <vt:lpstr>Peak Hours</vt:lpstr>
      <vt:lpstr>What does this mean in terms of revenue?</vt:lpstr>
      <vt:lpstr>PowerPoint Presentation</vt:lpstr>
      <vt:lpstr>PowerPoint Presentation</vt:lpstr>
      <vt:lpstr>PowerPoint Presentation</vt:lpstr>
      <vt:lpstr>Top 5 Selling-Pizzas</vt:lpstr>
      <vt:lpstr>Worst 5 Selling-Pizzas</vt:lpstr>
      <vt:lpstr>PowerPoint Presentation</vt:lpstr>
      <vt:lpstr>The Average Order Value is $16.82. This appears to be on the lower side, especially when the cheapest item is priced at $9.75 and the most expensive is $35.95, resulting in a difference of $26.20.</vt:lpstr>
      <vt:lpstr>PowerPoint Presentation</vt:lpstr>
      <vt:lpstr>Utilizing Seating Capacity Based On Number Of Table</vt:lpstr>
      <vt:lpstr>Utilizing Seating Capacity Based On Average Party Size Per Order</vt:lpstr>
      <vt:lpstr>Actionable 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Borja</dc:creator>
  <cp:lastModifiedBy>Kevin Borja</cp:lastModifiedBy>
  <cp:revision>11</cp:revision>
  <dcterms:created xsi:type="dcterms:W3CDTF">2025-03-22T13:05:06Z</dcterms:created>
  <dcterms:modified xsi:type="dcterms:W3CDTF">2025-03-24T18:33:27Z</dcterms:modified>
</cp:coreProperties>
</file>