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3" r:id="rId8"/>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86" d="100"/>
          <a:sy n="86" d="100"/>
        </p:scale>
        <p:origin x="46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dirty="0"/>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0D4E46AA-1EC0-4433-9956-E798E94A6FB7}" type="datetimeFigureOut">
              <a:rPr lang="en-US" smtClean="0"/>
              <a:t>6/4/2021</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308352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0D4E46AA-1EC0-4433-9956-E798E94A6FB7}" type="datetimeFigureOut">
              <a:rPr lang="en-US" smtClean="0"/>
              <a:t>6/4/2021</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630810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D4E46AA-1EC0-4433-9956-E798E94A6FB7}" type="datetimeFigureOut">
              <a:rPr lang="en-US" smtClean="0"/>
              <a:t>6/4/2021</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523631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0D4E46AA-1EC0-4433-9956-E798E94A6FB7}" type="datetimeFigureOut">
              <a:rPr lang="en-US" smtClean="0"/>
              <a:t>6/4/2021</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046000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0D4E46AA-1EC0-4433-9956-E798E94A6FB7}" type="datetimeFigureOut">
              <a:rPr lang="en-US" smtClean="0"/>
              <a:t>6/4/2021</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512741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0D4E46AA-1EC0-4433-9956-E798E94A6FB7}" type="datetimeFigureOut">
              <a:rPr lang="en-US" smtClean="0"/>
              <a:t>6/4/2021</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592900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0D4E46AA-1EC0-4433-9956-E798E94A6FB7}" type="datetimeFigureOut">
              <a:rPr lang="en-US" smtClean="0"/>
              <a:t>6/4/2021</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730738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0D4E46AA-1EC0-4433-9956-E798E94A6FB7}" type="datetimeFigureOut">
              <a:rPr lang="en-US" smtClean="0"/>
              <a:t>6/4/2021</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952489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D4E46AA-1EC0-4433-9956-E798E94A6FB7}" type="datetimeFigureOut">
              <a:rPr lang="en-US" smtClean="0"/>
              <a:t>6/4/2021</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161412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0D4E46AA-1EC0-4433-9956-E798E94A6FB7}" type="datetimeFigureOut">
              <a:rPr lang="en-US" smtClean="0"/>
              <a:t>6/4/2021</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42808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0D4E46AA-1EC0-4433-9956-E798E94A6FB7}" type="datetimeFigureOut">
              <a:rPr lang="en-US" smtClean="0"/>
              <a:t>6/4/2021</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300807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0"/>
            <a:ext cx="10363200" cy="1314443"/>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853369"/>
            <a:ext cx="10363200" cy="308846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0D4E46AA-1EC0-4433-9956-E798E94A6FB7}" type="datetimeFigureOut">
              <a:rPr lang="en-US" smtClean="0"/>
              <a:pPr/>
              <a:t>6/4/2021</a:t>
            </a:fld>
            <a:endParaRPr lang="en-US" dirty="0"/>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38C08-47C7-4847-B0BE-B9D8DEEB3D1B}" type="slidenum">
              <a:rPr lang="en-US" smtClean="0"/>
              <a:pPr/>
              <a:t>‹#›</a:t>
            </a:fld>
            <a:endParaRPr lang="en-US" dirty="0"/>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503901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iangular abstract background">
            <a:extLst>
              <a:ext uri="{FF2B5EF4-FFF2-40B4-BE49-F238E27FC236}">
                <a16:creationId xmlns:a16="http://schemas.microsoft.com/office/drawing/2014/main" id="{03552F93-E67F-4CB9-AB54-E23A621F0241}"/>
              </a:ext>
            </a:extLst>
          </p:cNvPr>
          <p:cNvPicPr>
            <a:picLocks noChangeAspect="1"/>
          </p:cNvPicPr>
          <p:nvPr/>
        </p:nvPicPr>
        <p:blipFill rotWithShape="1">
          <a:blip r:embed="rId2"/>
          <a:srcRect t="15730"/>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122AB34F-E75C-451A-8410-05B6C249E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48484"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1FE39C-DE88-4E7A-B070-9CFA17571F6B}"/>
              </a:ext>
            </a:extLst>
          </p:cNvPr>
          <p:cNvSpPr>
            <a:spLocks noGrp="1"/>
          </p:cNvSpPr>
          <p:nvPr>
            <p:ph type="ctrTitle"/>
          </p:nvPr>
        </p:nvSpPr>
        <p:spPr>
          <a:xfrm>
            <a:off x="6421729" y="914400"/>
            <a:ext cx="4892948" cy="3427867"/>
          </a:xfrm>
        </p:spPr>
        <p:txBody>
          <a:bodyPr anchor="t">
            <a:normAutofit/>
          </a:bodyPr>
          <a:lstStyle/>
          <a:p>
            <a:r>
              <a:rPr lang="es-GT" dirty="0">
                <a:solidFill>
                  <a:srgbClr val="FFFFFF"/>
                </a:solidFill>
              </a:rPr>
              <a:t>CSRF</a:t>
            </a:r>
            <a:br>
              <a:rPr lang="es-GT" dirty="0">
                <a:solidFill>
                  <a:srgbClr val="FFFFFF"/>
                </a:solidFill>
              </a:rPr>
            </a:br>
            <a:r>
              <a:rPr lang="es-GT" dirty="0">
                <a:solidFill>
                  <a:srgbClr val="FFFFFF"/>
                </a:solidFill>
              </a:rPr>
              <a:t>Cross-</a:t>
            </a:r>
            <a:r>
              <a:rPr lang="es-GT" dirty="0" err="1">
                <a:solidFill>
                  <a:srgbClr val="FFFFFF"/>
                </a:solidFill>
              </a:rPr>
              <a:t>Site</a:t>
            </a:r>
            <a:r>
              <a:rPr lang="es-GT" dirty="0">
                <a:solidFill>
                  <a:srgbClr val="FFFFFF"/>
                </a:solidFill>
              </a:rPr>
              <a:t> </a:t>
            </a:r>
            <a:r>
              <a:rPr lang="es-GT" dirty="0" err="1">
                <a:solidFill>
                  <a:srgbClr val="FFFFFF"/>
                </a:solidFill>
              </a:rPr>
              <a:t>Request</a:t>
            </a:r>
            <a:r>
              <a:rPr lang="es-GT" dirty="0">
                <a:solidFill>
                  <a:srgbClr val="FFFFFF"/>
                </a:solidFill>
              </a:rPr>
              <a:t> </a:t>
            </a:r>
            <a:r>
              <a:rPr lang="es-GT" dirty="0" err="1">
                <a:solidFill>
                  <a:srgbClr val="FFFFFF"/>
                </a:solidFill>
              </a:rPr>
              <a:t>Forgety</a:t>
            </a:r>
            <a:br>
              <a:rPr lang="es-GT" dirty="0">
                <a:solidFill>
                  <a:srgbClr val="FFFFFF"/>
                </a:solidFill>
              </a:rPr>
            </a:br>
            <a:endParaRPr lang="es-GT" dirty="0">
              <a:solidFill>
                <a:srgbClr val="FFFFFF"/>
              </a:solidFill>
            </a:endParaRPr>
          </a:p>
        </p:txBody>
      </p:sp>
      <p:sp>
        <p:nvSpPr>
          <p:cNvPr id="3" name="Subtitle 2">
            <a:extLst>
              <a:ext uri="{FF2B5EF4-FFF2-40B4-BE49-F238E27FC236}">
                <a16:creationId xmlns:a16="http://schemas.microsoft.com/office/drawing/2014/main" id="{FBDAB447-92BA-46F6-B7F1-49C68939734C}"/>
              </a:ext>
            </a:extLst>
          </p:cNvPr>
          <p:cNvSpPr>
            <a:spLocks noGrp="1"/>
          </p:cNvSpPr>
          <p:nvPr>
            <p:ph type="subTitle" idx="1"/>
          </p:nvPr>
        </p:nvSpPr>
        <p:spPr>
          <a:xfrm>
            <a:off x="6373503" y="5253051"/>
            <a:ext cx="4941173" cy="812923"/>
          </a:xfrm>
        </p:spPr>
        <p:txBody>
          <a:bodyPr anchor="t">
            <a:normAutofit/>
          </a:bodyPr>
          <a:lstStyle/>
          <a:p>
            <a:pPr algn="r"/>
            <a:r>
              <a:rPr lang="es-GT" dirty="0">
                <a:solidFill>
                  <a:srgbClr val="FFFFFF"/>
                </a:solidFill>
              </a:rPr>
              <a:t>Kevin </a:t>
            </a:r>
            <a:r>
              <a:rPr lang="es-GT" dirty="0" err="1">
                <a:solidFill>
                  <a:srgbClr val="FFFFFF"/>
                </a:solidFill>
              </a:rPr>
              <a:t>saul</a:t>
            </a:r>
            <a:r>
              <a:rPr lang="es-GT" dirty="0">
                <a:solidFill>
                  <a:srgbClr val="FFFFFF"/>
                </a:solidFill>
              </a:rPr>
              <a:t> canel </a:t>
            </a:r>
            <a:r>
              <a:rPr lang="es-GT" dirty="0" err="1">
                <a:solidFill>
                  <a:srgbClr val="FFFFFF"/>
                </a:solidFill>
              </a:rPr>
              <a:t>hernandez</a:t>
            </a:r>
            <a:endParaRPr lang="es-GT" dirty="0">
              <a:solidFill>
                <a:srgbClr val="FFFFFF"/>
              </a:solidFill>
            </a:endParaRPr>
          </a:p>
        </p:txBody>
      </p:sp>
      <p:cxnSp>
        <p:nvCxnSpPr>
          <p:cNvPr id="47" name="Straight Connector 1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22043"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7381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EA2D0-6731-449F-8D75-420819F87E41}"/>
              </a:ext>
            </a:extLst>
          </p:cNvPr>
          <p:cNvSpPr>
            <a:spLocks noGrp="1"/>
          </p:cNvSpPr>
          <p:nvPr>
            <p:ph type="title"/>
          </p:nvPr>
        </p:nvSpPr>
        <p:spPr/>
        <p:txBody>
          <a:bodyPr/>
          <a:lstStyle/>
          <a:p>
            <a:r>
              <a:rPr lang="es-GT" dirty="0"/>
              <a:t>¿Qué Es el CSRF?</a:t>
            </a:r>
          </a:p>
        </p:txBody>
      </p:sp>
      <p:sp>
        <p:nvSpPr>
          <p:cNvPr id="3" name="Content Placeholder 2">
            <a:extLst>
              <a:ext uri="{FF2B5EF4-FFF2-40B4-BE49-F238E27FC236}">
                <a16:creationId xmlns:a16="http://schemas.microsoft.com/office/drawing/2014/main" id="{CD4C2FB3-A327-4809-AD89-47ECB360A7EA}"/>
              </a:ext>
            </a:extLst>
          </p:cNvPr>
          <p:cNvSpPr>
            <a:spLocks noGrp="1"/>
          </p:cNvSpPr>
          <p:nvPr>
            <p:ph idx="1"/>
          </p:nvPr>
        </p:nvSpPr>
        <p:spPr/>
        <p:txBody>
          <a:bodyPr/>
          <a:lstStyle/>
          <a:p>
            <a:r>
              <a:rPr lang="es-GT" dirty="0">
                <a:solidFill>
                  <a:srgbClr val="3C3C3C"/>
                </a:solidFill>
                <a:latin typeface="Grandview Display (Body)"/>
              </a:rPr>
              <a:t>E</a:t>
            </a:r>
            <a:r>
              <a:rPr lang="es-GT" b="0" i="0" dirty="0">
                <a:solidFill>
                  <a:srgbClr val="3C3C3C"/>
                </a:solidFill>
                <a:effectLst/>
                <a:latin typeface="Grandview Display (Body)"/>
              </a:rPr>
              <a:t>s un tipo de ataque que se suele usar para estafas por Internet. Los delincuentes se apoderan de una sesión autorizada por el usuario (</a:t>
            </a:r>
            <a:r>
              <a:rPr lang="es-GT" b="0" i="0" dirty="0" err="1">
                <a:solidFill>
                  <a:srgbClr val="3C3C3C"/>
                </a:solidFill>
                <a:effectLst/>
                <a:latin typeface="Grandview Display (Body)"/>
              </a:rPr>
              <a:t>session</a:t>
            </a:r>
            <a:r>
              <a:rPr lang="es-GT" b="0" i="0" dirty="0">
                <a:solidFill>
                  <a:srgbClr val="3C3C3C"/>
                </a:solidFill>
                <a:effectLst/>
                <a:latin typeface="Grandview Display (Body)"/>
              </a:rPr>
              <a:t> </a:t>
            </a:r>
            <a:r>
              <a:rPr lang="es-GT" b="0" i="0" dirty="0" err="1">
                <a:solidFill>
                  <a:srgbClr val="3C3C3C"/>
                </a:solidFill>
                <a:effectLst/>
                <a:latin typeface="Grandview Display (Body)"/>
              </a:rPr>
              <a:t>riding</a:t>
            </a:r>
            <a:r>
              <a:rPr lang="es-GT" b="0" i="0" dirty="0">
                <a:solidFill>
                  <a:srgbClr val="3C3C3C"/>
                </a:solidFill>
                <a:effectLst/>
                <a:latin typeface="Grandview Display (Body)"/>
              </a:rPr>
              <a:t>) para realizar actos dañinos. El proceso se lleva a cabo mediante solicitudes HTTP</a:t>
            </a:r>
          </a:p>
          <a:p>
            <a:pPr lvl="1"/>
            <a:endParaRPr lang="es-GT" dirty="0"/>
          </a:p>
        </p:txBody>
      </p:sp>
    </p:spTree>
    <p:extLst>
      <p:ext uri="{BB962C8B-B14F-4D97-AF65-F5344CB8AC3E}">
        <p14:creationId xmlns:p14="http://schemas.microsoft.com/office/powerpoint/2010/main" val="2850973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D46CC-8BE9-405A-B13B-88BDA7ADC007}"/>
              </a:ext>
            </a:extLst>
          </p:cNvPr>
          <p:cNvSpPr>
            <a:spLocks noGrp="1"/>
          </p:cNvSpPr>
          <p:nvPr>
            <p:ph type="title"/>
          </p:nvPr>
        </p:nvSpPr>
        <p:spPr/>
        <p:txBody>
          <a:bodyPr/>
          <a:lstStyle/>
          <a:p>
            <a:r>
              <a:rPr lang="es-GT" dirty="0"/>
              <a:t>¿Cómo funciona?</a:t>
            </a:r>
          </a:p>
        </p:txBody>
      </p:sp>
      <p:sp>
        <p:nvSpPr>
          <p:cNvPr id="3" name="Content Placeholder 2">
            <a:extLst>
              <a:ext uri="{FF2B5EF4-FFF2-40B4-BE49-F238E27FC236}">
                <a16:creationId xmlns:a16="http://schemas.microsoft.com/office/drawing/2014/main" id="{7E21D15A-389D-4717-BC2F-60F9B7855A7F}"/>
              </a:ext>
            </a:extLst>
          </p:cNvPr>
          <p:cNvSpPr>
            <a:spLocks noGrp="1"/>
          </p:cNvSpPr>
          <p:nvPr>
            <p:ph idx="1"/>
          </p:nvPr>
        </p:nvSpPr>
        <p:spPr/>
        <p:txBody>
          <a:bodyPr>
            <a:normAutofit fontScale="85000" lnSpcReduction="10000"/>
          </a:bodyPr>
          <a:lstStyle/>
          <a:p>
            <a:r>
              <a:rPr lang="es-GT" b="0" i="0" dirty="0">
                <a:solidFill>
                  <a:srgbClr val="3C3C3C"/>
                </a:solidFill>
                <a:effectLst/>
                <a:latin typeface="Grandview Display (Body)"/>
              </a:rPr>
              <a:t>Imaginemos que un usuario ha iniciado sesión en una plataforma online. Tras el inicio de sesión, el usuario permanece en su cuenta </a:t>
            </a:r>
            <a:r>
              <a:rPr lang="es-GT" b="1" i="0" dirty="0">
                <a:solidFill>
                  <a:srgbClr val="3C3C3C"/>
                </a:solidFill>
                <a:effectLst/>
                <a:latin typeface="Grandview Display (Body)"/>
              </a:rPr>
              <a:t>mientras dura la sesión</a:t>
            </a:r>
            <a:r>
              <a:rPr lang="es-GT" b="0" i="0" dirty="0">
                <a:solidFill>
                  <a:srgbClr val="3C3C3C"/>
                </a:solidFill>
                <a:effectLst/>
                <a:latin typeface="Grandview Display (Body)"/>
              </a:rPr>
              <a:t> (este período de tiempo varía según la página) sin tener que volver a introducir su contraseña. Y esta circunstancia es la que aprovecha el ciberdelincuente. Por norma general, los usuarios con sesión iniciada pueden realizar más acciones y acciones más importantes que los usuarios no identificados.</a:t>
            </a:r>
          </a:p>
          <a:p>
            <a:r>
              <a:rPr lang="es-GT" dirty="0">
                <a:latin typeface="Grandview Display (Body)"/>
              </a:rPr>
              <a:t>Por medio de este tipo de ataque el hacker puede llevar a cabo multitud de operaciones, dependiendo del tipo de aplicación sobre la que se ejecutará la acción. Por ejemplo, si actúa sobre un </a:t>
            </a:r>
            <a:r>
              <a:rPr lang="es-GT" dirty="0" err="1">
                <a:latin typeface="Grandview Display (Body)"/>
              </a:rPr>
              <a:t>webmail</a:t>
            </a:r>
            <a:r>
              <a:rPr lang="es-GT" dirty="0">
                <a:latin typeface="Grandview Display (Body)"/>
              </a:rPr>
              <a:t> podría crear algún filtro en el correo para que todos los emails que reciba una determinada cuenta de correo sean enviados a otra dirección, o si se trata de un portal bancario, podría transferir una determinada cantidad de dinero a una de sus cuentas.</a:t>
            </a:r>
          </a:p>
        </p:txBody>
      </p:sp>
      <p:pic>
        <p:nvPicPr>
          <p:cNvPr id="5" name="Picture 4">
            <a:extLst>
              <a:ext uri="{FF2B5EF4-FFF2-40B4-BE49-F238E27FC236}">
                <a16:creationId xmlns:a16="http://schemas.microsoft.com/office/drawing/2014/main" id="{DF728AD0-A22D-4F9D-A54E-C388A03FB3F0}"/>
              </a:ext>
            </a:extLst>
          </p:cNvPr>
          <p:cNvPicPr>
            <a:picLocks noChangeAspect="1"/>
          </p:cNvPicPr>
          <p:nvPr/>
        </p:nvPicPr>
        <p:blipFill>
          <a:blip r:embed="rId2"/>
          <a:stretch>
            <a:fillRect/>
          </a:stretch>
        </p:blipFill>
        <p:spPr>
          <a:xfrm>
            <a:off x="8225262" y="195098"/>
            <a:ext cx="3648584" cy="2353003"/>
          </a:xfrm>
          <a:prstGeom prst="rect">
            <a:avLst/>
          </a:prstGeom>
        </p:spPr>
      </p:pic>
    </p:spTree>
    <p:extLst>
      <p:ext uri="{BB962C8B-B14F-4D97-AF65-F5344CB8AC3E}">
        <p14:creationId xmlns:p14="http://schemas.microsoft.com/office/powerpoint/2010/main" val="2313557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835F3-117A-4C84-BDB1-2F721BCF02D6}"/>
              </a:ext>
            </a:extLst>
          </p:cNvPr>
          <p:cNvSpPr>
            <a:spLocks noGrp="1"/>
          </p:cNvSpPr>
          <p:nvPr>
            <p:ph type="title"/>
          </p:nvPr>
        </p:nvSpPr>
        <p:spPr/>
        <p:txBody>
          <a:bodyPr/>
          <a:lstStyle/>
          <a:p>
            <a:r>
              <a:rPr lang="es-GT" dirty="0"/>
              <a:t>¿Cómo funciona?</a:t>
            </a:r>
          </a:p>
        </p:txBody>
      </p:sp>
      <p:sp>
        <p:nvSpPr>
          <p:cNvPr id="3" name="Content Placeholder 2">
            <a:extLst>
              <a:ext uri="{FF2B5EF4-FFF2-40B4-BE49-F238E27FC236}">
                <a16:creationId xmlns:a16="http://schemas.microsoft.com/office/drawing/2014/main" id="{A193D32D-6AC1-4F9C-9D66-FF76171A885B}"/>
              </a:ext>
            </a:extLst>
          </p:cNvPr>
          <p:cNvSpPr>
            <a:spLocks noGrp="1"/>
          </p:cNvSpPr>
          <p:nvPr>
            <p:ph idx="1"/>
          </p:nvPr>
        </p:nvSpPr>
        <p:spPr/>
        <p:txBody>
          <a:bodyPr/>
          <a:lstStyle/>
          <a:p>
            <a:r>
              <a:rPr lang="es-GT" dirty="0"/>
              <a:t>El objetivo principal que busca el atacante mediante el uso de la técnica CSRF es utilizar esas situaciones en las que los usuarios no cierran de forma correcta las sesiones de alguna aplicación web (banco, correo electrónico, panel de control de gestión de dominios…) y que siguen activas mientras estamos visitando otras páginas, sitios donde pueden haber insertado algún tipo de código malicioso que ejecute alguna instrucción</a:t>
            </a:r>
          </a:p>
        </p:txBody>
      </p:sp>
    </p:spTree>
    <p:extLst>
      <p:ext uri="{BB962C8B-B14F-4D97-AF65-F5344CB8AC3E}">
        <p14:creationId xmlns:p14="http://schemas.microsoft.com/office/powerpoint/2010/main" val="2934103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85307-EA76-4022-A669-673876EFD0D5}"/>
              </a:ext>
            </a:extLst>
          </p:cNvPr>
          <p:cNvSpPr>
            <a:spLocks noGrp="1"/>
          </p:cNvSpPr>
          <p:nvPr>
            <p:ph type="title"/>
          </p:nvPr>
        </p:nvSpPr>
        <p:spPr/>
        <p:txBody>
          <a:bodyPr/>
          <a:lstStyle/>
          <a:p>
            <a:endParaRPr lang="es-GT"/>
          </a:p>
        </p:txBody>
      </p:sp>
      <p:sp>
        <p:nvSpPr>
          <p:cNvPr id="3" name="Content Placeholder 2">
            <a:extLst>
              <a:ext uri="{FF2B5EF4-FFF2-40B4-BE49-F238E27FC236}">
                <a16:creationId xmlns:a16="http://schemas.microsoft.com/office/drawing/2014/main" id="{A4E3A08C-E75C-43C8-B003-0512E442AD36}"/>
              </a:ext>
            </a:extLst>
          </p:cNvPr>
          <p:cNvSpPr>
            <a:spLocks noGrp="1"/>
          </p:cNvSpPr>
          <p:nvPr>
            <p:ph idx="1"/>
          </p:nvPr>
        </p:nvSpPr>
        <p:spPr/>
        <p:txBody>
          <a:bodyPr/>
          <a:lstStyle/>
          <a:p>
            <a:endParaRPr lang="es-GT"/>
          </a:p>
        </p:txBody>
      </p:sp>
      <p:pic>
        <p:nvPicPr>
          <p:cNvPr id="5" name="Picture 4">
            <a:extLst>
              <a:ext uri="{FF2B5EF4-FFF2-40B4-BE49-F238E27FC236}">
                <a16:creationId xmlns:a16="http://schemas.microsoft.com/office/drawing/2014/main" id="{9389E74A-0AD3-4DD3-BD32-017A51A70F08}"/>
              </a:ext>
            </a:extLst>
          </p:cNvPr>
          <p:cNvPicPr>
            <a:picLocks noChangeAspect="1"/>
          </p:cNvPicPr>
          <p:nvPr/>
        </p:nvPicPr>
        <p:blipFill>
          <a:blip r:embed="rId2"/>
          <a:stretch>
            <a:fillRect/>
          </a:stretch>
        </p:blipFill>
        <p:spPr>
          <a:xfrm>
            <a:off x="2162295" y="440408"/>
            <a:ext cx="9202434" cy="5658640"/>
          </a:xfrm>
          <a:prstGeom prst="rect">
            <a:avLst/>
          </a:prstGeom>
        </p:spPr>
      </p:pic>
    </p:spTree>
    <p:extLst>
      <p:ext uri="{BB962C8B-B14F-4D97-AF65-F5344CB8AC3E}">
        <p14:creationId xmlns:p14="http://schemas.microsoft.com/office/powerpoint/2010/main" val="1562734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3297D-A323-4752-96CE-41DB44F20899}"/>
              </a:ext>
            </a:extLst>
          </p:cNvPr>
          <p:cNvSpPr>
            <a:spLocks noGrp="1"/>
          </p:cNvSpPr>
          <p:nvPr>
            <p:ph type="title"/>
          </p:nvPr>
        </p:nvSpPr>
        <p:spPr/>
        <p:txBody>
          <a:bodyPr/>
          <a:lstStyle/>
          <a:p>
            <a:r>
              <a:rPr lang="es-GT" dirty="0"/>
              <a:t>Pasos que lleva el ataque</a:t>
            </a:r>
          </a:p>
        </p:txBody>
      </p:sp>
      <p:sp>
        <p:nvSpPr>
          <p:cNvPr id="3" name="Content Placeholder 2">
            <a:extLst>
              <a:ext uri="{FF2B5EF4-FFF2-40B4-BE49-F238E27FC236}">
                <a16:creationId xmlns:a16="http://schemas.microsoft.com/office/drawing/2014/main" id="{EC73E448-D5A3-4E9E-BB92-C714FB678797}"/>
              </a:ext>
            </a:extLst>
          </p:cNvPr>
          <p:cNvSpPr>
            <a:spLocks noGrp="1"/>
          </p:cNvSpPr>
          <p:nvPr>
            <p:ph idx="1"/>
          </p:nvPr>
        </p:nvSpPr>
        <p:spPr/>
        <p:txBody>
          <a:bodyPr>
            <a:normAutofit/>
          </a:bodyPr>
          <a:lstStyle/>
          <a:p>
            <a:pPr algn="l">
              <a:buFont typeface="Arial" panose="020B0604020202020204" pitchFamily="34" charset="0"/>
              <a:buChar char="•"/>
            </a:pPr>
            <a:r>
              <a:rPr lang="es-GT" b="0" i="0" dirty="0">
                <a:solidFill>
                  <a:srgbClr val="424D56"/>
                </a:solidFill>
                <a:effectLst/>
                <a:latin typeface="Fedra"/>
              </a:rPr>
              <a:t>El atacante debe conseguir vulnerar e ingresar código HTML en un determinado servidor que podemos llamar “A”</a:t>
            </a:r>
          </a:p>
          <a:p>
            <a:pPr algn="l">
              <a:buFont typeface="Arial" panose="020B0604020202020204" pitchFamily="34" charset="0"/>
              <a:buChar char="•"/>
            </a:pPr>
            <a:r>
              <a:rPr lang="es-GT" b="0" i="0" dirty="0">
                <a:solidFill>
                  <a:srgbClr val="424D56"/>
                </a:solidFill>
                <a:effectLst/>
                <a:latin typeface="Fedra"/>
              </a:rPr>
              <a:t>Por otro lado, la víctima establece una conexión legítima con una aplicación web en otro servidor, que llamaremos “B”</a:t>
            </a:r>
          </a:p>
          <a:p>
            <a:pPr algn="l">
              <a:buFont typeface="Arial" panose="020B0604020202020204" pitchFamily="34" charset="0"/>
              <a:buChar char="•"/>
            </a:pPr>
            <a:r>
              <a:rPr lang="es-GT" b="0" i="0" dirty="0">
                <a:solidFill>
                  <a:srgbClr val="424D56"/>
                </a:solidFill>
                <a:effectLst/>
                <a:latin typeface="Fedra"/>
              </a:rPr>
              <a:t>La víctima accede a la aplicación web donde se encuentra el código introducido por el atacante</a:t>
            </a:r>
          </a:p>
          <a:p>
            <a:pPr algn="l">
              <a:buFont typeface="Arial" panose="020B0604020202020204" pitchFamily="34" charset="0"/>
              <a:buChar char="•"/>
            </a:pPr>
            <a:r>
              <a:rPr lang="es-GT" b="0" i="0" dirty="0">
                <a:solidFill>
                  <a:srgbClr val="424D56"/>
                </a:solidFill>
                <a:effectLst/>
                <a:latin typeface="Fedra"/>
              </a:rPr>
              <a:t>El navegador de la víctima realiza una petición contra la aplicación del servidor web “B” sin que el usuario se entere</a:t>
            </a:r>
          </a:p>
          <a:p>
            <a:endParaRPr lang="es-GT" dirty="0"/>
          </a:p>
        </p:txBody>
      </p:sp>
    </p:spTree>
    <p:extLst>
      <p:ext uri="{BB962C8B-B14F-4D97-AF65-F5344CB8AC3E}">
        <p14:creationId xmlns:p14="http://schemas.microsoft.com/office/powerpoint/2010/main" val="261505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FA7FF-42E4-4A2E-9F09-2175B17A9509}"/>
              </a:ext>
            </a:extLst>
          </p:cNvPr>
          <p:cNvSpPr>
            <a:spLocks noGrp="1"/>
          </p:cNvSpPr>
          <p:nvPr>
            <p:ph type="title"/>
          </p:nvPr>
        </p:nvSpPr>
        <p:spPr/>
        <p:txBody>
          <a:bodyPr/>
          <a:lstStyle/>
          <a:p>
            <a:r>
              <a:rPr lang="es-GT" dirty="0"/>
              <a:t>¿Solución?</a:t>
            </a:r>
          </a:p>
        </p:txBody>
      </p:sp>
      <p:sp>
        <p:nvSpPr>
          <p:cNvPr id="3" name="Content Placeholder 2">
            <a:extLst>
              <a:ext uri="{FF2B5EF4-FFF2-40B4-BE49-F238E27FC236}">
                <a16:creationId xmlns:a16="http://schemas.microsoft.com/office/drawing/2014/main" id="{4784FA6B-5ECC-4785-B20F-081D2FD87800}"/>
              </a:ext>
            </a:extLst>
          </p:cNvPr>
          <p:cNvSpPr>
            <a:spLocks noGrp="1"/>
          </p:cNvSpPr>
          <p:nvPr>
            <p:ph idx="1"/>
          </p:nvPr>
        </p:nvSpPr>
        <p:spPr/>
        <p:txBody>
          <a:bodyPr/>
          <a:lstStyle/>
          <a:p>
            <a:r>
              <a:rPr lang="es-GT" dirty="0"/>
              <a:t>CSRF Token</a:t>
            </a:r>
          </a:p>
          <a:p>
            <a:pPr lvl="1"/>
            <a:r>
              <a:rPr lang="es-GT" dirty="0"/>
              <a:t>Protege ante la </a:t>
            </a:r>
          </a:p>
          <a:p>
            <a:pPr lvl="1"/>
            <a:endParaRPr lang="es-GT" dirty="0"/>
          </a:p>
        </p:txBody>
      </p:sp>
    </p:spTree>
    <p:extLst>
      <p:ext uri="{BB962C8B-B14F-4D97-AF65-F5344CB8AC3E}">
        <p14:creationId xmlns:p14="http://schemas.microsoft.com/office/powerpoint/2010/main" val="2271872915"/>
      </p:ext>
    </p:extLst>
  </p:cSld>
  <p:clrMapOvr>
    <a:masterClrMapping/>
  </p:clrMapOvr>
</p:sld>
</file>

<file path=ppt/theme/theme1.xml><?xml version="1.0" encoding="utf-8"?>
<a:theme xmlns:a="http://schemas.openxmlformats.org/drawingml/2006/main" name="Dash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42B0E7C6-1071-483F-A575-9AF7EE1B96AC}" vid="{E18014FF-B132-4F63-9D72-5B85E99D6417}"/>
    </a:ext>
  </a:extLst>
</a:theme>
</file>

<file path=docProps/app.xml><?xml version="1.0" encoding="utf-8"?>
<Properties xmlns="http://schemas.openxmlformats.org/officeDocument/2006/extended-properties" xmlns:vt="http://schemas.openxmlformats.org/officeDocument/2006/docPropsVTypes">
  <TotalTime>209</TotalTime>
  <Words>398</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Fedra</vt:lpstr>
      <vt:lpstr>Grandview Display</vt:lpstr>
      <vt:lpstr>Grandview Display (Body)</vt:lpstr>
      <vt:lpstr>DashVTI</vt:lpstr>
      <vt:lpstr>CSRF Cross-Site Request Forgety </vt:lpstr>
      <vt:lpstr>¿Qué Es el CSRF?</vt:lpstr>
      <vt:lpstr>¿Cómo funciona?</vt:lpstr>
      <vt:lpstr>¿Cómo funciona?</vt:lpstr>
      <vt:lpstr>PowerPoint Presentation</vt:lpstr>
      <vt:lpstr>Pasos que lleva el ataque</vt:lpstr>
      <vt:lpstr>¿Solución?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CSRF Cross-Site Request Forgety</dc:title>
  <dc:creator>Kevin Canel</dc:creator>
  <cp:lastModifiedBy>Kevin Canel</cp:lastModifiedBy>
  <cp:revision>6</cp:revision>
  <dcterms:created xsi:type="dcterms:W3CDTF">2021-06-04T20:05:00Z</dcterms:created>
  <dcterms:modified xsi:type="dcterms:W3CDTF">2021-06-04T23:34:08Z</dcterms:modified>
</cp:coreProperties>
</file>