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72" r:id="rId3"/>
    <p:sldId id="271" r:id="rId4"/>
    <p:sldId id="276" r:id="rId5"/>
    <p:sldId id="269" r:id="rId6"/>
    <p:sldId id="274" r:id="rId7"/>
    <p:sldId id="265" r:id="rId8"/>
    <p:sldId id="270" r:id="rId9"/>
    <p:sldId id="266" r:id="rId10"/>
    <p:sldId id="267" r:id="rId11"/>
    <p:sldId id="275" r:id="rId12"/>
    <p:sldId id="277" r:id="rId13"/>
    <p:sldId id="278" r:id="rId14"/>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94" autoAdjust="0"/>
  </p:normalViewPr>
  <p:slideViewPr>
    <p:cSldViewPr snapToGrid="0" showGuides="1">
      <p:cViewPr varScale="1">
        <p:scale>
          <a:sx n="57" d="100"/>
          <a:sy n="57" d="100"/>
        </p:scale>
        <p:origin x="264" y="72"/>
      </p:cViewPr>
      <p:guideLst>
        <p:guide orient="horz" pos="3072"/>
        <p:guide pos="54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10/01/2017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2798482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147F-ED97-47AF-A1B3-C82A179CF7F3}" type="datetime1">
              <a:rPr lang="nl-NL" smtClean="0"/>
              <a:t>10-1-2017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9" name="Logo Larg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9518" y="2275285"/>
            <a:ext cx="5462027"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smtClean="0"/>
              <a:t>Klik om de stijl te bewerken</a:t>
            </a:r>
            <a:endParaRPr lang="nl-BE"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baseline="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nl-BE" noProof="0" dirty="0"/>
              <a:t>Klik om de ondertitel / presentator / datum [</a:t>
            </a:r>
            <a:r>
              <a:rPr lang="nl-BE" noProof="0" dirty="0" err="1"/>
              <a:t>dd</a:t>
            </a:r>
            <a:r>
              <a:rPr lang="nl-BE" noProof="0" dirty="0"/>
              <a:t>-mm-</a:t>
            </a:r>
            <a:r>
              <a:rPr lang="nl-BE" noProof="0" dirty="0" err="1"/>
              <a:t>yyyy</a:t>
            </a:r>
            <a:r>
              <a:rPr lang="nl-BE" noProof="0" dirty="0"/>
              <a:t>] te maken</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rganisation Placeholder"/>
          <p:cNvSpPr>
            <a:spLocks noGrp="1"/>
          </p:cNvSpPr>
          <p:nvPr>
            <p:ph type="body" sz="quarter" idx="10" hasCustomPrompt="1"/>
          </p:nvPr>
        </p:nvSpPr>
        <p:spPr bwMode="white">
          <a:xfrm>
            <a:off x="8564451" y="388531"/>
            <a:ext cx="8293993" cy="540000"/>
          </a:xfrm>
        </p:spPr>
        <p:txBody>
          <a:bodyPr anchor="b" anchorCtr="0">
            <a:normAutofit/>
          </a:bodyPr>
          <a:lstStyle>
            <a:lvl1pPr marL="0" indent="0">
              <a:lnSpc>
                <a:spcPts val="1700"/>
              </a:lnSpc>
              <a:buNone/>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uFill>
                  <a:solidFill>
                    <a:schemeClr val="bg1"/>
                  </a:solidFill>
                </a:uFill>
              </a:defRPr>
            </a:lvl2pPr>
          </a:lstStyle>
          <a:p>
            <a:pPr lvl="0"/>
            <a:r>
              <a:rPr lang="nl-BE" noProof="0" dirty="0"/>
              <a:t>Klik om de organisatie stijlen te bewerken</a:t>
            </a:r>
          </a:p>
          <a:p>
            <a:pPr lvl="1"/>
            <a:r>
              <a:rPr lang="nl-BE" noProof="0" smtClean="0"/>
              <a:t>tweede niveau</a:t>
            </a:r>
            <a:endParaRPr lang="nl-BE" noProof="0" dirty="0"/>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nl-BE" noProof="0" dirty="0"/>
              <a:t>Partnerlogo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nl-BE" noProof="0" dirty="0"/>
              <a:t>Partnerlogo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nl-BE" noProof="0" dirty="0"/>
              <a:t>Partnerlogo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nl-BE" noProof="0" dirty="0"/>
              <a:t>Partnerlogo 4</a:t>
            </a:r>
          </a:p>
        </p:txBody>
      </p:sp>
      <p:sp>
        <p:nvSpPr>
          <p:cNvPr id="5" name="Rectangle 4"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1" name="Afbeelding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3251017" cy="1393200"/>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BE" noProof="0" dirty="0"/>
              <a:t>klik om een hoofdstuktitel te maken.</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0" name="Rectangle 9" hidden="1"/>
          <p:cNvSpPr/>
          <p:nvPr userDrawn="1"/>
        </p:nvSpPr>
        <p:spPr>
          <a:xfrm>
            <a:off x="914400" y="464400"/>
            <a:ext cx="15560040" cy="4644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BE" noProof="0" dirty="0"/>
          </a:p>
        </p:txBody>
      </p:sp>
      <p:sp>
        <p:nvSpPr>
          <p:cNvPr id="3" name="Content Placeholder 2"/>
          <p:cNvSpPr>
            <a:spLocks noGrp="1"/>
          </p:cNvSpPr>
          <p:nvPr>
            <p:ph idx="1" hasCustomPrompt="1"/>
          </p:nvPr>
        </p:nvSpPr>
        <p:spPr>
          <a:xfrm>
            <a:off x="835825" y="1194364"/>
            <a:ext cx="15699575" cy="6696000"/>
          </a:xfrm>
        </p:spPr>
        <p:txBody>
          <a:bodyPr/>
          <a:lstStyle>
            <a:lvl1pPr defTabSz="457200">
              <a:lnSpc>
                <a:spcPct val="120000"/>
              </a:lnSpc>
              <a:defRPr/>
            </a:lvl1pPr>
            <a:lvl2pPr>
              <a:lnSpc>
                <a:spcPct val="120000"/>
              </a:lnSpc>
              <a:defRPr/>
            </a:lvl2pPr>
            <a:lvl3pPr defTabSz="457200">
              <a:lnSpc>
                <a:spcPct val="120000"/>
              </a:lnSpc>
              <a:defRPr/>
            </a:lvl3pPr>
            <a:lvl4pPr marL="2328863" indent="-550863" defTabSz="1912938">
              <a:lnSpc>
                <a:spcPct val="120000"/>
              </a:lnSpc>
              <a:tabLst/>
              <a:defRPr/>
            </a:lvl4pPr>
            <a:lvl5pPr marL="2962275" indent="-442913" defTabSz="457200">
              <a:lnSpc>
                <a:spcPct val="120000"/>
              </a:lnSpc>
              <a:buFont typeface="Arial" panose="020B0604020202020204" pitchFamily="34" charset="0"/>
              <a:buChar char="̶"/>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p:cNvSpPr>
            <a:spLocks noGrp="1"/>
          </p:cNvSpPr>
          <p:nvPr>
            <p:ph type="dt" sz="half" idx="10"/>
          </p:nvPr>
        </p:nvSpPr>
        <p:spPr/>
        <p:txBody>
          <a:bodyPr/>
          <a:lstStyle/>
          <a:p>
            <a:fld id="{25470885-0B31-4E06-AE71-7E16801F2838}" type="datetime1">
              <a:rPr lang="nl-BE" noProof="0" smtClean="0"/>
              <a:t>10/01/2017</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6" name="Slide Number Placeholder 5"/>
          <p:cNvSpPr>
            <a:spLocks noGrp="1"/>
          </p:cNvSpPr>
          <p:nvPr>
            <p:ph type="sldNum" sz="quarter" idx="12"/>
          </p:nvPr>
        </p:nvSpPr>
        <p:spPr/>
        <p:txBody>
          <a:bodyPr/>
          <a:lstStyle/>
          <a:p>
            <a:fld id="{7AE184E0-0BD4-4705-A12B-9B71DDE63301}" type="slidenum">
              <a:rPr lang="nl-BE" noProof="0" smtClean="0"/>
              <a:t>‹nr.›</a:t>
            </a:fld>
            <a:endParaRPr lang="nl-BE"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BE" noProof="0" dirty="0"/>
          </a:p>
        </p:txBody>
      </p:sp>
      <p:sp>
        <p:nvSpPr>
          <p:cNvPr id="4" name="Date Placeholder 3"/>
          <p:cNvSpPr>
            <a:spLocks noGrp="1"/>
          </p:cNvSpPr>
          <p:nvPr>
            <p:ph type="dt" sz="half" idx="10"/>
          </p:nvPr>
        </p:nvSpPr>
        <p:spPr/>
        <p:txBody>
          <a:bodyPr/>
          <a:lstStyle/>
          <a:p>
            <a:fld id="{E7410F60-8C93-4C37-B51A-4DDAE36F7E9B}" type="datetime1">
              <a:rPr lang="nl-BE" noProof="0" smtClean="0"/>
              <a:t>10/01/2017</a:t>
            </a:fld>
            <a:endParaRPr lang="nl-BE" noProof="0" dirty="0"/>
          </a:p>
        </p:txBody>
      </p:sp>
      <p:sp>
        <p:nvSpPr>
          <p:cNvPr id="5" name="Footer Placeholder 4"/>
          <p:cNvSpPr>
            <a:spLocks noGrp="1"/>
          </p:cNvSpPr>
          <p:nvPr>
            <p:ph type="ftr" sz="quarter" idx="11"/>
          </p:nvPr>
        </p:nvSpPr>
        <p:spPr/>
        <p:txBody>
          <a:bodyPr/>
          <a:lstStyle/>
          <a:p>
            <a:endParaRPr lang="nl-BE"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marL="85725" indent="0">
              <a:buNone/>
              <a:defRPr>
                <a:solidFill>
                  <a:schemeClr val="bg1">
                    <a:lumMod val="50000"/>
                  </a:schemeClr>
                </a:solidFill>
              </a:defRPr>
            </a:lvl1pPr>
          </a:lstStyle>
          <a:p>
            <a:r>
              <a:rPr lang="nl-BE"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12" name="Content Placeholder 2"/>
          <p:cNvSpPr>
            <a:spLocks noGrp="1"/>
          </p:cNvSpPr>
          <p:nvPr>
            <p:ph idx="1" hasCustomPrompt="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BE" noProof="0" dirty="0"/>
          </a:p>
        </p:txBody>
      </p:sp>
      <p:sp>
        <p:nvSpPr>
          <p:cNvPr id="3" name="Date Placeholder 2"/>
          <p:cNvSpPr>
            <a:spLocks noGrp="1"/>
          </p:cNvSpPr>
          <p:nvPr>
            <p:ph type="dt" sz="half" idx="10"/>
          </p:nvPr>
        </p:nvSpPr>
        <p:spPr/>
        <p:txBody>
          <a:bodyPr/>
          <a:lstStyle/>
          <a:p>
            <a:fld id="{656594B6-17DF-4759-A7A5-128AFEA77F2C}" type="datetime1">
              <a:rPr lang="nl-BE" noProof="0" smtClean="0"/>
              <a:t>10/01/2017</a:t>
            </a:fld>
            <a:endParaRPr lang="nl-BE" noProof="0" dirty="0"/>
          </a:p>
        </p:txBody>
      </p:sp>
      <p:sp>
        <p:nvSpPr>
          <p:cNvPr id="4" name="Footer Placeholder 3"/>
          <p:cNvSpPr>
            <a:spLocks noGrp="1"/>
          </p:cNvSpPr>
          <p:nvPr>
            <p:ph type="ftr" sz="quarter" idx="11"/>
          </p:nvPr>
        </p:nvSpPr>
        <p:spPr/>
        <p:txBody>
          <a:bodyPr/>
          <a:lstStyle/>
          <a:p>
            <a:endParaRPr lang="nl-BE" noProof="0" dirty="0"/>
          </a:p>
        </p:txBody>
      </p:sp>
      <p:sp>
        <p:nvSpPr>
          <p:cNvPr id="5" name="Slide Number Placeholder 4"/>
          <p:cNvSpPr>
            <a:spLocks noGrp="1"/>
          </p:cNvSpPr>
          <p:nvPr>
            <p:ph type="sldNum" sz="quarter" idx="12"/>
          </p:nvPr>
        </p:nvSpPr>
        <p:spPr/>
        <p:txBody>
          <a:bodyPr/>
          <a:lstStyle/>
          <a:p>
            <a:fld id="{7AE184E0-0BD4-4705-A12B-9B71DDE63301}" type="slidenum">
              <a:rPr lang="nl-BE" noProof="0" smtClean="0"/>
              <a:t>‹nr.›</a:t>
            </a:fld>
            <a:endParaRPr lang="nl-BE"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marL="0"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81384-1200-4D40-BEF0-3A17A1F906F4}" type="datetime1">
              <a:rPr lang="nl-NL" noProof="0" smtClean="0"/>
              <a:t>10-1-2017</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6" name="Picture Placeholder 5"/>
          <p:cNvSpPr>
            <a:spLocks noGrp="1"/>
          </p:cNvSpPr>
          <p:nvPr>
            <p:ph type="pic" sz="quarter" idx="12" hasCustomPrompt="1"/>
          </p:nvPr>
        </p:nvSpPr>
        <p:spPr>
          <a:xfrm>
            <a:off x="-1" y="0"/>
            <a:ext cx="17337600" cy="9753600"/>
          </a:xfrm>
        </p:spPr>
        <p:txBody>
          <a:bodyPr/>
          <a:lstStyle>
            <a:lvl1pPr marL="85725" indent="0">
              <a:buNone/>
              <a:defRPr>
                <a:solidFill>
                  <a:schemeClr val="bg1">
                    <a:lumMod val="50000"/>
                  </a:schemeClr>
                </a:solidFill>
              </a:defRPr>
            </a:lvl1pPr>
          </a:lstStyle>
          <a:p>
            <a:r>
              <a:rPr lang="nl-BE"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5"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marL="0" indent="0">
              <a:lnSpc>
                <a:spcPts val="3500"/>
              </a:lnSpc>
              <a:buNone/>
              <a:defRPr sz="2400">
                <a:solidFill>
                  <a:schemeClr val="bg1"/>
                </a:solidFill>
              </a:defRPr>
            </a:lvl1pPr>
          </a:lstStyle>
          <a:p>
            <a:pPr lvl="0"/>
            <a:r>
              <a:rPr lang="nl-NL" dirty="0"/>
              <a:t>Klik om de namen van </a:t>
            </a:r>
            <a:r>
              <a:rPr lang="nl-NL" dirty="0" err="1"/>
              <a:t>social</a:t>
            </a:r>
            <a:r>
              <a:rPr lang="nl-NL" dirty="0"/>
              <a:t> media in te typen</a:t>
            </a:r>
          </a:p>
        </p:txBody>
      </p:sp>
      <p:sp>
        <p:nvSpPr>
          <p:cNvPr id="2" name="Title 1"/>
          <p:cNvSpPr>
            <a:spLocks noGrp="1"/>
          </p:cNvSpPr>
          <p:nvPr>
            <p:ph type="ctrTitle" hasCustomPrompt="1"/>
          </p:nvPr>
        </p:nvSpPr>
        <p:spPr bwMode="white">
          <a:xfrm>
            <a:off x="1291074" y="1743240"/>
            <a:ext cx="7419544"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nl-BE" noProof="0" dirty="0"/>
              <a:t>Klik om de gegevens van de presentator in </a:t>
            </a:r>
            <a:r>
              <a:rPr lang="nl-BE" noProof="0"/>
              <a:t>te typen</a:t>
            </a:r>
            <a:endParaRPr lang="nl-BE"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3251017" cy="1393200"/>
          </a:xfrm>
          <a:prstGeom prst="rect">
            <a:avLst/>
          </a:prstGeom>
        </p:spPr>
      </p:pic>
    </p:spTree>
    <p:extLst>
      <p:ext uri="{BB962C8B-B14F-4D97-AF65-F5344CB8AC3E}">
        <p14:creationId xmlns:p14="http://schemas.microsoft.com/office/powerpoint/2010/main" val="31037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nl-BE" noProof="0" dirty="0"/>
              <a:t>Klik om de stijl te bewerken</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FA870D1A-A3AB-4E9F-892E-C45B5A80FDBF}" type="datetime1">
              <a:rPr lang="nl-BE" noProof="0" smtClean="0"/>
              <a:t>10/01/2017</a:t>
            </a:fld>
            <a:endParaRPr lang="nl-BE"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nl-BE"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nl-BE" noProof="0" smtClean="0"/>
              <a:pPr/>
              <a:t>‹nr.›</a:t>
            </a:fld>
            <a:endParaRPr lang="nl-BE"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83617" y="7906160"/>
            <a:ext cx="2308379" cy="1847440"/>
          </a:xfrm>
          <a:prstGeom prst="rect">
            <a:avLst/>
          </a:prstGeom>
        </p:spPr>
      </p:pic>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536575" indent="-45085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69988" indent="-45085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5775" indent="-450000"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50863"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ctrTitle"/>
          </p:nvPr>
        </p:nvSpPr>
        <p:spPr/>
        <p:txBody>
          <a:bodyPr/>
          <a:lstStyle/>
          <a:p>
            <a:r>
              <a:rPr lang="en-US" sz="4800" u="none" dirty="0"/>
              <a:t>Project “Dissociation of the </a:t>
            </a:r>
            <a:r>
              <a:rPr lang="en-US" sz="4800" u="none" dirty="0" err="1" smtClean="0"/>
              <a:t>N</a:t>
            </a:r>
            <a:r>
              <a:rPr lang="en-US" sz="4800" u="none" cap="none" dirty="0" err="1" smtClean="0"/>
              <a:t>a</a:t>
            </a:r>
            <a:r>
              <a:rPr lang="en-US" sz="4800" u="none" dirty="0" err="1" smtClean="0"/>
              <a:t>C</a:t>
            </a:r>
            <a:r>
              <a:rPr lang="en-US" sz="4800" u="none" cap="none" dirty="0" err="1" smtClean="0"/>
              <a:t>l</a:t>
            </a:r>
            <a:r>
              <a:rPr lang="en-US" sz="4800" u="none" dirty="0"/>
              <a:t/>
            </a:r>
            <a:br>
              <a:rPr lang="en-US" sz="4800" u="none" dirty="0"/>
            </a:br>
            <a:r>
              <a:rPr lang="nl-BE" sz="4800" u="none" dirty="0" err="1"/>
              <a:t>diatomic</a:t>
            </a:r>
            <a:r>
              <a:rPr lang="nl-BE" sz="4800" u="none" dirty="0"/>
              <a:t> molecule </a:t>
            </a:r>
            <a:r>
              <a:rPr lang="nl-BE" sz="4800" u="none" dirty="0" err="1"/>
              <a:t>with</a:t>
            </a:r>
            <a:r>
              <a:rPr lang="nl-BE" sz="4800" u="none" dirty="0"/>
              <a:t> </a:t>
            </a:r>
            <a:r>
              <a:rPr lang="nl-BE" sz="4800" u="none" dirty="0" err="1"/>
              <a:t>Hartree-Fock</a:t>
            </a:r>
            <a:r>
              <a:rPr lang="nl-BE" sz="4800" u="none" dirty="0"/>
              <a:t>”</a:t>
            </a:r>
            <a:endParaRPr lang="nl-NL" sz="4800" dirty="0"/>
          </a:p>
        </p:txBody>
      </p:sp>
      <p:sp>
        <p:nvSpPr>
          <p:cNvPr id="18" name="Ondertitel 17"/>
          <p:cNvSpPr>
            <a:spLocks noGrp="1"/>
          </p:cNvSpPr>
          <p:nvPr>
            <p:ph type="subTitle" idx="1"/>
          </p:nvPr>
        </p:nvSpPr>
        <p:spPr/>
        <p:txBody>
          <a:bodyPr/>
          <a:lstStyle/>
          <a:p>
            <a:r>
              <a:rPr lang="nl-NL" dirty="0" smtClean="0"/>
              <a:t>Lisa </a:t>
            </a:r>
            <a:r>
              <a:rPr lang="nl-NL" dirty="0" err="1" smtClean="0"/>
              <a:t>Bouckaert</a:t>
            </a:r>
            <a:r>
              <a:rPr lang="nl-NL" dirty="0" smtClean="0"/>
              <a:t>, Andries </a:t>
            </a:r>
            <a:r>
              <a:rPr lang="nl-NL" dirty="0" err="1" smtClean="0"/>
              <a:t>Rosseau</a:t>
            </a:r>
            <a:r>
              <a:rPr lang="nl-NL" dirty="0" smtClean="0"/>
              <a:t> en Kevin Canters</a:t>
            </a:r>
            <a:endParaRPr lang="nl-NL" dirty="0"/>
          </a:p>
        </p:txBody>
      </p:sp>
      <p:sp>
        <p:nvSpPr>
          <p:cNvPr id="2" name="Tijdelijke aanduiding voor tekst 1"/>
          <p:cNvSpPr>
            <a:spLocks noGrp="1"/>
          </p:cNvSpPr>
          <p:nvPr>
            <p:ph type="body" sz="quarter" idx="10"/>
          </p:nvPr>
        </p:nvSpPr>
        <p:spPr/>
        <p:txBody>
          <a:bodyPr/>
          <a:lstStyle/>
          <a:p>
            <a:endParaRPr lang="nl-BE"/>
          </a:p>
        </p:txBody>
      </p:sp>
    </p:spTree>
    <p:extLst>
      <p:ext uri="{BB962C8B-B14F-4D97-AF65-F5344CB8AC3E}">
        <p14:creationId xmlns:p14="http://schemas.microsoft.com/office/powerpoint/2010/main" val="3355618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Mulliken</a:t>
            </a:r>
            <a:r>
              <a:rPr lang="nl-BE" dirty="0" smtClean="0"/>
              <a:t> </a:t>
            </a:r>
            <a:r>
              <a:rPr lang="nl-BE" dirty="0" err="1" smtClean="0"/>
              <a:t>populations</a:t>
            </a:r>
            <a:endParaRPr lang="nl-BE" dirty="0"/>
          </a:p>
        </p:txBody>
      </p:sp>
      <p:sp>
        <p:nvSpPr>
          <p:cNvPr id="3" name="Tijdelijke aanduiding voor inhoud 2"/>
          <p:cNvSpPr>
            <a:spLocks noGrp="1"/>
          </p:cNvSpPr>
          <p:nvPr>
            <p:ph idx="1"/>
          </p:nvPr>
        </p:nvSpPr>
        <p:spPr/>
        <p:txBody>
          <a:bodyPr>
            <a:normAutofit fontScale="77500" lnSpcReduction="20000"/>
          </a:bodyPr>
          <a:lstStyle/>
          <a:p>
            <a:pPr marL="85725" indent="0">
              <a:buNone/>
            </a:pPr>
            <a:r>
              <a:rPr lang="nl-BE" dirty="0"/>
              <a:t>Wij krijgen waarden die bij grote afstanden (aparte atomen) overeenkomen met de verwachte </a:t>
            </a:r>
            <a:r>
              <a:rPr lang="nl-BE" dirty="0" smtClean="0"/>
              <a:t>waarde (UHF, </a:t>
            </a:r>
            <a:r>
              <a:rPr lang="el-GR" dirty="0" smtClean="0"/>
              <a:t>λ</a:t>
            </a:r>
            <a:r>
              <a:rPr lang="nl-BE" dirty="0" smtClean="0"/>
              <a:t> = 0.35)(</a:t>
            </a:r>
            <a:r>
              <a:rPr lang="nl-BE" i="1" dirty="0" smtClean="0"/>
              <a:t>Na</a:t>
            </a:r>
            <a:r>
              <a:rPr lang="nl-BE" dirty="0" smtClean="0"/>
              <a:t>: </a:t>
            </a:r>
            <a:r>
              <a:rPr lang="el-GR" dirty="0" smtClean="0"/>
              <a:t>α</a:t>
            </a:r>
            <a:r>
              <a:rPr lang="nl-BE" dirty="0" smtClean="0"/>
              <a:t> = 6,000, </a:t>
            </a:r>
            <a:r>
              <a:rPr lang="el-GR" dirty="0"/>
              <a:t>β</a:t>
            </a:r>
            <a:r>
              <a:rPr lang="nl-BE" dirty="0" smtClean="0"/>
              <a:t> = 5,000; </a:t>
            </a:r>
            <a:r>
              <a:rPr lang="nl-BE" i="1" dirty="0" smtClean="0"/>
              <a:t>Cl</a:t>
            </a:r>
            <a:r>
              <a:rPr lang="nl-BE" dirty="0" smtClean="0"/>
              <a:t>: </a:t>
            </a:r>
            <a:r>
              <a:rPr lang="el-GR" dirty="0"/>
              <a:t>α</a:t>
            </a:r>
            <a:r>
              <a:rPr lang="nl-BE" dirty="0" smtClean="0"/>
              <a:t> = 8,999, </a:t>
            </a:r>
            <a:r>
              <a:rPr lang="el-GR" dirty="0"/>
              <a:t>β</a:t>
            </a:r>
            <a:r>
              <a:rPr lang="nl-BE" dirty="0" smtClean="0"/>
              <a:t> = 7,999), </a:t>
            </a:r>
            <a:r>
              <a:rPr lang="nl-BE" dirty="0"/>
              <a:t>maar wanneer ze dichter komen krijgen we lichtjes veranderde waarden maar in de verkeerde richting </a:t>
            </a:r>
            <a:r>
              <a:rPr lang="nl-BE" dirty="0" smtClean="0"/>
              <a:t>(</a:t>
            </a:r>
            <a:r>
              <a:rPr lang="nl-BE" i="1" dirty="0"/>
              <a:t>Na</a:t>
            </a:r>
            <a:r>
              <a:rPr lang="nl-BE" dirty="0"/>
              <a:t>: </a:t>
            </a:r>
            <a:r>
              <a:rPr lang="el-GR" dirty="0"/>
              <a:t>α</a:t>
            </a:r>
            <a:r>
              <a:rPr lang="nl-BE" dirty="0"/>
              <a:t> = </a:t>
            </a:r>
            <a:r>
              <a:rPr lang="nl-BE" dirty="0" smtClean="0"/>
              <a:t>6,098, </a:t>
            </a:r>
            <a:r>
              <a:rPr lang="el-GR" dirty="0"/>
              <a:t>β</a:t>
            </a:r>
            <a:r>
              <a:rPr lang="nl-BE" dirty="0"/>
              <a:t> = </a:t>
            </a:r>
            <a:r>
              <a:rPr lang="nl-BE" dirty="0" smtClean="0"/>
              <a:t>5,054; </a:t>
            </a:r>
            <a:r>
              <a:rPr lang="nl-BE" i="1" dirty="0"/>
              <a:t>Cl</a:t>
            </a:r>
            <a:r>
              <a:rPr lang="nl-BE" dirty="0"/>
              <a:t>: </a:t>
            </a:r>
            <a:r>
              <a:rPr lang="el-GR" dirty="0"/>
              <a:t>α</a:t>
            </a:r>
            <a:r>
              <a:rPr lang="nl-BE" dirty="0"/>
              <a:t> = </a:t>
            </a:r>
            <a:r>
              <a:rPr lang="nl-BE" dirty="0" smtClean="0"/>
              <a:t>8,901, </a:t>
            </a:r>
            <a:r>
              <a:rPr lang="el-GR" dirty="0"/>
              <a:t>β</a:t>
            </a:r>
            <a:r>
              <a:rPr lang="nl-BE" dirty="0"/>
              <a:t> = </a:t>
            </a:r>
            <a:r>
              <a:rPr lang="nl-BE" dirty="0" smtClean="0"/>
              <a:t>7,945). </a:t>
            </a:r>
            <a:r>
              <a:rPr lang="nl-BE" dirty="0"/>
              <a:t>Een mogelijk </a:t>
            </a:r>
            <a:r>
              <a:rPr lang="nl-BE" dirty="0" smtClean="0"/>
              <a:t>verklaring is (</a:t>
            </a:r>
            <a:r>
              <a:rPr lang="nl-BE" i="1" dirty="0" smtClean="0"/>
              <a:t>Natural </a:t>
            </a:r>
            <a:r>
              <a:rPr lang="nl-BE" i="1" dirty="0" err="1"/>
              <a:t>population</a:t>
            </a:r>
            <a:r>
              <a:rPr lang="nl-BE" i="1" dirty="0"/>
              <a:t> </a:t>
            </a:r>
            <a:r>
              <a:rPr lang="nl-BE" i="1" dirty="0" smtClean="0"/>
              <a:t>analysis, Reed et al.</a:t>
            </a:r>
            <a:r>
              <a:rPr lang="nl-BE" dirty="0" smtClean="0"/>
              <a:t>):  </a:t>
            </a:r>
          </a:p>
          <a:p>
            <a:pPr marL="85725" indent="0">
              <a:buNone/>
            </a:pPr>
            <a:endParaRPr lang="nl-BE" dirty="0"/>
          </a:p>
          <a:p>
            <a:pPr marL="85725" indent="0">
              <a:buNone/>
            </a:pPr>
            <a:r>
              <a:rPr lang="nl-BE" dirty="0" smtClean="0"/>
              <a:t>“</a:t>
            </a:r>
            <a:r>
              <a:rPr lang="en-US" dirty="0" err="1"/>
              <a:t>Mulliken</a:t>
            </a:r>
            <a:r>
              <a:rPr lang="en-US" dirty="0"/>
              <a:t> </a:t>
            </a:r>
            <a:r>
              <a:rPr lang="en-US" dirty="0" smtClean="0"/>
              <a:t>populations </a:t>
            </a:r>
            <a:r>
              <a:rPr lang="en-US" dirty="0"/>
              <a:t>seem to give an </a:t>
            </a:r>
            <a:r>
              <a:rPr lang="en-US" b="1" dirty="0"/>
              <a:t>unreasonable physical picture</a:t>
            </a:r>
            <a:r>
              <a:rPr lang="en-US" dirty="0"/>
              <a:t> of the charge distribution in compounds </a:t>
            </a:r>
            <a:r>
              <a:rPr lang="en-US" b="1" dirty="0"/>
              <a:t>having significant ionic character</a:t>
            </a:r>
            <a:r>
              <a:rPr lang="en-US" dirty="0" smtClean="0"/>
              <a:t>.” </a:t>
            </a:r>
            <a:r>
              <a:rPr lang="en-US" dirty="0" err="1" smtClean="0"/>
              <a:t>en</a:t>
            </a:r>
            <a:r>
              <a:rPr lang="en-US" dirty="0"/>
              <a:t> </a:t>
            </a:r>
            <a:r>
              <a:rPr lang="en-US" dirty="0" smtClean="0"/>
              <a:t>“(…) in </a:t>
            </a:r>
            <a:r>
              <a:rPr lang="en-US" dirty="0"/>
              <a:t>some cases leading to charges </a:t>
            </a:r>
            <a:r>
              <a:rPr lang="en-US" b="1" dirty="0"/>
              <a:t>opposite in sign </a:t>
            </a:r>
            <a:r>
              <a:rPr lang="en-US" dirty="0"/>
              <a:t>to those expected from electronegativity differences</a:t>
            </a:r>
            <a:r>
              <a:rPr lang="en-US" dirty="0" smtClean="0"/>
              <a:t>.”</a:t>
            </a:r>
            <a:endParaRPr lang="nl-BE" dirty="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10</a:t>
            </a:fld>
            <a:endParaRPr lang="nl-BE" noProof="0" dirty="0"/>
          </a:p>
        </p:txBody>
      </p:sp>
    </p:spTree>
    <p:extLst>
      <p:ext uri="{BB962C8B-B14F-4D97-AF65-F5344CB8AC3E}">
        <p14:creationId xmlns:p14="http://schemas.microsoft.com/office/powerpoint/2010/main" val="1124952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rotWithShape="1">
          <a:blip r:embed="rId2"/>
          <a:srcRect l="8099" t="6944" r="8999" b="926"/>
          <a:stretch/>
        </p:blipFill>
        <p:spPr>
          <a:xfrm>
            <a:off x="2408958" y="1244383"/>
            <a:ext cx="12547601" cy="7839787"/>
          </a:xfrm>
          <a:prstGeom prst="rect">
            <a:avLst/>
          </a:prstGeom>
        </p:spPr>
      </p:pic>
      <p:sp>
        <p:nvSpPr>
          <p:cNvPr id="2" name="Titel 1"/>
          <p:cNvSpPr>
            <a:spLocks noGrp="1"/>
          </p:cNvSpPr>
          <p:nvPr>
            <p:ph type="title"/>
          </p:nvPr>
        </p:nvSpPr>
        <p:spPr/>
        <p:txBody>
          <a:bodyPr/>
          <a:lstStyle/>
          <a:p>
            <a:r>
              <a:rPr lang="nl-BE" dirty="0" smtClean="0"/>
              <a:t>Charge plot (zie </a:t>
            </a:r>
            <a:r>
              <a:rPr lang="nl-BE" dirty="0" err="1" smtClean="0"/>
              <a:t>mullikEn</a:t>
            </a:r>
            <a:r>
              <a:rPr lang="nl-BE" dirty="0" smtClean="0"/>
              <a:t> hiervoor)</a:t>
            </a:r>
            <a:endParaRPr lang="nl-BE" dirty="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11</a:t>
            </a:fld>
            <a:endParaRPr lang="nl-BE" noProof="0" dirty="0"/>
          </a:p>
        </p:txBody>
      </p:sp>
    </p:spTree>
    <p:extLst>
      <p:ext uri="{BB962C8B-B14F-4D97-AF65-F5344CB8AC3E}">
        <p14:creationId xmlns:p14="http://schemas.microsoft.com/office/powerpoint/2010/main" val="431720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Data vergelijken met paper</a:t>
            </a:r>
            <a:endParaRPr lang="nl-BE" dirty="0"/>
          </a:p>
        </p:txBody>
      </p:sp>
      <p:sp>
        <p:nvSpPr>
          <p:cNvPr id="3" name="Tijdelijke aanduiding voor inhoud 2"/>
          <p:cNvSpPr>
            <a:spLocks noGrp="1"/>
          </p:cNvSpPr>
          <p:nvPr>
            <p:ph idx="1"/>
          </p:nvPr>
        </p:nvSpPr>
        <p:spPr/>
        <p:txBody>
          <a:bodyPr>
            <a:noAutofit/>
          </a:bodyPr>
          <a:lstStyle/>
          <a:p>
            <a:pPr marL="85725" indent="0">
              <a:buNone/>
            </a:pPr>
            <a:r>
              <a:rPr lang="nl-BE" sz="3050" dirty="0" smtClean="0"/>
              <a:t>Wanneer we </a:t>
            </a:r>
            <a:r>
              <a:rPr lang="nl-BE" sz="3050" dirty="0"/>
              <a:t>naar onze resultaten kijken van UHF, en berekenen (met </a:t>
            </a:r>
            <a:r>
              <a:rPr lang="nl-BE" sz="3050" dirty="0" err="1"/>
              <a:t>Mulliken-approximatie</a:t>
            </a:r>
            <a:r>
              <a:rPr lang="nl-BE" sz="3050" dirty="0"/>
              <a:t>) wat onze finale waarden voor </a:t>
            </a:r>
            <a:r>
              <a:rPr lang="el-GR" sz="3050" dirty="0"/>
              <a:t>α</a:t>
            </a:r>
            <a:r>
              <a:rPr lang="nl-BE" sz="3050" dirty="0"/>
              <a:t> </a:t>
            </a:r>
            <a:r>
              <a:rPr lang="nl-BE" sz="3050" dirty="0" smtClean="0"/>
              <a:t>en </a:t>
            </a:r>
            <a:r>
              <a:rPr lang="el-GR" sz="3050" dirty="0"/>
              <a:t>β </a:t>
            </a:r>
            <a:r>
              <a:rPr lang="nl-BE" sz="3050" dirty="0" smtClean="0"/>
              <a:t>zijn </a:t>
            </a:r>
            <a:r>
              <a:rPr lang="nl-BE" sz="3050" dirty="0"/>
              <a:t>bij de kleinste afstand, dan zien we dat de er een kleine overdracht is van het laatste </a:t>
            </a:r>
            <a:r>
              <a:rPr lang="el-GR" sz="3050" dirty="0" smtClean="0"/>
              <a:t>α</a:t>
            </a:r>
            <a:r>
              <a:rPr lang="nl-BE" sz="3050" dirty="0" smtClean="0"/>
              <a:t>-elektron </a:t>
            </a:r>
            <a:r>
              <a:rPr lang="nl-BE" sz="3050" dirty="0"/>
              <a:t>van </a:t>
            </a:r>
            <a:r>
              <a:rPr lang="nl-BE" sz="3050" i="1" dirty="0"/>
              <a:t>Cl</a:t>
            </a:r>
            <a:r>
              <a:rPr lang="nl-BE" sz="3050" dirty="0"/>
              <a:t> naar </a:t>
            </a:r>
            <a:r>
              <a:rPr lang="nl-BE" sz="3050" i="1" dirty="0"/>
              <a:t>Na</a:t>
            </a:r>
            <a:r>
              <a:rPr lang="nl-BE" sz="3050" dirty="0"/>
              <a:t> (rond de 0.11), wat eigenlijk de omgekeerde richting is van wat we zouden verwachten aan de hand van het artikel (zie vraag 1) en wat we verwachten aan de hand van logisch inzicht</a:t>
            </a:r>
            <a:r>
              <a:rPr lang="nl-BE" sz="3050" dirty="0" smtClean="0"/>
              <a:t>. </a:t>
            </a:r>
            <a:r>
              <a:rPr lang="nl-BE" sz="3050" i="1" dirty="0" smtClean="0"/>
              <a:t>Na</a:t>
            </a:r>
            <a:r>
              <a:rPr lang="nl-BE" sz="3050" dirty="0" smtClean="0"/>
              <a:t> </a:t>
            </a:r>
            <a:r>
              <a:rPr lang="nl-BE" sz="3050" dirty="0"/>
              <a:t>bestaat uit 6 </a:t>
            </a:r>
            <a:r>
              <a:rPr lang="el-GR" sz="3050" dirty="0"/>
              <a:t>α</a:t>
            </a:r>
            <a:r>
              <a:rPr lang="nl-BE" sz="3050" dirty="0" smtClean="0"/>
              <a:t> </a:t>
            </a:r>
            <a:r>
              <a:rPr lang="nl-BE" sz="3050" dirty="0"/>
              <a:t>en 5 </a:t>
            </a:r>
            <a:r>
              <a:rPr lang="el-GR" sz="3050" dirty="0"/>
              <a:t>β</a:t>
            </a:r>
            <a:r>
              <a:rPr lang="nl-BE" sz="3050" dirty="0" smtClean="0"/>
              <a:t>, </a:t>
            </a:r>
            <a:r>
              <a:rPr lang="nl-BE" sz="3050" dirty="0"/>
              <a:t>na de UHF bestaat </a:t>
            </a:r>
            <a:r>
              <a:rPr lang="nl-BE" sz="3050" i="1" dirty="0"/>
              <a:t>Na</a:t>
            </a:r>
            <a:r>
              <a:rPr lang="nl-BE" sz="3050" dirty="0"/>
              <a:t> uit 6.11 </a:t>
            </a:r>
            <a:r>
              <a:rPr lang="el-GR" sz="3050" dirty="0"/>
              <a:t>α</a:t>
            </a:r>
            <a:r>
              <a:rPr lang="nl-BE" sz="3050" dirty="0" smtClean="0"/>
              <a:t> </a:t>
            </a:r>
            <a:r>
              <a:rPr lang="nl-BE" sz="3050" dirty="0"/>
              <a:t>en ongeveer 5 </a:t>
            </a:r>
            <a:r>
              <a:rPr lang="el-GR" sz="3050" dirty="0" smtClean="0"/>
              <a:t>β</a:t>
            </a:r>
            <a:r>
              <a:rPr lang="nl-BE" sz="3050" dirty="0" smtClean="0"/>
              <a:t>. </a:t>
            </a:r>
            <a:r>
              <a:rPr lang="nl-BE" sz="3050" i="1" dirty="0" smtClean="0"/>
              <a:t>Cl</a:t>
            </a:r>
            <a:r>
              <a:rPr lang="nl-BE" sz="3050" dirty="0" smtClean="0"/>
              <a:t> </a:t>
            </a:r>
            <a:r>
              <a:rPr lang="nl-BE" sz="3050" dirty="0"/>
              <a:t>bestaat uit 9 </a:t>
            </a:r>
            <a:r>
              <a:rPr lang="el-GR" sz="3050" dirty="0"/>
              <a:t>α</a:t>
            </a:r>
            <a:r>
              <a:rPr lang="nl-BE" sz="3050" dirty="0" smtClean="0"/>
              <a:t> </a:t>
            </a:r>
            <a:r>
              <a:rPr lang="nl-BE" sz="3050" dirty="0"/>
              <a:t>en 8 </a:t>
            </a:r>
            <a:r>
              <a:rPr lang="el-GR" sz="3050" dirty="0"/>
              <a:t>β</a:t>
            </a:r>
            <a:r>
              <a:rPr lang="nl-BE" sz="3050" dirty="0" smtClean="0"/>
              <a:t>, </a:t>
            </a:r>
            <a:r>
              <a:rPr lang="nl-BE" sz="3050" dirty="0"/>
              <a:t>na de UHF bestaat </a:t>
            </a:r>
            <a:r>
              <a:rPr lang="nl-BE" sz="3050" i="1" dirty="0"/>
              <a:t>Cl </a:t>
            </a:r>
            <a:r>
              <a:rPr lang="nl-BE" sz="3050" dirty="0"/>
              <a:t>uit 8.89 </a:t>
            </a:r>
            <a:r>
              <a:rPr lang="el-GR" sz="3050" dirty="0"/>
              <a:t>α</a:t>
            </a:r>
            <a:r>
              <a:rPr lang="nl-BE" sz="3050" dirty="0" smtClean="0"/>
              <a:t> </a:t>
            </a:r>
            <a:r>
              <a:rPr lang="nl-BE" sz="3050" dirty="0"/>
              <a:t>en ongeveer 8 </a:t>
            </a:r>
            <a:r>
              <a:rPr lang="el-GR" sz="3050" dirty="0"/>
              <a:t>β</a:t>
            </a:r>
            <a:r>
              <a:rPr lang="nl-BE" sz="3050" dirty="0" smtClean="0"/>
              <a:t>. De </a:t>
            </a:r>
            <a:r>
              <a:rPr lang="nl-BE" sz="3050" dirty="0"/>
              <a:t>resultaten voor de verste afstand kwamen wel goed overeen met de verwachtingen</a:t>
            </a:r>
            <a:r>
              <a:rPr lang="nl-BE" sz="3050" dirty="0" smtClean="0"/>
              <a:t>: Na </a:t>
            </a:r>
            <a:r>
              <a:rPr lang="nl-BE" sz="3050" dirty="0"/>
              <a:t>bleef 6 </a:t>
            </a:r>
            <a:r>
              <a:rPr lang="el-GR" sz="3050" dirty="0"/>
              <a:t>α </a:t>
            </a:r>
            <a:r>
              <a:rPr lang="nl-BE" sz="3050" dirty="0" smtClean="0"/>
              <a:t>'s </a:t>
            </a:r>
            <a:r>
              <a:rPr lang="nl-BE" sz="3050" dirty="0"/>
              <a:t>en 5 </a:t>
            </a:r>
            <a:r>
              <a:rPr lang="el-GR" sz="3050" dirty="0" smtClean="0"/>
              <a:t>β</a:t>
            </a:r>
            <a:r>
              <a:rPr lang="nl-BE" sz="3050" dirty="0" smtClean="0"/>
              <a:t>'s </a:t>
            </a:r>
            <a:r>
              <a:rPr lang="nl-BE" sz="3050" dirty="0"/>
              <a:t>behouden, </a:t>
            </a:r>
            <a:r>
              <a:rPr lang="nl-BE" sz="3050" i="1" dirty="0"/>
              <a:t>Cl</a:t>
            </a:r>
            <a:r>
              <a:rPr lang="nl-BE" sz="3050" dirty="0"/>
              <a:t> bleef zijn 9 </a:t>
            </a:r>
            <a:r>
              <a:rPr lang="el-GR" sz="3050" dirty="0" smtClean="0"/>
              <a:t>α</a:t>
            </a:r>
            <a:r>
              <a:rPr lang="nl-BE" sz="3050" dirty="0" smtClean="0"/>
              <a:t>'s </a:t>
            </a:r>
            <a:r>
              <a:rPr lang="nl-BE" sz="3050" dirty="0"/>
              <a:t>en 8 </a:t>
            </a:r>
            <a:r>
              <a:rPr lang="el-GR" sz="3050" dirty="0" smtClean="0"/>
              <a:t>β</a:t>
            </a:r>
            <a:r>
              <a:rPr lang="nl-BE" sz="3050" dirty="0" smtClean="0"/>
              <a:t>’s </a:t>
            </a:r>
            <a:r>
              <a:rPr lang="nl-BE" sz="3050" dirty="0"/>
              <a:t>behouden</a:t>
            </a:r>
            <a:r>
              <a:rPr lang="nl-BE" sz="3050" dirty="0" smtClean="0"/>
              <a:t>. De </a:t>
            </a:r>
            <a:r>
              <a:rPr lang="nl-BE" sz="3050" dirty="0"/>
              <a:t>afwijkende resultaten voor </a:t>
            </a:r>
            <a:r>
              <a:rPr lang="nl-BE" sz="3050" dirty="0" err="1"/>
              <a:t>Mulliken</a:t>
            </a:r>
            <a:r>
              <a:rPr lang="nl-BE" sz="3050" dirty="0"/>
              <a:t> (zelfs de inversie van tekens!) zijn geen onbekend probleem voor fysici. Zie eerder artikel in de slides</a:t>
            </a:r>
            <a:r>
              <a:rPr lang="nl-BE" sz="3050" dirty="0" smtClean="0"/>
              <a:t>. Wat </a:t>
            </a:r>
            <a:r>
              <a:rPr lang="nl-BE" sz="3050" dirty="0"/>
              <a:t>ideaal was geweest, was dat op de langste afstand, de overdracht ongeveer 0.32 elektronen in de </a:t>
            </a:r>
            <a:r>
              <a:rPr lang="nl-BE" sz="3050" i="1" dirty="0"/>
              <a:t>Cl</a:t>
            </a:r>
            <a:r>
              <a:rPr lang="nl-BE" sz="3050" dirty="0"/>
              <a:t>-richting was, en op kleine afstand ongeveer 1.</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12</a:t>
            </a:fld>
            <a:endParaRPr lang="nl-BE" noProof="0" dirty="0"/>
          </a:p>
        </p:txBody>
      </p:sp>
    </p:spTree>
    <p:extLst>
      <p:ext uri="{BB962C8B-B14F-4D97-AF65-F5344CB8AC3E}">
        <p14:creationId xmlns:p14="http://schemas.microsoft.com/office/powerpoint/2010/main" val="1900862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Data vergelijken met paper</a:t>
            </a:r>
            <a:endParaRPr lang="nl-BE" dirty="0"/>
          </a:p>
        </p:txBody>
      </p:sp>
      <p:sp>
        <p:nvSpPr>
          <p:cNvPr id="3" name="Tijdelijke aanduiding voor inhoud 2"/>
          <p:cNvSpPr>
            <a:spLocks noGrp="1"/>
          </p:cNvSpPr>
          <p:nvPr>
            <p:ph idx="1"/>
          </p:nvPr>
        </p:nvSpPr>
        <p:spPr/>
        <p:txBody>
          <a:bodyPr/>
          <a:lstStyle/>
          <a:p>
            <a:pPr marL="85725" indent="0">
              <a:buNone/>
            </a:pPr>
            <a:r>
              <a:rPr lang="nl-BE" dirty="0" smtClean="0"/>
              <a:t>Wanneer we met het artikel de bindingsenergie berekenen die vrijkomt wanneer Na en Cl samenkomen, dan vinden we voor de ionisatie: </a:t>
            </a:r>
            <a:r>
              <a:rPr lang="el-GR" dirty="0" smtClean="0"/>
              <a:t>Δ</a:t>
            </a:r>
            <a:r>
              <a:rPr lang="nl-BE" dirty="0" smtClean="0"/>
              <a:t>E = -0.71 en na de ionisatie: </a:t>
            </a:r>
            <a:r>
              <a:rPr lang="el-GR" dirty="0" smtClean="0"/>
              <a:t>Δ</a:t>
            </a:r>
            <a:r>
              <a:rPr lang="nl-BE" dirty="0"/>
              <a:t>E</a:t>
            </a:r>
            <a:r>
              <a:rPr lang="nl-BE" dirty="0" smtClean="0"/>
              <a:t> = -3.458. De totale energie die dus vrijkomt is ongeveer </a:t>
            </a:r>
            <a:r>
              <a:rPr lang="el-GR" dirty="0" smtClean="0"/>
              <a:t>Δ</a:t>
            </a:r>
            <a:r>
              <a:rPr lang="nl-BE" dirty="0" err="1" smtClean="0"/>
              <a:t>E</a:t>
            </a:r>
            <a:r>
              <a:rPr lang="nl-BE" baseline="-25000" dirty="0" err="1" smtClean="0"/>
              <a:t>tot</a:t>
            </a:r>
            <a:r>
              <a:rPr lang="nl-BE" dirty="0" smtClean="0"/>
              <a:t> = -4.17, wat in de buurt ligt van gevonden waarden op het internet. Ons energie-interval kwam daar ook mee overeen.</a:t>
            </a:r>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13</a:t>
            </a:fld>
            <a:endParaRPr lang="nl-BE" noProof="0" dirty="0"/>
          </a:p>
        </p:txBody>
      </p:sp>
    </p:spTree>
    <p:extLst>
      <p:ext uri="{BB962C8B-B14F-4D97-AF65-F5344CB8AC3E}">
        <p14:creationId xmlns:p14="http://schemas.microsoft.com/office/powerpoint/2010/main" val="2687132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Verdeling werk</a:t>
            </a:r>
            <a:endParaRPr lang="nl-BE" dirty="0"/>
          </a:p>
        </p:txBody>
      </p:sp>
      <p:sp>
        <p:nvSpPr>
          <p:cNvPr id="3" name="Tijdelijke aanduiding voor inhoud 2"/>
          <p:cNvSpPr>
            <a:spLocks noGrp="1"/>
          </p:cNvSpPr>
          <p:nvPr>
            <p:ph idx="1"/>
          </p:nvPr>
        </p:nvSpPr>
        <p:spPr/>
        <p:txBody>
          <a:bodyPr>
            <a:normAutofit/>
          </a:bodyPr>
          <a:lstStyle/>
          <a:p>
            <a:pPr marL="85725" indent="0">
              <a:buNone/>
            </a:pPr>
            <a:r>
              <a:rPr lang="nl-BE" sz="4400" dirty="0" smtClean="0"/>
              <a:t>We werkten vooral </a:t>
            </a:r>
            <a:r>
              <a:rPr lang="nl-BE" sz="4400" dirty="0" smtClean="0"/>
              <a:t>samen (</a:t>
            </a:r>
            <a:r>
              <a:rPr lang="nl-BE" sz="4400" b="1" dirty="0" smtClean="0"/>
              <a:t>85%+ was gezamenlijk</a:t>
            </a:r>
            <a:r>
              <a:rPr lang="nl-BE" sz="4400" dirty="0" smtClean="0"/>
              <a:t>), </a:t>
            </a:r>
            <a:r>
              <a:rPr lang="nl-BE" sz="4400" dirty="0" smtClean="0"/>
              <a:t>maar sommigen focusten meer op bepaalde onderdelen, welke hieronder worden vermeld:  </a:t>
            </a:r>
          </a:p>
          <a:p>
            <a:pPr marL="85725" indent="0">
              <a:buNone/>
            </a:pPr>
            <a:endParaRPr lang="nl-BE" sz="4400" dirty="0" smtClean="0"/>
          </a:p>
          <a:p>
            <a:pPr>
              <a:buFontTx/>
              <a:buChar char="-"/>
            </a:pPr>
            <a:r>
              <a:rPr lang="nl-BE" sz="4400" dirty="0" smtClean="0"/>
              <a:t>Lisa </a:t>
            </a:r>
            <a:r>
              <a:rPr lang="nl-BE" sz="4400" dirty="0" err="1" smtClean="0"/>
              <a:t>Bouckaert</a:t>
            </a:r>
            <a:r>
              <a:rPr lang="nl-BE" sz="4400" dirty="0" smtClean="0"/>
              <a:t>: </a:t>
            </a:r>
            <a:r>
              <a:rPr lang="nl-BE" sz="4400" dirty="0" err="1" smtClean="0"/>
              <a:t>Plotprogrammas</a:t>
            </a:r>
            <a:r>
              <a:rPr lang="nl-BE" sz="4400" dirty="0" smtClean="0"/>
              <a:t> en interpretatie figuren</a:t>
            </a:r>
            <a:endParaRPr lang="nl-BE" sz="4400" dirty="0" smtClean="0"/>
          </a:p>
          <a:p>
            <a:pPr>
              <a:buFontTx/>
              <a:buChar char="-"/>
            </a:pPr>
            <a:r>
              <a:rPr lang="nl-BE" sz="4400" dirty="0" smtClean="0"/>
              <a:t>Andries </a:t>
            </a:r>
            <a:r>
              <a:rPr lang="nl-BE" sz="4400" dirty="0" err="1" smtClean="0"/>
              <a:t>Rosseau</a:t>
            </a:r>
            <a:r>
              <a:rPr lang="nl-BE" sz="4400" dirty="0" smtClean="0"/>
              <a:t>: </a:t>
            </a:r>
            <a:r>
              <a:rPr lang="nl-BE" sz="4400" dirty="0" smtClean="0"/>
              <a:t>Vragen over paper, Bewijs </a:t>
            </a:r>
            <a:r>
              <a:rPr lang="nl-BE" sz="4400" dirty="0" err="1" smtClean="0"/>
              <a:t>trace</a:t>
            </a:r>
            <a:r>
              <a:rPr lang="nl-BE" sz="4400" dirty="0" smtClean="0"/>
              <a:t> </a:t>
            </a:r>
            <a:r>
              <a:rPr lang="nl-BE" sz="4400" dirty="0" err="1" smtClean="0"/>
              <a:t>density</a:t>
            </a:r>
            <a:endParaRPr lang="nl-BE" sz="4400" dirty="0" smtClean="0"/>
          </a:p>
          <a:p>
            <a:pPr>
              <a:buFontTx/>
              <a:buChar char="-"/>
            </a:pPr>
            <a:r>
              <a:rPr lang="nl-BE" sz="4400" dirty="0" smtClean="0"/>
              <a:t>Kevin Canters: </a:t>
            </a:r>
            <a:r>
              <a:rPr lang="nl-BE" sz="4400" dirty="0" smtClean="0"/>
              <a:t>Presentatie, Code (uhf.py)</a:t>
            </a:r>
            <a:endParaRPr lang="nl-BE" sz="4400" dirty="0" smtClean="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2</a:t>
            </a:fld>
            <a:endParaRPr lang="nl-BE" noProof="0" dirty="0"/>
          </a:p>
        </p:txBody>
      </p:sp>
    </p:spTree>
    <p:extLst>
      <p:ext uri="{BB962C8B-B14F-4D97-AF65-F5344CB8AC3E}">
        <p14:creationId xmlns:p14="http://schemas.microsoft.com/office/powerpoint/2010/main" val="3366271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Uitleg bij gebruikte waarden</a:t>
            </a:r>
            <a:endParaRPr lang="nl-BE" dirty="0"/>
          </a:p>
        </p:txBody>
      </p:sp>
      <p:sp>
        <p:nvSpPr>
          <p:cNvPr id="3" name="Tijdelijke aanduiding voor inhoud 2"/>
          <p:cNvSpPr>
            <a:spLocks noGrp="1"/>
          </p:cNvSpPr>
          <p:nvPr>
            <p:ph idx="1"/>
          </p:nvPr>
        </p:nvSpPr>
        <p:spPr/>
        <p:txBody>
          <a:bodyPr>
            <a:normAutofit/>
          </a:bodyPr>
          <a:lstStyle/>
          <a:p>
            <a:r>
              <a:rPr lang="nl-BE" sz="4000" dirty="0" smtClean="0"/>
              <a:t>We gebruiken niet de </a:t>
            </a:r>
            <a:r>
              <a:rPr lang="nl-BE" sz="4000" dirty="0" err="1" smtClean="0"/>
              <a:t>Hartree-Fock</a:t>
            </a:r>
            <a:r>
              <a:rPr lang="nl-BE" sz="4000" dirty="0" smtClean="0"/>
              <a:t> energie maar de 8 valentie-elektronen voor de plot. </a:t>
            </a:r>
            <a:r>
              <a:rPr lang="nl-BE" sz="4000" dirty="0" err="1" smtClean="0"/>
              <a:t>Core</a:t>
            </a:r>
            <a:r>
              <a:rPr lang="nl-BE" sz="4000" dirty="0" smtClean="0"/>
              <a:t>-orbitalen hebben grote </a:t>
            </a:r>
            <a:r>
              <a:rPr lang="nl-BE" sz="4000" dirty="0"/>
              <a:t>bijdrage tot </a:t>
            </a:r>
            <a:r>
              <a:rPr lang="nl-BE" sz="4000" dirty="0" smtClean="0"/>
              <a:t>totale </a:t>
            </a:r>
            <a:r>
              <a:rPr lang="nl-BE" sz="4000" dirty="0"/>
              <a:t>energie, maar </a:t>
            </a:r>
            <a:r>
              <a:rPr lang="nl-BE" sz="4000" dirty="0" smtClean="0"/>
              <a:t>worden </a:t>
            </a:r>
            <a:r>
              <a:rPr lang="nl-BE" sz="4000" dirty="0"/>
              <a:t>nauwelijks beïnvloed door </a:t>
            </a:r>
            <a:r>
              <a:rPr lang="nl-BE" sz="4000" b="1" dirty="0" smtClean="0"/>
              <a:t>valentie-elektronen,</a:t>
            </a:r>
            <a:r>
              <a:rPr lang="nl-BE" sz="4000" dirty="0" smtClean="0"/>
              <a:t> </a:t>
            </a:r>
            <a:r>
              <a:rPr lang="nl-BE" sz="4000" b="1" dirty="0" smtClean="0"/>
              <a:t>die interacties </a:t>
            </a:r>
            <a:r>
              <a:rPr lang="nl-BE" sz="4000" b="1" dirty="0"/>
              <a:t>tussen atomen beschrijven</a:t>
            </a:r>
            <a:r>
              <a:rPr lang="nl-BE" sz="4000" b="1" dirty="0" smtClean="0"/>
              <a:t>.</a:t>
            </a:r>
          </a:p>
          <a:p>
            <a:r>
              <a:rPr lang="nl-BE" sz="4000" dirty="0" smtClean="0"/>
              <a:t>Waarde voor </a:t>
            </a:r>
            <a:r>
              <a:rPr lang="el-GR" sz="4000" dirty="0" smtClean="0"/>
              <a:t>λ</a:t>
            </a:r>
            <a:r>
              <a:rPr lang="nl-BE" sz="4000" dirty="0" smtClean="0"/>
              <a:t> bij UHF is 0.35, omdat dit het beste convergeerde en de juiste waarden voor elektronen op afstand gaf.</a:t>
            </a:r>
          </a:p>
          <a:p>
            <a:r>
              <a:rPr lang="nl-BE" sz="4000" dirty="0" smtClean="0"/>
              <a:t>N</a:t>
            </a:r>
            <a:r>
              <a:rPr lang="el-GR" sz="4000" baseline="-25000" dirty="0" smtClean="0"/>
              <a:t>α</a:t>
            </a:r>
            <a:r>
              <a:rPr lang="nl-BE" sz="4000" baseline="-25000" dirty="0" smtClean="0"/>
              <a:t> </a:t>
            </a:r>
            <a:r>
              <a:rPr lang="nl-BE" sz="4000" dirty="0" smtClean="0"/>
              <a:t>= 15, N</a:t>
            </a:r>
            <a:r>
              <a:rPr lang="el-GR" sz="4000" baseline="-25000" dirty="0" smtClean="0"/>
              <a:t>β</a:t>
            </a:r>
            <a:r>
              <a:rPr lang="nl-BE" sz="4000" baseline="-25000" dirty="0" smtClean="0"/>
              <a:t> </a:t>
            </a:r>
            <a:r>
              <a:rPr lang="nl-BE" sz="4000" dirty="0" smtClean="0"/>
              <a:t>= 13 (</a:t>
            </a:r>
            <a:r>
              <a:rPr lang="nl-BE" sz="4000" i="1" dirty="0"/>
              <a:t>Na</a:t>
            </a:r>
            <a:r>
              <a:rPr lang="nl-BE" sz="4000" dirty="0"/>
              <a:t>: </a:t>
            </a:r>
            <a:r>
              <a:rPr lang="el-GR" sz="4000" dirty="0"/>
              <a:t>α</a:t>
            </a:r>
            <a:r>
              <a:rPr lang="nl-BE" sz="4000" dirty="0"/>
              <a:t> = </a:t>
            </a:r>
            <a:r>
              <a:rPr lang="nl-BE" sz="4000" dirty="0" smtClean="0"/>
              <a:t>6, </a:t>
            </a:r>
            <a:r>
              <a:rPr lang="el-GR" sz="4000" dirty="0"/>
              <a:t>β</a:t>
            </a:r>
            <a:r>
              <a:rPr lang="nl-BE" sz="4000" dirty="0"/>
              <a:t> = </a:t>
            </a:r>
            <a:r>
              <a:rPr lang="nl-BE" sz="4000" dirty="0" smtClean="0"/>
              <a:t>5; </a:t>
            </a:r>
            <a:r>
              <a:rPr lang="nl-BE" sz="4000" i="1" dirty="0"/>
              <a:t>Cl</a:t>
            </a:r>
            <a:r>
              <a:rPr lang="nl-BE" sz="4000" dirty="0"/>
              <a:t>: </a:t>
            </a:r>
            <a:r>
              <a:rPr lang="el-GR" sz="4000" dirty="0"/>
              <a:t>α</a:t>
            </a:r>
            <a:r>
              <a:rPr lang="nl-BE" sz="4000" dirty="0"/>
              <a:t> = </a:t>
            </a:r>
            <a:r>
              <a:rPr lang="nl-BE" sz="4000" dirty="0" smtClean="0"/>
              <a:t>9</a:t>
            </a:r>
            <a:r>
              <a:rPr lang="nl-BE" sz="4000" dirty="0"/>
              <a:t>, </a:t>
            </a:r>
            <a:r>
              <a:rPr lang="el-GR" sz="4000" dirty="0"/>
              <a:t>β</a:t>
            </a:r>
            <a:r>
              <a:rPr lang="nl-BE" sz="4000" dirty="0"/>
              <a:t> = </a:t>
            </a:r>
            <a:r>
              <a:rPr lang="nl-BE" sz="4000" dirty="0" smtClean="0"/>
              <a:t>8)</a:t>
            </a:r>
          </a:p>
          <a:p>
            <a:endParaRPr lang="nl-BE" sz="4000" baseline="-25000" dirty="0" smtClean="0"/>
          </a:p>
          <a:p>
            <a:endParaRPr lang="nl-BE" dirty="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3</a:t>
            </a:fld>
            <a:endParaRPr lang="nl-BE" noProof="0" dirty="0"/>
          </a:p>
        </p:txBody>
      </p:sp>
    </p:spTree>
    <p:extLst>
      <p:ext uri="{BB962C8B-B14F-4D97-AF65-F5344CB8AC3E}">
        <p14:creationId xmlns:p14="http://schemas.microsoft.com/office/powerpoint/2010/main" val="3464495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Effect van </a:t>
            </a:r>
            <a:r>
              <a:rPr lang="nl-BE" dirty="0" err="1" smtClean="0"/>
              <a:t>Lambda</a:t>
            </a:r>
            <a:endParaRPr lang="nl-BE" dirty="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4</a:t>
            </a:fld>
            <a:endParaRPr lang="nl-BE" noProof="0" dirty="0"/>
          </a:p>
        </p:txBody>
      </p:sp>
      <p:pic>
        <p:nvPicPr>
          <p:cNvPr id="5" name="Afbeelding 4"/>
          <p:cNvPicPr>
            <a:picLocks noChangeAspect="1"/>
          </p:cNvPicPr>
          <p:nvPr/>
        </p:nvPicPr>
        <p:blipFill rotWithShape="1">
          <a:blip r:embed="rId3"/>
          <a:srcRect l="8228" t="6713" r="13685" b="1852"/>
          <a:stretch/>
        </p:blipFill>
        <p:spPr>
          <a:xfrm>
            <a:off x="830118" y="2150533"/>
            <a:ext cx="5198535" cy="3422369"/>
          </a:xfrm>
          <a:prstGeom prst="rect">
            <a:avLst/>
          </a:prstGeom>
        </p:spPr>
      </p:pic>
      <p:sp>
        <p:nvSpPr>
          <p:cNvPr id="6" name="Tekstvak 5"/>
          <p:cNvSpPr txBox="1"/>
          <p:nvPr/>
        </p:nvSpPr>
        <p:spPr>
          <a:xfrm>
            <a:off x="2506133" y="1245239"/>
            <a:ext cx="2116667" cy="763094"/>
          </a:xfrm>
          <a:prstGeom prst="rect">
            <a:avLst/>
          </a:prstGeom>
          <a:noFill/>
        </p:spPr>
        <p:txBody>
          <a:bodyPr wrap="square" rtlCol="0">
            <a:spAutoFit/>
          </a:bodyPr>
          <a:lstStyle/>
          <a:p>
            <a:pPr algn="ctr">
              <a:lnSpc>
                <a:spcPct val="120000"/>
              </a:lnSpc>
            </a:pPr>
            <a:r>
              <a:rPr lang="el-GR" sz="4000" dirty="0"/>
              <a:t>λ </a:t>
            </a:r>
            <a:r>
              <a:rPr lang="nl-BE" sz="4000" dirty="0" smtClean="0"/>
              <a:t>= 0.50</a:t>
            </a:r>
          </a:p>
        </p:txBody>
      </p:sp>
      <p:pic>
        <p:nvPicPr>
          <p:cNvPr id="7" name="Afbeelding 6"/>
          <p:cNvPicPr>
            <a:picLocks noChangeAspect="1"/>
          </p:cNvPicPr>
          <p:nvPr/>
        </p:nvPicPr>
        <p:blipFill>
          <a:blip r:embed="rId4"/>
          <a:stretch>
            <a:fillRect/>
          </a:stretch>
        </p:blipFill>
        <p:spPr>
          <a:xfrm>
            <a:off x="6028653" y="2150532"/>
            <a:ext cx="5133554" cy="3422369"/>
          </a:xfrm>
          <a:prstGeom prst="rect">
            <a:avLst/>
          </a:prstGeom>
        </p:spPr>
      </p:pic>
      <p:sp>
        <p:nvSpPr>
          <p:cNvPr id="8" name="Tekstvak 7"/>
          <p:cNvSpPr txBox="1"/>
          <p:nvPr/>
        </p:nvSpPr>
        <p:spPr>
          <a:xfrm>
            <a:off x="7654651" y="1245237"/>
            <a:ext cx="2116667" cy="830997"/>
          </a:xfrm>
          <a:prstGeom prst="rect">
            <a:avLst/>
          </a:prstGeom>
          <a:noFill/>
        </p:spPr>
        <p:txBody>
          <a:bodyPr wrap="square" rtlCol="0">
            <a:spAutoFit/>
          </a:bodyPr>
          <a:lstStyle/>
          <a:p>
            <a:pPr algn="ctr">
              <a:lnSpc>
                <a:spcPct val="120000"/>
              </a:lnSpc>
            </a:pPr>
            <a:r>
              <a:rPr lang="el-GR" sz="4000" dirty="0"/>
              <a:t>λ </a:t>
            </a:r>
            <a:r>
              <a:rPr lang="nl-BE" sz="4000" dirty="0" smtClean="0"/>
              <a:t>= 0.75</a:t>
            </a:r>
          </a:p>
        </p:txBody>
      </p:sp>
      <p:pic>
        <p:nvPicPr>
          <p:cNvPr id="10" name="Afbeelding 9"/>
          <p:cNvPicPr>
            <a:picLocks noChangeAspect="1"/>
          </p:cNvPicPr>
          <p:nvPr/>
        </p:nvPicPr>
        <p:blipFill rotWithShape="1">
          <a:blip r:embed="rId5"/>
          <a:srcRect l="13953" t="7407" r="18241" b="2084"/>
          <a:stretch/>
        </p:blipFill>
        <p:spPr>
          <a:xfrm>
            <a:off x="11582399" y="2150532"/>
            <a:ext cx="4558209" cy="3420844"/>
          </a:xfrm>
          <a:prstGeom prst="rect">
            <a:avLst/>
          </a:prstGeom>
        </p:spPr>
      </p:pic>
      <p:sp>
        <p:nvSpPr>
          <p:cNvPr id="11" name="Tekstvak 10"/>
          <p:cNvSpPr txBox="1"/>
          <p:nvPr/>
        </p:nvSpPr>
        <p:spPr>
          <a:xfrm>
            <a:off x="12803169" y="1245237"/>
            <a:ext cx="2116667" cy="830997"/>
          </a:xfrm>
          <a:prstGeom prst="rect">
            <a:avLst/>
          </a:prstGeom>
          <a:noFill/>
        </p:spPr>
        <p:txBody>
          <a:bodyPr wrap="square" rtlCol="0">
            <a:spAutoFit/>
          </a:bodyPr>
          <a:lstStyle/>
          <a:p>
            <a:pPr algn="ctr">
              <a:lnSpc>
                <a:spcPct val="120000"/>
              </a:lnSpc>
            </a:pPr>
            <a:r>
              <a:rPr lang="el-GR" sz="4000" dirty="0"/>
              <a:t>λ </a:t>
            </a:r>
            <a:r>
              <a:rPr lang="nl-BE" sz="4000" dirty="0" smtClean="0"/>
              <a:t>= 1.00</a:t>
            </a:r>
          </a:p>
        </p:txBody>
      </p:sp>
      <p:sp>
        <p:nvSpPr>
          <p:cNvPr id="12" name="Tekstvak 11"/>
          <p:cNvSpPr txBox="1"/>
          <p:nvPr/>
        </p:nvSpPr>
        <p:spPr>
          <a:xfrm>
            <a:off x="830118" y="6011333"/>
            <a:ext cx="15310490" cy="1938992"/>
          </a:xfrm>
          <a:prstGeom prst="rect">
            <a:avLst/>
          </a:prstGeom>
          <a:noFill/>
        </p:spPr>
        <p:txBody>
          <a:bodyPr wrap="square" rtlCol="0">
            <a:spAutoFit/>
          </a:bodyPr>
          <a:lstStyle/>
          <a:p>
            <a:pPr>
              <a:lnSpc>
                <a:spcPct val="120000"/>
              </a:lnSpc>
            </a:pPr>
            <a:r>
              <a:rPr lang="nl-BE" sz="2500" dirty="0" smtClean="0"/>
              <a:t>Zoals we kunnen zien heeft de </a:t>
            </a:r>
            <a:r>
              <a:rPr lang="el-GR" sz="2500" dirty="0" smtClean="0"/>
              <a:t>λ</a:t>
            </a:r>
            <a:r>
              <a:rPr lang="nl-BE" sz="2500" dirty="0" smtClean="0"/>
              <a:t> heel veel invloed op de code. We zien dat bij grote </a:t>
            </a:r>
            <a:r>
              <a:rPr lang="el-GR" sz="2500" dirty="0" smtClean="0"/>
              <a:t>λ</a:t>
            </a:r>
            <a:r>
              <a:rPr lang="nl-BE" sz="2500" dirty="0" smtClean="0"/>
              <a:t>’s (geen aangepaste code), de energie niet meer convergeert en dus ‘inzakt’. De waarden die hierbij verkregen worden zijn niet betrouwbaar. Bij </a:t>
            </a:r>
            <a:r>
              <a:rPr lang="el-GR" sz="2500" dirty="0" smtClean="0"/>
              <a:t>λ</a:t>
            </a:r>
            <a:r>
              <a:rPr lang="nl-BE" sz="2500" dirty="0" smtClean="0"/>
              <a:t> = 0.35 convergeerden de waarden wel (na langere iteraties) en de waarden voor het aantal </a:t>
            </a:r>
            <a:r>
              <a:rPr lang="el-GR" sz="2500" dirty="0" smtClean="0"/>
              <a:t>α</a:t>
            </a:r>
            <a:r>
              <a:rPr lang="nl-BE" sz="2500" dirty="0" smtClean="0"/>
              <a:t>’s</a:t>
            </a:r>
            <a:r>
              <a:rPr lang="el-GR" sz="2500" dirty="0" smtClean="0"/>
              <a:t> </a:t>
            </a:r>
            <a:r>
              <a:rPr lang="nl-BE" sz="2500" dirty="0" smtClean="0"/>
              <a:t>en</a:t>
            </a:r>
            <a:r>
              <a:rPr lang="el-GR" sz="2500" dirty="0" smtClean="0"/>
              <a:t> β</a:t>
            </a:r>
            <a:r>
              <a:rPr lang="nl-BE" sz="2500" dirty="0" smtClean="0"/>
              <a:t>’s per atoom klopte toen het beste. </a:t>
            </a:r>
          </a:p>
        </p:txBody>
      </p:sp>
    </p:spTree>
    <p:extLst>
      <p:ext uri="{BB962C8B-B14F-4D97-AF65-F5344CB8AC3E}">
        <p14:creationId xmlns:p14="http://schemas.microsoft.com/office/powerpoint/2010/main" val="174742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rotWithShape="1">
          <a:blip r:embed="rId2"/>
          <a:srcRect l="400" t="1157" r="1314" b="1389"/>
          <a:stretch/>
        </p:blipFill>
        <p:spPr>
          <a:xfrm>
            <a:off x="830118" y="977897"/>
            <a:ext cx="10803467" cy="7128933"/>
          </a:xfrm>
          <a:prstGeom prst="rect">
            <a:avLst/>
          </a:prstGeom>
        </p:spPr>
      </p:pic>
      <p:sp>
        <p:nvSpPr>
          <p:cNvPr id="2" name="Titel 1"/>
          <p:cNvSpPr>
            <a:spLocks noGrp="1"/>
          </p:cNvSpPr>
          <p:nvPr>
            <p:ph type="title"/>
          </p:nvPr>
        </p:nvSpPr>
        <p:spPr/>
        <p:txBody>
          <a:bodyPr/>
          <a:lstStyle/>
          <a:p>
            <a:r>
              <a:rPr lang="nl-BE" dirty="0" smtClean="0"/>
              <a:t>UHF (</a:t>
            </a:r>
            <a:r>
              <a:rPr lang="el-GR" cap="none" dirty="0" smtClean="0"/>
              <a:t>λ</a:t>
            </a:r>
            <a:r>
              <a:rPr lang="nl-BE" cap="none" dirty="0" smtClean="0"/>
              <a:t> = 0.35</a:t>
            </a:r>
            <a:r>
              <a:rPr lang="nl-BE" dirty="0" smtClean="0"/>
              <a:t>)</a:t>
            </a:r>
            <a:endParaRPr lang="nl-BE" dirty="0"/>
          </a:p>
        </p:txBody>
      </p:sp>
      <p:sp>
        <p:nvSpPr>
          <p:cNvPr id="3" name="Tijdelijke aanduiding voor inhoud 2"/>
          <p:cNvSpPr>
            <a:spLocks noGrp="1"/>
          </p:cNvSpPr>
          <p:nvPr>
            <p:ph idx="1"/>
          </p:nvPr>
        </p:nvSpPr>
        <p:spPr>
          <a:xfrm>
            <a:off x="10989733" y="1219200"/>
            <a:ext cx="5545667" cy="6671163"/>
          </a:xfrm>
        </p:spPr>
        <p:txBody>
          <a:bodyPr>
            <a:noAutofit/>
          </a:bodyPr>
          <a:lstStyle/>
          <a:p>
            <a:pPr marL="85725" indent="0">
              <a:buNone/>
            </a:pPr>
            <a:r>
              <a:rPr lang="nl-BE" sz="2400" b="1" i="1" dirty="0" smtClean="0"/>
              <a:t>Plot energie valentie-elektronen en coulomb-interactie tussen kernen.</a:t>
            </a:r>
          </a:p>
          <a:p>
            <a:pPr marL="85725" indent="0">
              <a:buNone/>
            </a:pPr>
            <a:endParaRPr lang="nl-BE" sz="2400" b="1" i="1" dirty="0" smtClean="0"/>
          </a:p>
          <a:p>
            <a:pPr>
              <a:buFontTx/>
              <a:buChar char="-"/>
            </a:pPr>
            <a:r>
              <a:rPr lang="nl-BE" sz="2400" dirty="0" smtClean="0"/>
              <a:t>Hoogte verschil: </a:t>
            </a:r>
            <a:br>
              <a:rPr lang="nl-BE" sz="2400" dirty="0" smtClean="0"/>
            </a:br>
            <a:r>
              <a:rPr lang="nl-BE" sz="2400" dirty="0" smtClean="0"/>
              <a:t>0.35 </a:t>
            </a:r>
            <a:r>
              <a:rPr lang="nl-BE" sz="2400" dirty="0" err="1" smtClean="0"/>
              <a:t>Hartree</a:t>
            </a:r>
            <a:r>
              <a:rPr lang="nl-BE" sz="2400" dirty="0" smtClean="0"/>
              <a:t> =  920 kJ/mol</a:t>
            </a:r>
            <a:r>
              <a:rPr lang="nl-BE" sz="2400" dirty="0"/>
              <a:t/>
            </a:r>
            <a:br>
              <a:rPr lang="nl-BE" sz="2400" dirty="0"/>
            </a:br>
            <a:r>
              <a:rPr lang="nl-BE" sz="2400" dirty="0" smtClean="0"/>
              <a:t>=&gt; Bindingsenergie </a:t>
            </a:r>
            <a:r>
              <a:rPr lang="nl-BE" sz="2400" i="1" dirty="0" err="1" smtClean="0"/>
              <a:t>NaCl</a:t>
            </a:r>
            <a:r>
              <a:rPr lang="nl-BE" sz="2400" dirty="0" smtClean="0"/>
              <a:t> !</a:t>
            </a:r>
          </a:p>
          <a:p>
            <a:pPr>
              <a:buFontTx/>
              <a:buChar char="-"/>
            </a:pPr>
            <a:r>
              <a:rPr lang="nl-BE" sz="2400" dirty="0" err="1" smtClean="0"/>
              <a:t>Internucleaire</a:t>
            </a:r>
            <a:r>
              <a:rPr lang="nl-BE" sz="2400" dirty="0" smtClean="0"/>
              <a:t> afstand minimum:</a:t>
            </a:r>
            <a:r>
              <a:rPr lang="nl-BE" sz="2400" dirty="0"/>
              <a:t/>
            </a:r>
            <a:br>
              <a:rPr lang="nl-BE" sz="2400" dirty="0"/>
            </a:br>
            <a:r>
              <a:rPr lang="nl-BE" sz="2400" dirty="0" smtClean="0"/>
              <a:t>0.19 </a:t>
            </a:r>
            <a:r>
              <a:rPr lang="nl-BE" sz="2400" dirty="0"/>
              <a:t>nm </a:t>
            </a:r>
            <a:r>
              <a:rPr lang="nl-BE" sz="2400" dirty="0" smtClean="0"/>
              <a:t>(</a:t>
            </a:r>
            <a:r>
              <a:rPr lang="nl-BE" sz="2400" dirty="0" err="1" smtClean="0"/>
              <a:t>prog</a:t>
            </a:r>
            <a:r>
              <a:rPr lang="nl-BE" sz="2400" dirty="0" smtClean="0"/>
              <a:t>.) VS </a:t>
            </a:r>
            <a:r>
              <a:rPr lang="nl-BE" sz="2400" dirty="0"/>
              <a:t>0.236 </a:t>
            </a:r>
            <a:r>
              <a:rPr lang="nl-BE" sz="2400" dirty="0" smtClean="0"/>
              <a:t>nm (</a:t>
            </a:r>
            <a:r>
              <a:rPr lang="nl-BE" sz="2400" dirty="0" err="1" smtClean="0"/>
              <a:t>exp</a:t>
            </a:r>
            <a:r>
              <a:rPr lang="nl-BE" sz="2400" dirty="0" smtClean="0"/>
              <a:t>.)</a:t>
            </a:r>
            <a:br>
              <a:rPr lang="nl-BE" sz="2400" dirty="0" smtClean="0"/>
            </a:br>
            <a:r>
              <a:rPr lang="nl-BE" sz="2400" dirty="0" smtClean="0"/>
              <a:t>=&gt; Niet exact de juiste afstand</a:t>
            </a:r>
          </a:p>
          <a:p>
            <a:pPr>
              <a:buFontTx/>
              <a:buChar char="-"/>
            </a:pPr>
            <a:r>
              <a:rPr lang="nl-BE" sz="2400" dirty="0" err="1" smtClean="0"/>
              <a:t>Hartree</a:t>
            </a:r>
            <a:r>
              <a:rPr lang="nl-BE" sz="2400" dirty="0" smtClean="0"/>
              <a:t> is ong. twee maal waterstof ionisatie-energie. Hier hebben we 8 valentie-elektronen, dus hebben we -4. Dit klopt niet helemaal omdat het hier niet over waterstofatomen gaat.</a:t>
            </a:r>
          </a:p>
          <a:p>
            <a:pPr marL="85725" indent="0">
              <a:buNone/>
            </a:pPr>
            <a:endParaRPr lang="nl-BE" sz="2400" dirty="0" smtClean="0"/>
          </a:p>
          <a:p>
            <a:pPr marL="85725" indent="0">
              <a:buNone/>
            </a:pPr>
            <a:endParaRPr lang="nl-BE" sz="2400" dirty="0" smtClean="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5</a:t>
            </a:fld>
            <a:endParaRPr lang="nl-BE" noProof="0" dirty="0"/>
          </a:p>
        </p:txBody>
      </p:sp>
    </p:spTree>
    <p:extLst>
      <p:ext uri="{BB962C8B-B14F-4D97-AF65-F5344CB8AC3E}">
        <p14:creationId xmlns:p14="http://schemas.microsoft.com/office/powerpoint/2010/main" val="3753913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UHF </a:t>
            </a:r>
            <a:r>
              <a:rPr lang="nl-BE" dirty="0" err="1" smtClean="0"/>
              <a:t>vs</a:t>
            </a:r>
            <a:r>
              <a:rPr lang="nl-BE" dirty="0" smtClean="0"/>
              <a:t> </a:t>
            </a:r>
            <a:r>
              <a:rPr lang="nl-BE" dirty="0" err="1" smtClean="0"/>
              <a:t>RoHF</a:t>
            </a:r>
            <a:endParaRPr lang="nl-BE" dirty="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6</a:t>
            </a:fld>
            <a:endParaRPr lang="nl-BE" noProof="0" dirty="0"/>
          </a:p>
        </p:txBody>
      </p:sp>
      <p:pic>
        <p:nvPicPr>
          <p:cNvPr id="5" name="Afbeelding 4"/>
          <p:cNvPicPr>
            <a:picLocks noChangeAspect="1"/>
          </p:cNvPicPr>
          <p:nvPr/>
        </p:nvPicPr>
        <p:blipFill>
          <a:blip r:embed="rId2"/>
          <a:stretch>
            <a:fillRect/>
          </a:stretch>
        </p:blipFill>
        <p:spPr>
          <a:xfrm>
            <a:off x="830118" y="1365778"/>
            <a:ext cx="9944100" cy="6581775"/>
          </a:xfrm>
          <a:prstGeom prst="rect">
            <a:avLst/>
          </a:prstGeom>
        </p:spPr>
      </p:pic>
      <p:sp>
        <p:nvSpPr>
          <p:cNvPr id="6" name="Tekstvak 5"/>
          <p:cNvSpPr txBox="1"/>
          <p:nvPr/>
        </p:nvSpPr>
        <p:spPr>
          <a:xfrm>
            <a:off x="11040533" y="1574799"/>
            <a:ext cx="5471867" cy="5947334"/>
          </a:xfrm>
          <a:prstGeom prst="rect">
            <a:avLst/>
          </a:prstGeom>
          <a:noFill/>
        </p:spPr>
        <p:txBody>
          <a:bodyPr wrap="square" rtlCol="0">
            <a:spAutoFit/>
          </a:bodyPr>
          <a:lstStyle/>
          <a:p>
            <a:pPr>
              <a:lnSpc>
                <a:spcPct val="120000"/>
              </a:lnSpc>
            </a:pPr>
            <a:r>
              <a:rPr lang="nl-BE" sz="3200" dirty="0" smtClean="0"/>
              <a:t>Zoals we zien komt de ROHF (die we probeerden te programmeren) niet helemaal overeen met de UHF. De algemene vorm doet dit wel en het minimum zit op hetzelfde punt, maar we kunnen niet dezelfde eigenschappen afleiden als bij UHF.</a:t>
            </a:r>
            <a:endParaRPr lang="nl-BE" sz="3200" dirty="0" smtClean="0"/>
          </a:p>
        </p:txBody>
      </p:sp>
    </p:spTree>
    <p:extLst>
      <p:ext uri="{BB962C8B-B14F-4D97-AF65-F5344CB8AC3E}">
        <p14:creationId xmlns:p14="http://schemas.microsoft.com/office/powerpoint/2010/main" val="3704687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Charge state berekening</a:t>
            </a:r>
            <a:endParaRPr lang="nl-NL" dirty="0"/>
          </a:p>
        </p:txBody>
      </p:sp>
      <mc:AlternateContent xmlns:mc="http://schemas.openxmlformats.org/markup-compatibility/2006">
        <mc:Choice xmlns:a14="http://schemas.microsoft.com/office/drawing/2010/main" Requires="a14">
          <p:sp>
            <p:nvSpPr>
              <p:cNvPr id="3" name="Tijdelijke aanduiding voor inhoud 2"/>
              <p:cNvSpPr>
                <a:spLocks noGrp="1"/>
              </p:cNvSpPr>
              <p:nvPr>
                <p:ph idx="1"/>
              </p:nvPr>
            </p:nvSpPr>
            <p:spPr/>
            <p:txBody>
              <a:bodyPr>
                <a:normAutofit fontScale="62500" lnSpcReduction="20000"/>
              </a:bodyPr>
              <a:lstStyle/>
              <a:p>
                <a:pPr marL="85725" indent="0">
                  <a:buNone/>
                </a:pPr>
                <a:r>
                  <a:rPr lang="nl-BE" dirty="0" smtClean="0"/>
                  <a:t>Wanneer we het bijgevoegde artikel gebruiken, vinden we dat onze</a:t>
                </a:r>
                <a:br>
                  <a:rPr lang="nl-BE" dirty="0" smtClean="0"/>
                </a:br>
                <a14:m>
                  <m:oMathPara xmlns:m="http://schemas.openxmlformats.org/officeDocument/2006/math">
                    <m:oMathParaPr>
                      <m:jc m:val="centerGroup"/>
                    </m:oMathParaPr>
                    <m:oMath xmlns:m="http://schemas.openxmlformats.org/officeDocument/2006/math">
                      <m:r>
                        <a:rPr lang="nl-BE" i="1" smtClean="0">
                          <a:latin typeface="Cambria Math" panose="02040503050406030204" pitchFamily="18" charset="0"/>
                          <a:ea typeface="Cambria Math" panose="02040503050406030204" pitchFamily="18" charset="0"/>
                        </a:rPr>
                        <m:t>∆</m:t>
                      </m:r>
                      <m:r>
                        <m:rPr>
                          <m:sty m:val="p"/>
                        </m:rPr>
                        <a:rPr lang="nl-BE">
                          <a:latin typeface="Cambria Math" panose="02040503050406030204" pitchFamily="18" charset="0"/>
                        </a:rPr>
                        <m:t>N</m:t>
                      </m:r>
                      <m:r>
                        <a:rPr lang="nl-BE" b="0" i="0" smtClean="0">
                          <a:latin typeface="Cambria Math" panose="02040503050406030204" pitchFamily="18" charset="0"/>
                        </a:rPr>
                        <m:t>= </m:t>
                      </m:r>
                      <m:f>
                        <m:fPr>
                          <m:ctrlPr>
                            <a:rPr lang="nl-BE" i="1" smtClean="0">
                              <a:latin typeface="Cambria Math" panose="02040503050406030204" pitchFamily="18" charset="0"/>
                            </a:rPr>
                          </m:ctrlPr>
                        </m:fPr>
                        <m:num>
                          <m:r>
                            <a:rPr lang="nl-BE" b="0" i="1" smtClean="0">
                              <a:latin typeface="Cambria Math" panose="02040503050406030204" pitchFamily="18" charset="0"/>
                            </a:rPr>
                            <m:t>0,5</m:t>
                          </m:r>
                          <m:d>
                            <m:dPr>
                              <m:ctrlPr>
                                <a:rPr lang="nl-BE" i="1" smtClean="0">
                                  <a:latin typeface="Cambria Math" panose="02040503050406030204" pitchFamily="18" charset="0"/>
                                </a:rPr>
                              </m:ctrlPr>
                            </m:dPr>
                            <m:e>
                              <m:r>
                                <a:rPr lang="nl-BE" b="0" i="1" smtClean="0">
                                  <a:latin typeface="Cambria Math" panose="02040503050406030204" pitchFamily="18" charset="0"/>
                                </a:rPr>
                                <m:t>7,31</m:t>
                              </m:r>
                              <m:r>
                                <a:rPr lang="nl-BE" i="1" smtClean="0">
                                  <a:latin typeface="Cambria Math" panose="02040503050406030204" pitchFamily="18" charset="0"/>
                                </a:rPr>
                                <m:t>−</m:t>
                              </m:r>
                              <m:r>
                                <a:rPr lang="nl-BE" b="0" i="1" smtClean="0">
                                  <a:latin typeface="Cambria Math" panose="02040503050406030204" pitchFamily="18" charset="0"/>
                                </a:rPr>
                                <m:t>2,85</m:t>
                              </m:r>
                            </m:e>
                          </m:d>
                        </m:num>
                        <m:den>
                          <m:r>
                            <a:rPr lang="nl-BE" b="0" i="1" smtClean="0">
                              <a:latin typeface="Cambria Math" panose="02040503050406030204" pitchFamily="18" charset="0"/>
                            </a:rPr>
                            <m:t>4,7−2,30</m:t>
                          </m:r>
                        </m:den>
                      </m:f>
                      <m:r>
                        <a:rPr lang="nl-BE" b="0" i="1" smtClean="0">
                          <a:latin typeface="Cambria Math" panose="02040503050406030204" pitchFamily="18" charset="0"/>
                        </a:rPr>
                        <m:t>=0,31857</m:t>
                      </m:r>
                    </m:oMath>
                  </m:oMathPara>
                </a14:m>
                <a:r>
                  <a:rPr lang="nl-BE" dirty="0" smtClean="0"/>
                  <a:t/>
                </a:r>
                <a:br>
                  <a:rPr lang="nl-BE" dirty="0" smtClean="0"/>
                </a:br>
                <a:r>
                  <a:rPr lang="nl-BE" dirty="0" smtClean="0"/>
                  <a:t>Dit </a:t>
                </a:r>
                <a:r>
                  <a:rPr lang="nl-BE" dirty="0"/>
                  <a:t>betekent dat wanneer we van compleet aparte atomen </a:t>
                </a:r>
                <a:r>
                  <a:rPr lang="nl-BE" i="1" dirty="0"/>
                  <a:t>Na</a:t>
                </a:r>
                <a:r>
                  <a:rPr lang="nl-BE" dirty="0"/>
                  <a:t> en </a:t>
                </a:r>
                <a:r>
                  <a:rPr lang="nl-BE" i="1" dirty="0"/>
                  <a:t>Cl</a:t>
                </a:r>
                <a:r>
                  <a:rPr lang="nl-BE" dirty="0"/>
                  <a:t> naar een 'gebonden' toestand (maar nog niet </a:t>
                </a:r>
                <a:r>
                  <a:rPr lang="nl-BE" dirty="0" smtClean="0"/>
                  <a:t>geïoniseerd!) </a:t>
                </a:r>
                <a:r>
                  <a:rPr lang="nl-BE" dirty="0"/>
                  <a:t>gaan</a:t>
                </a:r>
                <a:r>
                  <a:rPr lang="nl-BE" dirty="0" smtClean="0"/>
                  <a:t>, er </a:t>
                </a:r>
                <a:r>
                  <a:rPr lang="nl-BE" dirty="0"/>
                  <a:t>een overgang is van een (deel) van de lading. Die gaat als volgt</a:t>
                </a:r>
                <a:r>
                  <a:rPr lang="nl-BE" dirty="0" smtClean="0"/>
                  <a:t>: </a:t>
                </a:r>
              </a:p>
              <a:p>
                <a:pPr marL="85725" indent="0">
                  <a:buNone/>
                </a:pPr>
                <a:r>
                  <a:rPr lang="nl-BE" dirty="0" smtClean="0"/>
                  <a:t>					Na </a:t>
                </a:r>
                <a:r>
                  <a:rPr lang="nl-BE" dirty="0"/>
                  <a:t>= </a:t>
                </a:r>
                <a:r>
                  <a:rPr lang="nl-BE" dirty="0" smtClean="0"/>
                  <a:t>Na</a:t>
                </a:r>
                <a:r>
                  <a:rPr lang="nl-BE" baseline="-25000" dirty="0" smtClean="0"/>
                  <a:t>0</a:t>
                </a:r>
                <a:r>
                  <a:rPr lang="nl-BE" dirty="0" smtClean="0"/>
                  <a:t> </a:t>
                </a:r>
                <a:r>
                  <a:rPr lang="nl-BE" dirty="0"/>
                  <a:t>+ </a:t>
                </a:r>
                <a:r>
                  <a:rPr lang="el-GR" dirty="0"/>
                  <a:t>Δ</a:t>
                </a:r>
                <a:r>
                  <a:rPr lang="nl-BE" dirty="0" smtClean="0"/>
                  <a:t>N </a:t>
                </a:r>
                <a:r>
                  <a:rPr lang="nl-BE" dirty="0"/>
                  <a:t>= Na</a:t>
                </a:r>
                <a:r>
                  <a:rPr lang="nl-BE" baseline="-25000" dirty="0"/>
                  <a:t>0</a:t>
                </a:r>
                <a:r>
                  <a:rPr lang="nl-BE" dirty="0" smtClean="0"/>
                  <a:t> </a:t>
                </a:r>
                <a:r>
                  <a:rPr lang="nl-BE" dirty="0"/>
                  <a:t>+ </a:t>
                </a:r>
                <a:r>
                  <a:rPr lang="nl-BE" dirty="0" smtClean="0"/>
                  <a:t>0.32 		Cl </a:t>
                </a:r>
                <a:r>
                  <a:rPr lang="nl-BE" dirty="0"/>
                  <a:t>= </a:t>
                </a:r>
                <a:r>
                  <a:rPr lang="nl-BE" dirty="0" smtClean="0"/>
                  <a:t>Cl</a:t>
                </a:r>
                <a:r>
                  <a:rPr lang="nl-BE" baseline="-25000" dirty="0" smtClean="0"/>
                  <a:t>0</a:t>
                </a:r>
                <a:r>
                  <a:rPr lang="nl-BE" dirty="0" smtClean="0"/>
                  <a:t> </a:t>
                </a:r>
                <a:r>
                  <a:rPr lang="nl-BE" dirty="0"/>
                  <a:t>- </a:t>
                </a:r>
                <a:r>
                  <a:rPr lang="el-GR" dirty="0"/>
                  <a:t>Δ</a:t>
                </a:r>
                <a:r>
                  <a:rPr lang="nl-BE" dirty="0"/>
                  <a:t>N </a:t>
                </a:r>
                <a:r>
                  <a:rPr lang="nl-BE" dirty="0" smtClean="0"/>
                  <a:t>= </a:t>
                </a:r>
                <a:r>
                  <a:rPr lang="nl-BE" dirty="0"/>
                  <a:t>Cl</a:t>
                </a:r>
                <a:r>
                  <a:rPr lang="nl-BE" baseline="-25000" dirty="0"/>
                  <a:t>0</a:t>
                </a:r>
                <a:r>
                  <a:rPr lang="nl-BE" dirty="0" smtClean="0"/>
                  <a:t> </a:t>
                </a:r>
                <a:r>
                  <a:rPr lang="nl-BE" dirty="0"/>
                  <a:t>- </a:t>
                </a:r>
                <a:r>
                  <a:rPr lang="nl-BE" dirty="0" smtClean="0"/>
                  <a:t>0.32</a:t>
                </a:r>
              </a:p>
              <a:p>
                <a:pPr marL="85725" indent="0">
                  <a:buNone/>
                </a:pPr>
                <a:r>
                  <a:rPr lang="nl-BE" dirty="0" smtClean="0"/>
                  <a:t>Het </a:t>
                </a:r>
                <a:r>
                  <a:rPr lang="nl-BE" dirty="0"/>
                  <a:t>andere uiterste van deze twee moleculen is wanneer ze compleet </a:t>
                </a:r>
                <a:r>
                  <a:rPr lang="nl-BE" dirty="0" smtClean="0"/>
                  <a:t>geïoniseerd </a:t>
                </a:r>
                <a:r>
                  <a:rPr lang="nl-BE" dirty="0"/>
                  <a:t>zijn (en dus een ladingshift van 1 ondervinden</a:t>
                </a:r>
                <a:r>
                  <a:rPr lang="nl-BE" dirty="0" smtClean="0"/>
                  <a:t>), dat </a:t>
                </a:r>
                <a:r>
                  <a:rPr lang="nl-BE" dirty="0"/>
                  <a:t>er geldt</a:t>
                </a:r>
                <a:r>
                  <a:rPr lang="nl-BE" dirty="0" smtClean="0"/>
                  <a:t>:</a:t>
                </a:r>
              </a:p>
              <a:p>
                <a:pPr marL="85725" indent="0">
                  <a:buNone/>
                </a:pPr>
                <a:r>
                  <a:rPr lang="nl-BE" dirty="0" smtClean="0"/>
                  <a:t>			Na</a:t>
                </a:r>
                <a:r>
                  <a:rPr lang="nl-BE" baseline="30000" dirty="0"/>
                  <a:t>+</a:t>
                </a:r>
                <a:r>
                  <a:rPr lang="nl-BE" dirty="0"/>
                  <a:t> = Na</a:t>
                </a:r>
                <a:r>
                  <a:rPr lang="nl-BE" baseline="-25000" dirty="0"/>
                  <a:t>0</a:t>
                </a:r>
                <a:r>
                  <a:rPr lang="nl-BE" dirty="0" smtClean="0"/>
                  <a:t> </a:t>
                </a:r>
                <a:r>
                  <a:rPr lang="nl-BE" dirty="0"/>
                  <a:t>+ 0.32 + 1 = Na</a:t>
                </a:r>
                <a:r>
                  <a:rPr lang="nl-BE" baseline="-25000" dirty="0"/>
                  <a:t>0</a:t>
                </a:r>
                <a:r>
                  <a:rPr lang="nl-BE" dirty="0" smtClean="0"/>
                  <a:t> </a:t>
                </a:r>
                <a:r>
                  <a:rPr lang="nl-BE" dirty="0"/>
                  <a:t>+ </a:t>
                </a:r>
                <a:r>
                  <a:rPr lang="nl-BE" dirty="0" smtClean="0"/>
                  <a:t>1.32			Cl</a:t>
                </a:r>
                <a:r>
                  <a:rPr lang="nl-BE" baseline="30000" dirty="0" smtClean="0"/>
                  <a:t>-</a:t>
                </a:r>
                <a:r>
                  <a:rPr lang="nl-BE" dirty="0" smtClean="0"/>
                  <a:t> </a:t>
                </a:r>
                <a:r>
                  <a:rPr lang="nl-BE" dirty="0"/>
                  <a:t>= Cl</a:t>
                </a:r>
                <a:r>
                  <a:rPr lang="nl-BE" baseline="-25000" dirty="0"/>
                  <a:t>0</a:t>
                </a:r>
                <a:r>
                  <a:rPr lang="nl-BE" dirty="0" smtClean="0"/>
                  <a:t> </a:t>
                </a:r>
                <a:r>
                  <a:rPr lang="nl-BE" dirty="0"/>
                  <a:t>- 0.32 - 1 = Cl</a:t>
                </a:r>
                <a:r>
                  <a:rPr lang="nl-BE" baseline="-25000" dirty="0"/>
                  <a:t>0</a:t>
                </a:r>
                <a:r>
                  <a:rPr lang="nl-BE" dirty="0" smtClean="0"/>
                  <a:t> </a:t>
                </a:r>
                <a:r>
                  <a:rPr lang="nl-BE" dirty="0"/>
                  <a:t>- </a:t>
                </a:r>
                <a:r>
                  <a:rPr lang="nl-BE" dirty="0" smtClean="0"/>
                  <a:t>1.32</a:t>
                </a:r>
              </a:p>
              <a:p>
                <a:pPr marL="85725" indent="0">
                  <a:buNone/>
                </a:pPr>
                <a:r>
                  <a:rPr lang="nl-BE" dirty="0" smtClean="0"/>
                  <a:t>We </a:t>
                </a:r>
                <a:r>
                  <a:rPr lang="nl-BE" dirty="0"/>
                  <a:t>kunnen dus aannemen dat er gemiddeld geldt dat voor </a:t>
                </a:r>
                <a:r>
                  <a:rPr lang="nl-BE" i="1" dirty="0"/>
                  <a:t>Na</a:t>
                </a:r>
                <a:r>
                  <a:rPr lang="nl-BE" dirty="0"/>
                  <a:t> een positieve ladingshift van 0.86 plaatsvindt, en voor </a:t>
                </a:r>
                <a:r>
                  <a:rPr lang="nl-BE" i="1" dirty="0"/>
                  <a:t>Cl</a:t>
                </a:r>
                <a:r>
                  <a:rPr lang="nl-BE" dirty="0"/>
                  <a:t> een van -</a:t>
                </a:r>
                <a:r>
                  <a:rPr lang="nl-BE" dirty="0" smtClean="0"/>
                  <a:t>0.86 (</a:t>
                </a:r>
                <a:r>
                  <a:rPr lang="nl-BE" dirty="0"/>
                  <a:t>dus gemiddeld bijna een volledig elektron dat zich verplaatst). Dit is aannemelijk wegens de gekende vrij sterke ionisatie van </a:t>
                </a:r>
                <a:r>
                  <a:rPr lang="nl-BE" i="1" dirty="0" err="1"/>
                  <a:t>NaCl</a:t>
                </a:r>
                <a:r>
                  <a:rPr lang="nl-BE" dirty="0"/>
                  <a:t>.</a:t>
                </a:r>
                <a:endParaRPr lang="nl-NL" dirty="0"/>
              </a:p>
            </p:txBody>
          </p:sp>
        </mc:Choice>
        <mc:Fallback>
          <p:sp>
            <p:nvSpPr>
              <p:cNvPr id="3" name="Tijdelijke aanduiding voor inhoud 2"/>
              <p:cNvSpPr>
                <a:spLocks noGrp="1" noRot="1" noChangeAspect="1" noMove="1" noResize="1" noEditPoints="1" noAdjustHandles="1" noChangeArrowheads="1" noChangeShapeType="1" noTextEdit="1"/>
              </p:cNvSpPr>
              <p:nvPr>
                <p:ph idx="1"/>
              </p:nvPr>
            </p:nvSpPr>
            <p:spPr>
              <a:blipFill>
                <a:blip r:embed="rId2"/>
                <a:stretch>
                  <a:fillRect l="-349" t="-1184" r="-1165"/>
                </a:stretch>
              </a:blipFill>
            </p:spPr>
            <p:txBody>
              <a:bodyPr/>
              <a:lstStyle/>
              <a:p>
                <a:r>
                  <a:rPr lang="nl-BE">
                    <a:noFill/>
                  </a:rPr>
                  <a:t> </a:t>
                </a:r>
              </a:p>
            </p:txBody>
          </p:sp>
        </mc:Fallback>
      </mc:AlternateContent>
      <p:sp>
        <p:nvSpPr>
          <p:cNvPr id="4" name="Tijdelijke aanduiding voor dianummer 3"/>
          <p:cNvSpPr>
            <a:spLocks noGrp="1"/>
          </p:cNvSpPr>
          <p:nvPr>
            <p:ph type="sldNum" sz="quarter" idx="12"/>
          </p:nvPr>
        </p:nvSpPr>
        <p:spPr/>
        <p:txBody>
          <a:bodyPr/>
          <a:lstStyle/>
          <a:p>
            <a:fld id="{7AE184E0-0BD4-4705-A12B-9B71DDE63301}" type="slidenum">
              <a:rPr lang="nl-BE" noProof="0" smtClean="0"/>
              <a:t>7</a:t>
            </a:fld>
            <a:endParaRPr lang="nl-BE" noProof="0" dirty="0"/>
          </a:p>
        </p:txBody>
      </p:sp>
    </p:spTree>
    <p:extLst>
      <p:ext uri="{BB962C8B-B14F-4D97-AF65-F5344CB8AC3E}">
        <p14:creationId xmlns:p14="http://schemas.microsoft.com/office/powerpoint/2010/main" val="1888289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BEWIJS </a:t>
            </a:r>
            <a:r>
              <a:rPr lang="nl-BE" cap="none" dirty="0" err="1" smtClean="0"/>
              <a:t>Tr</a:t>
            </a:r>
            <a:r>
              <a:rPr lang="nl-BE" cap="none" dirty="0" smtClean="0"/>
              <a:t>[D] = </a:t>
            </a:r>
            <a:r>
              <a:rPr lang="nl-BE" cap="none" dirty="0" err="1" smtClean="0"/>
              <a:t>Tr</a:t>
            </a:r>
            <a:r>
              <a:rPr lang="nl-BE" cap="none" dirty="0" smtClean="0"/>
              <a:t>[D</a:t>
            </a:r>
            <a:r>
              <a:rPr lang="nl-BE" cap="none" baseline="30000" dirty="0" smtClean="0"/>
              <a:t>T</a:t>
            </a:r>
            <a:r>
              <a:rPr lang="nl-BE" cap="none" dirty="0" smtClean="0"/>
              <a:t>S] (NON-ORTHOGONAL)</a:t>
            </a:r>
            <a:endParaRPr lang="nl-BE" dirty="0"/>
          </a:p>
        </p:txBody>
      </p:sp>
      <p:sp>
        <p:nvSpPr>
          <p:cNvPr id="3" name="Tijdelijke aanduiding voor inhoud 2"/>
          <p:cNvSpPr>
            <a:spLocks noGrp="1"/>
          </p:cNvSpPr>
          <p:nvPr>
            <p:ph idx="1"/>
          </p:nvPr>
        </p:nvSpPr>
        <p:spPr/>
        <p:txBody>
          <a:bodyPr>
            <a:normAutofit/>
          </a:bodyPr>
          <a:lstStyle/>
          <a:p>
            <a:pPr marL="85725" indent="0">
              <a:buNone/>
            </a:pPr>
            <a:r>
              <a:rPr lang="nl-BE" sz="3600" dirty="0"/>
              <a:t>We gebruiken de </a:t>
            </a:r>
            <a:r>
              <a:rPr lang="nl-BE" sz="3600" dirty="0" err="1"/>
              <a:t>Givens-Householder</a:t>
            </a:r>
            <a:r>
              <a:rPr lang="nl-BE" sz="3600" dirty="0"/>
              <a:t> </a:t>
            </a:r>
            <a:r>
              <a:rPr lang="nl-BE" sz="3600" dirty="0" smtClean="0"/>
              <a:t>methode en de daarbij behorende eigenschappen.</a:t>
            </a:r>
            <a:endParaRPr lang="nl-BE" sz="3600" dirty="0"/>
          </a:p>
          <a:p>
            <a:pPr marL="85725" indent="0">
              <a:buNone/>
            </a:pPr>
            <a:r>
              <a:rPr lang="nl-BE" sz="3600" dirty="0" smtClean="0"/>
              <a:t>	</a:t>
            </a:r>
            <a:r>
              <a:rPr lang="nl-BE" sz="3600" dirty="0" err="1" smtClean="0"/>
              <a:t>Tr</a:t>
            </a:r>
            <a:r>
              <a:rPr lang="nl-BE" sz="3600" dirty="0" smtClean="0"/>
              <a:t>[D</a:t>
            </a:r>
            <a:r>
              <a:rPr lang="nl-BE" sz="3600" baseline="30000" dirty="0" smtClean="0"/>
              <a:t>T</a:t>
            </a:r>
            <a:r>
              <a:rPr lang="nl-BE" sz="3600" dirty="0" smtClean="0"/>
              <a:t>S] 	= </a:t>
            </a:r>
            <a:r>
              <a:rPr lang="nl-BE" sz="3600" dirty="0" err="1" smtClean="0"/>
              <a:t>Tr</a:t>
            </a:r>
            <a:r>
              <a:rPr lang="nl-BE" sz="3600" dirty="0" smtClean="0"/>
              <a:t>[SD</a:t>
            </a:r>
            <a:r>
              <a:rPr lang="nl-BE" sz="3600" baseline="30000" dirty="0" smtClean="0"/>
              <a:t>T</a:t>
            </a:r>
            <a:r>
              <a:rPr lang="nl-BE" sz="3600" dirty="0" smtClean="0"/>
              <a:t>]</a:t>
            </a:r>
            <a:br>
              <a:rPr lang="nl-BE" sz="3600" dirty="0" smtClean="0"/>
            </a:br>
            <a:r>
              <a:rPr lang="nl-BE" sz="3600" dirty="0" smtClean="0"/>
              <a:t>					= </a:t>
            </a:r>
            <a:r>
              <a:rPr lang="nl-BE" sz="3600" dirty="0" err="1" smtClean="0"/>
              <a:t>Tr</a:t>
            </a:r>
            <a:r>
              <a:rPr lang="nl-BE" sz="3600" dirty="0" smtClean="0"/>
              <a:t>[S(VV</a:t>
            </a:r>
            <a:r>
              <a:rPr lang="nl-BE" sz="3600" baseline="30000" dirty="0" smtClean="0"/>
              <a:t>-1</a:t>
            </a:r>
            <a:r>
              <a:rPr lang="nl-BE" sz="3600" dirty="0" smtClean="0"/>
              <a:t>)D</a:t>
            </a:r>
            <a:r>
              <a:rPr lang="nl-BE" sz="3600" baseline="30000" dirty="0" smtClean="0"/>
              <a:t>T</a:t>
            </a:r>
            <a:r>
              <a:rPr lang="nl-BE" sz="3600" dirty="0" smtClean="0"/>
              <a:t>] </a:t>
            </a:r>
          </a:p>
          <a:p>
            <a:pPr marL="1305775" lvl="2" indent="0">
              <a:buNone/>
            </a:pPr>
            <a:r>
              <a:rPr lang="nl-BE" sz="3600" dirty="0"/>
              <a:t>	</a:t>
            </a:r>
            <a:r>
              <a:rPr lang="nl-BE" sz="3600" dirty="0" smtClean="0"/>
              <a:t>		= </a:t>
            </a:r>
            <a:r>
              <a:rPr lang="nl-BE" sz="3600" dirty="0" err="1" smtClean="0"/>
              <a:t>Tr</a:t>
            </a:r>
            <a:r>
              <a:rPr lang="nl-BE" sz="3600" dirty="0" smtClean="0"/>
              <a:t>[V</a:t>
            </a:r>
            <a:r>
              <a:rPr lang="nl-BE" sz="3600" baseline="30000" dirty="0" smtClean="0"/>
              <a:t>-1</a:t>
            </a:r>
            <a:r>
              <a:rPr lang="nl-BE" sz="3600" dirty="0" smtClean="0"/>
              <a:t>(SVV</a:t>
            </a:r>
            <a:r>
              <a:rPr lang="nl-BE" sz="3600" baseline="30000" dirty="0" smtClean="0"/>
              <a:t>-1</a:t>
            </a:r>
            <a:r>
              <a:rPr lang="nl-BE" sz="3600" dirty="0" smtClean="0"/>
              <a:t>D</a:t>
            </a:r>
            <a:r>
              <a:rPr lang="nl-BE" sz="3600" baseline="30000" dirty="0" smtClean="0"/>
              <a:t>T</a:t>
            </a:r>
            <a:r>
              <a:rPr lang="nl-BE" sz="3600" dirty="0" smtClean="0"/>
              <a:t>)V] </a:t>
            </a:r>
          </a:p>
          <a:p>
            <a:pPr marL="1305775" lvl="2" indent="0">
              <a:buNone/>
            </a:pPr>
            <a:r>
              <a:rPr lang="nl-BE" sz="3600" dirty="0"/>
              <a:t>	</a:t>
            </a:r>
            <a:r>
              <a:rPr lang="nl-BE" sz="3600" dirty="0" smtClean="0"/>
              <a:t>		= </a:t>
            </a:r>
            <a:r>
              <a:rPr lang="nl-BE" sz="3600" dirty="0" err="1" smtClean="0"/>
              <a:t>Tr</a:t>
            </a:r>
            <a:r>
              <a:rPr lang="nl-BE" sz="3600" dirty="0" smtClean="0"/>
              <a:t>[(V</a:t>
            </a:r>
            <a:r>
              <a:rPr lang="nl-BE" sz="3600" baseline="30000" dirty="0" smtClean="0"/>
              <a:t>-1</a:t>
            </a:r>
            <a:r>
              <a:rPr lang="nl-BE" sz="3600" dirty="0" smtClean="0"/>
              <a:t>SV) (V</a:t>
            </a:r>
            <a:r>
              <a:rPr lang="nl-BE" sz="3600" baseline="30000" dirty="0" smtClean="0"/>
              <a:t>-1</a:t>
            </a:r>
            <a:r>
              <a:rPr lang="nl-BE" sz="3600" dirty="0" smtClean="0"/>
              <a:t>D</a:t>
            </a:r>
            <a:r>
              <a:rPr lang="nl-BE" sz="3600" baseline="30000" dirty="0" smtClean="0"/>
              <a:t>T</a:t>
            </a:r>
            <a:r>
              <a:rPr lang="nl-BE" sz="3600" dirty="0" smtClean="0"/>
              <a:t>V)]</a:t>
            </a:r>
          </a:p>
          <a:p>
            <a:pPr marL="85725" indent="0">
              <a:buNone/>
            </a:pPr>
            <a:r>
              <a:rPr lang="nl-BE" sz="3600" dirty="0"/>
              <a:t>	</a:t>
            </a:r>
            <a:r>
              <a:rPr lang="nl-BE" sz="3600" dirty="0" smtClean="0"/>
              <a:t>				= </a:t>
            </a:r>
            <a:r>
              <a:rPr lang="nl-BE" sz="3600" dirty="0" err="1" smtClean="0"/>
              <a:t>Tr</a:t>
            </a:r>
            <a:r>
              <a:rPr lang="nl-BE" sz="3600" dirty="0" smtClean="0"/>
              <a:t>[I </a:t>
            </a:r>
            <a:r>
              <a:rPr lang="nl-BE" sz="3600" dirty="0" smtClean="0">
                <a:latin typeface="Haettenschweiler" panose="020B0706040902060204" pitchFamily="34" charset="0"/>
              </a:rPr>
              <a:t>· </a:t>
            </a:r>
            <a:r>
              <a:rPr lang="nl-BE" sz="3600" dirty="0" smtClean="0"/>
              <a:t>D</a:t>
            </a:r>
            <a:r>
              <a:rPr lang="nl-BE" sz="3600" baseline="30000" dirty="0" smtClean="0"/>
              <a:t>T</a:t>
            </a:r>
            <a:r>
              <a:rPr lang="nl-BE" sz="3600" b="1" baseline="30000" dirty="0" smtClean="0"/>
              <a:t>’</a:t>
            </a:r>
            <a:r>
              <a:rPr lang="nl-BE" sz="3600" dirty="0" smtClean="0"/>
              <a:t>]</a:t>
            </a:r>
            <a:endParaRPr lang="nl-BE" sz="3600" dirty="0"/>
          </a:p>
          <a:p>
            <a:pPr marL="85725" indent="0">
              <a:buNone/>
            </a:pPr>
            <a:r>
              <a:rPr lang="nl-BE" sz="3600" dirty="0"/>
              <a:t>	</a:t>
            </a:r>
            <a:r>
              <a:rPr lang="nl-BE" sz="3600" dirty="0" smtClean="0"/>
              <a:t>				= </a:t>
            </a:r>
            <a:r>
              <a:rPr lang="nl-BE" sz="3600" dirty="0" err="1" smtClean="0"/>
              <a:t>Tr</a:t>
            </a:r>
            <a:r>
              <a:rPr lang="nl-BE" sz="3600" dirty="0" smtClean="0"/>
              <a:t>[</a:t>
            </a:r>
            <a:r>
              <a:rPr lang="nl-BE" sz="3600" dirty="0"/>
              <a:t>D</a:t>
            </a:r>
            <a:r>
              <a:rPr lang="nl-BE" sz="3600" baseline="30000" dirty="0"/>
              <a:t>T</a:t>
            </a:r>
            <a:r>
              <a:rPr lang="nl-BE" sz="3600" b="1" baseline="30000" dirty="0" smtClean="0"/>
              <a:t>’</a:t>
            </a:r>
            <a:r>
              <a:rPr lang="nl-BE" sz="3600" dirty="0" smtClean="0"/>
              <a:t>]</a:t>
            </a:r>
          </a:p>
          <a:p>
            <a:pPr marL="85725" indent="0">
              <a:buNone/>
            </a:pPr>
            <a:r>
              <a:rPr lang="nl-BE" sz="3600" dirty="0"/>
              <a:t>	</a:t>
            </a:r>
            <a:r>
              <a:rPr lang="nl-BE" sz="3600" dirty="0" smtClean="0"/>
              <a:t>				= </a:t>
            </a:r>
            <a:r>
              <a:rPr lang="nl-BE" sz="3600" dirty="0" err="1" smtClean="0"/>
              <a:t>Tr</a:t>
            </a:r>
            <a:r>
              <a:rPr lang="nl-BE" sz="3600" dirty="0" smtClean="0"/>
              <a:t>[D</a:t>
            </a:r>
            <a:r>
              <a:rPr lang="nl-BE" sz="3600" b="1" baseline="30000" dirty="0" smtClean="0"/>
              <a:t>’</a:t>
            </a:r>
            <a:r>
              <a:rPr lang="nl-BE" sz="3600" dirty="0" smtClean="0"/>
              <a:t>]</a:t>
            </a:r>
          </a:p>
          <a:p>
            <a:pPr marL="85725" indent="0">
              <a:buNone/>
            </a:pPr>
            <a:r>
              <a:rPr lang="nl-BE" sz="3600" dirty="0"/>
              <a:t>	</a:t>
            </a:r>
            <a:r>
              <a:rPr lang="nl-BE" sz="3600" dirty="0" smtClean="0"/>
              <a:t>				= N (aantal elektronen in orthogonale basis)</a:t>
            </a:r>
            <a:endParaRPr lang="nl-BE" sz="3600" dirty="0"/>
          </a:p>
          <a:p>
            <a:pPr marL="85725" indent="0">
              <a:buNone/>
            </a:pPr>
            <a:endParaRPr lang="nl-BE" sz="3600" dirty="0" smtClean="0"/>
          </a:p>
        </p:txBody>
      </p:sp>
      <p:sp>
        <p:nvSpPr>
          <p:cNvPr id="4" name="Tijdelijke aanduiding voor dianummer 3"/>
          <p:cNvSpPr>
            <a:spLocks noGrp="1"/>
          </p:cNvSpPr>
          <p:nvPr>
            <p:ph type="sldNum" sz="quarter" idx="12"/>
          </p:nvPr>
        </p:nvSpPr>
        <p:spPr/>
        <p:txBody>
          <a:bodyPr/>
          <a:lstStyle/>
          <a:p>
            <a:fld id="{7AE184E0-0BD4-4705-A12B-9B71DDE63301}" type="slidenum">
              <a:rPr lang="nl-BE" noProof="0" smtClean="0"/>
              <a:t>8</a:t>
            </a:fld>
            <a:endParaRPr lang="nl-BE" noProof="0" dirty="0"/>
          </a:p>
        </p:txBody>
      </p:sp>
    </p:spTree>
    <p:extLst>
      <p:ext uri="{BB962C8B-B14F-4D97-AF65-F5344CB8AC3E}">
        <p14:creationId xmlns:p14="http://schemas.microsoft.com/office/powerpoint/2010/main" val="3334567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Bewijs </a:t>
            </a:r>
            <a:r>
              <a:rPr lang="nl-BE" dirty="0" err="1" smtClean="0"/>
              <a:t>atomic</a:t>
            </a:r>
            <a:r>
              <a:rPr lang="nl-BE" dirty="0" smtClean="0"/>
              <a:t> overlap matrices</a:t>
            </a:r>
            <a:endParaRPr lang="nl-BE" dirty="0"/>
          </a:p>
        </p:txBody>
      </p:sp>
      <p:pic>
        <p:nvPicPr>
          <p:cNvPr id="5" name="Tijdelijke aanduiding voor inhoud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7327" b="30135"/>
          <a:stretch/>
        </p:blipFill>
        <p:spPr>
          <a:xfrm>
            <a:off x="1282316" y="1283430"/>
            <a:ext cx="7099684" cy="4199855"/>
          </a:xfrm>
        </p:spPr>
      </p:pic>
      <p:sp>
        <p:nvSpPr>
          <p:cNvPr id="4" name="Tijdelijke aanduiding voor dianummer 3"/>
          <p:cNvSpPr>
            <a:spLocks noGrp="1"/>
          </p:cNvSpPr>
          <p:nvPr>
            <p:ph type="sldNum" sz="quarter" idx="12"/>
          </p:nvPr>
        </p:nvSpPr>
        <p:spPr/>
        <p:txBody>
          <a:bodyPr/>
          <a:lstStyle/>
          <a:p>
            <a:fld id="{7AE184E0-0BD4-4705-A12B-9B71DDE63301}" type="slidenum">
              <a:rPr lang="nl-BE" noProof="0" smtClean="0"/>
              <a:t>9</a:t>
            </a:fld>
            <a:endParaRPr lang="nl-BE" noProof="0" dirty="0"/>
          </a:p>
        </p:txBody>
      </p:sp>
      <p:pic>
        <p:nvPicPr>
          <p:cNvPr id="7" name="Afbeelding 6"/>
          <p:cNvPicPr>
            <a:picLocks noChangeAspect="1"/>
          </p:cNvPicPr>
          <p:nvPr/>
        </p:nvPicPr>
        <p:blipFill rotWithShape="1">
          <a:blip r:embed="rId3" cstate="print">
            <a:extLst>
              <a:ext uri="{28A0092B-C50C-407E-A947-70E740481C1C}">
                <a14:useLocalDpi xmlns:a14="http://schemas.microsoft.com/office/drawing/2010/main" val="0"/>
              </a:ext>
            </a:extLst>
          </a:blip>
          <a:srcRect r="17090" b="33963"/>
          <a:stretch/>
        </p:blipFill>
        <p:spPr>
          <a:xfrm>
            <a:off x="9059750" y="1334228"/>
            <a:ext cx="6991710" cy="3898167"/>
          </a:xfrm>
          <a:prstGeom prst="rect">
            <a:avLst/>
          </a:prstGeom>
        </p:spPr>
      </p:pic>
      <p:sp>
        <p:nvSpPr>
          <p:cNvPr id="8" name="Tekstvak 7"/>
          <p:cNvSpPr txBox="1"/>
          <p:nvPr/>
        </p:nvSpPr>
        <p:spPr>
          <a:xfrm>
            <a:off x="1282316" y="5766997"/>
            <a:ext cx="14769144" cy="2727606"/>
          </a:xfrm>
          <a:prstGeom prst="rect">
            <a:avLst/>
          </a:prstGeom>
          <a:noFill/>
        </p:spPr>
        <p:txBody>
          <a:bodyPr wrap="square" rtlCol="0">
            <a:spAutoFit/>
          </a:bodyPr>
          <a:lstStyle/>
          <a:p>
            <a:pPr>
              <a:lnSpc>
                <a:spcPct val="120000"/>
              </a:lnSpc>
            </a:pPr>
            <a:r>
              <a:rPr lang="nl-BE" sz="4000" dirty="0"/>
              <a:t>Wanneer we α</a:t>
            </a:r>
            <a:r>
              <a:rPr lang="nl-BE" sz="4000" baseline="-25000" dirty="0"/>
              <a:t>A</a:t>
            </a:r>
            <a:r>
              <a:rPr lang="nl-BE" sz="4000" dirty="0"/>
              <a:t> vermenigvuldigen met S, krijgen we S</a:t>
            </a:r>
            <a:r>
              <a:rPr lang="nl-BE" sz="4000" baseline="-25000" dirty="0"/>
              <a:t>A</a:t>
            </a:r>
            <a:r>
              <a:rPr lang="nl-BE" sz="4000" dirty="0"/>
              <a:t> (analoog voor α</a:t>
            </a:r>
            <a:r>
              <a:rPr lang="nl-BE" sz="4000" baseline="-25000" dirty="0"/>
              <a:t>B</a:t>
            </a:r>
            <a:r>
              <a:rPr lang="nl-BE" sz="4000" dirty="0"/>
              <a:t> en S</a:t>
            </a:r>
            <a:r>
              <a:rPr lang="nl-BE" sz="4000" baseline="-25000" dirty="0"/>
              <a:t>B</a:t>
            </a:r>
            <a:r>
              <a:rPr lang="nl-BE" sz="4000" dirty="0"/>
              <a:t>). Hieruit is snel te zien dat S</a:t>
            </a:r>
            <a:r>
              <a:rPr lang="nl-BE" sz="4000" baseline="-25000" dirty="0"/>
              <a:t>A</a:t>
            </a:r>
            <a:r>
              <a:rPr lang="nl-BE" sz="4000" dirty="0"/>
              <a:t> + S</a:t>
            </a:r>
            <a:r>
              <a:rPr lang="nl-BE" sz="4000" baseline="-25000" dirty="0"/>
              <a:t>B </a:t>
            </a:r>
            <a:r>
              <a:rPr lang="nl-BE" sz="4000" dirty="0"/>
              <a:t>= S, aangezien we met α</a:t>
            </a:r>
            <a:r>
              <a:rPr lang="nl-BE" sz="4000" baseline="-25000" dirty="0"/>
              <a:t>A </a:t>
            </a:r>
            <a:r>
              <a:rPr lang="nl-BE" sz="4000" dirty="0"/>
              <a:t>+</a:t>
            </a:r>
            <a:r>
              <a:rPr lang="nl-BE" sz="4000" baseline="-25000" dirty="0"/>
              <a:t> </a:t>
            </a:r>
            <a:r>
              <a:rPr lang="nl-BE" sz="4000" dirty="0"/>
              <a:t>α</a:t>
            </a:r>
            <a:r>
              <a:rPr lang="nl-BE" sz="4000" baseline="-25000" dirty="0"/>
              <a:t>B</a:t>
            </a:r>
            <a:r>
              <a:rPr lang="nl-BE" sz="4000" dirty="0"/>
              <a:t> (= I)</a:t>
            </a:r>
            <a:r>
              <a:rPr lang="nl-BE" sz="4000" baseline="-25000" dirty="0"/>
              <a:t> </a:t>
            </a:r>
            <a:r>
              <a:rPr lang="nl-BE" sz="4000" dirty="0"/>
              <a:t>een eenheidsmatrix krijgen.</a:t>
            </a:r>
          </a:p>
          <a:p>
            <a:pPr>
              <a:lnSpc>
                <a:spcPct val="120000"/>
              </a:lnSpc>
            </a:pPr>
            <a:endParaRPr lang="nl-BE" sz="2500" dirty="0" smtClean="0"/>
          </a:p>
        </p:txBody>
      </p:sp>
    </p:spTree>
    <p:extLst>
      <p:ext uri="{BB962C8B-B14F-4D97-AF65-F5344CB8AC3E}">
        <p14:creationId xmlns:p14="http://schemas.microsoft.com/office/powerpoint/2010/main" val="4130034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Universiteit Gent">
      <a:dk1>
        <a:sysClr val="windowText" lastClr="000000"/>
      </a:dk1>
      <a:lt1>
        <a:sysClr val="window" lastClr="FFFFFF"/>
      </a:lt1>
      <a:dk2>
        <a:srgbClr val="1E64C8"/>
      </a:dk2>
      <a:lt2>
        <a:srgbClr val="FFD200"/>
      </a:lt2>
      <a:accent1>
        <a:srgbClr val="1E64C8"/>
      </a:accent1>
      <a:accent2>
        <a:srgbClr val="FFD200"/>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e-NL-RE_1_0_13.potx" id="{83763654-4981-4AE1-9C7E-E9CF57832CF8}" vid="{657DF5A0-F59A-4964-95F3-A3AC5F5095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Powerpoint_UGent_NL_WE</Template>
  <TotalTime>189</TotalTime>
  <Words>847</Words>
  <Application>Microsoft Office PowerPoint</Application>
  <PresentationFormat>Aangepast</PresentationFormat>
  <Paragraphs>64</Paragraphs>
  <Slides>13</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13</vt:i4>
      </vt:variant>
    </vt:vector>
  </HeadingPairs>
  <TitlesOfParts>
    <vt:vector size="18" baseType="lpstr">
      <vt:lpstr>Arial</vt:lpstr>
      <vt:lpstr>Calibri</vt:lpstr>
      <vt:lpstr>Cambria Math</vt:lpstr>
      <vt:lpstr>Haettenschweiler</vt:lpstr>
      <vt:lpstr>Kantoorthema</vt:lpstr>
      <vt:lpstr>Project “Dissociation of the NaCl diatomic molecule with Hartree-Fock”</vt:lpstr>
      <vt:lpstr>Verdeling werk</vt:lpstr>
      <vt:lpstr>Uitleg bij gebruikte waarden</vt:lpstr>
      <vt:lpstr>Effect van Lambda</vt:lpstr>
      <vt:lpstr>UHF (λ = 0.35)</vt:lpstr>
      <vt:lpstr>UHF vs RoHF</vt:lpstr>
      <vt:lpstr>Charge state berekening</vt:lpstr>
      <vt:lpstr>BEWIJS Tr[D] = Tr[DTS] (NON-ORTHOGONAL)</vt:lpstr>
      <vt:lpstr>Bewijs atomic overlap matrices</vt:lpstr>
      <vt:lpstr>Mulliken populations</vt:lpstr>
      <vt:lpstr>Charge plot (zie mullikEn hiervoor)</vt:lpstr>
      <vt:lpstr>Data vergelijken met paper</vt:lpstr>
      <vt:lpstr>Data vergelijken met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“Dissociation of the NaCl diatomic molecule with Hartree-Fock”</dc:title>
  <dc:creator>Anonymous X</dc:creator>
  <cp:lastModifiedBy>Anonymous X</cp:lastModifiedBy>
  <cp:revision>34</cp:revision>
  <dcterms:created xsi:type="dcterms:W3CDTF">2017-01-10T10:15:36Z</dcterms:created>
  <dcterms:modified xsi:type="dcterms:W3CDTF">2017-01-10T17:38:28Z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2016-09-20T22:00:00Z</vt:filetime>
  </property>
  <property fmtid="{D5CDD505-2E9C-101B-9397-08002B2CF9AE}" pid="5" name="Build">
    <vt:lpwstr>13</vt:lpwstr>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4A">
    <vt:lpwstr>copy of UK version translated to NL</vt:lpwstr>
  </property>
  <property fmtid="{D5CDD505-2E9C-101B-9397-08002B2CF9AE}" pid="11" name="Cmt 5">
    <vt:lpwstr>set text box and shape defaults</vt:lpwstr>
  </property>
  <property fmtid="{D5CDD505-2E9C-101B-9397-08002B2CF9AE}" pid="12" name="Cmt 6">
    <vt:lpwstr>closing slide acc. to letter</vt:lpwstr>
  </property>
  <property fmtid="{D5CDD505-2E9C-101B-9397-08002B2CF9AE}" pid="13" name="Cmt 7">
    <vt:lpwstr>logo opening slide sharpened</vt:lpwstr>
  </property>
  <property fmtid="{D5CDD505-2E9C-101B-9397-08002B2CF9AE}" pid="14" name="Cmt 8">
    <vt:lpwstr>split variable and fixed data in contact data; lang to NL-BE</vt:lpwstr>
  </property>
  <property fmtid="{D5CDD505-2E9C-101B-9397-08002B2CF9AE}" pid="15" name="Cmt 9">
    <vt:lpwstr>comments 19-9-2016</vt:lpwstr>
  </property>
  <property fmtid="{D5CDD505-2E9C-101B-9397-08002B2CF9AE}" pid="16" name="Cmt 10">
    <vt:lpwstr>social media redesigned</vt:lpwstr>
  </property>
  <property fmtid="{D5CDD505-2E9C-101B-9397-08002B2CF9AE}" pid="17" name="Cmt 11">
    <vt:lpwstr>Title Slide renamed to TitleSlide</vt:lpwstr>
  </property>
  <property fmtid="{D5CDD505-2E9C-101B-9397-08002B2CF9AE}" pid="18" name="Cmt 12">
    <vt:lpwstr>Title and text size</vt:lpwstr>
  </property>
  <property fmtid="{D5CDD505-2E9C-101B-9397-08002B2CF9AE}" pid="19" name="Cmt 13">
    <vt:lpwstr>socmed pictos &gt; normal view</vt:lpwstr>
  </property>
</Properties>
</file>