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6" r:id="rId1"/>
    <p:sldMasterId id="2147483888"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82" r:id="rId13"/>
    <p:sldId id="266" r:id="rId14"/>
    <p:sldId id="267" r:id="rId15"/>
    <p:sldId id="268" r:id="rId16"/>
    <p:sldId id="283"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F7EA6-E6D4-4FB0-BA1A-09EE39535A7A}" v="1" dt="2020-11-29T20:05:01.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d838f338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d838f338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d838f338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d838f338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d838f338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d838f338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d838f338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d838f338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d838f338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d838f338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d838f338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d838f338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d838f338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d838f338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d838f338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d838f338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d838f338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d838f338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d838f338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d838f338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d838f338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d838f338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d838f338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d838f338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d838f3387_8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d838f3387_8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d838f3387_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d838f3387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d838f338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d838f33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838f3387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838f3387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d838f3387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d838f338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d838f3387_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d838f3387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d838f338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d838f33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d838f338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d838f338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d838f338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d838f338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d838f338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d838f338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d838f338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d838f338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d838f33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d838f33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d838f338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d838f338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25242816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1316687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26F7E3A-B166-407D-9866-32884E7D5B37}"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10619515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extLst>
      <p:ext uri="{BB962C8B-B14F-4D97-AF65-F5344CB8AC3E}">
        <p14:creationId xmlns:p14="http://schemas.microsoft.com/office/powerpoint/2010/main" val="167398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46303" y="709435"/>
            <a:ext cx="6477805" cy="1963916"/>
          </a:xfrm>
        </p:spPr>
        <p:txBody>
          <a:bodyPr bIns="0" anchor="b">
            <a:normAutofit/>
          </a:bodyPr>
          <a:lstStyle>
            <a:lvl1pPr algn="l">
              <a:defRPr sz="4950"/>
            </a:lvl1pPr>
          </a:lstStyle>
          <a:p>
            <a:r>
              <a:rPr lang="zh-CN" altLang="en-US"/>
              <a:t>单击此处编辑母版标题样式</a:t>
            </a:r>
            <a:endParaRPr lang="en-US" dirty="0"/>
          </a:p>
        </p:txBody>
      </p:sp>
      <p:sp>
        <p:nvSpPr>
          <p:cNvPr id="3" name="Subtitle 2"/>
          <p:cNvSpPr>
            <a:spLocks noGrp="1"/>
          </p:cNvSpPr>
          <p:nvPr>
            <p:ph type="subTitle" idx="1"/>
          </p:nvPr>
        </p:nvSpPr>
        <p:spPr>
          <a:xfrm>
            <a:off x="846303" y="2673351"/>
            <a:ext cx="6477804" cy="803321"/>
          </a:xfrm>
        </p:spPr>
        <p:txBody>
          <a:bodyPr tIns="91440" bIns="91440">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11/29/2020</a:t>
            </a:fld>
            <a:endParaRPr lang="en-US" dirty="0"/>
          </a:p>
        </p:txBody>
      </p:sp>
      <p:sp>
        <p:nvSpPr>
          <p:cNvPr id="5" name="Footer Placeholder 4"/>
          <p:cNvSpPr>
            <a:spLocks noGrp="1"/>
          </p:cNvSpPr>
          <p:nvPr>
            <p:ph type="ftr" sz="quarter" idx="11"/>
          </p:nvPr>
        </p:nvSpPr>
        <p:spPr>
          <a:xfrm>
            <a:off x="845343" y="246981"/>
            <a:ext cx="4457751" cy="231901"/>
          </a:xfrm>
        </p:spPr>
        <p:txBody>
          <a:bodyPr/>
          <a:lstStyle/>
          <a:p>
            <a:endParaRPr lang="en-US" dirty="0"/>
          </a:p>
        </p:txBody>
      </p:sp>
      <p:sp>
        <p:nvSpPr>
          <p:cNvPr id="6" name="Slide Number Placeholder 5"/>
          <p:cNvSpPr>
            <a:spLocks noGrp="1"/>
          </p:cNvSpPr>
          <p:nvPr>
            <p:ph type="sldNum" sz="quarter" idx="12"/>
          </p:nvPr>
        </p:nvSpPr>
        <p:spPr>
          <a:xfrm>
            <a:off x="7443295" y="101197"/>
            <a:ext cx="608264" cy="377684"/>
          </a:xfrm>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28624256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900"/>
            </a:lvl1pPr>
          </a:lstStyle>
          <a:p>
            <a:fld id="{528FC5F6-F338-4AE4-BB23-26385BCFC423}" type="datetimeFigureOut">
              <a:rPr lang="en-US" smtClean="0"/>
              <a:t>11/29/2020</a:t>
            </a:fld>
            <a:endParaRPr lang="en-US" dirty="0"/>
          </a:p>
        </p:txBody>
      </p:sp>
      <p:sp>
        <p:nvSpPr>
          <p:cNvPr id="5" name="Footer Placeholder 4"/>
          <p:cNvSpPr>
            <a:spLocks noGrp="1"/>
          </p:cNvSpPr>
          <p:nvPr>
            <p:ph type="ftr" sz="quarter" idx="11"/>
          </p:nvPr>
        </p:nvSpPr>
        <p:spPr/>
        <p:txBody>
          <a:bodyPr/>
          <a:lstStyle>
            <a:lvl1pPr>
              <a:defRPr sz="900"/>
            </a:lvl1p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853464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46875" y="1317097"/>
            <a:ext cx="6464295" cy="1537549"/>
          </a:xfrm>
        </p:spPr>
        <p:txBody>
          <a:bodyPr anchor="b">
            <a:normAutofit/>
          </a:bodyPr>
          <a:lstStyle>
            <a:lvl1pPr algn="l">
              <a:defRPr sz="27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46875" y="2854647"/>
            <a:ext cx="646429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3231501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48290" y="718528"/>
            <a:ext cx="7204226" cy="79447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6875" y="1624216"/>
            <a:ext cx="3483864" cy="24703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571705" y="1628827"/>
            <a:ext cx="3483864" cy="24653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821708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6875" y="715003"/>
            <a:ext cx="7205746" cy="79223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46875" y="1627296"/>
            <a:ext cx="3483864" cy="601457"/>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46875" y="2230836"/>
            <a:ext cx="3483864" cy="18704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570753" y="1629886"/>
            <a:ext cx="3483864" cy="601678"/>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570753" y="2228752"/>
            <a:ext cx="3483864" cy="18653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3120474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40670815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31277563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418491436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3219" y="714434"/>
            <a:ext cx="2456260" cy="1741632"/>
          </a:xfrm>
        </p:spPr>
        <p:txBody>
          <a:bodyPr anchor="b">
            <a:normAutofit/>
          </a:bodyPr>
          <a:lstStyle>
            <a:lvl1pPr algn="l">
              <a:defRPr sz="1800"/>
            </a:lvl1pPr>
          </a:lstStyle>
          <a:p>
            <a:r>
              <a:rPr lang="zh-CN" altLang="en-US"/>
              <a:t>单击此处编辑母版标题样式</a:t>
            </a:r>
            <a:endParaRPr lang="en-US" dirty="0"/>
          </a:p>
        </p:txBody>
      </p:sp>
      <p:sp>
        <p:nvSpPr>
          <p:cNvPr id="3" name="Content Placeholder 2"/>
          <p:cNvSpPr>
            <a:spLocks noGrp="1"/>
          </p:cNvSpPr>
          <p:nvPr>
            <p:ph idx="1"/>
          </p:nvPr>
        </p:nvSpPr>
        <p:spPr>
          <a:xfrm>
            <a:off x="3542500" y="714434"/>
            <a:ext cx="4509353" cy="337891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3219" y="2456065"/>
            <a:ext cx="2456260" cy="163418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ABBEA6-7C60-4B02-AE87-00D78D8422AF}"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70531127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46843" y="847135"/>
            <a:ext cx="4391154" cy="1443156"/>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6185" y="2290291"/>
            <a:ext cx="4384865" cy="1572010"/>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843975" y="4102393"/>
            <a:ext cx="4387204" cy="240092"/>
          </a:xfrm>
        </p:spPr>
        <p:txBody>
          <a:bodyPr/>
          <a:lstStyle>
            <a:lvl1pPr algn="l">
              <a:defRPr/>
            </a:lvl1pPr>
          </a:lstStyle>
          <a:p>
            <a:fld id="{C9CAD897-D46E-4AD2-BD9B-49DD3E640873}" type="datetimeFigureOut">
              <a:rPr lang="en-US" smtClean="0"/>
              <a:t>11/29/2020</a:t>
            </a:fld>
            <a:endParaRPr lang="en-US" dirty="0"/>
          </a:p>
        </p:txBody>
      </p:sp>
      <p:sp>
        <p:nvSpPr>
          <p:cNvPr id="6" name="Footer Placeholder 5"/>
          <p:cNvSpPr>
            <a:spLocks noGrp="1"/>
          </p:cNvSpPr>
          <p:nvPr>
            <p:ph type="ftr" sz="quarter" idx="11"/>
          </p:nvPr>
        </p:nvSpPr>
        <p:spPr>
          <a:xfrm>
            <a:off x="843975" y="238981"/>
            <a:ext cx="3658364" cy="240698"/>
          </a:xfrm>
        </p:spPr>
        <p:txBody>
          <a:bodyPr/>
          <a:lstStyle/>
          <a:p>
            <a:endParaRPr lang="en-US" dirty="0"/>
          </a:p>
        </p:txBody>
      </p:sp>
      <p:sp>
        <p:nvSpPr>
          <p:cNvPr id="7" name="Slide Number Placeholder 6"/>
          <p:cNvSpPr>
            <a:spLocks noGrp="1"/>
          </p:cNvSpPr>
          <p:nvPr>
            <p:ph type="sldNum" sz="quarter" idx="12"/>
          </p:nvPr>
        </p:nvSpPr>
        <p:spPr>
          <a:xfrm>
            <a:off x="4632596" y="103056"/>
            <a:ext cx="608264" cy="377684"/>
          </a:xfrm>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844095" y="482598"/>
            <a:ext cx="4409694" cy="116586"/>
          </a:xfrm>
          <a:prstGeom prst="rect">
            <a:avLst/>
          </a:prstGeom>
          <a:noFill/>
          <a:ln>
            <a:noFill/>
          </a:ln>
        </p:spPr>
      </p:pic>
    </p:spTree>
    <p:extLst>
      <p:ext uri="{BB962C8B-B14F-4D97-AF65-F5344CB8AC3E}">
        <p14:creationId xmlns:p14="http://schemas.microsoft.com/office/powerpoint/2010/main" val="294220757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68675804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532" y="599230"/>
            <a:ext cx="1211807" cy="3494917"/>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47702" y="599230"/>
            <a:ext cx="5871623" cy="34949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6481709" y="2285187"/>
            <a:ext cx="3497580" cy="116586"/>
          </a:xfrm>
          <a:prstGeom prst="rect">
            <a:avLst/>
          </a:prstGeom>
          <a:noFill/>
          <a:ln>
            <a:noFill/>
          </a:ln>
        </p:spPr>
      </p:pic>
    </p:spTree>
    <p:extLst>
      <p:ext uri="{BB962C8B-B14F-4D97-AF65-F5344CB8AC3E}">
        <p14:creationId xmlns:p14="http://schemas.microsoft.com/office/powerpoint/2010/main" val="32600036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extLst>
      <p:ext uri="{BB962C8B-B14F-4D97-AF65-F5344CB8AC3E}">
        <p14:creationId xmlns:p14="http://schemas.microsoft.com/office/powerpoint/2010/main" val="46997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22257426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469727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1880663"/>
            <a:ext cx="3867150" cy="27603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80663"/>
            <a:ext cx="3886201" cy="27603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6426E2C-56C1-4E0D-A793-0088A7FDD37E}" type="datetimeFigureOut">
              <a:rPr lang="en-US" smtClean="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29226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C39B41-D8B5-4052-B551-9B5525EAA8B6}" type="datetimeFigureOut">
              <a:rPr lang="en-US" smtClean="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6845755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11843622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ABBEA6-7C60-4B02-AE87-00D78D8422AF}"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1208663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11597411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8624D31-43A5-475A-80CF-332C9F6DCF35}" type="datetimeFigureOut">
              <a:rPr lang="en-US" smtClean="0"/>
              <a:t>11/29/2020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208778492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4589502"/>
            <a:ext cx="9144000" cy="557213"/>
          </a:xfrm>
          <a:prstGeom prst="rect">
            <a:avLst/>
          </a:prstGeom>
        </p:spPr>
      </p:pic>
      <p:sp>
        <p:nvSpPr>
          <p:cNvPr id="13" name="Rectangle 12"/>
          <p:cNvSpPr/>
          <p:nvPr/>
        </p:nvSpPr>
        <p:spPr>
          <a:xfrm>
            <a:off x="0" y="351577"/>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459095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47703" y="714994"/>
            <a:ext cx="7202456" cy="786926"/>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7703" y="1628827"/>
            <a:ext cx="7202456" cy="24709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424623" y="247778"/>
            <a:ext cx="1886547"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98624D31-43A5-475A-80CF-332C9F6DCF35}" type="datetimeFigureOut">
              <a:rPr lang="en-US" smtClean="0"/>
              <a:t>11/29/2020</a:t>
            </a:fld>
            <a:endParaRPr lang="en-US" dirty="0"/>
          </a:p>
        </p:txBody>
      </p:sp>
      <p:sp>
        <p:nvSpPr>
          <p:cNvPr id="5" name="Footer Placeholder 4"/>
          <p:cNvSpPr>
            <a:spLocks noGrp="1"/>
          </p:cNvSpPr>
          <p:nvPr>
            <p:ph type="ftr" sz="quarter" idx="3"/>
          </p:nvPr>
        </p:nvSpPr>
        <p:spPr>
          <a:xfrm>
            <a:off x="847703"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438558" y="103056"/>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US" altLang="zh-CN" smtClean="0"/>
              <a:t>‹#›</a:t>
            </a:fld>
            <a:endParaRPr lang="zh-CN" altLang="en-US"/>
          </a:p>
        </p:txBody>
      </p:sp>
    </p:spTree>
    <p:extLst>
      <p:ext uri="{BB962C8B-B14F-4D97-AF65-F5344CB8AC3E}">
        <p14:creationId xmlns:p14="http://schemas.microsoft.com/office/powerpoint/2010/main" val="257976338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ftr="0" dt="0"/>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dgomonov/new-york-city-airbnb-open-data"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298225" y="808425"/>
            <a:ext cx="6478500" cy="14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800" dirty="0">
                <a:solidFill>
                  <a:schemeClr val="dk1"/>
                </a:solidFill>
              </a:rPr>
              <a:t>The price forecast for New York Airbnb</a:t>
            </a:r>
            <a:endParaRPr dirty="0"/>
          </a:p>
        </p:txBody>
      </p:sp>
      <p:sp>
        <p:nvSpPr>
          <p:cNvPr id="55" name="Google Shape;55;p13"/>
          <p:cNvSpPr txBox="1"/>
          <p:nvPr/>
        </p:nvSpPr>
        <p:spPr>
          <a:xfrm>
            <a:off x="1977925" y="2902550"/>
            <a:ext cx="5002800" cy="1041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Clr>
                <a:schemeClr val="dk1"/>
              </a:buClr>
              <a:buSzPts val="1100"/>
              <a:buFont typeface="Arial"/>
              <a:buNone/>
            </a:pPr>
            <a:r>
              <a:rPr lang="zh-CN" sz="2000" dirty="0">
                <a:solidFill>
                  <a:schemeClr val="dk1"/>
                </a:solidFill>
              </a:rPr>
              <a:t>Group member: Yu-Jui Chang, Jingyi Xu, Wei -Chen Lu, Rongtao Ding</a:t>
            </a:r>
            <a:endParaRPr sz="2000"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96425" y="0"/>
            <a:ext cx="934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Assessment of Regression Model</a:t>
            </a:r>
            <a:r>
              <a:rPr lang="zh-CN" sz="3600" b="1" dirty="0"/>
              <a:t> </a:t>
            </a:r>
            <a:endParaRPr sz="3600" dirty="0"/>
          </a:p>
        </p:txBody>
      </p:sp>
      <p:sp>
        <p:nvSpPr>
          <p:cNvPr id="119" name="Google Shape;119;p22"/>
          <p:cNvSpPr txBox="1">
            <a:spLocks noGrp="1"/>
          </p:cNvSpPr>
          <p:nvPr>
            <p:ph type="body" idx="1"/>
          </p:nvPr>
        </p:nvSpPr>
        <p:spPr>
          <a:xfrm>
            <a:off x="96425" y="487867"/>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dirty="0">
                <a:solidFill>
                  <a:schemeClr val="dk1"/>
                </a:solidFill>
              </a:rPr>
              <a:t>•The test was conducted as a significant level of 0.05 (alpha =0.05). The p value of the test is smaller than alpha =0.05 .</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•The null hypothesis fails. There is enough evidence to support that there is at least one of the variables has linear association between the response(price) and the parameters  at the significant level of 0.05.</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•The test is reliable; however, the R-square is not ideal.</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•The p value of reviews_per_month is 0.9082&gt; 0.05, meaning that this parameter has no enough evidence to justify that there is linear relationship with the response variable(price). Therefore, the next step is running a new model without this parameter.</a:t>
            </a:r>
            <a:endParaRPr sz="20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1B5F9D-A29D-49B1-838B-C2F325A8A150}"/>
              </a:ext>
            </a:extLst>
          </p:cNvPr>
          <p:cNvPicPr>
            <a:picLocks noChangeAspect="1"/>
          </p:cNvPicPr>
          <p:nvPr/>
        </p:nvPicPr>
        <p:blipFill>
          <a:blip r:embed="rId2"/>
          <a:stretch>
            <a:fillRect/>
          </a:stretch>
        </p:blipFill>
        <p:spPr>
          <a:xfrm>
            <a:off x="398926" y="1007514"/>
            <a:ext cx="8346147" cy="1030313"/>
          </a:xfrm>
          <a:prstGeom prst="rect">
            <a:avLst/>
          </a:prstGeom>
        </p:spPr>
      </p:pic>
      <p:sp>
        <p:nvSpPr>
          <p:cNvPr id="5" name="Google Shape;121;p22">
            <a:extLst>
              <a:ext uri="{FF2B5EF4-FFF2-40B4-BE49-F238E27FC236}">
                <a16:creationId xmlns:a16="http://schemas.microsoft.com/office/drawing/2014/main" id="{21AE7B13-CDC9-44E2-BBC2-18FFDE291D76}"/>
              </a:ext>
            </a:extLst>
          </p:cNvPr>
          <p:cNvSpPr txBox="1"/>
          <p:nvPr/>
        </p:nvSpPr>
        <p:spPr>
          <a:xfrm>
            <a:off x="398926" y="2646523"/>
            <a:ext cx="8118900" cy="82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tLang="zh-CN" sz="2000" dirty="0">
                <a:solidFill>
                  <a:schemeClr val="dk1"/>
                </a:solidFill>
              </a:rPr>
              <a:t>The R-squared is 13.01%, meaning that there is 13.01% of the data points follow to this model. In other words, this model is not precise for Airbnb data set.</a:t>
            </a:r>
            <a:endParaRPr lang="en-US" sz="20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7198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64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Linear Model 2</a:t>
            </a:r>
            <a:endParaRPr sz="3600" dirty="0"/>
          </a:p>
        </p:txBody>
      </p:sp>
      <p:sp>
        <p:nvSpPr>
          <p:cNvPr id="127" name="Google Shape;127;p23"/>
          <p:cNvSpPr txBox="1">
            <a:spLocks noGrp="1"/>
          </p:cNvSpPr>
          <p:nvPr>
            <p:ph type="body" idx="1"/>
          </p:nvPr>
        </p:nvSpPr>
        <p:spPr>
          <a:xfrm>
            <a:off x="262081" y="792024"/>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dirty="0">
                <a:solidFill>
                  <a:schemeClr val="dk1"/>
                </a:solidFill>
              </a:rPr>
              <a:t>•The new linear model is setting price as response variable and minimum_nights, number_of_reviews, neighbourhood_group,and room_type are parameters. The neighbourhood_group,and room_type are categorical variables and minimum_nights, number_of_reviews are numerical variables.</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•Here are the new model:</a:t>
            </a:r>
            <a:endParaRPr sz="2000" dirty="0">
              <a:solidFill>
                <a:schemeClr val="dk1"/>
              </a:solidFill>
            </a:endParaRPr>
          </a:p>
          <a:p>
            <a:pPr marL="0" lvl="0" indent="0" algn="l" rtl="0">
              <a:spcBef>
                <a:spcPts val="0"/>
              </a:spcBef>
              <a:spcAft>
                <a:spcPts val="1600"/>
              </a:spcAft>
              <a:buNone/>
            </a:pPr>
            <a:endParaRPr sz="1400" dirty="0"/>
          </a:p>
        </p:txBody>
      </p:sp>
      <p:pic>
        <p:nvPicPr>
          <p:cNvPr id="128" name="Google Shape;128;p23"/>
          <p:cNvPicPr preferRelativeResize="0"/>
          <p:nvPr/>
        </p:nvPicPr>
        <p:blipFill>
          <a:blip r:embed="rId3">
            <a:alphaModFix/>
          </a:blip>
          <a:stretch>
            <a:fillRect/>
          </a:stretch>
        </p:blipFill>
        <p:spPr>
          <a:xfrm>
            <a:off x="85725" y="3185375"/>
            <a:ext cx="9143999" cy="1023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160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Result of New Model </a:t>
            </a:r>
            <a:endParaRPr sz="3600" dirty="0"/>
          </a:p>
        </p:txBody>
      </p:sp>
      <p:sp>
        <p:nvSpPr>
          <p:cNvPr id="134" name="Google Shape;134;p24"/>
          <p:cNvSpPr txBox="1">
            <a:spLocks noGrp="1"/>
          </p:cNvSpPr>
          <p:nvPr>
            <p:ph type="body" idx="1"/>
          </p:nvPr>
        </p:nvSpPr>
        <p:spPr>
          <a:xfrm>
            <a:off x="311700" y="1152475"/>
            <a:ext cx="8520600" cy="153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5" name="Google Shape;135;p24"/>
          <p:cNvPicPr preferRelativeResize="0"/>
          <p:nvPr/>
        </p:nvPicPr>
        <p:blipFill>
          <a:blip r:embed="rId3">
            <a:alphaModFix/>
          </a:blip>
          <a:stretch>
            <a:fillRect/>
          </a:stretch>
        </p:blipFill>
        <p:spPr>
          <a:xfrm>
            <a:off x="311700" y="823197"/>
            <a:ext cx="7535128" cy="37329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62844" y="5202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Assessment of New Model</a:t>
            </a:r>
            <a:r>
              <a:rPr lang="zh-CN" sz="3600" b="1" dirty="0"/>
              <a:t> </a:t>
            </a:r>
            <a:endParaRPr sz="3600" dirty="0"/>
          </a:p>
        </p:txBody>
      </p:sp>
      <p:sp>
        <p:nvSpPr>
          <p:cNvPr id="141" name="Google Shape;141;p25"/>
          <p:cNvSpPr txBox="1">
            <a:spLocks noGrp="1"/>
          </p:cNvSpPr>
          <p:nvPr>
            <p:ph type="body" idx="1"/>
          </p:nvPr>
        </p:nvSpPr>
        <p:spPr>
          <a:xfrm>
            <a:off x="254993" y="1089498"/>
            <a:ext cx="8520600" cy="3241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dirty="0">
                <a:solidFill>
                  <a:schemeClr val="dk1"/>
                </a:solidFill>
              </a:rPr>
              <a:t>•The test was conducted as a significant level of 0.05 (alpha =0.05). The p value of the test is smaller than alpha =0.05 .</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•The null hypothesis fails. There is enough evidence to support that there is at least one of the variables has linear association between the response(price) and the parameters  at the significant level of 0.05.</a:t>
            </a:r>
            <a:endParaRPr sz="2000" dirty="0">
              <a:solidFill>
                <a:schemeClr val="dk1"/>
              </a:solidFill>
            </a:endParaRPr>
          </a:p>
          <a:p>
            <a:pPr marL="0" lvl="0" indent="0" algn="l" rtl="0">
              <a:spcBef>
                <a:spcPts val="0"/>
              </a:spcBef>
              <a:spcAft>
                <a:spcPts val="0"/>
              </a:spcAft>
              <a:buClr>
                <a:schemeClr val="dk1"/>
              </a:buClr>
              <a:buSzPts val="1100"/>
              <a:buFont typeface="Arial"/>
              <a:buNone/>
            </a:pPr>
            <a:r>
              <a:rPr lang="zh-CN" sz="2000" dirty="0">
                <a:solidFill>
                  <a:schemeClr val="dk1"/>
                </a:solidFill>
              </a:rPr>
              <a:t>•The test is reliable; however, the R-square is not ideal.</a:t>
            </a:r>
            <a:endParaRPr sz="2000" dirty="0">
              <a:solidFill>
                <a:schemeClr val="dk1"/>
              </a:solidFill>
            </a:endParaRPr>
          </a:p>
          <a:p>
            <a:pPr marL="0" lvl="0" indent="0" algn="l" rtl="0">
              <a:spcBef>
                <a:spcPts val="0"/>
              </a:spcBef>
              <a:spcAft>
                <a:spcPts val="1600"/>
              </a:spcAft>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F1A248-C357-4198-BDE2-FB92090F7ABF}"/>
              </a:ext>
            </a:extLst>
          </p:cNvPr>
          <p:cNvPicPr>
            <a:picLocks noChangeAspect="1"/>
          </p:cNvPicPr>
          <p:nvPr/>
        </p:nvPicPr>
        <p:blipFill>
          <a:blip r:embed="rId2"/>
          <a:stretch>
            <a:fillRect/>
          </a:stretch>
        </p:blipFill>
        <p:spPr>
          <a:xfrm>
            <a:off x="152017" y="653941"/>
            <a:ext cx="8839966" cy="1127858"/>
          </a:xfrm>
          <a:prstGeom prst="rect">
            <a:avLst/>
          </a:prstGeom>
        </p:spPr>
      </p:pic>
      <p:sp>
        <p:nvSpPr>
          <p:cNvPr id="5" name="Google Shape;143;p25">
            <a:extLst>
              <a:ext uri="{FF2B5EF4-FFF2-40B4-BE49-F238E27FC236}">
                <a16:creationId xmlns:a16="http://schemas.microsoft.com/office/drawing/2014/main" id="{61D0C81E-D167-47E4-BBD8-12694DDD3DF6}"/>
              </a:ext>
            </a:extLst>
          </p:cNvPr>
          <p:cNvSpPr txBox="1"/>
          <p:nvPr/>
        </p:nvSpPr>
        <p:spPr>
          <a:xfrm>
            <a:off x="152017" y="2035176"/>
            <a:ext cx="7768800" cy="218240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2000" dirty="0">
                <a:solidFill>
                  <a:schemeClr val="dk1"/>
                </a:solidFill>
              </a:rPr>
              <a:t>The R-squared is 13.01%, meaning that there is 13.01% of the data points follow to this model. In other words, this model is not precise for Airbnb data set. Also the </a:t>
            </a:r>
            <a:r>
              <a:rPr lang="zh-CN" sz="2000" u="sng" dirty="0">
                <a:solidFill>
                  <a:schemeClr val="dk1"/>
                </a:solidFill>
              </a:rPr>
              <a:t>RMSE of this model is 164. </a:t>
            </a:r>
            <a:r>
              <a:rPr lang="zh-CN" sz="2000" dirty="0">
                <a:solidFill>
                  <a:schemeClr val="dk1"/>
                </a:solidFill>
              </a:rPr>
              <a:t>Our team will assess this RMSE for other model to decides which model is best fit for Airbnb data set.</a:t>
            </a:r>
            <a:endParaRPr sz="2000" dirty="0">
              <a:solidFill>
                <a:schemeClr val="dk1"/>
              </a:solidFill>
            </a:endParaRPr>
          </a:p>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376851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6"/>
          <p:cNvSpPr txBox="1">
            <a:spLocks noGrp="1"/>
          </p:cNvSpPr>
          <p:nvPr>
            <p:ph type="body" idx="1"/>
          </p:nvPr>
        </p:nvSpPr>
        <p:spPr>
          <a:xfrm>
            <a:off x="935665" y="1708296"/>
            <a:ext cx="6698434" cy="259817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CN" sz="4800" dirty="0">
                <a:solidFill>
                  <a:schemeClr val="dk1"/>
                </a:solidFill>
              </a:rPr>
              <a:t>Regression Tree</a:t>
            </a:r>
            <a:endParaRPr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Split data to training and testing parts</a:t>
            </a:r>
            <a:endParaRPr sz="3600" dirty="0"/>
          </a:p>
        </p:txBody>
      </p:sp>
      <p:sp>
        <p:nvSpPr>
          <p:cNvPr id="155" name="Google Shape;155;p27"/>
          <p:cNvSpPr txBox="1">
            <a:spLocks noGrp="1"/>
          </p:cNvSpPr>
          <p:nvPr>
            <p:ph type="body" idx="1"/>
          </p:nvPr>
        </p:nvSpPr>
        <p:spPr>
          <a:xfrm>
            <a:off x="311700" y="3789025"/>
            <a:ext cx="85206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dirty="0">
                <a:solidFill>
                  <a:schemeClr val="dk1"/>
                </a:solidFill>
              </a:rPr>
              <a:t>•Using 60% data for training </a:t>
            </a:r>
            <a:endParaRPr sz="2000" dirty="0">
              <a:solidFill>
                <a:schemeClr val="dk1"/>
              </a:solidFill>
            </a:endParaRPr>
          </a:p>
          <a:p>
            <a:pPr marL="0" lvl="0" indent="0" algn="l" rtl="0">
              <a:spcBef>
                <a:spcPts val="0"/>
              </a:spcBef>
              <a:spcAft>
                <a:spcPts val="1600"/>
              </a:spcAft>
              <a:buNone/>
            </a:pPr>
            <a:endParaRPr dirty="0"/>
          </a:p>
        </p:txBody>
      </p:sp>
      <p:pic>
        <p:nvPicPr>
          <p:cNvPr id="156" name="Google Shape;156;p27"/>
          <p:cNvPicPr preferRelativeResize="0"/>
          <p:nvPr/>
        </p:nvPicPr>
        <p:blipFill>
          <a:blip r:embed="rId3">
            <a:alphaModFix/>
          </a:blip>
          <a:stretch>
            <a:fillRect/>
          </a:stretch>
        </p:blipFill>
        <p:spPr>
          <a:xfrm>
            <a:off x="0" y="1350274"/>
            <a:ext cx="9144002" cy="21062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80042" y="9060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Build regression tree</a:t>
            </a:r>
            <a:endParaRPr sz="3600" dirty="0"/>
          </a:p>
        </p:txBody>
      </p:sp>
      <p:sp>
        <p:nvSpPr>
          <p:cNvPr id="162" name="Google Shape;162;p28"/>
          <p:cNvSpPr txBox="1">
            <a:spLocks noGrp="1"/>
          </p:cNvSpPr>
          <p:nvPr>
            <p:ph type="body" idx="1"/>
          </p:nvPr>
        </p:nvSpPr>
        <p:spPr>
          <a:xfrm>
            <a:off x="191198" y="2809187"/>
            <a:ext cx="8520600" cy="161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2000" dirty="0">
                <a:solidFill>
                  <a:schemeClr val="dk1"/>
                </a:solidFill>
              </a:rPr>
              <a:t>•Mindev default value is 0.01</a:t>
            </a:r>
            <a:endParaRPr sz="20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zh-CN" sz="2000" dirty="0">
                <a:solidFill>
                  <a:schemeClr val="dk1"/>
                </a:solidFill>
              </a:rPr>
              <a:t>•Higher mindev will have smaller tree</a:t>
            </a:r>
            <a:endParaRPr sz="20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zh-CN" sz="2000" dirty="0">
                <a:solidFill>
                  <a:schemeClr val="dk1"/>
                </a:solidFill>
              </a:rPr>
              <a:t>•Mindev is too high to create the tree</a:t>
            </a:r>
            <a:endParaRPr sz="2000" dirty="0">
              <a:solidFill>
                <a:schemeClr val="dk1"/>
              </a:solidFill>
            </a:endParaRPr>
          </a:p>
          <a:p>
            <a:pPr marL="0" lvl="0" indent="0" algn="l" rtl="0">
              <a:spcBef>
                <a:spcPts val="0"/>
              </a:spcBef>
              <a:spcAft>
                <a:spcPts val="1600"/>
              </a:spcAft>
              <a:buNone/>
            </a:pPr>
            <a:endParaRPr dirty="0"/>
          </a:p>
        </p:txBody>
      </p:sp>
      <p:pic>
        <p:nvPicPr>
          <p:cNvPr id="163" name="Google Shape;163;p28"/>
          <p:cNvPicPr preferRelativeResize="0"/>
          <p:nvPr/>
        </p:nvPicPr>
        <p:blipFill>
          <a:blip r:embed="rId3">
            <a:alphaModFix/>
          </a:blip>
          <a:stretch>
            <a:fillRect/>
          </a:stretch>
        </p:blipFill>
        <p:spPr>
          <a:xfrm>
            <a:off x="180042" y="720013"/>
            <a:ext cx="8783916" cy="19859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141579"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Find the best regression tree</a:t>
            </a:r>
            <a:endParaRPr sz="3600" dirty="0"/>
          </a:p>
        </p:txBody>
      </p:sp>
      <p:sp>
        <p:nvSpPr>
          <p:cNvPr id="169" name="Google Shape;169;p29"/>
          <p:cNvSpPr txBox="1">
            <a:spLocks noGrp="1"/>
          </p:cNvSpPr>
          <p:nvPr>
            <p:ph type="body" idx="1"/>
          </p:nvPr>
        </p:nvSpPr>
        <p:spPr>
          <a:xfrm>
            <a:off x="387951" y="3962848"/>
            <a:ext cx="8520600" cy="14463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zh-CN" sz="2000" dirty="0">
                <a:solidFill>
                  <a:schemeClr val="dk1"/>
                </a:solidFill>
              </a:rPr>
              <a:t>•Mindev = 0.0005 RMSE = 207.035</a:t>
            </a:r>
            <a:endParaRPr sz="2000" dirty="0">
              <a:solidFill>
                <a:schemeClr val="dk1"/>
              </a:solidFill>
            </a:endParaRPr>
          </a:p>
          <a:p>
            <a:pPr marL="0" lvl="0" indent="0" algn="l" rtl="0">
              <a:spcBef>
                <a:spcPts val="0"/>
              </a:spcBef>
              <a:spcAft>
                <a:spcPts val="1600"/>
              </a:spcAft>
              <a:buNone/>
            </a:pPr>
            <a:endParaRPr dirty="0"/>
          </a:p>
        </p:txBody>
      </p:sp>
      <p:pic>
        <p:nvPicPr>
          <p:cNvPr id="170" name="Google Shape;170;p29"/>
          <p:cNvPicPr preferRelativeResize="0"/>
          <p:nvPr/>
        </p:nvPicPr>
        <p:blipFill>
          <a:blip r:embed="rId3">
            <a:alphaModFix/>
          </a:blip>
          <a:stretch>
            <a:fillRect/>
          </a:stretch>
        </p:blipFill>
        <p:spPr>
          <a:xfrm>
            <a:off x="217830" y="683795"/>
            <a:ext cx="8160625" cy="3420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71550" y="208325"/>
            <a:ext cx="8058300" cy="465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3600" dirty="0">
                <a:solidFill>
                  <a:schemeClr val="dk1"/>
                </a:solidFill>
              </a:rPr>
              <a:t>Overview</a:t>
            </a: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600" dirty="0">
                <a:solidFill>
                  <a:schemeClr val="dk1"/>
                </a:solidFill>
              </a:rPr>
              <a:t>● Introduction</a:t>
            </a: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600" dirty="0">
                <a:solidFill>
                  <a:schemeClr val="dk1"/>
                </a:solidFill>
              </a:rPr>
              <a:t>● Multiple Linear Regression</a:t>
            </a: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600" dirty="0">
                <a:solidFill>
                  <a:schemeClr val="dk1"/>
                </a:solidFill>
              </a:rPr>
              <a:t>● Regression Tree</a:t>
            </a: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600" dirty="0">
                <a:solidFill>
                  <a:schemeClr val="dk1"/>
                </a:solidFill>
              </a:rPr>
              <a:t>● KNN</a:t>
            </a:r>
            <a:endParaRPr sz="3600" dirty="0">
              <a:solidFill>
                <a:schemeClr val="dk1"/>
              </a:solidFill>
            </a:endParaRPr>
          </a:p>
          <a:p>
            <a:pPr marL="0" lvl="0" indent="0" algn="l" rtl="0">
              <a:spcBef>
                <a:spcPts val="0"/>
              </a:spcBef>
              <a:spcAft>
                <a:spcPts val="0"/>
              </a:spcAft>
              <a:buNone/>
            </a:pPr>
            <a:r>
              <a:rPr lang="zh-CN" sz="3600" dirty="0">
                <a:solidFill>
                  <a:schemeClr val="dk1"/>
                </a:solidFill>
              </a:rPr>
              <a:t>● Forecast</a:t>
            </a:r>
            <a:endParaRP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idx="4294967295"/>
          </p:nvPr>
        </p:nvSpPr>
        <p:spPr>
          <a:xfrm>
            <a:off x="0" y="124789"/>
            <a:ext cx="852170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Build the best regression tree</a:t>
            </a:r>
            <a:endParaRPr sz="3600" dirty="0"/>
          </a:p>
        </p:txBody>
      </p:sp>
      <p:pic>
        <p:nvPicPr>
          <p:cNvPr id="177" name="Google Shape;177;p30"/>
          <p:cNvPicPr preferRelativeResize="0"/>
          <p:nvPr/>
        </p:nvPicPr>
        <p:blipFill>
          <a:blip r:embed="rId3">
            <a:alphaModFix/>
          </a:blip>
          <a:stretch>
            <a:fillRect/>
          </a:stretch>
        </p:blipFill>
        <p:spPr>
          <a:xfrm>
            <a:off x="0" y="697877"/>
            <a:ext cx="6670158" cy="38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p:nvPr/>
        </p:nvSpPr>
        <p:spPr>
          <a:xfrm>
            <a:off x="221250" y="1149594"/>
            <a:ext cx="8701500" cy="8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sz="5600" dirty="0">
                <a:solidFill>
                  <a:schemeClr val="dk1"/>
                </a:solidFill>
              </a:rPr>
              <a:t>k-Nearest Neighbors(kNN)</a:t>
            </a:r>
            <a:endParaRPr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idx="4294967295"/>
          </p:nvPr>
        </p:nvSpPr>
        <p:spPr>
          <a:xfrm>
            <a:off x="0" y="196407"/>
            <a:ext cx="852170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Split data to training and testing parts</a:t>
            </a:r>
            <a:endParaRPr sz="3600" dirty="0"/>
          </a:p>
        </p:txBody>
      </p:sp>
      <p:pic>
        <p:nvPicPr>
          <p:cNvPr id="188" name="Google Shape;188;p32"/>
          <p:cNvPicPr preferRelativeResize="0"/>
          <p:nvPr/>
        </p:nvPicPr>
        <p:blipFill>
          <a:blip r:embed="rId3">
            <a:alphaModFix/>
          </a:blip>
          <a:stretch>
            <a:fillRect/>
          </a:stretch>
        </p:blipFill>
        <p:spPr>
          <a:xfrm>
            <a:off x="0" y="883660"/>
            <a:ext cx="10185991" cy="36174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idx="4294967295"/>
          </p:nvPr>
        </p:nvSpPr>
        <p:spPr>
          <a:xfrm>
            <a:off x="0" y="295644"/>
            <a:ext cx="852170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Build kNN model</a:t>
            </a:r>
            <a:endParaRPr sz="3600" dirty="0"/>
          </a:p>
        </p:txBody>
      </p:sp>
      <p:pic>
        <p:nvPicPr>
          <p:cNvPr id="194" name="Google Shape;194;p33"/>
          <p:cNvPicPr preferRelativeResize="0"/>
          <p:nvPr/>
        </p:nvPicPr>
        <p:blipFill>
          <a:blip r:embed="rId3">
            <a:alphaModFix/>
          </a:blip>
          <a:stretch>
            <a:fillRect/>
          </a:stretch>
        </p:blipFill>
        <p:spPr>
          <a:xfrm>
            <a:off x="0" y="1322733"/>
            <a:ext cx="10363200" cy="1909565"/>
          </a:xfrm>
          <a:prstGeom prst="rect">
            <a:avLst/>
          </a:prstGeom>
          <a:noFill/>
          <a:ln>
            <a:noFill/>
          </a:ln>
        </p:spPr>
      </p:pic>
      <p:sp>
        <p:nvSpPr>
          <p:cNvPr id="2" name="TextBox 1">
            <a:extLst>
              <a:ext uri="{FF2B5EF4-FFF2-40B4-BE49-F238E27FC236}">
                <a16:creationId xmlns:a16="http://schemas.microsoft.com/office/drawing/2014/main" id="{BEB2676E-D123-49D4-9365-678BEE98A41B}"/>
              </a:ext>
            </a:extLst>
          </p:cNvPr>
          <p:cNvSpPr txBox="1"/>
          <p:nvPr/>
        </p:nvSpPr>
        <p:spPr>
          <a:xfrm>
            <a:off x="963386" y="3477986"/>
            <a:ext cx="2318657" cy="369332"/>
          </a:xfrm>
          <a:prstGeom prst="rect">
            <a:avLst/>
          </a:prstGeom>
          <a:noFill/>
        </p:spPr>
        <p:txBody>
          <a:bodyPr wrap="square" rtlCol="0">
            <a:spAutoFit/>
          </a:bodyPr>
          <a:lstStyle/>
          <a:p>
            <a:r>
              <a:rPr lang="zh-CN" sz="1800" dirty="0">
                <a:solidFill>
                  <a:schemeClr val="dk1"/>
                </a:solidFill>
              </a:rPr>
              <a:t>RMSE = 212.5458</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36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Find the best k value</a:t>
            </a:r>
            <a:endParaRPr sz="3600" dirty="0"/>
          </a:p>
        </p:txBody>
      </p:sp>
      <p:sp>
        <p:nvSpPr>
          <p:cNvPr id="200" name="Google Shape;200;p34"/>
          <p:cNvSpPr txBox="1">
            <a:spLocks noGrp="1"/>
          </p:cNvSpPr>
          <p:nvPr>
            <p:ph type="body" idx="1"/>
          </p:nvPr>
        </p:nvSpPr>
        <p:spPr>
          <a:xfrm>
            <a:off x="3992814" y="419836"/>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zh-CN" sz="3600" dirty="0">
                <a:solidFill>
                  <a:schemeClr val="dk1"/>
                </a:solidFill>
              </a:rPr>
              <a:t>K = 1, RMSE = 212.5458</a:t>
            </a:r>
            <a:endParaRPr sz="3600" dirty="0">
              <a:solidFill>
                <a:schemeClr val="dk1"/>
              </a:solidFill>
            </a:endParaRPr>
          </a:p>
          <a:p>
            <a:pPr marL="0" lvl="0" indent="0" algn="l" rtl="0">
              <a:spcBef>
                <a:spcPts val="0"/>
              </a:spcBef>
              <a:spcAft>
                <a:spcPts val="1600"/>
              </a:spcAft>
              <a:buNone/>
            </a:pPr>
            <a:endParaRPr dirty="0"/>
          </a:p>
        </p:txBody>
      </p:sp>
      <p:pic>
        <p:nvPicPr>
          <p:cNvPr id="201" name="Google Shape;201;p34"/>
          <p:cNvPicPr preferRelativeResize="0"/>
          <p:nvPr/>
        </p:nvPicPr>
        <p:blipFill>
          <a:blip r:embed="rId3">
            <a:alphaModFix/>
          </a:blip>
          <a:stretch>
            <a:fillRect/>
          </a:stretch>
        </p:blipFill>
        <p:spPr>
          <a:xfrm>
            <a:off x="0" y="1098375"/>
            <a:ext cx="9143999" cy="4045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p:nvPr/>
        </p:nvSpPr>
        <p:spPr>
          <a:xfrm>
            <a:off x="0" y="565350"/>
            <a:ext cx="9144000" cy="3863700"/>
          </a:xfrm>
          <a:prstGeom prst="rect">
            <a:avLst/>
          </a:prstGeom>
          <a:noFill/>
          <a:ln>
            <a:noFill/>
          </a:ln>
        </p:spPr>
        <p:txBody>
          <a:bodyPr spcFirstLastPara="1" wrap="square" lIns="91425" tIns="91425" rIns="91425" bIns="91425" anchor="t" anchorCtr="0">
            <a:noAutofit/>
          </a:bodyPr>
          <a:lstStyle/>
          <a:p>
            <a:pPr marL="0" lvl="0" indent="0" algn="l" rtl="0">
              <a:lnSpc>
                <a:spcPct val="84000"/>
              </a:lnSpc>
              <a:spcBef>
                <a:spcPts val="0"/>
              </a:spcBef>
              <a:spcAft>
                <a:spcPts val="0"/>
              </a:spcAft>
              <a:buNone/>
            </a:pPr>
            <a:r>
              <a:rPr lang="zh-CN" sz="3600" b="1" dirty="0">
                <a:solidFill>
                  <a:srgbClr val="333333"/>
                </a:solidFill>
                <a:highlight>
                  <a:srgbClr val="FFFFFF"/>
                </a:highlight>
                <a:latin typeface="Microsoft Yahei"/>
                <a:ea typeface="Microsoft Yahei"/>
                <a:cs typeface="Microsoft Yahei"/>
                <a:sym typeface="Microsoft Yahei"/>
              </a:rPr>
              <a:t>Contrast RMSE</a:t>
            </a:r>
            <a:r>
              <a:rPr lang="zh-CN" sz="3000" b="1" dirty="0">
                <a:solidFill>
                  <a:srgbClr val="333333"/>
                </a:solidFill>
                <a:highlight>
                  <a:srgbClr val="FFFFFF"/>
                </a:highlight>
                <a:latin typeface="Microsoft Yahei"/>
                <a:ea typeface="Microsoft Yahei"/>
                <a:cs typeface="Microsoft Yahei"/>
                <a:sym typeface="Microsoft Yahei"/>
              </a:rPr>
              <a:t>：</a:t>
            </a:r>
            <a:endParaRPr sz="3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3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000" dirty="0">
                <a:solidFill>
                  <a:schemeClr val="dk1"/>
                </a:solidFill>
              </a:rPr>
              <a:t>Multiple Linear Regression: 164</a:t>
            </a:r>
            <a:endParaRPr sz="3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000" dirty="0">
                <a:solidFill>
                  <a:schemeClr val="dk1"/>
                </a:solidFill>
              </a:rPr>
              <a:t>Regression Tree：207.035</a:t>
            </a:r>
            <a:endParaRPr sz="3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000" dirty="0">
                <a:solidFill>
                  <a:schemeClr val="dk1"/>
                </a:solidFill>
              </a:rPr>
              <a:t>KNN：212.5458</a:t>
            </a:r>
            <a:endParaRPr sz="3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3000" dirty="0">
                <a:solidFill>
                  <a:schemeClr val="dk1"/>
                </a:solidFill>
              </a:rPr>
              <a:t>164 &lt; 207.035 &lt; 212.5458</a:t>
            </a:r>
            <a:endParaRPr sz="3000" dirty="0">
              <a:solidFill>
                <a:schemeClr val="dk1"/>
              </a:solidFill>
            </a:endParaRPr>
          </a:p>
          <a:p>
            <a:pPr marL="0" lvl="0" indent="0" algn="l" rtl="0">
              <a:spcBef>
                <a:spcPts val="0"/>
              </a:spcBef>
              <a:spcAft>
                <a:spcPts val="0"/>
              </a:spcAft>
              <a:buNone/>
            </a:pPr>
            <a:r>
              <a:rPr lang="zh-CN" sz="3000" dirty="0">
                <a:solidFill>
                  <a:schemeClr val="dk1"/>
                </a:solidFill>
              </a:rPr>
              <a:t>So we choose Linear Regression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300150" y="61113"/>
            <a:ext cx="8143800" cy="7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Predict the room price</a:t>
            </a:r>
            <a:endParaRPr sz="3600" dirty="0"/>
          </a:p>
        </p:txBody>
      </p:sp>
      <p:sp>
        <p:nvSpPr>
          <p:cNvPr id="213" name="Google Shape;213;p36"/>
          <p:cNvSpPr txBox="1"/>
          <p:nvPr/>
        </p:nvSpPr>
        <p:spPr>
          <a:xfrm>
            <a:off x="120530" y="1024459"/>
            <a:ext cx="8723320" cy="38168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latin typeface="Times New Roman" panose="02020603050405020304" pitchFamily="18" charset="0"/>
                <a:cs typeface="Times New Roman" panose="02020603050405020304" pitchFamily="18" charset="0"/>
              </a:rPr>
              <a:t>In order to help users understanding renting room in Airbnb in NYC, the study group set up a multiple linear regression model that allows customers understand whether the room price in Airbnb is reasonable for them.</a:t>
            </a:r>
            <a:r>
              <a:rPr lang="en-US" altLang="zh-CN" sz="2000" dirty="0">
                <a:latin typeface="Times New Roman" panose="02020603050405020304" pitchFamily="18" charset="0"/>
                <a:cs typeface="Times New Roman" panose="02020603050405020304" pitchFamily="18" charset="0"/>
              </a:rPr>
              <a:t> Taking a prediction for Airbnb in NYC as example:</a:t>
            </a:r>
          </a:p>
          <a:p>
            <a:pPr marL="0" lvl="0" indent="0" algn="l" rtl="0">
              <a:spcBef>
                <a:spcPts val="0"/>
              </a:spcBef>
              <a:spcAft>
                <a:spcPts val="0"/>
              </a:spcAft>
              <a:buNone/>
            </a:pPr>
            <a:r>
              <a:rPr lang="en-US" altLang="zh-CN" sz="2000" dirty="0">
                <a:latin typeface="Times New Roman" panose="02020603050405020304" pitchFamily="18" charset="0"/>
                <a:cs typeface="Times New Roman" panose="02020603050405020304" pitchFamily="18" charset="0"/>
              </a:rPr>
              <a:t>Predict a private room located in Manhattan,  its minimal booked night is 1, and the number of reviews is  43. That is : (</a:t>
            </a:r>
            <a:r>
              <a:rPr lang="en-US" altLang="zh-CN" sz="2000" dirty="0" err="1">
                <a:latin typeface="Times New Roman" panose="02020603050405020304" pitchFamily="18" charset="0"/>
                <a:cs typeface="Times New Roman" panose="02020603050405020304" pitchFamily="18" charset="0"/>
              </a:rPr>
              <a:t>minimum_nights</a:t>
            </a:r>
            <a:r>
              <a:rPr lang="en-US" altLang="zh-CN" sz="2000" dirty="0">
                <a:latin typeface="Times New Roman" panose="02020603050405020304" pitchFamily="18" charset="0"/>
                <a:cs typeface="Times New Roman" panose="02020603050405020304" pitchFamily="18" charset="0"/>
              </a:rPr>
              <a:t> = 1,number_of_reviews=43 ,</a:t>
            </a:r>
            <a:r>
              <a:rPr lang="en-US" altLang="zh-CN" sz="2000" dirty="0" err="1">
                <a:latin typeface="Times New Roman" panose="02020603050405020304" pitchFamily="18" charset="0"/>
                <a:cs typeface="Times New Roman" panose="02020603050405020304" pitchFamily="18" charset="0"/>
              </a:rPr>
              <a:t>neighbourhood_group</a:t>
            </a:r>
            <a:r>
              <a:rPr lang="en-US" altLang="zh-CN" sz="2000" dirty="0">
                <a:latin typeface="Times New Roman" panose="02020603050405020304" pitchFamily="18" charset="0"/>
                <a:cs typeface="Times New Roman" panose="02020603050405020304" pitchFamily="18" charset="0"/>
              </a:rPr>
              <a:t>= "Manhattan",</a:t>
            </a:r>
            <a:r>
              <a:rPr lang="en-US" altLang="zh-CN" sz="2000" dirty="0" err="1">
                <a:latin typeface="Times New Roman" panose="02020603050405020304" pitchFamily="18" charset="0"/>
                <a:cs typeface="Times New Roman" panose="02020603050405020304" pitchFamily="18" charset="0"/>
              </a:rPr>
              <a:t>room_type</a:t>
            </a:r>
            <a:r>
              <a:rPr lang="en-US" altLang="zh-CN" sz="2000" dirty="0">
                <a:latin typeface="Times New Roman" panose="02020603050405020304" pitchFamily="18" charset="0"/>
                <a:cs typeface="Times New Roman" panose="02020603050405020304" pitchFamily="18" charset="0"/>
              </a:rPr>
              <a:t> = "Private room") </a:t>
            </a:r>
          </a:p>
          <a:p>
            <a:pPr marL="0" lvl="0" indent="0" algn="l" rtl="0">
              <a:spcBef>
                <a:spcPts val="0"/>
              </a:spcBef>
              <a:spcAft>
                <a:spcPts val="0"/>
              </a:spcAft>
              <a:buNone/>
            </a:pPr>
            <a:endParaRPr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p:nvPr/>
        </p:nvSpPr>
        <p:spPr>
          <a:xfrm>
            <a:off x="111647" y="0"/>
            <a:ext cx="7908300" cy="10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800" dirty="0"/>
              <a:t>Result</a:t>
            </a:r>
            <a:endParaRPr sz="4800" dirty="0"/>
          </a:p>
        </p:txBody>
      </p:sp>
      <p:pic>
        <p:nvPicPr>
          <p:cNvPr id="219" name="Google Shape;219;p37"/>
          <p:cNvPicPr preferRelativeResize="0"/>
          <p:nvPr/>
        </p:nvPicPr>
        <p:blipFill>
          <a:blip r:embed="rId3">
            <a:alphaModFix/>
          </a:blip>
          <a:stretch>
            <a:fillRect/>
          </a:stretch>
        </p:blipFill>
        <p:spPr>
          <a:xfrm>
            <a:off x="279974" y="2677610"/>
            <a:ext cx="1143000" cy="619125"/>
          </a:xfrm>
          <a:prstGeom prst="rect">
            <a:avLst/>
          </a:prstGeom>
          <a:noFill/>
          <a:ln>
            <a:noFill/>
          </a:ln>
        </p:spPr>
      </p:pic>
      <p:pic>
        <p:nvPicPr>
          <p:cNvPr id="220" name="Google Shape;220;p37"/>
          <p:cNvPicPr preferRelativeResize="0"/>
          <p:nvPr/>
        </p:nvPicPr>
        <p:blipFill>
          <a:blip r:embed="rId4">
            <a:alphaModFix/>
          </a:blip>
          <a:stretch>
            <a:fillRect/>
          </a:stretch>
        </p:blipFill>
        <p:spPr>
          <a:xfrm>
            <a:off x="279974" y="1997494"/>
            <a:ext cx="8864026" cy="581700"/>
          </a:xfrm>
          <a:prstGeom prst="rect">
            <a:avLst/>
          </a:prstGeom>
          <a:noFill/>
          <a:ln>
            <a:noFill/>
          </a:ln>
        </p:spPr>
      </p:pic>
      <p:sp>
        <p:nvSpPr>
          <p:cNvPr id="221" name="Google Shape;221;p37"/>
          <p:cNvSpPr txBox="1"/>
          <p:nvPr/>
        </p:nvSpPr>
        <p:spPr>
          <a:xfrm>
            <a:off x="214313" y="830853"/>
            <a:ext cx="85296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t>Here is the code uesd in prediction:</a:t>
            </a:r>
            <a:endParaRPr sz="2000" dirty="0"/>
          </a:p>
          <a:p>
            <a:pPr marL="0" lvl="0" indent="0" algn="l" rtl="0">
              <a:spcBef>
                <a:spcPts val="0"/>
              </a:spcBef>
              <a:spcAft>
                <a:spcPts val="0"/>
              </a:spcAft>
              <a:buNone/>
            </a:pPr>
            <a:r>
              <a:rPr lang="zh-CN" sz="2000" dirty="0"/>
              <a:t>new.branche is the data frame that stored the values we are interested in, or we would like to predict for.  </a:t>
            </a:r>
            <a:endParaRPr sz="2000" dirty="0"/>
          </a:p>
        </p:txBody>
      </p:sp>
      <p:sp>
        <p:nvSpPr>
          <p:cNvPr id="222" name="Google Shape;222;p37"/>
          <p:cNvSpPr txBox="1"/>
          <p:nvPr/>
        </p:nvSpPr>
        <p:spPr>
          <a:xfrm>
            <a:off x="222271" y="3192193"/>
            <a:ext cx="8229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t>The prediction result is 119.4203, meaning that if a person who would like to have a Manhattan private room, which has 43 reviews, and its minimum night is only 1 day, the room price will be 119.4203. </a:t>
            </a:r>
            <a:endParaRPr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p:nvPr/>
        </p:nvSpPr>
        <p:spPr>
          <a:xfrm>
            <a:off x="264300" y="1720575"/>
            <a:ext cx="8615400" cy="1977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zh-CN" sz="2000" dirty="0"/>
              <a:t>KAGGLE: </a:t>
            </a:r>
            <a:r>
              <a:rPr lang="zh-CN" sz="2000" u="sng" dirty="0">
                <a:solidFill>
                  <a:schemeClr val="hlink"/>
                </a:solidFill>
                <a:latin typeface="Times New Roman"/>
                <a:ea typeface="Times New Roman"/>
                <a:cs typeface="Times New Roman"/>
                <a:sym typeface="Times New Roman"/>
                <a:hlinkClick r:id="rId3"/>
              </a:rPr>
              <a:t>https://www.kaggle.com/dgomonov/new-york-city-airbnb-open-data</a:t>
            </a:r>
            <a:endParaRPr sz="2000" u="sng" dirty="0">
              <a:solidFill>
                <a:schemeClr val="hlink"/>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zh-CN" sz="2000" u="sng" dirty="0">
                <a:solidFill>
                  <a:schemeClr val="hlink"/>
                </a:solidFill>
                <a:latin typeface="Times New Roman"/>
                <a:ea typeface="Times New Roman"/>
                <a:cs typeface="Times New Roman"/>
                <a:sym typeface="Times New Roman"/>
              </a:rPr>
              <a:t>http://90sheji.com/pngList/?pid=15395116</a:t>
            </a:r>
            <a:endParaRPr sz="2000" u="sng" dirty="0">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endParaRPr sz="3600" dirty="0"/>
          </a:p>
        </p:txBody>
      </p:sp>
      <p:sp>
        <p:nvSpPr>
          <p:cNvPr id="228" name="Google Shape;228;p38"/>
          <p:cNvSpPr txBox="1"/>
          <p:nvPr/>
        </p:nvSpPr>
        <p:spPr>
          <a:xfrm>
            <a:off x="134825" y="441025"/>
            <a:ext cx="5149500" cy="10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6000"/>
              <a:t>References: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0" y="-1"/>
            <a:ext cx="3990751" cy="2771553"/>
          </a:xfrm>
          <a:prstGeom prst="rect">
            <a:avLst/>
          </a:prstGeom>
          <a:noFill/>
          <a:ln>
            <a:noFill/>
          </a:ln>
        </p:spPr>
      </p:pic>
      <p:pic>
        <p:nvPicPr>
          <p:cNvPr id="66" name="Google Shape;66;p15"/>
          <p:cNvPicPr preferRelativeResize="0"/>
          <p:nvPr/>
        </p:nvPicPr>
        <p:blipFill>
          <a:blip r:embed="rId4">
            <a:alphaModFix/>
          </a:blip>
          <a:stretch>
            <a:fillRect/>
          </a:stretch>
        </p:blipFill>
        <p:spPr>
          <a:xfrm>
            <a:off x="3990752" y="2877879"/>
            <a:ext cx="5153249" cy="1677286"/>
          </a:xfrm>
          <a:prstGeom prst="rect">
            <a:avLst/>
          </a:prstGeom>
          <a:noFill/>
          <a:ln>
            <a:noFill/>
          </a:ln>
        </p:spPr>
      </p:pic>
      <p:sp>
        <p:nvSpPr>
          <p:cNvPr id="67" name="Google Shape;67;p15"/>
          <p:cNvSpPr txBox="1"/>
          <p:nvPr/>
        </p:nvSpPr>
        <p:spPr>
          <a:xfrm>
            <a:off x="4439225" y="483024"/>
            <a:ext cx="41946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New travel options</a:t>
            </a:r>
            <a:endParaRPr sz="3600" dirty="0"/>
          </a:p>
          <a:p>
            <a:pPr marL="0" lvl="0" indent="0" algn="l" rtl="0">
              <a:spcBef>
                <a:spcPts val="0"/>
              </a:spcBef>
              <a:spcAft>
                <a:spcPts val="0"/>
              </a:spcAft>
              <a:buNone/>
            </a:pPr>
            <a:endParaRPr sz="3600" dirty="0"/>
          </a:p>
        </p:txBody>
      </p:sp>
      <p:sp>
        <p:nvSpPr>
          <p:cNvPr id="68" name="Google Shape;68;p15"/>
          <p:cNvSpPr txBox="1"/>
          <p:nvPr/>
        </p:nvSpPr>
        <p:spPr>
          <a:xfrm>
            <a:off x="180668" y="2931245"/>
            <a:ext cx="3208800" cy="17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3000" dirty="0"/>
              <a:t>Provide price forecasts to users</a:t>
            </a:r>
            <a:endParaRPr sz="3000"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85075" y="1052525"/>
            <a:ext cx="8839199" cy="575988"/>
          </a:xfrm>
          <a:prstGeom prst="rect">
            <a:avLst/>
          </a:prstGeom>
          <a:noFill/>
          <a:ln>
            <a:noFill/>
          </a:ln>
        </p:spPr>
      </p:pic>
      <p:pic>
        <p:nvPicPr>
          <p:cNvPr id="74" name="Google Shape;74;p16"/>
          <p:cNvPicPr preferRelativeResize="0"/>
          <p:nvPr/>
        </p:nvPicPr>
        <p:blipFill>
          <a:blip r:embed="rId4">
            <a:alphaModFix/>
          </a:blip>
          <a:stretch>
            <a:fillRect/>
          </a:stretch>
        </p:blipFill>
        <p:spPr>
          <a:xfrm>
            <a:off x="152400" y="1915588"/>
            <a:ext cx="8839200" cy="456521"/>
          </a:xfrm>
          <a:prstGeom prst="rect">
            <a:avLst/>
          </a:prstGeom>
          <a:noFill/>
          <a:ln>
            <a:noFill/>
          </a:ln>
        </p:spPr>
      </p:pic>
      <p:pic>
        <p:nvPicPr>
          <p:cNvPr id="75" name="Google Shape;75;p16"/>
          <p:cNvPicPr preferRelativeResize="0"/>
          <p:nvPr/>
        </p:nvPicPr>
        <p:blipFill>
          <a:blip r:embed="rId5">
            <a:alphaModFix/>
          </a:blip>
          <a:stretch>
            <a:fillRect/>
          </a:stretch>
        </p:blipFill>
        <p:spPr>
          <a:xfrm>
            <a:off x="152400" y="3743021"/>
            <a:ext cx="8771875" cy="274121"/>
          </a:xfrm>
          <a:prstGeom prst="rect">
            <a:avLst/>
          </a:prstGeom>
          <a:noFill/>
          <a:ln>
            <a:noFill/>
          </a:ln>
        </p:spPr>
      </p:pic>
      <p:pic>
        <p:nvPicPr>
          <p:cNvPr id="76" name="Google Shape;76;p16"/>
          <p:cNvPicPr preferRelativeResize="0"/>
          <p:nvPr/>
        </p:nvPicPr>
        <p:blipFill>
          <a:blip r:embed="rId6">
            <a:alphaModFix/>
          </a:blip>
          <a:stretch>
            <a:fillRect/>
          </a:stretch>
        </p:blipFill>
        <p:spPr>
          <a:xfrm>
            <a:off x="152400" y="2524509"/>
            <a:ext cx="971550" cy="571500"/>
          </a:xfrm>
          <a:prstGeom prst="rect">
            <a:avLst/>
          </a:prstGeom>
          <a:noFill/>
          <a:ln>
            <a:noFill/>
          </a:ln>
        </p:spPr>
      </p:pic>
      <p:pic>
        <p:nvPicPr>
          <p:cNvPr id="77" name="Google Shape;77;p16"/>
          <p:cNvPicPr preferRelativeResize="0"/>
          <p:nvPr/>
        </p:nvPicPr>
        <p:blipFill>
          <a:blip r:embed="rId6">
            <a:alphaModFix/>
          </a:blip>
          <a:stretch>
            <a:fillRect/>
          </a:stretch>
        </p:blipFill>
        <p:spPr>
          <a:xfrm>
            <a:off x="1919275" y="2524509"/>
            <a:ext cx="971550" cy="571500"/>
          </a:xfrm>
          <a:prstGeom prst="rect">
            <a:avLst/>
          </a:prstGeom>
          <a:noFill/>
          <a:ln>
            <a:noFill/>
          </a:ln>
        </p:spPr>
      </p:pic>
      <p:pic>
        <p:nvPicPr>
          <p:cNvPr id="78" name="Google Shape;78;p16"/>
          <p:cNvPicPr preferRelativeResize="0"/>
          <p:nvPr/>
        </p:nvPicPr>
        <p:blipFill>
          <a:blip r:embed="rId6">
            <a:alphaModFix/>
          </a:blip>
          <a:stretch>
            <a:fillRect/>
          </a:stretch>
        </p:blipFill>
        <p:spPr>
          <a:xfrm>
            <a:off x="6085825" y="2524492"/>
            <a:ext cx="971550" cy="571500"/>
          </a:xfrm>
          <a:prstGeom prst="rect">
            <a:avLst/>
          </a:prstGeom>
          <a:noFill/>
          <a:ln>
            <a:noFill/>
          </a:ln>
        </p:spPr>
      </p:pic>
      <p:pic>
        <p:nvPicPr>
          <p:cNvPr id="79" name="Google Shape;79;p16"/>
          <p:cNvPicPr preferRelativeResize="0"/>
          <p:nvPr/>
        </p:nvPicPr>
        <p:blipFill>
          <a:blip r:embed="rId6">
            <a:alphaModFix/>
          </a:blip>
          <a:stretch>
            <a:fillRect/>
          </a:stretch>
        </p:blipFill>
        <p:spPr>
          <a:xfrm>
            <a:off x="4002550" y="2493884"/>
            <a:ext cx="971550" cy="571500"/>
          </a:xfrm>
          <a:prstGeom prst="rect">
            <a:avLst/>
          </a:prstGeom>
          <a:noFill/>
          <a:ln>
            <a:noFill/>
          </a:ln>
        </p:spPr>
      </p:pic>
      <p:pic>
        <p:nvPicPr>
          <p:cNvPr id="80" name="Google Shape;80;p16"/>
          <p:cNvPicPr preferRelativeResize="0"/>
          <p:nvPr/>
        </p:nvPicPr>
        <p:blipFill>
          <a:blip r:embed="rId6">
            <a:alphaModFix/>
          </a:blip>
          <a:stretch>
            <a:fillRect/>
          </a:stretch>
        </p:blipFill>
        <p:spPr>
          <a:xfrm>
            <a:off x="7981275" y="2524492"/>
            <a:ext cx="971550" cy="571500"/>
          </a:xfrm>
          <a:prstGeom prst="rect">
            <a:avLst/>
          </a:prstGeom>
          <a:noFill/>
          <a:ln>
            <a:noFill/>
          </a:ln>
        </p:spPr>
      </p:pic>
      <p:sp>
        <p:nvSpPr>
          <p:cNvPr id="81" name="Google Shape;81;p16"/>
          <p:cNvSpPr txBox="1"/>
          <p:nvPr/>
        </p:nvSpPr>
        <p:spPr>
          <a:xfrm>
            <a:off x="152400" y="44312"/>
            <a:ext cx="3491023" cy="78502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Data sorting</a:t>
            </a:r>
            <a:endParaRP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00050" y="2052375"/>
            <a:ext cx="8508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4800" dirty="0"/>
              <a:t>Multiple Linear Regression</a:t>
            </a:r>
            <a:endParaRPr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Hypothesis</a:t>
            </a:r>
            <a:endParaRPr sz="3600" dirty="0"/>
          </a:p>
        </p:txBody>
      </p:sp>
      <p:sp>
        <p:nvSpPr>
          <p:cNvPr id="92" name="Google Shape;92;p18"/>
          <p:cNvSpPr txBox="1">
            <a:spLocks noGrp="1"/>
          </p:cNvSpPr>
          <p:nvPr>
            <p:ph type="body" idx="1"/>
          </p:nvPr>
        </p:nvSpPr>
        <p:spPr>
          <a:xfrm>
            <a:off x="311700" y="1152476"/>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zh-CN" sz="2800" dirty="0">
                <a:solidFill>
                  <a:schemeClr val="dk1"/>
                </a:solidFill>
              </a:rPr>
              <a:t>•H0: there is not linear relationship between response variable(price) and independent variables. (b1 =b2 =b3 =b4 =0)</a:t>
            </a:r>
            <a:endParaRPr lang="en-US" altLang="zh-CN" sz="2800" dirty="0">
              <a:solidFill>
                <a:schemeClr val="dk1"/>
              </a:solidFill>
            </a:endParaRPr>
          </a:p>
          <a:p>
            <a:pPr marL="0" lvl="0" indent="0" algn="l" rtl="0">
              <a:lnSpc>
                <a:spcPct val="90000"/>
              </a:lnSpc>
              <a:spcBef>
                <a:spcPts val="1000"/>
              </a:spcBef>
              <a:spcAft>
                <a:spcPts val="0"/>
              </a:spcAft>
              <a:buNone/>
            </a:pPr>
            <a:endParaRPr sz="28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zh-CN" sz="2800" dirty="0">
                <a:solidFill>
                  <a:schemeClr val="dk1"/>
                </a:solidFill>
              </a:rPr>
              <a:t>•HA: At least one of the independent variable has linear association with response(price.) </a:t>
            </a:r>
            <a:endParaRPr sz="28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52400" y="2856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Linear Model</a:t>
            </a:r>
            <a:endParaRPr sz="3600" dirty="0"/>
          </a:p>
        </p:txBody>
      </p:sp>
      <p:sp>
        <p:nvSpPr>
          <p:cNvPr id="98" name="Google Shape;98;p19"/>
          <p:cNvSpPr txBox="1">
            <a:spLocks noGrp="1"/>
          </p:cNvSpPr>
          <p:nvPr>
            <p:ph type="body" idx="1"/>
          </p:nvPr>
        </p:nvSpPr>
        <p:spPr>
          <a:xfrm>
            <a:off x="152400" y="1131210"/>
            <a:ext cx="8520600" cy="1965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CN" sz="2000" dirty="0">
                <a:solidFill>
                  <a:schemeClr val="dk1"/>
                </a:solidFill>
                <a:latin typeface="Times New Roman" panose="02020603050405020304" pitchFamily="18" charset="0"/>
                <a:cs typeface="Times New Roman" panose="02020603050405020304" pitchFamily="18" charset="0"/>
              </a:rPr>
              <a:t>The response variable of the linear regression in Airbnb in New York City is price, the independent variables are minimum_nights(&lt;= 14days), number_of_reviews, reviews_per_month,neighbourhood_group,and room_type.</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zh-CN" sz="2000" dirty="0">
                <a:solidFill>
                  <a:schemeClr val="dk1"/>
                </a:solidFill>
                <a:latin typeface="Times New Roman" panose="02020603050405020304" pitchFamily="18" charset="0"/>
                <a:cs typeface="Times New Roman" panose="02020603050405020304" pitchFamily="18" charset="0"/>
              </a:rPr>
              <a:t>The neighbourhood_group,and  the room_type are categorical variables.</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zh-CN" sz="2000" dirty="0">
                <a:solidFill>
                  <a:schemeClr val="dk1"/>
                </a:solidFill>
                <a:latin typeface="Times New Roman" panose="02020603050405020304" pitchFamily="18" charset="0"/>
                <a:cs typeface="Times New Roman" panose="02020603050405020304" pitchFamily="18" charset="0"/>
              </a:rPr>
              <a:t>In linear model, categorical variables are conducted as dummy variables in R.</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pic>
        <p:nvPicPr>
          <p:cNvPr id="99" name="Google Shape;99;p19"/>
          <p:cNvPicPr preferRelativeResize="0"/>
          <p:nvPr/>
        </p:nvPicPr>
        <p:blipFill>
          <a:blip r:embed="rId3">
            <a:alphaModFix/>
          </a:blip>
          <a:stretch>
            <a:fillRect/>
          </a:stretch>
        </p:blipFill>
        <p:spPr>
          <a:xfrm>
            <a:off x="152400" y="3270775"/>
            <a:ext cx="8839200" cy="787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212463" y="21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Multiple Regression</a:t>
            </a:r>
            <a:r>
              <a:rPr lang="zh-CN" sz="3600" b="1" dirty="0"/>
              <a:t>  </a:t>
            </a:r>
            <a:endParaRPr sz="3600" dirty="0"/>
          </a:p>
        </p:txBody>
      </p:sp>
      <p:sp>
        <p:nvSpPr>
          <p:cNvPr id="105" name="Google Shape;105;p20"/>
          <p:cNvSpPr txBox="1">
            <a:spLocks noGrp="1"/>
          </p:cNvSpPr>
          <p:nvPr>
            <p:ph type="body" idx="1"/>
          </p:nvPr>
        </p:nvSpPr>
        <p:spPr>
          <a:xfrm>
            <a:off x="212463" y="1152475"/>
            <a:ext cx="8520600" cy="11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dirty="0">
                <a:solidFill>
                  <a:schemeClr val="dk1"/>
                </a:solidFill>
              </a:rPr>
              <a:t>Here are the code used to run linear regression model for Airbnb in New York City:</a:t>
            </a:r>
            <a:endParaRPr sz="2000" dirty="0">
              <a:solidFill>
                <a:schemeClr val="dk1"/>
              </a:solidFill>
            </a:endParaRPr>
          </a:p>
          <a:p>
            <a:pPr marL="0" lvl="0" indent="0" algn="l" rtl="0">
              <a:spcBef>
                <a:spcPts val="0"/>
              </a:spcBef>
              <a:spcAft>
                <a:spcPts val="1600"/>
              </a:spcAft>
              <a:buNone/>
            </a:pPr>
            <a:endParaRPr dirty="0"/>
          </a:p>
        </p:txBody>
      </p:sp>
      <p:pic>
        <p:nvPicPr>
          <p:cNvPr id="106" name="Google Shape;106;p20"/>
          <p:cNvPicPr preferRelativeResize="0"/>
          <p:nvPr/>
        </p:nvPicPr>
        <p:blipFill>
          <a:blip r:embed="rId3">
            <a:alphaModFix/>
          </a:blip>
          <a:stretch>
            <a:fillRect/>
          </a:stretch>
        </p:blipFill>
        <p:spPr>
          <a:xfrm>
            <a:off x="152400" y="2488375"/>
            <a:ext cx="8839201" cy="10551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2688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3600" dirty="0"/>
              <a:t>Result</a:t>
            </a:r>
            <a:endParaRPr sz="3600" dirty="0"/>
          </a:p>
        </p:txBody>
      </p:sp>
      <p:sp>
        <p:nvSpPr>
          <p:cNvPr id="112" name="Google Shape;112;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1"/>
          <p:cNvPicPr preferRelativeResize="0"/>
          <p:nvPr/>
        </p:nvPicPr>
        <p:blipFill>
          <a:blip r:embed="rId3">
            <a:alphaModFix/>
          </a:blip>
          <a:stretch>
            <a:fillRect/>
          </a:stretch>
        </p:blipFill>
        <p:spPr>
          <a:xfrm>
            <a:off x="311700" y="717950"/>
            <a:ext cx="6549844" cy="3850925"/>
          </a:xfrm>
          <a:prstGeom prst="rect">
            <a:avLst/>
          </a:prstGeom>
          <a:noFill/>
          <a:ln>
            <a:noFill/>
          </a:ln>
        </p:spPr>
      </p:pic>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画廊">
  <a:themeElements>
    <a:clrScheme name="画廊">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画廊">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TM02900720[[fn=积分]]</Template>
  <TotalTime>27</TotalTime>
  <Words>1009</Words>
  <Application>Microsoft Office PowerPoint</Application>
  <PresentationFormat>如螢幕大小 (16:9)</PresentationFormat>
  <Paragraphs>73</Paragraphs>
  <Slides>28</Slides>
  <Notes>26</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28</vt:i4>
      </vt:variant>
    </vt:vector>
  </HeadingPairs>
  <TitlesOfParts>
    <vt:vector size="37" baseType="lpstr">
      <vt:lpstr>Microsoft Yahei</vt:lpstr>
      <vt:lpstr>Arial</vt:lpstr>
      <vt:lpstr>Calibri</vt:lpstr>
      <vt:lpstr>Calibri Light</vt:lpstr>
      <vt:lpstr>Century Gothic</vt:lpstr>
      <vt:lpstr>Times New Roman</vt:lpstr>
      <vt:lpstr>Wingdings 2</vt:lpstr>
      <vt:lpstr>HDOfficeLightV0</vt:lpstr>
      <vt:lpstr>画廊</vt:lpstr>
      <vt:lpstr>PowerPoint 簡報</vt:lpstr>
      <vt:lpstr>PowerPoint 簡報</vt:lpstr>
      <vt:lpstr>PowerPoint 簡報</vt:lpstr>
      <vt:lpstr>PowerPoint 簡報</vt:lpstr>
      <vt:lpstr>Multiple Linear Regression</vt:lpstr>
      <vt:lpstr>Hypothesis</vt:lpstr>
      <vt:lpstr>Linear Model</vt:lpstr>
      <vt:lpstr>Multiple Regression  </vt:lpstr>
      <vt:lpstr>Result</vt:lpstr>
      <vt:lpstr>Assessment of Regression Model </vt:lpstr>
      <vt:lpstr>PowerPoint 簡報</vt:lpstr>
      <vt:lpstr>Linear Model 2</vt:lpstr>
      <vt:lpstr>Result of New Model </vt:lpstr>
      <vt:lpstr>Assessment of New Model </vt:lpstr>
      <vt:lpstr>PowerPoint 簡報</vt:lpstr>
      <vt:lpstr>PowerPoint 簡報</vt:lpstr>
      <vt:lpstr>Split data to training and testing parts</vt:lpstr>
      <vt:lpstr>Build regression tree</vt:lpstr>
      <vt:lpstr>Find the best regression tree</vt:lpstr>
      <vt:lpstr>Build the best regression tree</vt:lpstr>
      <vt:lpstr>PowerPoint 簡報</vt:lpstr>
      <vt:lpstr>Split data to training and testing parts</vt:lpstr>
      <vt:lpstr>Build kNN model</vt:lpstr>
      <vt:lpstr>Find the best k value</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 Chang</dc:creator>
  <cp:lastModifiedBy>育瑞 張</cp:lastModifiedBy>
  <cp:revision>3</cp:revision>
  <dcterms:modified xsi:type="dcterms:W3CDTF">2020-11-29T20:06:35Z</dcterms:modified>
</cp:coreProperties>
</file>