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5"/>
  </p:notesMasterIdLst>
  <p:handoutMasterIdLst>
    <p:handoutMasterId r:id="rId16"/>
  </p:handoutMasterIdLst>
  <p:sldIdLst>
    <p:sldId id="282" r:id="rId2"/>
    <p:sldId id="283" r:id="rId3"/>
    <p:sldId id="314" r:id="rId4"/>
    <p:sldId id="293" r:id="rId5"/>
    <p:sldId id="294" r:id="rId6"/>
    <p:sldId id="319" r:id="rId7"/>
    <p:sldId id="298" r:id="rId8"/>
    <p:sldId id="315" r:id="rId9"/>
    <p:sldId id="321" r:id="rId10"/>
    <p:sldId id="320" r:id="rId11"/>
    <p:sldId id="322" r:id="rId12"/>
    <p:sldId id="318" r:id="rId13"/>
    <p:sldId id="28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6F0DB-DBF6-9571-13A8-8433AB1D9EF8}" v="132" vWet="133" dt="2023-11-06T21:46:14.426"/>
    <p1510:client id="{1D91F7AB-3DFB-F299-7710-0BF3FC913708}" v="173" dt="2023-11-07T00:02:29.876"/>
    <p1510:client id="{256C2CCA-0770-0C65-7E67-7E840D35E28C}" v="8" dt="2023-11-06T17:11:15.155"/>
    <p1510:client id="{4BABF09F-D71F-F855-86B3-A6004DE92718}" v="875" dt="2023-12-04T16:49:10.478"/>
    <p1510:client id="{86791968-DEC0-8041-B3B6-74FF6261EC73}" v="1111" dt="2023-11-07T01:24:23.974"/>
    <p1510:client id="{A257B362-F830-EA0B-D525-2580F5D14F67}" v="107" dt="2023-11-06T01:45:06.478"/>
    <p1510:client id="{DF8811BC-B17C-2FA6-5D3F-3C74DE44EDD8}" v="15" dt="2023-12-04T16:42:30.7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43" autoAdjust="0"/>
  </p:normalViewPr>
  <p:slideViewPr>
    <p:cSldViewPr snapToGrid="0">
      <p:cViewPr varScale="1">
        <p:scale>
          <a:sx n="85" d="100"/>
          <a:sy n="85" d="100"/>
        </p:scale>
        <p:origin x="2364"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1EAF9-4718-034F-90B3-1E23D9FC38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7E4E72-6179-DD41-84BE-14680CA07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F351A-5EA2-C146-A10F-CD8C6A7F8C0C}" type="datetime1">
              <a:rPr lang="en-US" smtClean="0"/>
              <a:t>12/4/2023</a:t>
            </a:fld>
            <a:endParaRPr lang="en-US"/>
          </a:p>
        </p:txBody>
      </p:sp>
      <p:sp>
        <p:nvSpPr>
          <p:cNvPr id="4" name="Footer Placeholder 3">
            <a:extLst>
              <a:ext uri="{FF2B5EF4-FFF2-40B4-BE49-F238E27FC236}">
                <a16:creationId xmlns:a16="http://schemas.microsoft.com/office/drawing/2014/main" id="{75F144C2-3F80-4342-9BD6-697909F44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226BFA-00F6-034C-8865-C10242FD9A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41FFB6-B16B-9547-A849-38D74703E65D}" type="slidenum">
              <a:rPr lang="en-US" smtClean="0"/>
              <a:t>‹#›</a:t>
            </a:fld>
            <a:endParaRPr lang="en-US"/>
          </a:p>
        </p:txBody>
      </p:sp>
    </p:spTree>
    <p:extLst>
      <p:ext uri="{BB962C8B-B14F-4D97-AF65-F5344CB8AC3E}">
        <p14:creationId xmlns:p14="http://schemas.microsoft.com/office/powerpoint/2010/main" val="385545126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410F0-6477-C64C-B9A1-FDB330E4BF64}" type="datetime1">
              <a:rPr lang="en-US" smtClean="0"/>
              <a:t>12/4/2023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4D96B-BF35-6342-BF49-131378446712}" type="slidenum">
              <a:rPr lang="en-US" smtClean="0"/>
              <a:t>‹#›</a:t>
            </a:fld>
            <a:endParaRPr lang="en-US"/>
          </a:p>
        </p:txBody>
      </p:sp>
    </p:spTree>
    <p:extLst>
      <p:ext uri="{BB962C8B-B14F-4D97-AF65-F5344CB8AC3E}">
        <p14:creationId xmlns:p14="http://schemas.microsoft.com/office/powerpoint/2010/main" val="3006304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97C410F0-6477-C64C-B9A1-FDB330E4BF64}" type="datetime1">
              <a:rPr lang="en-US" smtClean="0"/>
              <a:t>12/4/2023</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1</a:t>
            </a:fld>
            <a:endParaRPr lang="en-US"/>
          </a:p>
        </p:txBody>
      </p:sp>
    </p:spTree>
    <p:extLst>
      <p:ext uri="{BB962C8B-B14F-4D97-AF65-F5344CB8AC3E}">
        <p14:creationId xmlns:p14="http://schemas.microsoft.com/office/powerpoint/2010/main" val="3642461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Workload Forecasting: </a:t>
            </a:r>
            <a:r>
              <a:rPr lang="en-US" err="1"/>
              <a:t>DeepScaling</a:t>
            </a:r>
            <a:r>
              <a:rPr lang="en-US"/>
              <a:t> uses a </a:t>
            </a:r>
            <a:r>
              <a:rPr lang="en-US" err="1"/>
              <a:t>Spatio</a:t>
            </a:r>
            <a:r>
              <a:rPr lang="en-US"/>
              <a:t>-temporal Graph Neural Network to forecast the workload for each service. This helps in anticipating how the workload will change over time.</a:t>
            </a:r>
          </a:p>
          <a:p>
            <a:endParaRPr lang="en-US"/>
          </a:p>
          <a:p>
            <a:r>
              <a:rPr lang="en-US"/>
              <a:t>CPU Utilization Estimation: It employs a Deep Neural Network to estimate CPU utilization by mapping workload intensity to estimated CPU usage. This estimation takes various factors in the cloud environment into account, such as periodic tasks and traffic.</a:t>
            </a:r>
          </a:p>
          <a:p>
            <a:endParaRPr lang="en-US"/>
          </a:p>
          <a:p>
            <a:r>
              <a:rPr lang="en-US"/>
              <a:t>Adaptive Autoscaling Policy: </a:t>
            </a:r>
            <a:r>
              <a:rPr lang="en-US" err="1"/>
              <a:t>DeepScaling</a:t>
            </a:r>
            <a:r>
              <a:rPr lang="en-US"/>
              <a:t> generates an autoscaling policy for each service using an improved Deep Q Network (DQN). This policy dynamically adjusts the target CPU utilization to maintain a maximum stable value while ensuring SLOs are not violated.</a:t>
            </a:r>
          </a:p>
          <a:p>
            <a:endParaRPr lang="en-US"/>
          </a:p>
        </p:txBody>
      </p:sp>
      <p:sp>
        <p:nvSpPr>
          <p:cNvPr id="4" name="Date Placeholder 3"/>
          <p:cNvSpPr>
            <a:spLocks noGrp="1"/>
          </p:cNvSpPr>
          <p:nvPr>
            <p:ph type="dt" idx="1"/>
          </p:nvPr>
        </p:nvSpPr>
        <p:spPr/>
        <p:txBody>
          <a:bodyPr/>
          <a:lstStyle/>
          <a:p>
            <a:fld id="{97C410F0-6477-C64C-B9A1-FDB330E4BF64}" type="datetime1">
              <a:rPr lang="en-US" smtClean="0"/>
              <a:t>12/4/2023</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2</a:t>
            </a:fld>
            <a:endParaRPr lang="en-US"/>
          </a:p>
        </p:txBody>
      </p:sp>
    </p:spTree>
    <p:extLst>
      <p:ext uri="{BB962C8B-B14F-4D97-AF65-F5344CB8AC3E}">
        <p14:creationId xmlns:p14="http://schemas.microsoft.com/office/powerpoint/2010/main" val="206608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approach allows for a more accurate workload forecast, providing extra time to proactively initiate resources when scaling up, ultimately improving the efficiency of the autoscaling process.</a:t>
            </a:r>
            <a:endParaRPr lang="en-US" b="0" i="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74151"/>
                </a:solidFill>
                <a:effectLst/>
                <a:latin typeface="Söhne"/>
              </a:rPr>
              <a:t>Like stock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74151"/>
                </a:solidFill>
                <a:effectLst/>
                <a:latin typeface="Söhne"/>
              </a:rPr>
              <a:t>In scenarios involving </a:t>
            </a:r>
            <a:r>
              <a:rPr lang="en-US" b="0" i="0" err="1">
                <a:solidFill>
                  <a:srgbClr val="374151"/>
                </a:solidFill>
                <a:effectLst/>
                <a:latin typeface="Söhne"/>
              </a:rPr>
              <a:t>spatio</a:t>
            </a:r>
            <a:r>
              <a:rPr lang="en-US" b="0" i="0">
                <a:solidFill>
                  <a:srgbClr val="374151"/>
                </a:solidFill>
                <a:effectLst/>
                <a:latin typeface="Söhne"/>
              </a:rPr>
              <a:t>-temporal data, you have both spatial dependencies (relationships between entities at the same point in time) and temporal dependencies (evolution of entities over time). A standard GNN typically focuses on spatial dependencies and may not be well-suited to model the temporal aspect effectively.</a:t>
            </a:r>
            <a:endParaRPr lang="en-US"/>
          </a:p>
          <a:p>
            <a:r>
              <a:rPr lang="en-US"/>
              <a:t>STGNN – combines RNN with graph</a:t>
            </a:r>
          </a:p>
        </p:txBody>
      </p:sp>
      <p:sp>
        <p:nvSpPr>
          <p:cNvPr id="4" name="Date Placeholder 3"/>
          <p:cNvSpPr>
            <a:spLocks noGrp="1"/>
          </p:cNvSpPr>
          <p:nvPr>
            <p:ph type="dt" idx="1"/>
          </p:nvPr>
        </p:nvSpPr>
        <p:spPr/>
        <p:txBody>
          <a:bodyPr/>
          <a:lstStyle/>
          <a:p>
            <a:fld id="{97C410F0-6477-C64C-B9A1-FDB330E4BF64}" type="datetime1">
              <a:rPr lang="en-US" smtClean="0"/>
              <a:t>12/4/2023</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4</a:t>
            </a:fld>
            <a:endParaRPr lang="en-US"/>
          </a:p>
        </p:txBody>
      </p:sp>
    </p:spTree>
    <p:extLst>
      <p:ext uri="{BB962C8B-B14F-4D97-AF65-F5344CB8AC3E}">
        <p14:creationId xmlns:p14="http://schemas.microsoft.com/office/powerpoint/2010/main" val="303624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t>Existing approaches uses RPC (remote procedure calls) for this task however it is insufficient, since different requests invoke different aspects of the service to execute tasks. This inaccuracy is primarily due to the difficulty of handling the high variability in instantaneous CPU utilization when multiple services are multiplexed together. </a:t>
            </a:r>
          </a:p>
          <a:p>
            <a:pPr marL="228600" indent="-228600">
              <a:buAutoNum type="arabicPeriod"/>
            </a:pPr>
            <a:r>
              <a:rPr lang="en-US" b="0" i="0">
                <a:solidFill>
                  <a:srgbClr val="374151"/>
                </a:solidFill>
                <a:effectLst/>
                <a:latin typeface="Söhne"/>
              </a:rPr>
              <a:t>RPC is a protocol that allows a program to cause a procedure (subroutine) to execute in another address space, typically on a remote server. In the context of autoscaling, RPCs can represent the requests made to a service. For example, in a web service, each HTTP request could be considered an RPC.</a:t>
            </a:r>
            <a:endParaRPr lang="en-US"/>
          </a:p>
          <a:p>
            <a:pPr marL="228600" indent="-228600">
              <a:buAutoNum type="arabicPeriod"/>
            </a:pPr>
            <a:r>
              <a:rPr lang="en-US" b="0" i="0">
                <a:solidFill>
                  <a:srgbClr val="374151"/>
                </a:solidFill>
                <a:effectLst/>
                <a:latin typeface="Söhne"/>
              </a:rPr>
              <a:t>A Deep Probabilistic Network (DPN) is a type of machine learning model that combines deep learning techniques with probabilistic modeling. DPNs are designed to estimate not only the most likely outcome but also the level of uncertainty associated with their predictions. This is crucial in applications where having confidence intervals or uncertainty bounds is essential</a:t>
            </a:r>
            <a:endParaRPr lang="en-US"/>
          </a:p>
        </p:txBody>
      </p:sp>
      <p:sp>
        <p:nvSpPr>
          <p:cNvPr id="4" name="Date Placeholder 3"/>
          <p:cNvSpPr>
            <a:spLocks noGrp="1"/>
          </p:cNvSpPr>
          <p:nvPr>
            <p:ph type="dt" idx="1"/>
          </p:nvPr>
        </p:nvSpPr>
        <p:spPr/>
        <p:txBody>
          <a:bodyPr/>
          <a:lstStyle/>
          <a:p>
            <a:fld id="{97C410F0-6477-C64C-B9A1-FDB330E4BF64}" type="datetime1">
              <a:rPr lang="en-US" smtClean="0"/>
              <a:t>12/4/2023</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5</a:t>
            </a:fld>
            <a:endParaRPr lang="en-US"/>
          </a:p>
        </p:txBody>
      </p:sp>
    </p:spTree>
    <p:extLst>
      <p:ext uri="{BB962C8B-B14F-4D97-AF65-F5344CB8AC3E}">
        <p14:creationId xmlns:p14="http://schemas.microsoft.com/office/powerpoint/2010/main" val="243982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1. The Load Balancer1 distributes requests so that each instance of a service, and thus each pod of a service, carries approximately the same workload and has the same CPU utilization.</a:t>
            </a:r>
          </a:p>
          <a:p>
            <a:pPr algn="l"/>
            <a:r>
              <a:rPr lang="en-US" sz="1800" b="0" i="0" u="none" strike="noStrike" baseline="0" dirty="0">
                <a:latin typeface="LinLibertineT"/>
              </a:rPr>
              <a:t>2. The Service Monitor focuses on collecting metrics for all services in real time </a:t>
            </a:r>
          </a:p>
          <a:p>
            <a:pPr algn="l"/>
            <a:r>
              <a:rPr lang="en-US" sz="1800" b="0" i="0" u="none" strike="noStrike" baseline="0" dirty="0">
                <a:latin typeface="LinLibertineT"/>
              </a:rPr>
              <a:t>3. </a:t>
            </a:r>
            <a:r>
              <a:rPr lang="en-US" sz="1800" b="0" i="0" u="none" strike="noStrike" baseline="0" dirty="0">
                <a:latin typeface="LinLibertineTB"/>
              </a:rPr>
              <a:t>Workload Forecaster: </a:t>
            </a:r>
            <a:r>
              <a:rPr lang="en-US" sz="1800" b="0" i="0" u="none" strike="noStrike" baseline="0" dirty="0">
                <a:latin typeface="LinLibertineT"/>
              </a:rPr>
              <a:t>We analyze the call-graph and the main workload metrics for each microservice. Then, a spatial-temporal graph neural network (STGNN) is used to forecast the workload metrics for each microservice.</a:t>
            </a:r>
          </a:p>
          <a:p>
            <a:pPr algn="l"/>
            <a:r>
              <a:rPr lang="en-US" sz="1800" b="0" i="0" u="none" strike="noStrike" baseline="0" dirty="0">
                <a:latin typeface="LinLibertineT"/>
              </a:rPr>
              <a:t>4. </a:t>
            </a:r>
            <a:r>
              <a:rPr lang="en-US" sz="1800" b="0" i="0" u="none" strike="noStrike" baseline="0" dirty="0">
                <a:latin typeface="LinLibertineTB"/>
              </a:rPr>
              <a:t>CPU Utilization Estimator</a:t>
            </a:r>
            <a:r>
              <a:rPr lang="en-US" sz="1800" b="0" i="0" u="none" strike="noStrike" baseline="0" dirty="0">
                <a:latin typeface="LinLibertineT"/>
              </a:rPr>
              <a:t>: This module estimates CPU consumption based on 7 workload metrics along with 3 specific auxiliary features. </a:t>
            </a:r>
            <a:r>
              <a:rPr lang="en-US" sz="2800" b="0" i="0" dirty="0">
                <a:solidFill>
                  <a:srgbClr val="374151"/>
                </a:solidFill>
                <a:effectLst/>
                <a:latin typeface="Söhne"/>
              </a:rPr>
              <a:t>Takes inputs from the workload forecaster and Scaling Decider to generate CPU utilization estimates</a:t>
            </a:r>
            <a:endParaRPr lang="en-US" sz="1800" b="0" i="0" u="none" strike="noStrike" baseline="0" dirty="0">
              <a:latin typeface="LinLibertineT"/>
            </a:endParaRPr>
          </a:p>
          <a:p>
            <a:pPr algn="l"/>
            <a:r>
              <a:rPr lang="en-US" sz="1800" b="0" i="0" u="none" strike="noStrike" baseline="0" dirty="0">
                <a:latin typeface="LinLibertineT"/>
              </a:rPr>
              <a:t>5. </a:t>
            </a:r>
            <a:r>
              <a:rPr lang="en-US" sz="1800" b="0" i="0" u="none" strike="noStrike" baseline="0" dirty="0">
                <a:latin typeface="LinLibertineTB"/>
              </a:rPr>
              <a:t>Scaling Decider</a:t>
            </a:r>
            <a:r>
              <a:rPr lang="en-US" sz="1800" b="0" i="0" u="none" strike="noStrike" baseline="0" dirty="0">
                <a:latin typeface="LinLibertineT"/>
              </a:rPr>
              <a:t>: In this module, a reinforcement learning (RL) model is adopted to generate autoscaling policies. </a:t>
            </a:r>
            <a:r>
              <a:rPr lang="en-US" sz="2800" b="0" i="0" dirty="0">
                <a:solidFill>
                  <a:srgbClr val="374151"/>
                </a:solidFill>
                <a:effectLst/>
                <a:latin typeface="Söhne"/>
              </a:rPr>
              <a:t>Collaborates with the CPU Utilization Estimator to determine the optimal number of service instances.</a:t>
            </a:r>
            <a:endParaRPr lang="en-US" sz="1800" b="0" i="0" u="none" strike="noStrike" baseline="0" dirty="0">
              <a:latin typeface="LinLibertineT"/>
            </a:endParaRPr>
          </a:p>
          <a:p>
            <a:pPr algn="l"/>
            <a:r>
              <a:rPr lang="en-US" sz="1800" b="0" i="0" u="none" strike="noStrike" baseline="0" dirty="0">
                <a:latin typeface="LinLibertineT"/>
              </a:rPr>
              <a:t>6. </a:t>
            </a:r>
            <a:r>
              <a:rPr lang="en-US" sz="1800" b="0" i="0" u="none" strike="noStrike" baseline="0" dirty="0">
                <a:latin typeface="LinLibertineTB"/>
              </a:rPr>
              <a:t>Target level Controller</a:t>
            </a:r>
            <a:r>
              <a:rPr lang="en-US" sz="1800" b="0" i="0" u="none" strike="noStrike" baseline="0" dirty="0">
                <a:latin typeface="LinLibertineT"/>
              </a:rPr>
              <a:t>: The CPU target level (</a:t>
            </a:r>
            <a:r>
              <a:rPr lang="en-US" sz="1800" b="0" i="0" u="none" strike="noStrike" baseline="0" dirty="0">
                <a:latin typeface="LibertineMathMI"/>
              </a:rPr>
              <a:t>𝑇 </a:t>
            </a:r>
            <a:r>
              <a:rPr lang="en-US" sz="1800" b="0" i="0" u="none" strike="noStrike" baseline="0" dirty="0">
                <a:latin typeface="LinLibertineT"/>
              </a:rPr>
              <a:t>) is a core parameter value for </a:t>
            </a:r>
            <a:r>
              <a:rPr lang="en-US" sz="1800" b="0" i="0" u="none" strike="noStrike" baseline="0" dirty="0" err="1">
                <a:latin typeface="LinLibertineT"/>
              </a:rPr>
              <a:t>DeepScaling</a:t>
            </a:r>
            <a:r>
              <a:rPr lang="en-US" sz="1800" b="0" i="0" u="none" strike="noStrike" baseline="0" dirty="0">
                <a:latin typeface="LinLibertineT"/>
              </a:rPr>
              <a:t>. The initial value of </a:t>
            </a:r>
            <a:r>
              <a:rPr lang="en-US" sz="1800" b="0" i="0" u="none" strike="noStrike" baseline="0" dirty="0">
                <a:latin typeface="LibertineMathMI"/>
              </a:rPr>
              <a:t>𝑇 </a:t>
            </a:r>
            <a:r>
              <a:rPr lang="en-US" sz="1800" b="0" i="0" u="none" strike="noStrike" baseline="0" dirty="0">
                <a:latin typeface="LinLibertineT"/>
              </a:rPr>
              <a:t>is the maximum CPU utilization value seen historically for normal execution of the service in the past. </a:t>
            </a:r>
            <a:r>
              <a:rPr lang="en-US" sz="1800" b="0" i="0" u="none" strike="noStrike" baseline="0" dirty="0" err="1">
                <a:latin typeface="LinLibertineT"/>
              </a:rPr>
              <a:t>DeepScaling</a:t>
            </a:r>
            <a:r>
              <a:rPr lang="en-US" sz="1800" b="0" i="0" u="none" strike="noStrike" baseline="0" dirty="0">
                <a:latin typeface="LinLibertineT"/>
              </a:rPr>
              <a:t> provides a buffer value (</a:t>
            </a:r>
            <a:r>
              <a:rPr lang="en-US" sz="1800" b="0" i="0" u="none" strike="noStrike" baseline="0" dirty="0">
                <a:latin typeface="LibertineMathMI"/>
              </a:rPr>
              <a:t>𝜏 </a:t>
            </a:r>
            <a:r>
              <a:rPr lang="en-US" sz="1800" b="0" i="0" u="none" strike="noStrike" baseline="0" dirty="0">
                <a:latin typeface="txmiaX"/>
              </a:rPr>
              <a:t>= </a:t>
            </a:r>
            <a:r>
              <a:rPr lang="en-US" sz="1800" b="0" i="0" u="none" strike="noStrike" baseline="0" dirty="0">
                <a:latin typeface="LinLibertineT"/>
              </a:rPr>
              <a:t>5%) to allow for possible model errors and other noise. It </a:t>
            </a:r>
            <a:r>
              <a:rPr lang="en-US" sz="2800" b="0" i="0" dirty="0">
                <a:solidFill>
                  <a:srgbClr val="374151"/>
                </a:solidFill>
                <a:effectLst/>
                <a:latin typeface="Söhne"/>
              </a:rPr>
              <a:t>determines the desired CPU utilization level for a specific microservice within the </a:t>
            </a:r>
            <a:r>
              <a:rPr lang="en-US" sz="2800" b="0" i="0" dirty="0" err="1">
                <a:solidFill>
                  <a:srgbClr val="374151"/>
                </a:solidFill>
                <a:effectLst/>
                <a:latin typeface="Söhne"/>
              </a:rPr>
              <a:t>DeepScaling</a:t>
            </a:r>
            <a:r>
              <a:rPr lang="en-US" sz="2800" b="0" i="0" dirty="0">
                <a:solidFill>
                  <a:srgbClr val="374151"/>
                </a:solidFill>
                <a:effectLst/>
                <a:latin typeface="Söhne"/>
              </a:rPr>
              <a:t> system. It represents the optimal or target CPU utilization value that the system aims to maintain to meet performance goals while efficiently utilizing resources.</a:t>
            </a:r>
            <a:endParaRPr lang="en-US" sz="1800" b="0" i="0" u="none" strike="noStrike" baseline="0" dirty="0">
              <a:latin typeface="LinLibertineT"/>
            </a:endParaRPr>
          </a:p>
          <a:p>
            <a:pPr algn="l"/>
            <a:r>
              <a:rPr lang="en-US" sz="1800" b="0" i="0" u="none" strike="noStrike" baseline="0" dirty="0">
                <a:latin typeface="LinLibertineT"/>
              </a:rPr>
              <a:t>7. </a:t>
            </a:r>
            <a:r>
              <a:rPr lang="en-US" sz="1800" b="0" i="0" u="none" strike="noStrike" baseline="0" dirty="0">
                <a:latin typeface="LinLibertineTB"/>
              </a:rPr>
              <a:t>SLO Monitor (service level objectives</a:t>
            </a:r>
            <a:r>
              <a:rPr lang="en-US" sz="1800" b="0" i="0" u="none" strike="noStrike" baseline="0" dirty="0">
                <a:latin typeface="LinLibertineT"/>
              </a:rPr>
              <a:t>: The SLO monitor determines whether a core microservice violates its SLO by monitoring the microservice response time (RT), GC (garbage collection) time, I/O RT, and other metrics. When the SLO monitor detects an abnormal value of a metric for the core microservice, it notifies the target level controller to lower the target level for that service, in addition to changing the controller state.</a:t>
            </a:r>
          </a:p>
          <a:p>
            <a:pPr algn="l"/>
            <a:r>
              <a:rPr lang="en-US" sz="1800" b="0" i="0" u="none" strike="noStrike" baseline="0" dirty="0">
                <a:latin typeface="LinLibertineT"/>
              </a:rPr>
              <a:t>8. The Instance Controller adjusts the service resources of each microservice by increasing or decreasing the number of standard pods.</a:t>
            </a:r>
          </a:p>
          <a:p>
            <a:pPr algn="l"/>
            <a:r>
              <a:rPr lang="en-US" sz="1800" b="0" i="0" u="none" strike="noStrike" baseline="0" dirty="0">
                <a:latin typeface="LinLibertineT"/>
              </a:rPr>
              <a:t>9. </a:t>
            </a:r>
            <a:r>
              <a:rPr lang="it-IT" sz="2800" b="0" i="0" dirty="0">
                <a:effectLst/>
                <a:latin typeface="Söhne"/>
              </a:rPr>
              <a:t>Vertical Pod Autoscaler (VPA) Controller: </a:t>
            </a:r>
            <a:r>
              <a:rPr lang="en-US" sz="2800" b="0" i="0" dirty="0">
                <a:solidFill>
                  <a:srgbClr val="374151"/>
                </a:solidFill>
                <a:effectLst/>
                <a:latin typeface="Söhne"/>
              </a:rPr>
              <a:t>managing the configuration of Kubernetes pods; VPA Controller allows for customization of pod resource requirements</a:t>
            </a:r>
            <a:endParaRPr lang="en-US" sz="1800" b="0" i="0" u="none" strike="noStrike" baseline="0" dirty="0">
              <a:latin typeface="LinLibertineT"/>
            </a:endParaRPr>
          </a:p>
        </p:txBody>
      </p:sp>
      <p:sp>
        <p:nvSpPr>
          <p:cNvPr id="4" name="Date Placeholder 3"/>
          <p:cNvSpPr>
            <a:spLocks noGrp="1"/>
          </p:cNvSpPr>
          <p:nvPr>
            <p:ph type="dt" idx="1"/>
          </p:nvPr>
        </p:nvSpPr>
        <p:spPr/>
        <p:txBody>
          <a:bodyPr/>
          <a:lstStyle/>
          <a:p>
            <a:fld id="{97C410F0-6477-C64C-B9A1-FDB330E4BF64}" type="datetime1">
              <a:rPr lang="en-US" smtClean="0"/>
              <a:t>12/4/2023</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7</a:t>
            </a:fld>
            <a:endParaRPr lang="en-US"/>
          </a:p>
        </p:txBody>
      </p:sp>
    </p:spTree>
    <p:extLst>
      <p:ext uri="{BB962C8B-B14F-4D97-AF65-F5344CB8AC3E}">
        <p14:creationId xmlns:p14="http://schemas.microsoft.com/office/powerpoint/2010/main" val="1402243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Our current plan is to use Google </a:t>
            </a:r>
            <a:r>
              <a:rPr lang="en-US" err="1"/>
              <a:t>Colab</a:t>
            </a:r>
            <a:r>
              <a:rPr lang="en-US"/>
              <a:t> with Python libraries such as TensorFlow and Hugging face to build STGNN, Deep Probabilistic Model to reproduce the results of the paper. </a:t>
            </a:r>
          </a:p>
          <a:p>
            <a:pPr marL="285750" indent="-285750">
              <a:buFont typeface="Arial"/>
              <a:buChar char="•"/>
            </a:pPr>
            <a:endParaRPr lang="en-US"/>
          </a:p>
          <a:p>
            <a:pPr marL="285750" indent="-285750">
              <a:buFont typeface="Arial"/>
              <a:buChar char="•"/>
            </a:pPr>
            <a:r>
              <a:rPr lang="en-US"/>
              <a:t>We will be splitting cluster data from Alibaba cluster data into training and test and use that to evaluate the accuracy of our framework.</a:t>
            </a:r>
          </a:p>
          <a:p>
            <a:pPr>
              <a:buFont typeface="Arial"/>
              <a:buChar char="•"/>
            </a:pPr>
            <a:r>
              <a:rPr lang="en-US"/>
              <a:t>Node: BM Node runtime information. It records CPU and memory utilization of 40000+ BM nodes in a production cluster.</a:t>
            </a:r>
            <a:endParaRPr lang="en-US">
              <a:cs typeface="Calibri" panose="020F0502020204030204"/>
            </a:endParaRPr>
          </a:p>
          <a:p>
            <a:pPr>
              <a:buFont typeface="Arial"/>
              <a:buChar char="•"/>
            </a:pPr>
            <a:r>
              <a:rPr lang="en-US" err="1"/>
              <a:t>MSResource</a:t>
            </a:r>
            <a:r>
              <a:rPr lang="en-US"/>
              <a:t>: MS runtime information. It records CPU and memory utilization of 470000+ containers for 28000+ MSs in the same production cluster.</a:t>
            </a:r>
            <a:endParaRPr lang="en-US">
              <a:cs typeface="Calibri"/>
            </a:endParaRPr>
          </a:p>
          <a:p>
            <a:pPr>
              <a:buFont typeface="Arial"/>
              <a:buChar char="•"/>
            </a:pPr>
            <a:r>
              <a:rPr lang="en-US"/>
              <a:t>MSRTMCR: Microservice call rate (MCR) and response time (RT) information. It records MCR and RT of the calls via different communication paradigms among 28000+ MSs with 470000+ containers in the same production cluster.</a:t>
            </a:r>
            <a:endParaRPr lang="en-US">
              <a:cs typeface="Calibri"/>
            </a:endParaRPr>
          </a:p>
          <a:p>
            <a:pPr>
              <a:buFont typeface="Arial"/>
              <a:buChar char="•"/>
            </a:pPr>
            <a:r>
              <a:rPr lang="en-US" err="1"/>
              <a:t>MSCallGraph</a:t>
            </a:r>
            <a:r>
              <a:rPr lang="en-US"/>
              <a:t>: MS Call Graphs information. It contains about more than twenty million call graphs among 17000+ MSs with in more than ten clusters</a:t>
            </a:r>
            <a:endParaRPr lang="en-US">
              <a:cs typeface="Calibri"/>
            </a:endParaRPr>
          </a:p>
          <a:p>
            <a:pPr>
              <a:buFont typeface="Arial"/>
              <a:buChar char="•"/>
            </a:pPr>
            <a:r>
              <a:rPr lang="en-US"/>
              <a:t>upstream microservice (UM) and one downstream microservice (DM).</a:t>
            </a:r>
            <a:endParaRPr lang="en-US">
              <a:cs typeface="Calibri" panose="020F0502020204030204"/>
            </a:endParaRPr>
          </a:p>
          <a:p>
            <a:pPr marL="285750" indent="-285750">
              <a:buFont typeface="Arial"/>
              <a:buChar char="•"/>
            </a:pPr>
            <a:endParaRPr lang="en-US">
              <a:cs typeface="Calibri" panose="020F0502020204030204"/>
            </a:endParaRPr>
          </a:p>
        </p:txBody>
      </p:sp>
      <p:sp>
        <p:nvSpPr>
          <p:cNvPr id="4" name="Date Placeholder 3"/>
          <p:cNvSpPr>
            <a:spLocks noGrp="1"/>
          </p:cNvSpPr>
          <p:nvPr>
            <p:ph type="dt" idx="1"/>
          </p:nvPr>
        </p:nvSpPr>
        <p:spPr/>
        <p:txBody>
          <a:bodyPr/>
          <a:lstStyle/>
          <a:p>
            <a:fld id="{97C410F0-6477-C64C-B9A1-FDB330E4BF64}" type="datetime1">
              <a:rPr lang="en-US" smtClean="0"/>
              <a:t>12/4/2023</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8</a:t>
            </a:fld>
            <a:endParaRPr lang="en-US"/>
          </a:p>
        </p:txBody>
      </p:sp>
    </p:spTree>
    <p:extLst>
      <p:ext uri="{BB962C8B-B14F-4D97-AF65-F5344CB8AC3E}">
        <p14:creationId xmlns:p14="http://schemas.microsoft.com/office/powerpoint/2010/main" val="941083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suggested by the paper, we have used Deep Probabilistic Neural Network for CPU Utilization Estimation.</a:t>
            </a:r>
          </a:p>
          <a:p>
            <a:r>
              <a:rPr lang="en-US"/>
              <a:t>Since we are using timeseries data, we used train test for splitting data and Standard Scaler for scaling the data. This way we can still capture essence of sequential data.</a:t>
            </a:r>
          </a:p>
          <a:p>
            <a:r>
              <a:rPr lang="en-US"/>
              <a:t>We have trained the model with 10 epochs and the spit on data was 80-20%</a:t>
            </a:r>
            <a:endParaRPr lang="en-US">
              <a:cs typeface="Calibri"/>
            </a:endParaRPr>
          </a:p>
          <a:p>
            <a:endParaRPr lang="en-US">
              <a:cs typeface="Calibri"/>
            </a:endParaRPr>
          </a:p>
        </p:txBody>
      </p:sp>
      <p:sp>
        <p:nvSpPr>
          <p:cNvPr id="4" name="Date Placeholder 3"/>
          <p:cNvSpPr>
            <a:spLocks noGrp="1"/>
          </p:cNvSpPr>
          <p:nvPr>
            <p:ph type="dt" idx="1"/>
          </p:nvPr>
        </p:nvSpPr>
        <p:spPr/>
        <p:txBody>
          <a:bodyPr/>
          <a:lstStyle/>
          <a:p>
            <a:fld id="{97C410F0-6477-C64C-B9A1-FDB330E4BF64}" type="datetime1">
              <a:rPr lang="en-US" smtClean="0"/>
              <a:t>12/4/2023</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10</a:t>
            </a:fld>
            <a:endParaRPr lang="en-US"/>
          </a:p>
        </p:txBody>
      </p:sp>
    </p:spTree>
    <p:extLst>
      <p:ext uri="{BB962C8B-B14F-4D97-AF65-F5344CB8AC3E}">
        <p14:creationId xmlns:p14="http://schemas.microsoft.com/office/powerpoint/2010/main" val="196751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Apart from these, we found that we lacked the compute resources to execute the STGNN as mentioned in the paper. </a:t>
            </a:r>
          </a:p>
          <a:p>
            <a:r>
              <a:rPr lang="en-US">
                <a:cs typeface="Calibri"/>
              </a:rPr>
              <a:t>We used LSTM with 64 layers</a:t>
            </a:r>
          </a:p>
          <a:p>
            <a:r>
              <a:rPr lang="en-US">
                <a:cs typeface="Calibri"/>
              </a:rPr>
              <a:t>We found the results for </a:t>
            </a:r>
            <a:r>
              <a:rPr lang="en-US" err="1"/>
              <a:t>providerrpc_rt</a:t>
            </a:r>
            <a:r>
              <a:rPr lang="en-US"/>
              <a:t>, </a:t>
            </a:r>
            <a:r>
              <a:rPr lang="en-US" err="1"/>
              <a:t>num_epochs</a:t>
            </a:r>
            <a:r>
              <a:rPr lang="en-US"/>
              <a:t> = 100</a:t>
            </a:r>
          </a:p>
          <a:p>
            <a:endParaRPr lang="en-US">
              <a:cs typeface="Calibri"/>
            </a:endParaRPr>
          </a:p>
        </p:txBody>
      </p:sp>
      <p:sp>
        <p:nvSpPr>
          <p:cNvPr id="4" name="Date Placeholder 3"/>
          <p:cNvSpPr>
            <a:spLocks noGrp="1"/>
          </p:cNvSpPr>
          <p:nvPr>
            <p:ph type="dt" idx="1"/>
          </p:nvPr>
        </p:nvSpPr>
        <p:spPr/>
        <p:txBody>
          <a:bodyPr/>
          <a:lstStyle/>
          <a:p>
            <a:fld id="{97C410F0-6477-C64C-B9A1-FDB330E4BF64}" type="datetime1">
              <a:rPr lang="en-US" smtClean="0"/>
              <a:t>12/4/2023</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11</a:t>
            </a:fld>
            <a:endParaRPr lang="en-US"/>
          </a:p>
        </p:txBody>
      </p:sp>
    </p:spTree>
    <p:extLst>
      <p:ext uri="{BB962C8B-B14F-4D97-AF65-F5344CB8AC3E}">
        <p14:creationId xmlns:p14="http://schemas.microsoft.com/office/powerpoint/2010/main" val="2434446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userDrawn="1"/>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16116" y="1626244"/>
            <a:ext cx="5933959" cy="738664"/>
          </a:xfrm>
          <a:prstGeom prst="rect">
            <a:avLst/>
          </a:prstGeom>
          <a:noFill/>
          <a:ln w="38100">
            <a:noFill/>
          </a:ln>
        </p:spPr>
        <p:txBody>
          <a:bodyPr wrap="square" lIns="0" tIns="0" rIns="0" bIns="0" anchor="t" anchorCtr="0">
            <a:spAutoFit/>
          </a:bodyPr>
          <a:lstStyle>
            <a:lvl1pPr algn="l">
              <a:lnSpc>
                <a:spcPct val="80000"/>
              </a:lnSpc>
              <a:defRPr sz="6000" b="0" i="1" cap="none" spc="0" baseline="0">
                <a:solidFill>
                  <a:schemeClr val="bg1"/>
                </a:solidFill>
                <a:latin typeface="Franklin Gothic Medium" panose="020B0603020102020204" pitchFamily="34" charset="0"/>
              </a:defRPr>
            </a:lvl1pPr>
          </a:lstStyle>
          <a:p>
            <a:r>
              <a:rPr lang="en-US"/>
              <a:t>Presentation Title</a:t>
            </a:r>
          </a:p>
        </p:txBody>
      </p:sp>
      <p:sp>
        <p:nvSpPr>
          <p:cNvPr id="3" name="Subtitle"/>
          <p:cNvSpPr>
            <a:spLocks noGrp="1"/>
          </p:cNvSpPr>
          <p:nvPr>
            <p:ph type="subTitle" idx="1" hasCustomPrompt="1"/>
          </p:nvPr>
        </p:nvSpPr>
        <p:spPr>
          <a:xfrm>
            <a:off x="1116116" y="3429000"/>
            <a:ext cx="5322202" cy="336015"/>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9" name="Slide Number"/>
          <p:cNvSpPr>
            <a:spLocks noGrp="1"/>
          </p:cNvSpPr>
          <p:nvPr>
            <p:ph type="sldNum" sz="quarter" idx="12"/>
          </p:nvPr>
        </p:nvSpPr>
        <p:spPr/>
        <p:txBody>
          <a:bodyPr/>
          <a:lstStyle>
            <a:lvl1pPr>
              <a:defRPr b="0" i="0">
                <a:solidFill>
                  <a:schemeClr val="tx1"/>
                </a:solidFill>
                <a:latin typeface="Franklin Gothic Medium" panose="020B0603020102020204" pitchFamily="34" charset="0"/>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ABD91E9D-E919-1E44-B072-294CE034EEF7}"/>
              </a:ext>
            </a:extLst>
          </p:cNvPr>
          <p:cNvPicPr>
            <a:picLocks noChangeAspect="1"/>
          </p:cNvPicPr>
          <p:nvPr userDrawn="1"/>
        </p:nvPicPr>
        <p:blipFill>
          <a:blip r:embed="rId3"/>
          <a:stretch>
            <a:fillRect/>
          </a:stretch>
        </p:blipFill>
        <p:spPr>
          <a:xfrm>
            <a:off x="410543" y="6160385"/>
            <a:ext cx="3454400" cy="365760"/>
          </a:xfrm>
          <a:prstGeom prst="rect">
            <a:avLst/>
          </a:prstGeom>
        </p:spPr>
      </p:pic>
      <p:sp>
        <p:nvSpPr>
          <p:cNvPr id="5" name="Text Placeholder 4">
            <a:extLst>
              <a:ext uri="{FF2B5EF4-FFF2-40B4-BE49-F238E27FC236}">
                <a16:creationId xmlns:a16="http://schemas.microsoft.com/office/drawing/2014/main" id="{D3F10C25-56DC-8142-853C-007A1E9C8E2F}"/>
              </a:ext>
            </a:extLst>
          </p:cNvPr>
          <p:cNvSpPr>
            <a:spLocks noGrp="1"/>
          </p:cNvSpPr>
          <p:nvPr>
            <p:ph type="body" sz="quarter" idx="13" hasCustomPrompt="1"/>
          </p:nvPr>
        </p:nvSpPr>
        <p:spPr>
          <a:xfrm>
            <a:off x="1116115" y="3904615"/>
            <a:ext cx="5321808" cy="338328"/>
          </a:xfrm>
        </p:spPr>
        <p:txBody>
          <a:bodyPr lIns="0" tIns="0" rIns="0" bIns="0"/>
          <a:lstStyle>
            <a:lvl1pPr marL="4763" indent="0">
              <a:buNone/>
              <a:tabLst/>
              <a:defRPr sz="2200" b="1" i="0">
                <a:solidFill>
                  <a:schemeClr val="tx1"/>
                </a:solidFill>
                <a:latin typeface="Franklin Gothic Demi Cond" panose="020B0603020102020204" pitchFamily="34" charset="0"/>
              </a:defRPr>
            </a:lvl1pPr>
          </a:lstStyle>
          <a:p>
            <a:pPr lvl="0"/>
            <a:r>
              <a:rPr lang="en-US"/>
              <a:t>Your Name</a:t>
            </a:r>
          </a:p>
        </p:txBody>
      </p:sp>
      <p:sp>
        <p:nvSpPr>
          <p:cNvPr id="16" name="Text Placeholder 4">
            <a:extLst>
              <a:ext uri="{FF2B5EF4-FFF2-40B4-BE49-F238E27FC236}">
                <a16:creationId xmlns:a16="http://schemas.microsoft.com/office/drawing/2014/main" id="{B4C41F22-9002-BF4A-9978-33C9664C0BB6}"/>
              </a:ext>
            </a:extLst>
          </p:cNvPr>
          <p:cNvSpPr>
            <a:spLocks noGrp="1"/>
          </p:cNvSpPr>
          <p:nvPr>
            <p:ph type="body" sz="quarter" idx="14" hasCustomPrompt="1"/>
          </p:nvPr>
        </p:nvSpPr>
        <p:spPr>
          <a:xfrm>
            <a:off x="1116115" y="4239707"/>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a:t>Your Title</a:t>
            </a:r>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3960" userDrawn="1">
          <p15:clr>
            <a:srgbClr val="FBAE40"/>
          </p15:clr>
        </p15:guide>
        <p15:guide id="4" pos="4464" userDrawn="1">
          <p15:clr>
            <a:srgbClr val="FBAE40"/>
          </p15:clr>
        </p15:guide>
        <p15:guide id="5" pos="5136" userDrawn="1">
          <p15:clr>
            <a:srgbClr val="FBAE40"/>
          </p15:clr>
        </p15:guide>
        <p15:guide id="6" orient="horz" pos="4080" userDrawn="1">
          <p15:clr>
            <a:srgbClr val="FBAE40"/>
          </p15:clr>
        </p15:guide>
        <p15:guide id="8" pos="6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accent2"/>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userDrawn="1"/>
        </p:nvPicPr>
        <p:blipFill>
          <a:blip r:embed="rId2"/>
          <a:stretch>
            <a:fillRect/>
          </a:stretch>
        </p:blipFill>
        <p:spPr>
          <a:xfrm>
            <a:off x="5257" y="0"/>
            <a:ext cx="8636000" cy="914400"/>
          </a:xfrm>
          <a:prstGeom prst="rect">
            <a:avLst/>
          </a:prstGeom>
        </p:spPr>
      </p:pic>
      <p:sp>
        <p:nvSpPr>
          <p:cNvPr id="2" name="Title"/>
          <p:cNvSpPr>
            <a:spLocks noGrp="1"/>
          </p:cNvSpPr>
          <p:nvPr>
            <p:ph type="ctrTitle" hasCustomPrompt="1"/>
          </p:nvPr>
        </p:nvSpPr>
        <p:spPr bwMode="blackWhite">
          <a:xfrm>
            <a:off x="1117214" y="442674"/>
            <a:ext cx="6925732" cy="443198"/>
          </a:xfrm>
          <a:prstGeom prst="rect">
            <a:avLst/>
          </a:prstGeom>
          <a:noFill/>
          <a:ln w="38100">
            <a:noFill/>
          </a:ln>
        </p:spPr>
        <p:txBody>
          <a:bodyPr wrap="square" lIns="0" tIns="0" rIns="0" bIns="0" anchor="t" anchorCtr="0">
            <a:spAutoFit/>
          </a:bodyPr>
          <a:lstStyle>
            <a:lvl1pPr algn="l">
              <a:defRPr sz="3200" b="0" i="1" cap="none" spc="0">
                <a:solidFill>
                  <a:schemeClr val="tx2"/>
                </a:solidFill>
                <a:latin typeface="Franklin Gothic Medium" panose="020B0603020102020204" pitchFamily="34" charset="0"/>
              </a:defRPr>
            </a:lvl1pPr>
          </a:lstStyle>
          <a:p>
            <a:r>
              <a:rPr lang="en-US"/>
              <a:t>Title</a:t>
            </a:r>
          </a:p>
        </p:txBody>
      </p:sp>
      <p:sp>
        <p:nvSpPr>
          <p:cNvPr id="3" name="Subhead"/>
          <p:cNvSpPr>
            <a:spLocks noGrp="1"/>
          </p:cNvSpPr>
          <p:nvPr>
            <p:ph type="subTitle" idx="1" hasCustomPrompt="1"/>
          </p:nvPr>
        </p:nvSpPr>
        <p:spPr>
          <a:xfrm>
            <a:off x="1117213" y="1345166"/>
            <a:ext cx="6925733" cy="341599"/>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580826" y="1962540"/>
            <a:ext cx="646211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Franklin Gothic Medium" panose="020B0603020102020204" pitchFamily="34" charset="0"/>
              </a:defRPr>
            </a:lvl1pPr>
          </a:lstStyle>
          <a:p>
            <a:pPr lvl="0"/>
            <a:r>
              <a:rPr lang="en-US"/>
              <a:t>Bulleted copy. Keep it short with bite-size chunks of information.</a:t>
            </a:r>
          </a:p>
          <a:p>
            <a:pPr lvl="0"/>
            <a:endParaRPr lang="en-US"/>
          </a:p>
          <a:p>
            <a:pPr lvl="0"/>
            <a:r>
              <a:rPr lang="en-US"/>
              <a:t>Bulleted copy. Keep it short with bite-size chunks of information.</a:t>
            </a:r>
          </a:p>
          <a:p>
            <a:pPr lvl="0"/>
            <a:endParaRPr lang="en-US"/>
          </a:p>
          <a:p>
            <a:pPr lvl="0"/>
            <a:r>
              <a:rPr lang="en-US"/>
              <a:t>Bulleted copy. Keep it short with bite-size chunks of information.</a:t>
            </a:r>
          </a:p>
          <a:p>
            <a:pPr lvl="0"/>
            <a:endParaRPr lang="en-US"/>
          </a:p>
          <a:p>
            <a:pPr lvl="0"/>
            <a:r>
              <a:rPr lang="en-US"/>
              <a:t>Bulleted copy. Keep it short with bite-size chunks of information.</a:t>
            </a:r>
          </a:p>
          <a:p>
            <a:pPr lvl="0"/>
            <a:endParaRPr lang="en-US"/>
          </a:p>
        </p:txBody>
      </p: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32" userDrawn="1">
          <p15:clr>
            <a:srgbClr val="FBAE40"/>
          </p15:clr>
        </p15:guide>
        <p15:guide id="7" pos="984" userDrawn="1">
          <p15:clr>
            <a:srgbClr val="FBAE40"/>
          </p15:clr>
        </p15:guide>
        <p15:guide id="8" pos="696" userDrawn="1">
          <p15:clr>
            <a:srgbClr val="FBAE40"/>
          </p15:clr>
        </p15:guide>
        <p15:guide id="9" pos="1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text + picture)">
    <p:bg>
      <p:bgPr>
        <a:solidFill>
          <a:schemeClr val="accent2"/>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userDrawn="1"/>
        </p:nvPicPr>
        <p:blipFill>
          <a:blip r:embed="rId2"/>
          <a:stretch>
            <a:fillRect/>
          </a:stretch>
        </p:blipFill>
        <p:spPr>
          <a:xfrm>
            <a:off x="5257" y="0"/>
            <a:ext cx="8636000"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117214" y="442674"/>
            <a:ext cx="6925732" cy="443198"/>
          </a:xfrm>
          <a:prstGeom prst="rect">
            <a:avLst/>
          </a:prstGeom>
          <a:noFill/>
          <a:ln w="38100">
            <a:noFill/>
          </a:ln>
        </p:spPr>
        <p:txBody>
          <a:bodyPr wrap="square" lIns="0" tIns="0" rIns="0" bIns="0" anchor="t" anchorCtr="0">
            <a:spAutoFit/>
          </a:bodyPr>
          <a:lstStyle>
            <a:lvl1pPr algn="l">
              <a:defRPr sz="3200" b="0" i="1" cap="none" spc="0">
                <a:solidFill>
                  <a:schemeClr val="tx2"/>
                </a:solidFill>
                <a:latin typeface="Franklin Gothic Medium" panose="020B0603020102020204" pitchFamily="34" charset="0"/>
              </a:defRPr>
            </a:lvl1pPr>
          </a:lstStyle>
          <a:p>
            <a:r>
              <a:rPr lang="en-US"/>
              <a:t>Title</a:t>
            </a:r>
          </a:p>
        </p:txBody>
      </p:sp>
      <p:sp>
        <p:nvSpPr>
          <p:cNvPr id="3" name="Subhead"/>
          <p:cNvSpPr>
            <a:spLocks noGrp="1"/>
          </p:cNvSpPr>
          <p:nvPr>
            <p:ph type="subTitle" idx="1" hasCustomPrompt="1"/>
          </p:nvPr>
        </p:nvSpPr>
        <p:spPr>
          <a:xfrm>
            <a:off x="1128501" y="1345166"/>
            <a:ext cx="6914445" cy="338554"/>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128501" y="1917388"/>
            <a:ext cx="344349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Franklin Gothic Medium Cond" panose="020B0606030402020204" pitchFamily="34" charset="0"/>
              </a:defRPr>
            </a:lvl1pPr>
          </a:lstStyle>
          <a:p>
            <a:pPr lvl="0"/>
            <a:r>
              <a:rPr lang="en-US"/>
              <a:t>Bulleted copy. Keep it short with bite-size chunks of information.</a:t>
            </a:r>
          </a:p>
          <a:p>
            <a:pPr lvl="0"/>
            <a:endParaRPr lang="en-US"/>
          </a:p>
          <a:p>
            <a:pPr lvl="0"/>
            <a:r>
              <a:rPr lang="en-US"/>
              <a:t>Bulleted copy.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Keep it short with bite-size chunks of information.</a:t>
            </a:r>
            <a:br>
              <a:rPr lang="en-US"/>
            </a:br>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lang="en-US"/>
          </a:p>
          <a:p>
            <a:pPr lvl="0"/>
            <a:endParaRPr lang="en-US"/>
          </a:p>
          <a:p>
            <a:pPr lvl="0"/>
            <a:endParaRPr lang="en-US"/>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5" y="1920875"/>
            <a:ext cx="396557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icture)">
    <p:bg>
      <p:bgPr>
        <a:solidFill>
          <a:schemeClr val="accent2"/>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565518" y="1258349"/>
            <a:ext cx="8038355" cy="4233696"/>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65518" y="304800"/>
            <a:ext cx="2879168" cy="747897"/>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Franklin Gothic Medium Cond" panose="020B0606030402020204" pitchFamily="34" charset="0"/>
              </a:defRPr>
            </a:lvl1pPr>
          </a:lstStyle>
          <a:p>
            <a:r>
              <a:rPr lang="en-US"/>
              <a:t>Brief photo caption. Place in top left or right corner. Make text black or white for legibility.</a:t>
            </a:r>
          </a:p>
        </p:txBody>
      </p:sp>
      <p:cxnSp>
        <p:nvCxnSpPr>
          <p:cNvPr id="13" name="Line 1">
            <a:extLst>
              <a:ext uri="{FF2B5EF4-FFF2-40B4-BE49-F238E27FC236}">
                <a16:creationId xmlns:a16="http://schemas.microsoft.com/office/drawing/2014/main" id="{A746CD05-A191-A442-A002-3AD9F5CCAD2A}"/>
              </a:ext>
            </a:extLst>
          </p:cNvPr>
          <p:cNvCxnSpPr>
            <a:cxnSpLocks/>
          </p:cNvCxnSpPr>
          <p:nvPr userDrawn="1"/>
        </p:nvCxnSpPr>
        <p:spPr>
          <a:xfrm>
            <a:off x="419100" y="318798"/>
            <a:ext cx="10737" cy="5173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e 2">
            <a:extLst>
              <a:ext uri="{FF2B5EF4-FFF2-40B4-BE49-F238E27FC236}">
                <a16:creationId xmlns:a16="http://schemas.microsoft.com/office/drawing/2014/main" id="{461AAE78-C01B-DD4E-A8D1-EE36B5982A91}"/>
              </a:ext>
            </a:extLst>
          </p:cNvPr>
          <p:cNvCxnSpPr>
            <a:cxnSpLocks/>
          </p:cNvCxnSpPr>
          <p:nvPr userDrawn="1"/>
        </p:nvCxnSpPr>
        <p:spPr>
          <a:xfrm>
            <a:off x="3491931" y="318798"/>
            <a:ext cx="0" cy="13101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old Triangle">
            <a:extLst>
              <a:ext uri="{FF2B5EF4-FFF2-40B4-BE49-F238E27FC236}">
                <a16:creationId xmlns:a16="http://schemas.microsoft.com/office/drawing/2014/main" id="{6C3B8210-1510-C644-9CE9-0E6E1BA9961F}"/>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userDrawn="1">
          <p15:clr>
            <a:srgbClr val="FBAE40"/>
          </p15:clr>
        </p15:guide>
        <p15:guide id="8" orient="horz" pos="1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userDrawn="1"/>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466566"/>
            <a:ext cx="4814498" cy="1210973"/>
          </a:xfrm>
          <a:prstGeom prst="rect">
            <a:avLst/>
          </a:prstGeom>
          <a:noFill/>
          <a:ln w="38100">
            <a:noFill/>
          </a:ln>
        </p:spPr>
        <p:txBody>
          <a:bodyPr wrap="square" lIns="0" tIns="0" rIns="0" bIns="0" anchor="t" anchorCtr="0">
            <a:spAutoFit/>
          </a:bodyPr>
          <a:lstStyle>
            <a:lvl1pPr algn="ctr">
              <a:defRPr sz="8600" b="0" i="0" cap="none" spc="300">
                <a:solidFill>
                  <a:schemeClr val="bg2"/>
                </a:solidFill>
                <a:latin typeface="Impact" panose="020B0806030902050204" pitchFamily="34" charset="0"/>
              </a:defRPr>
            </a:lvl1pPr>
          </a:lstStyle>
          <a:p>
            <a:r>
              <a:rPr lang="en-US"/>
              <a:t>123</a:t>
            </a:r>
          </a:p>
        </p:txBody>
      </p:sp>
      <p:sp>
        <p:nvSpPr>
          <p:cNvPr id="20" name="Black Bar">
            <a:extLst>
              <a:ext uri="{FF2B5EF4-FFF2-40B4-BE49-F238E27FC236}">
                <a16:creationId xmlns:a16="http://schemas.microsoft.com/office/drawing/2014/main" id="{EACB2F0C-1C3D-CD48-AD13-7B5AD683F7C7}"/>
              </a:ext>
            </a:extLst>
          </p:cNvPr>
          <p:cNvSpPr/>
          <p:nvPr userDrawn="1"/>
        </p:nvSpPr>
        <p:spPr>
          <a:xfrm>
            <a:off x="1986208" y="2744421"/>
            <a:ext cx="5179092"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0" y="2811027"/>
            <a:ext cx="5171597" cy="307777"/>
          </a:xfrm>
          <a:noFill/>
        </p:spPr>
        <p:txBody>
          <a:bodyPr wrap="square" lIns="0" tIns="0" rIns="0" bIns="0" anchor="t" anchorCtr="0">
            <a:spAutoFit/>
          </a:bodyPr>
          <a:lstStyle>
            <a:lvl1pPr marL="0" indent="0" algn="ctr">
              <a:buNone/>
              <a:defRPr sz="2000" b="1" i="0" spc="300">
                <a:solidFill>
                  <a:schemeClr val="accent2"/>
                </a:solidFill>
                <a:latin typeface="Impact" panose="020B080603090205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3540352"/>
            <a:ext cx="5008850"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Franklin Gothic Medium" panose="020B0603020102020204" pitchFamily="34" charset="0"/>
              </a:defRPr>
            </a:lvl1pPr>
          </a:lstStyle>
          <a:p>
            <a:pPr lvl="0"/>
            <a:r>
              <a:rPr lang="en-US"/>
              <a:t>Fact or highlight.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a:p>
        </p:txBody>
      </p:sp>
      <p:pic>
        <p:nvPicPr>
          <p:cNvPr id="11" name="Picture 10">
            <a:extLst>
              <a:ext uri="{FF2B5EF4-FFF2-40B4-BE49-F238E27FC236}">
                <a16:creationId xmlns:a16="http://schemas.microsoft.com/office/drawing/2014/main" id="{9FCD1DC3-C143-EE4D-A499-5C31D0F6FA3C}"/>
              </a:ext>
            </a:extLst>
          </p:cNvPr>
          <p:cNvPicPr>
            <a:picLocks noChangeAspect="1"/>
          </p:cNvPicPr>
          <p:nvPr userDrawn="1"/>
        </p:nvPicPr>
        <p:blipFill>
          <a:blip r:embed="rId3"/>
          <a:stretch>
            <a:fillRect/>
          </a:stretch>
        </p:blipFill>
        <p:spPr>
          <a:xfrm>
            <a:off x="410543" y="6160385"/>
            <a:ext cx="3454400" cy="36576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Info">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userDrawn="1"/>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089144" y="1557666"/>
            <a:ext cx="5500897" cy="854080"/>
          </a:xfrm>
          <a:prstGeom prst="rect">
            <a:avLst/>
          </a:prstGeom>
          <a:noFill/>
          <a:ln w="38100">
            <a:noFill/>
          </a:ln>
        </p:spPr>
        <p:txBody>
          <a:bodyPr wrap="square" lIns="0" tIns="0" rIns="0" bIns="0" anchor="t" anchorCtr="0">
            <a:spAutoFit/>
          </a:bodyPr>
          <a:lstStyle>
            <a:lvl1pPr algn="l">
              <a:defRPr sz="6000" b="0" i="1" cap="none" spc="0" baseline="0">
                <a:solidFill>
                  <a:schemeClr val="bg1"/>
                </a:solidFill>
                <a:latin typeface="Franklin Gothic Medium" panose="020B0603020102020204" pitchFamily="34" charset="0"/>
              </a:defRPr>
            </a:lvl1pPr>
          </a:lstStyle>
          <a:p>
            <a:r>
              <a:rPr lang="en-US"/>
              <a:t>Thank You</a:t>
            </a:r>
          </a:p>
        </p:txBody>
      </p:sp>
      <p:pic>
        <p:nvPicPr>
          <p:cNvPr id="21" name="Black Triangle">
            <a:extLst>
              <a:ext uri="{FF2B5EF4-FFF2-40B4-BE49-F238E27FC236}">
                <a16:creationId xmlns:a16="http://schemas.microsoft.com/office/drawing/2014/main" id="{237F821D-D4B4-C442-814B-E1605BD7539E}"/>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a:p>
        </p:txBody>
      </p:sp>
      <p:pic>
        <p:nvPicPr>
          <p:cNvPr id="10" name="Picture 9">
            <a:extLst>
              <a:ext uri="{FF2B5EF4-FFF2-40B4-BE49-F238E27FC236}">
                <a16:creationId xmlns:a16="http://schemas.microsoft.com/office/drawing/2014/main" id="{053DF361-4A5B-984D-AF5B-5AA76E12424B}"/>
              </a:ext>
            </a:extLst>
          </p:cNvPr>
          <p:cNvPicPr>
            <a:picLocks noChangeAspect="1"/>
          </p:cNvPicPr>
          <p:nvPr userDrawn="1"/>
        </p:nvPicPr>
        <p:blipFill>
          <a:blip r:embed="rId3"/>
          <a:stretch>
            <a:fillRect/>
          </a:stretch>
        </p:blipFill>
        <p:spPr>
          <a:xfrm>
            <a:off x="410543" y="6160385"/>
            <a:ext cx="3454400" cy="365760"/>
          </a:xfrm>
          <a:prstGeom prst="rect">
            <a:avLst/>
          </a:prstGeom>
        </p:spPr>
      </p:pic>
      <p:sp>
        <p:nvSpPr>
          <p:cNvPr id="26" name="Text Placeholder 8">
            <a:extLst>
              <a:ext uri="{FF2B5EF4-FFF2-40B4-BE49-F238E27FC236}">
                <a16:creationId xmlns:a16="http://schemas.microsoft.com/office/drawing/2014/main" id="{8AD8BBF2-2579-5B4F-8005-9E4A00177E7E}"/>
              </a:ext>
            </a:extLst>
          </p:cNvPr>
          <p:cNvSpPr txBox="1">
            <a:spLocks/>
          </p:cNvSpPr>
          <p:nvPr userDrawn="1"/>
        </p:nvSpPr>
        <p:spPr>
          <a:xfrm>
            <a:off x="1021645" y="4647678"/>
            <a:ext cx="5635893" cy="619602"/>
          </a:xfrm>
          <a:prstGeom prst="rect">
            <a:avLst/>
          </a:prstGeom>
        </p:spPr>
        <p:txBody>
          <a:bodyPr vert="horz" lIns="68580" tIns="34290" rIns="68580" bIns="34290" rtlCol="0" anchor="t">
            <a:noAutofit/>
          </a:bodyPr>
          <a:lstStyle>
            <a:lvl1pPr marL="0" indent="0" algn="l" defTabSz="457200" rtl="0" eaLnBrk="1" latinLnBrk="0" hangingPunct="1">
              <a:lnSpc>
                <a:spcPct val="90000"/>
              </a:lnSpc>
              <a:spcBef>
                <a:spcPct val="20000"/>
              </a:spcBef>
              <a:buFontTx/>
              <a:buNone/>
              <a:defRPr sz="1300" kern="1200">
                <a:solidFill>
                  <a:schemeClr val="bg1">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329929" algn="l"/>
              </a:tabLst>
            </a:pPr>
            <a:r>
              <a:rPr lang="en-US" sz="1200" err="1">
                <a:latin typeface="Franklin Gothic Medium" panose="020B0603020102020204" pitchFamily="34" charset="0"/>
              </a:rPr>
              <a:t>polytechnic.purdue.edu</a:t>
            </a:r>
            <a:endParaRPr lang="en-US" sz="1200">
              <a:latin typeface="Franklin Gothic Medium" panose="020B0603020102020204" pitchFamily="34" charset="0"/>
            </a:endParaRPr>
          </a:p>
          <a:p>
            <a:pPr>
              <a:tabLst>
                <a:tab pos="1329929" algn="l"/>
              </a:tabLst>
            </a:pPr>
            <a:endParaRPr lang="en-US" sz="900">
              <a:latin typeface="Franklin Gothic Medium" panose="020B0603020102020204" pitchFamily="34" charset="0"/>
            </a:endParaRPr>
          </a:p>
          <a:p>
            <a:pPr marL="0" indent="0">
              <a:tabLst>
                <a:tab pos="1425575" algn="l"/>
                <a:tab pos="1598613" algn="l"/>
              </a:tabLst>
            </a:pPr>
            <a:r>
              <a:rPr lang="en-US" sz="1050">
                <a:latin typeface="Franklin Gothic Medium" panose="020B0603020102020204" pitchFamily="34" charset="0"/>
              </a:rPr>
              <a:t>	</a:t>
            </a:r>
            <a:r>
              <a:rPr lang="en-US" sz="1200">
                <a:latin typeface="Franklin Gothic Medium" panose="020B0603020102020204" pitchFamily="34" charset="0"/>
              </a:rPr>
              <a:t>/ 	</a:t>
            </a:r>
            <a:r>
              <a:rPr lang="en-US" sz="1200" err="1">
                <a:latin typeface="Franklin Gothic Medium" panose="020B0603020102020204" pitchFamily="34" charset="0"/>
              </a:rPr>
              <a:t>TechPurdue</a:t>
            </a:r>
            <a:endParaRPr lang="en-US" sz="1200">
              <a:latin typeface="Franklin Gothic Medium" panose="020B0603020102020204" pitchFamily="34" charset="0"/>
            </a:endParaRPr>
          </a:p>
          <a:p>
            <a:pPr>
              <a:tabLst>
                <a:tab pos="1329929" algn="l"/>
              </a:tabLst>
            </a:pPr>
            <a:endParaRPr lang="en-US" sz="1050">
              <a:latin typeface="Franklin Gothic Medium" panose="020B0603020102020204" pitchFamily="34" charset="0"/>
            </a:endParaRPr>
          </a:p>
        </p:txBody>
      </p:sp>
      <p:pic>
        <p:nvPicPr>
          <p:cNvPr id="27" name="Picture 26">
            <a:extLst>
              <a:ext uri="{FF2B5EF4-FFF2-40B4-BE49-F238E27FC236}">
                <a16:creationId xmlns:a16="http://schemas.microsoft.com/office/drawing/2014/main" id="{553D6B6F-D7FF-2A40-8370-C69415ED507C}"/>
              </a:ext>
            </a:extLst>
          </p:cNvPr>
          <p:cNvPicPr>
            <a:picLocks noChangeAspect="1"/>
          </p:cNvPicPr>
          <p:nvPr userDrawn="1"/>
        </p:nvPicPr>
        <p:blipFill>
          <a:blip r:embed="rId4">
            <a:biLevel thresh="75000"/>
          </a:blip>
          <a:stretch>
            <a:fillRect/>
          </a:stretch>
        </p:blipFill>
        <p:spPr>
          <a:xfrm>
            <a:off x="1086285" y="4996114"/>
            <a:ext cx="1283716" cy="224028"/>
          </a:xfrm>
          <a:prstGeom prst="rect">
            <a:avLst/>
          </a:prstGeom>
        </p:spPr>
      </p:pic>
      <p:sp>
        <p:nvSpPr>
          <p:cNvPr id="28" name="Text Placeholder 4">
            <a:extLst>
              <a:ext uri="{FF2B5EF4-FFF2-40B4-BE49-F238E27FC236}">
                <a16:creationId xmlns:a16="http://schemas.microsoft.com/office/drawing/2014/main" id="{AF0D9BF2-CC1D-2849-845E-6A8A63C4A4CB}"/>
              </a:ext>
            </a:extLst>
          </p:cNvPr>
          <p:cNvSpPr>
            <a:spLocks noGrp="1"/>
          </p:cNvSpPr>
          <p:nvPr>
            <p:ph type="body" sz="quarter" idx="13" hasCustomPrompt="1"/>
          </p:nvPr>
        </p:nvSpPr>
        <p:spPr>
          <a:xfrm>
            <a:off x="1086285" y="2966523"/>
            <a:ext cx="5321808" cy="338328"/>
          </a:xfrm>
        </p:spPr>
        <p:txBody>
          <a:bodyPr lIns="0" tIns="0" rIns="0" bIns="0"/>
          <a:lstStyle>
            <a:lvl1pPr marL="4763" indent="0">
              <a:buNone/>
              <a:tabLst/>
              <a:defRPr sz="2200" b="1" i="0">
                <a:solidFill>
                  <a:schemeClr val="bg1"/>
                </a:solidFill>
                <a:latin typeface="Franklin Gothic Demi Cond" panose="020B0603020102020204" pitchFamily="34" charset="0"/>
              </a:defRPr>
            </a:lvl1pPr>
          </a:lstStyle>
          <a:p>
            <a:pPr lvl="0"/>
            <a:r>
              <a:rPr lang="en-US"/>
              <a:t>Your Name</a:t>
            </a:r>
          </a:p>
        </p:txBody>
      </p:sp>
      <p:sp>
        <p:nvSpPr>
          <p:cNvPr id="29" name="Text Placeholder 4">
            <a:extLst>
              <a:ext uri="{FF2B5EF4-FFF2-40B4-BE49-F238E27FC236}">
                <a16:creationId xmlns:a16="http://schemas.microsoft.com/office/drawing/2014/main" id="{9D4392CA-F360-BB4D-8735-CC02EA6BF736}"/>
              </a:ext>
            </a:extLst>
          </p:cNvPr>
          <p:cNvSpPr>
            <a:spLocks noGrp="1"/>
          </p:cNvSpPr>
          <p:nvPr>
            <p:ph type="body" sz="quarter" idx="14" hasCustomPrompt="1"/>
          </p:nvPr>
        </p:nvSpPr>
        <p:spPr>
          <a:xfrm>
            <a:off x="1086285" y="3301615"/>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a:t>Your Title</a:t>
            </a:r>
          </a:p>
        </p:txBody>
      </p:sp>
      <p:sp>
        <p:nvSpPr>
          <p:cNvPr id="30" name="Text Placeholder 4">
            <a:extLst>
              <a:ext uri="{FF2B5EF4-FFF2-40B4-BE49-F238E27FC236}">
                <a16:creationId xmlns:a16="http://schemas.microsoft.com/office/drawing/2014/main" id="{BFB0BAA0-29C0-B345-B95A-FCF294CB7428}"/>
              </a:ext>
            </a:extLst>
          </p:cNvPr>
          <p:cNvSpPr>
            <a:spLocks noGrp="1"/>
          </p:cNvSpPr>
          <p:nvPr>
            <p:ph type="body" sz="quarter" idx="15" hasCustomPrompt="1"/>
          </p:nvPr>
        </p:nvSpPr>
        <p:spPr>
          <a:xfrm>
            <a:off x="1086285" y="3521300"/>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a:t>Your School/Department/Office</a:t>
            </a:r>
          </a:p>
        </p:txBody>
      </p:sp>
      <p:sp>
        <p:nvSpPr>
          <p:cNvPr id="31" name="Text Placeholder 4">
            <a:extLst>
              <a:ext uri="{FF2B5EF4-FFF2-40B4-BE49-F238E27FC236}">
                <a16:creationId xmlns:a16="http://schemas.microsoft.com/office/drawing/2014/main" id="{4C5C1FD7-4419-8745-90CB-49EB95276C8F}"/>
              </a:ext>
            </a:extLst>
          </p:cNvPr>
          <p:cNvSpPr>
            <a:spLocks noGrp="1"/>
          </p:cNvSpPr>
          <p:nvPr>
            <p:ph type="body" sz="quarter" idx="16" hasCustomPrompt="1"/>
          </p:nvPr>
        </p:nvSpPr>
        <p:spPr>
          <a:xfrm>
            <a:off x="1086285" y="3761883"/>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err="1"/>
              <a:t>email@purdue.edu</a:t>
            </a:r>
            <a:endParaRPr lang="en-US"/>
          </a:p>
        </p:txBody>
      </p: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6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tx1"/>
                </a:solidFill>
                <a:latin typeface="Franklin Gothic Medium" panose="020B0603020102020204" pitchFamily="34" charset="0"/>
              </a:defRPr>
            </a:lvl1pPr>
          </a:lstStyle>
          <a:p>
            <a:fld id="{8A7A6979-0714-4377-B894-6BE4C2D6E202}" type="slidenum">
              <a:rPr lang="en-US" smtClean="0"/>
              <a:pPr/>
              <a:t>‹#›</a:t>
            </a:fld>
            <a:endParaRPr lang="en-US"/>
          </a:p>
        </p:txBody>
      </p:sp>
      <p:pic>
        <p:nvPicPr>
          <p:cNvPr id="8" name="Picture 7">
            <a:extLst>
              <a:ext uri="{FF2B5EF4-FFF2-40B4-BE49-F238E27FC236}">
                <a16:creationId xmlns:a16="http://schemas.microsoft.com/office/drawing/2014/main" id="{2D853589-3193-A04C-88F5-5B0437794117}"/>
              </a:ext>
            </a:extLst>
          </p:cNvPr>
          <p:cNvPicPr>
            <a:picLocks noChangeAspect="1"/>
          </p:cNvPicPr>
          <p:nvPr userDrawn="1"/>
        </p:nvPicPr>
        <p:blipFill>
          <a:blip r:embed="rId8"/>
          <a:stretch>
            <a:fillRect/>
          </a:stretch>
        </p:blipFill>
        <p:spPr>
          <a:xfrm>
            <a:off x="410543" y="6160385"/>
            <a:ext cx="3454400" cy="365760"/>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09" r:id="rId1"/>
    <p:sldLayoutId id="2147483720" r:id="rId2"/>
    <p:sldLayoutId id="2147483721" r:id="rId3"/>
    <p:sldLayoutId id="2147483722" r:id="rId4"/>
    <p:sldLayoutId id="2147483723" r:id="rId5"/>
    <p:sldLayoutId id="2147483724" r:id="rId6"/>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Franklin Gothic Medium" panose="020B0603020102020204" pitchFamily="34" charset="0"/>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5213-C76F-4A45-B965-D8994CB33A6B}"/>
              </a:ext>
            </a:extLst>
          </p:cNvPr>
          <p:cNvSpPr>
            <a:spLocks noGrp="1"/>
          </p:cNvSpPr>
          <p:nvPr>
            <p:ph type="ctrTitle"/>
          </p:nvPr>
        </p:nvSpPr>
        <p:spPr>
          <a:xfrm>
            <a:off x="612183" y="1198345"/>
            <a:ext cx="7919634" cy="1329595"/>
          </a:xfrm>
        </p:spPr>
        <p:txBody>
          <a:bodyPr/>
          <a:lstStyle/>
          <a:p>
            <a:r>
              <a:rPr lang="en-US" sz="3600"/>
              <a:t>DeepScaling: Microservices </a:t>
            </a:r>
            <a:r>
              <a:rPr lang="en-US" sz="3600" err="1"/>
              <a:t>AutoScaling</a:t>
            </a:r>
            <a:r>
              <a:rPr lang="en-US" sz="3600"/>
              <a:t> for Stable CPU Utilization in Large Scale Cloud Systems</a:t>
            </a:r>
          </a:p>
        </p:txBody>
      </p:sp>
      <p:sp>
        <p:nvSpPr>
          <p:cNvPr id="4" name="Slide Number Placeholder 3">
            <a:extLst>
              <a:ext uri="{FF2B5EF4-FFF2-40B4-BE49-F238E27FC236}">
                <a16:creationId xmlns:a16="http://schemas.microsoft.com/office/drawing/2014/main" id="{6D0B7BD6-8079-4641-970F-A9457147C5CF}"/>
              </a:ext>
            </a:extLst>
          </p:cNvPr>
          <p:cNvSpPr>
            <a:spLocks noGrp="1"/>
          </p:cNvSpPr>
          <p:nvPr>
            <p:ph type="sldNum" sz="quarter" idx="12"/>
          </p:nvPr>
        </p:nvSpPr>
        <p:spPr/>
        <p:txBody>
          <a:bodyPr/>
          <a:lstStyle/>
          <a:p>
            <a:fld id="{8A7A6979-0714-4377-B894-6BE4C2D6E202}" type="slidenum">
              <a:rPr lang="en-US" smtClean="0"/>
              <a:pPr/>
              <a:t>1</a:t>
            </a:fld>
            <a:endParaRPr lang="en-US"/>
          </a:p>
        </p:txBody>
      </p:sp>
      <p:sp>
        <p:nvSpPr>
          <p:cNvPr id="5" name="Text Placeholder 4">
            <a:extLst>
              <a:ext uri="{FF2B5EF4-FFF2-40B4-BE49-F238E27FC236}">
                <a16:creationId xmlns:a16="http://schemas.microsoft.com/office/drawing/2014/main" id="{758CADFE-CE64-F940-8FC7-705D726D9FFD}"/>
              </a:ext>
            </a:extLst>
          </p:cNvPr>
          <p:cNvSpPr>
            <a:spLocks noGrp="1"/>
          </p:cNvSpPr>
          <p:nvPr>
            <p:ph type="body" sz="quarter" idx="13"/>
          </p:nvPr>
        </p:nvSpPr>
        <p:spPr>
          <a:xfrm>
            <a:off x="1116115" y="4651022"/>
            <a:ext cx="5321808" cy="1008633"/>
          </a:xfrm>
        </p:spPr>
        <p:txBody>
          <a:bodyPr/>
          <a:lstStyle/>
          <a:p>
            <a:r>
              <a:rPr lang="en-US"/>
              <a:t>Kevin Varghese Chittilapilly: kchittil@purdue.edu</a:t>
            </a:r>
          </a:p>
          <a:p>
            <a:r>
              <a:rPr lang="en-US" err="1"/>
              <a:t>Divya</a:t>
            </a:r>
            <a:r>
              <a:rPr lang="en-US"/>
              <a:t> </a:t>
            </a:r>
            <a:r>
              <a:rPr lang="en-US" err="1"/>
              <a:t>Sree</a:t>
            </a:r>
            <a:r>
              <a:rPr lang="en-US"/>
              <a:t> Pulipati: vpulipat@purdue.edu</a:t>
            </a:r>
          </a:p>
          <a:p>
            <a:endParaRPr lang="en-US"/>
          </a:p>
        </p:txBody>
      </p:sp>
    </p:spTree>
    <p:extLst>
      <p:ext uri="{BB962C8B-B14F-4D97-AF65-F5344CB8AC3E}">
        <p14:creationId xmlns:p14="http://schemas.microsoft.com/office/powerpoint/2010/main" val="1463652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8C66-0EB2-1219-1426-0E7CCBC2ED51}"/>
              </a:ext>
            </a:extLst>
          </p:cNvPr>
          <p:cNvSpPr>
            <a:spLocks noGrp="1"/>
          </p:cNvSpPr>
          <p:nvPr>
            <p:ph type="ctrTitle"/>
          </p:nvPr>
        </p:nvSpPr>
        <p:spPr/>
        <p:txBody>
          <a:bodyPr/>
          <a:lstStyle/>
          <a:p>
            <a:r>
              <a:rPr lang="en-US" i="0"/>
              <a:t>Experimental Results and Evaluation</a:t>
            </a:r>
            <a:endParaRPr lang="en-US"/>
          </a:p>
        </p:txBody>
      </p:sp>
      <p:sp>
        <p:nvSpPr>
          <p:cNvPr id="4" name="Text Placeholder 3">
            <a:extLst>
              <a:ext uri="{FF2B5EF4-FFF2-40B4-BE49-F238E27FC236}">
                <a16:creationId xmlns:a16="http://schemas.microsoft.com/office/drawing/2014/main" id="{359C3350-8A4A-A7C1-EF29-04D4028C8326}"/>
              </a:ext>
            </a:extLst>
          </p:cNvPr>
          <p:cNvSpPr>
            <a:spLocks noGrp="1"/>
          </p:cNvSpPr>
          <p:nvPr>
            <p:ph type="body" sz="quarter" idx="14"/>
          </p:nvPr>
        </p:nvSpPr>
        <p:spPr>
          <a:xfrm>
            <a:off x="634895" y="1056023"/>
            <a:ext cx="7749636" cy="2426192"/>
          </a:xfrm>
        </p:spPr>
        <p:txBody>
          <a:bodyPr vert="horz" lIns="0" tIns="0" rIns="0" bIns="0" rtlCol="0" anchor="t">
            <a:normAutofit/>
          </a:bodyPr>
          <a:lstStyle/>
          <a:p>
            <a:r>
              <a:rPr lang="en-US">
                <a:latin typeface="Franklin Gothic Medium"/>
                <a:cs typeface="Calibri"/>
              </a:rPr>
              <a:t>As suggested by the paper, we have used Deep Probabilistic Neural Network for CPU Utilization Estimation.</a:t>
            </a:r>
          </a:p>
          <a:p>
            <a:r>
              <a:rPr lang="en-US">
                <a:latin typeface="Franklin Gothic Medium"/>
                <a:cs typeface="Calibri"/>
              </a:rPr>
              <a:t>Since we are using timeseries data, we used train test for splitting data and Standard Scaler for scaling the data. This way we can still capture essence of sequential data.</a:t>
            </a:r>
          </a:p>
          <a:p>
            <a:r>
              <a:rPr lang="en-US">
                <a:latin typeface="Franklin Gothic Medium"/>
                <a:cs typeface="Calibri"/>
              </a:rPr>
              <a:t>We have trained the model with 10 epochs and the spit on data was 80-20%</a:t>
            </a:r>
            <a:endParaRPr lang="en-US"/>
          </a:p>
        </p:txBody>
      </p:sp>
      <p:sp>
        <p:nvSpPr>
          <p:cNvPr id="5" name="Slide Number Placeholder 4">
            <a:extLst>
              <a:ext uri="{FF2B5EF4-FFF2-40B4-BE49-F238E27FC236}">
                <a16:creationId xmlns:a16="http://schemas.microsoft.com/office/drawing/2014/main" id="{EAB2271A-15FF-01F1-7C05-3274DC76D9D3}"/>
              </a:ext>
            </a:extLst>
          </p:cNvPr>
          <p:cNvSpPr>
            <a:spLocks noGrp="1"/>
          </p:cNvSpPr>
          <p:nvPr>
            <p:ph type="sldNum" sz="quarter" idx="4"/>
          </p:nvPr>
        </p:nvSpPr>
        <p:spPr/>
        <p:txBody>
          <a:bodyPr/>
          <a:lstStyle/>
          <a:p>
            <a:fld id="{8A7A6979-0714-4377-B894-6BE4C2D6E202}" type="slidenum">
              <a:rPr lang="en-US" smtClean="0"/>
              <a:pPr/>
              <a:t>10</a:t>
            </a:fld>
            <a:endParaRPr lang="en-US"/>
          </a:p>
        </p:txBody>
      </p:sp>
      <p:pic>
        <p:nvPicPr>
          <p:cNvPr id="6" name="Picture 5" descr="A graph with blue and orange lines&#10;&#10;Description automatically generated">
            <a:extLst>
              <a:ext uri="{FF2B5EF4-FFF2-40B4-BE49-F238E27FC236}">
                <a16:creationId xmlns:a16="http://schemas.microsoft.com/office/drawing/2014/main" id="{53B628FC-0117-B19A-9CE3-20FBB177E39F}"/>
              </a:ext>
            </a:extLst>
          </p:cNvPr>
          <p:cNvPicPr>
            <a:picLocks noChangeAspect="1"/>
          </p:cNvPicPr>
          <p:nvPr/>
        </p:nvPicPr>
        <p:blipFill>
          <a:blip r:embed="rId3"/>
          <a:stretch>
            <a:fillRect/>
          </a:stretch>
        </p:blipFill>
        <p:spPr>
          <a:xfrm>
            <a:off x="60435" y="3013788"/>
            <a:ext cx="4464269" cy="2998180"/>
          </a:xfrm>
          <a:prstGeom prst="rect">
            <a:avLst/>
          </a:prstGeom>
        </p:spPr>
      </p:pic>
      <p:pic>
        <p:nvPicPr>
          <p:cNvPr id="7" name="Picture 6" descr="A graph of blue and orange lines&#10;&#10;Description automatically generated">
            <a:extLst>
              <a:ext uri="{FF2B5EF4-FFF2-40B4-BE49-F238E27FC236}">
                <a16:creationId xmlns:a16="http://schemas.microsoft.com/office/drawing/2014/main" id="{C96279F2-B156-C7B8-DEC4-C46276E101EE}"/>
              </a:ext>
            </a:extLst>
          </p:cNvPr>
          <p:cNvPicPr>
            <a:picLocks noChangeAspect="1"/>
          </p:cNvPicPr>
          <p:nvPr/>
        </p:nvPicPr>
        <p:blipFill>
          <a:blip r:embed="rId4"/>
          <a:stretch>
            <a:fillRect/>
          </a:stretch>
        </p:blipFill>
        <p:spPr>
          <a:xfrm>
            <a:off x="4514193" y="3015076"/>
            <a:ext cx="4411716" cy="2995607"/>
          </a:xfrm>
          <a:prstGeom prst="rect">
            <a:avLst/>
          </a:prstGeom>
        </p:spPr>
      </p:pic>
    </p:spTree>
    <p:extLst>
      <p:ext uri="{BB962C8B-B14F-4D97-AF65-F5344CB8AC3E}">
        <p14:creationId xmlns:p14="http://schemas.microsoft.com/office/powerpoint/2010/main" val="166142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13BE-5484-D5DE-E7A4-69DB5B57DC98}"/>
              </a:ext>
            </a:extLst>
          </p:cNvPr>
          <p:cNvSpPr>
            <a:spLocks noGrp="1"/>
          </p:cNvSpPr>
          <p:nvPr>
            <p:ph type="ctrTitle"/>
          </p:nvPr>
        </p:nvSpPr>
        <p:spPr>
          <a:xfrm>
            <a:off x="1117214" y="442674"/>
            <a:ext cx="6925732" cy="886397"/>
          </a:xfrm>
        </p:spPr>
        <p:txBody>
          <a:bodyPr/>
          <a:lstStyle/>
          <a:p>
            <a:r>
              <a:rPr lang="en-US" i="0"/>
              <a:t>Experimental Results and Evaluation</a:t>
            </a:r>
          </a:p>
          <a:p>
            <a:endParaRPr lang="en-US"/>
          </a:p>
        </p:txBody>
      </p:sp>
      <p:sp>
        <p:nvSpPr>
          <p:cNvPr id="4" name="Text Placeholder 3">
            <a:extLst>
              <a:ext uri="{FF2B5EF4-FFF2-40B4-BE49-F238E27FC236}">
                <a16:creationId xmlns:a16="http://schemas.microsoft.com/office/drawing/2014/main" id="{F4B03DA8-BC66-7D74-6581-8CC16BC2DD10}"/>
              </a:ext>
            </a:extLst>
          </p:cNvPr>
          <p:cNvSpPr>
            <a:spLocks noGrp="1"/>
          </p:cNvSpPr>
          <p:nvPr>
            <p:ph type="body" sz="quarter" idx="14"/>
          </p:nvPr>
        </p:nvSpPr>
        <p:spPr>
          <a:xfrm>
            <a:off x="1121672" y="1122387"/>
            <a:ext cx="6931042" cy="2436608"/>
          </a:xfrm>
        </p:spPr>
        <p:txBody>
          <a:bodyPr vert="horz" lIns="0" tIns="0" rIns="0" bIns="0" rtlCol="0" anchor="t">
            <a:normAutofit/>
          </a:bodyPr>
          <a:lstStyle/>
          <a:p>
            <a:r>
              <a:rPr lang="en-US">
                <a:latin typeface="Franklin Gothic Medium"/>
              </a:rPr>
              <a:t>We could not implement STGNN completely because of Adjacency Matrix. Since we focused on one Node, intra communication between microservices was very less. In addition, we only considered 1 hour timeline. Due to these reasons, the Adjacency Matrix was a Zero Matrix. </a:t>
            </a:r>
            <a:endParaRPr lang="en-US"/>
          </a:p>
          <a:p>
            <a:endParaRPr lang="en-US"/>
          </a:p>
          <a:p>
            <a:r>
              <a:rPr lang="en-US">
                <a:latin typeface="Franklin Gothic Medium"/>
              </a:rPr>
              <a:t>So, we decided to use a Normal Neural network to test the workload predictions. </a:t>
            </a:r>
          </a:p>
          <a:p>
            <a:endParaRPr lang="en-US"/>
          </a:p>
          <a:p>
            <a:pPr marL="0" indent="0">
              <a:buNone/>
            </a:pPr>
            <a:endParaRPr lang="en-US"/>
          </a:p>
        </p:txBody>
      </p:sp>
      <p:sp>
        <p:nvSpPr>
          <p:cNvPr id="5" name="Slide Number Placeholder 4">
            <a:extLst>
              <a:ext uri="{FF2B5EF4-FFF2-40B4-BE49-F238E27FC236}">
                <a16:creationId xmlns:a16="http://schemas.microsoft.com/office/drawing/2014/main" id="{A5DC7CFA-4E20-52F9-9A56-57AA83929E90}"/>
              </a:ext>
            </a:extLst>
          </p:cNvPr>
          <p:cNvSpPr>
            <a:spLocks noGrp="1"/>
          </p:cNvSpPr>
          <p:nvPr>
            <p:ph type="sldNum" sz="quarter" idx="4"/>
          </p:nvPr>
        </p:nvSpPr>
        <p:spPr/>
        <p:txBody>
          <a:bodyPr/>
          <a:lstStyle/>
          <a:p>
            <a:fld id="{8A7A6979-0714-4377-B894-6BE4C2D6E202}" type="slidenum">
              <a:rPr lang="en-US" smtClean="0"/>
              <a:pPr/>
              <a:t>11</a:t>
            </a:fld>
            <a:endParaRPr lang="en-US"/>
          </a:p>
        </p:txBody>
      </p:sp>
      <p:pic>
        <p:nvPicPr>
          <p:cNvPr id="6" name="Picture 5" descr="A graph of blue and orange dots&#10;&#10;Description automatically generated">
            <a:extLst>
              <a:ext uri="{FF2B5EF4-FFF2-40B4-BE49-F238E27FC236}">
                <a16:creationId xmlns:a16="http://schemas.microsoft.com/office/drawing/2014/main" id="{37E2082D-D2B8-FA07-A0D0-680F9E4139D1}"/>
              </a:ext>
            </a:extLst>
          </p:cNvPr>
          <p:cNvPicPr>
            <a:picLocks noChangeAspect="1"/>
          </p:cNvPicPr>
          <p:nvPr/>
        </p:nvPicPr>
        <p:blipFill>
          <a:blip r:embed="rId3"/>
          <a:stretch>
            <a:fillRect/>
          </a:stretch>
        </p:blipFill>
        <p:spPr>
          <a:xfrm>
            <a:off x="2434412" y="3423270"/>
            <a:ext cx="5232664" cy="3350696"/>
          </a:xfrm>
          <a:prstGeom prst="rect">
            <a:avLst/>
          </a:prstGeom>
        </p:spPr>
      </p:pic>
    </p:spTree>
    <p:extLst>
      <p:ext uri="{BB962C8B-B14F-4D97-AF65-F5344CB8AC3E}">
        <p14:creationId xmlns:p14="http://schemas.microsoft.com/office/powerpoint/2010/main" val="348803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05F7-A436-432D-0389-A3B2D3690546}"/>
              </a:ext>
            </a:extLst>
          </p:cNvPr>
          <p:cNvSpPr>
            <a:spLocks noGrp="1"/>
          </p:cNvSpPr>
          <p:nvPr>
            <p:ph type="ctrTitle"/>
          </p:nvPr>
        </p:nvSpPr>
        <p:spPr/>
        <p:txBody>
          <a:bodyPr/>
          <a:lstStyle/>
          <a:p>
            <a:r>
              <a:rPr lang="en-US"/>
              <a:t>Conclusion</a:t>
            </a:r>
          </a:p>
        </p:txBody>
      </p:sp>
      <p:sp>
        <p:nvSpPr>
          <p:cNvPr id="3" name="Subtitle 2">
            <a:extLst>
              <a:ext uri="{FF2B5EF4-FFF2-40B4-BE49-F238E27FC236}">
                <a16:creationId xmlns:a16="http://schemas.microsoft.com/office/drawing/2014/main" id="{48F815A6-0C27-E29C-9B87-7F63BD6668F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C4A7A36-3639-2053-E1D8-1CC73E9316C0}"/>
              </a:ext>
            </a:extLst>
          </p:cNvPr>
          <p:cNvSpPr>
            <a:spLocks noGrp="1"/>
          </p:cNvSpPr>
          <p:nvPr>
            <p:ph type="body" sz="quarter" idx="14"/>
          </p:nvPr>
        </p:nvSpPr>
        <p:spPr/>
        <p:txBody>
          <a:bodyPr vert="horz" lIns="0" tIns="0" rIns="0" bIns="0" rtlCol="0" anchor="t">
            <a:normAutofit/>
          </a:bodyPr>
          <a:lstStyle/>
          <a:p>
            <a:r>
              <a:rPr lang="en-US">
                <a:latin typeface="Franklin Gothic Medium"/>
              </a:rPr>
              <a:t>We have implemented LSTM Based Neural Network for Workload Metrics and DQNN Model for CPU Utilization</a:t>
            </a:r>
            <a:endParaRPr lang="en-US"/>
          </a:p>
          <a:p>
            <a:endParaRPr lang="en-US"/>
          </a:p>
          <a:p>
            <a:r>
              <a:rPr lang="en-US">
                <a:latin typeface="Franklin Gothic Medium"/>
              </a:rPr>
              <a:t>The biggest challenge we faced was the size of the dataset.</a:t>
            </a:r>
            <a:endParaRPr lang="en-US"/>
          </a:p>
          <a:p>
            <a:endParaRPr lang="en-US"/>
          </a:p>
          <a:p>
            <a:r>
              <a:rPr lang="en-US">
                <a:latin typeface="Franklin Gothic Medium"/>
              </a:rPr>
              <a:t>Overall, we saw that both DQNN and STGNN architectures described in the paper work well for this use-cases.</a:t>
            </a:r>
            <a:endParaRPr lang="en-US"/>
          </a:p>
          <a:p>
            <a:endParaRPr lang="en-US"/>
          </a:p>
          <a:p>
            <a:r>
              <a:rPr lang="en-US">
                <a:latin typeface="Franklin Gothic Medium"/>
              </a:rPr>
              <a:t>For Future Scope, we would like to download more data and extend our model to other nodes.</a:t>
            </a:r>
            <a:endParaRPr lang="en-US"/>
          </a:p>
          <a:p>
            <a:pPr marL="0" indent="0">
              <a:buNone/>
            </a:pPr>
            <a:endParaRPr lang="en-US"/>
          </a:p>
          <a:p>
            <a:endParaRPr lang="en-US"/>
          </a:p>
        </p:txBody>
      </p:sp>
      <p:sp>
        <p:nvSpPr>
          <p:cNvPr id="5" name="Slide Number Placeholder 4">
            <a:extLst>
              <a:ext uri="{FF2B5EF4-FFF2-40B4-BE49-F238E27FC236}">
                <a16:creationId xmlns:a16="http://schemas.microsoft.com/office/drawing/2014/main" id="{3681D9F7-EA70-8A35-CB1A-4E6D97E0569D}"/>
              </a:ext>
            </a:extLst>
          </p:cNvPr>
          <p:cNvSpPr>
            <a:spLocks noGrp="1"/>
          </p:cNvSpPr>
          <p:nvPr>
            <p:ph type="sldNum" sz="quarter" idx="4"/>
          </p:nvPr>
        </p:nvSpPr>
        <p:spPr/>
        <p:txBody>
          <a:bodyPr/>
          <a:lstStyle/>
          <a:p>
            <a:fld id="{8A7A6979-0714-4377-B894-6BE4C2D6E202}" type="slidenum">
              <a:rPr lang="en-US" smtClean="0"/>
              <a:pPr/>
              <a:t>12</a:t>
            </a:fld>
            <a:endParaRPr lang="en-US"/>
          </a:p>
        </p:txBody>
      </p:sp>
    </p:spTree>
    <p:extLst>
      <p:ext uri="{BB962C8B-B14F-4D97-AF65-F5344CB8AC3E}">
        <p14:creationId xmlns:p14="http://schemas.microsoft.com/office/powerpoint/2010/main" val="420659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F4B2-548F-5F42-8B41-4D7FB81CD07E}"/>
              </a:ext>
            </a:extLst>
          </p:cNvPr>
          <p:cNvSpPr>
            <a:spLocks noGrp="1"/>
          </p:cNvSpPr>
          <p:nvPr>
            <p:ph type="ctrTitle"/>
          </p:nvPr>
        </p:nvSpPr>
        <p:spPr>
          <a:xfrm>
            <a:off x="1086285" y="1852949"/>
            <a:ext cx="5500897" cy="854080"/>
          </a:xfrm>
        </p:spPr>
        <p:txBody>
          <a:bodyPr/>
          <a:lstStyle/>
          <a:p>
            <a:r>
              <a:rPr lang="en-US"/>
              <a:t>Thank You</a:t>
            </a:r>
          </a:p>
        </p:txBody>
      </p:sp>
      <p:sp>
        <p:nvSpPr>
          <p:cNvPr id="3" name="Slide Number Placeholder 2">
            <a:extLst>
              <a:ext uri="{FF2B5EF4-FFF2-40B4-BE49-F238E27FC236}">
                <a16:creationId xmlns:a16="http://schemas.microsoft.com/office/drawing/2014/main" id="{BF562F0A-A0A6-4441-AC12-76FFCAD42455}"/>
              </a:ext>
            </a:extLst>
          </p:cNvPr>
          <p:cNvSpPr>
            <a:spLocks noGrp="1"/>
          </p:cNvSpPr>
          <p:nvPr>
            <p:ph type="sldNum" sz="quarter" idx="12"/>
          </p:nvPr>
        </p:nvSpPr>
        <p:spPr/>
        <p:txBody>
          <a:bodyPr/>
          <a:lstStyle/>
          <a:p>
            <a:fld id="{8A7A6979-0714-4377-B894-6BE4C2D6E202}" type="slidenum">
              <a:rPr lang="en-US" smtClean="0"/>
              <a:pPr/>
              <a:t>13</a:t>
            </a:fld>
            <a:endParaRPr lang="en-US"/>
          </a:p>
        </p:txBody>
      </p:sp>
      <p:sp>
        <p:nvSpPr>
          <p:cNvPr id="4" name="Text Placeholder 3">
            <a:extLst>
              <a:ext uri="{FF2B5EF4-FFF2-40B4-BE49-F238E27FC236}">
                <a16:creationId xmlns:a16="http://schemas.microsoft.com/office/drawing/2014/main" id="{B3264691-F0FD-A245-BC44-29628B8B1C7A}"/>
              </a:ext>
            </a:extLst>
          </p:cNvPr>
          <p:cNvSpPr>
            <a:spLocks noGrp="1"/>
          </p:cNvSpPr>
          <p:nvPr>
            <p:ph type="body" sz="quarter" idx="13"/>
          </p:nvPr>
        </p:nvSpPr>
        <p:spPr/>
        <p:txBody>
          <a:bodyPr vert="horz" lIns="0" tIns="0" rIns="0" bIns="0" rtlCol="0" anchor="t">
            <a:normAutofit/>
          </a:bodyPr>
          <a:lstStyle/>
          <a:p>
            <a:pPr marL="4445"/>
            <a:r>
              <a:rPr lang="en-US">
                <a:latin typeface="Franklin Gothic Demi Cond"/>
              </a:rPr>
              <a:t>Any Questions?</a:t>
            </a:r>
            <a:endParaRPr lang="en-US"/>
          </a:p>
        </p:txBody>
      </p:sp>
      <p:sp>
        <p:nvSpPr>
          <p:cNvPr id="5" name="Text Placeholder 4">
            <a:extLst>
              <a:ext uri="{FF2B5EF4-FFF2-40B4-BE49-F238E27FC236}">
                <a16:creationId xmlns:a16="http://schemas.microsoft.com/office/drawing/2014/main" id="{A022EEEB-035B-C44D-B47D-5EB367443DE4}"/>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2ECC231E-BCD7-9B4F-8BAB-A911013C7166}"/>
              </a:ext>
            </a:extLst>
          </p:cNvPr>
          <p:cNvSpPr>
            <a:spLocks noGrp="1"/>
          </p:cNvSpPr>
          <p:nvPr>
            <p:ph type="body" sz="quarter" idx="15"/>
          </p:nvPr>
        </p:nvSpPr>
        <p:spPr/>
        <p:txBody>
          <a:bodyPr/>
          <a:lstStyle/>
          <a:p>
            <a:endParaRPr lang="en-US"/>
          </a:p>
        </p:txBody>
      </p:sp>
      <p:sp>
        <p:nvSpPr>
          <p:cNvPr id="7" name="Text Placeholder 6">
            <a:extLst>
              <a:ext uri="{FF2B5EF4-FFF2-40B4-BE49-F238E27FC236}">
                <a16:creationId xmlns:a16="http://schemas.microsoft.com/office/drawing/2014/main" id="{F6F161BB-1E3C-504F-99F7-6C53532FC01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56497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a:t>Introduction</a:t>
            </a:r>
          </a:p>
        </p:txBody>
      </p:sp>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389468" y="1320800"/>
            <a:ext cx="7653478" cy="4860481"/>
          </a:xfrm>
        </p:spPr>
        <p:txBody>
          <a:bodyPr>
            <a:normAutofit/>
          </a:bodyPr>
          <a:lstStyle/>
          <a:p>
            <a:r>
              <a:rPr lang="en-US"/>
              <a:t>Cloud service providers often provision excess resources to meet service level objectives (SLOs) and maintain service quality, even when the workload fluctuates. This excessive provisioning not only wastes resources but also consumes unnecessary power. </a:t>
            </a:r>
          </a:p>
          <a:p>
            <a:endParaRPr lang="en-US"/>
          </a:p>
          <a:p>
            <a:endParaRPr lang="en-US"/>
          </a:p>
          <a:p>
            <a:endParaRPr lang="en-US"/>
          </a:p>
          <a:p>
            <a:r>
              <a:rPr lang="en-US"/>
              <a:t>To address this issue, the paper introduces "DeepScaling," a solution with three innovative components:</a:t>
            </a:r>
          </a:p>
          <a:p>
            <a:pPr lvl="1"/>
            <a:r>
              <a:rPr lang="en-US"/>
              <a:t>1. Workload Forecasting</a:t>
            </a:r>
          </a:p>
          <a:p>
            <a:pPr lvl="1"/>
            <a:r>
              <a:rPr lang="en-US"/>
              <a:t>2. CPU Utilization Estimation</a:t>
            </a:r>
          </a:p>
          <a:p>
            <a:pPr lvl="1"/>
            <a:r>
              <a:rPr lang="en-US"/>
              <a:t>3. Adaptive Autoscaling</a:t>
            </a:r>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2</a:t>
            </a:fld>
            <a:endParaRPr lang="en-US"/>
          </a:p>
        </p:txBody>
      </p:sp>
    </p:spTree>
    <p:extLst>
      <p:ext uri="{BB962C8B-B14F-4D97-AF65-F5344CB8AC3E}">
        <p14:creationId xmlns:p14="http://schemas.microsoft.com/office/powerpoint/2010/main" val="371932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08BF-F334-65A0-36EF-03428D6A2E20}"/>
              </a:ext>
            </a:extLst>
          </p:cNvPr>
          <p:cNvSpPr>
            <a:spLocks noGrp="1"/>
          </p:cNvSpPr>
          <p:nvPr>
            <p:ph type="ctrTitle"/>
          </p:nvPr>
        </p:nvSpPr>
        <p:spPr/>
        <p:txBody>
          <a:bodyPr/>
          <a:lstStyle/>
          <a:p>
            <a:r>
              <a:rPr lang="en-US"/>
              <a:t>Problem Statement</a:t>
            </a:r>
          </a:p>
        </p:txBody>
      </p:sp>
      <p:sp>
        <p:nvSpPr>
          <p:cNvPr id="4" name="Text Placeholder 3">
            <a:extLst>
              <a:ext uri="{FF2B5EF4-FFF2-40B4-BE49-F238E27FC236}">
                <a16:creationId xmlns:a16="http://schemas.microsoft.com/office/drawing/2014/main" id="{8A85D327-1631-A943-5680-8C8C66F4261B}"/>
              </a:ext>
            </a:extLst>
          </p:cNvPr>
          <p:cNvSpPr>
            <a:spLocks noGrp="1"/>
          </p:cNvSpPr>
          <p:nvPr>
            <p:ph type="body" sz="quarter" idx="14"/>
          </p:nvPr>
        </p:nvSpPr>
        <p:spPr>
          <a:xfrm>
            <a:off x="1219200" y="1241778"/>
            <a:ext cx="6823745" cy="4132299"/>
          </a:xfrm>
        </p:spPr>
        <p:txBody>
          <a:bodyPr vert="horz" lIns="0" tIns="0" rIns="0" bIns="0" rtlCol="0" anchor="t">
            <a:normAutofit/>
          </a:bodyPr>
          <a:lstStyle/>
          <a:p>
            <a:r>
              <a:rPr lang="en-US">
                <a:latin typeface="Franklin Gothic Medium"/>
              </a:rPr>
              <a:t>The paper provides their result solely on the cloud environment of the Ant Group. Our objective for this project would be to reproduce this paper’s results with a different cloud environment to see how well do the paper solution generalize in other cloud-based architectures. </a:t>
            </a:r>
            <a:endParaRPr lang="en-US"/>
          </a:p>
        </p:txBody>
      </p:sp>
      <p:sp>
        <p:nvSpPr>
          <p:cNvPr id="5" name="Slide Number Placeholder 4">
            <a:extLst>
              <a:ext uri="{FF2B5EF4-FFF2-40B4-BE49-F238E27FC236}">
                <a16:creationId xmlns:a16="http://schemas.microsoft.com/office/drawing/2014/main" id="{A9DD3997-401D-6C75-944A-297FCF8A264C}"/>
              </a:ext>
            </a:extLst>
          </p:cNvPr>
          <p:cNvSpPr>
            <a:spLocks noGrp="1"/>
          </p:cNvSpPr>
          <p:nvPr>
            <p:ph type="sldNum" sz="quarter" idx="4"/>
          </p:nvPr>
        </p:nvSpPr>
        <p:spPr/>
        <p:txBody>
          <a:bodyPr/>
          <a:lstStyle/>
          <a:p>
            <a:fld id="{8A7A6979-0714-4377-B894-6BE4C2D6E202}" type="slidenum">
              <a:rPr lang="en-US" smtClean="0"/>
              <a:pPr/>
              <a:t>3</a:t>
            </a:fld>
            <a:endParaRPr lang="en-US"/>
          </a:p>
        </p:txBody>
      </p:sp>
    </p:spTree>
    <p:extLst>
      <p:ext uri="{BB962C8B-B14F-4D97-AF65-F5344CB8AC3E}">
        <p14:creationId xmlns:p14="http://schemas.microsoft.com/office/powerpoint/2010/main" val="60711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D212-15BE-E267-FCEC-514D531ADDC7}"/>
              </a:ext>
            </a:extLst>
          </p:cNvPr>
          <p:cNvSpPr>
            <a:spLocks noGrp="1"/>
          </p:cNvSpPr>
          <p:nvPr>
            <p:ph type="ctrTitle"/>
          </p:nvPr>
        </p:nvSpPr>
        <p:spPr/>
        <p:txBody>
          <a:bodyPr/>
          <a:lstStyle/>
          <a:p>
            <a:r>
              <a:rPr lang="en-US"/>
              <a:t>Challenges</a:t>
            </a:r>
          </a:p>
        </p:txBody>
      </p:sp>
      <p:sp>
        <p:nvSpPr>
          <p:cNvPr id="4" name="Text Placeholder 3">
            <a:extLst>
              <a:ext uri="{FF2B5EF4-FFF2-40B4-BE49-F238E27FC236}">
                <a16:creationId xmlns:a16="http://schemas.microsoft.com/office/drawing/2014/main" id="{80D277E1-65E4-64D5-29F4-B19176EFDCBB}"/>
              </a:ext>
            </a:extLst>
          </p:cNvPr>
          <p:cNvSpPr>
            <a:spLocks noGrp="1"/>
          </p:cNvSpPr>
          <p:nvPr>
            <p:ph type="body" sz="quarter" idx="14"/>
          </p:nvPr>
        </p:nvSpPr>
        <p:spPr>
          <a:xfrm>
            <a:off x="1117214" y="1164658"/>
            <a:ext cx="7357120" cy="4209420"/>
          </a:xfrm>
        </p:spPr>
        <p:txBody>
          <a:bodyPr/>
          <a:lstStyle/>
          <a:p>
            <a:pPr marL="0" indent="0">
              <a:buNone/>
            </a:pPr>
            <a:r>
              <a:rPr lang="en-US"/>
              <a:t>1. Workload Forecasting Challenge:  </a:t>
            </a:r>
          </a:p>
          <a:p>
            <a:pPr lvl="1"/>
            <a:r>
              <a:rPr lang="en-US"/>
              <a:t>Accurately forecasting the workload of different services is difficult, especially in complex cloud-native microservice architectures. Existing approaches often rely on simpler regression techniques for workload prediction, which are inadequate for capturing the intricate interactions, including those between microservices. </a:t>
            </a:r>
          </a:p>
          <a:p>
            <a:pPr marL="0" indent="0">
              <a:buNone/>
            </a:pPr>
            <a:endParaRPr lang="en-US"/>
          </a:p>
          <a:p>
            <a:pPr lvl="1"/>
            <a:r>
              <a:rPr lang="en-US"/>
              <a:t>To address this challenge, the proposed solution suggests using Spatio-temporal graph neural networks (STGNN) for workload forecasting. STGNN models the interactions within the service call-graph and considers the complex multi-variant relationships among various workload metrics. </a:t>
            </a:r>
          </a:p>
        </p:txBody>
      </p:sp>
      <p:sp>
        <p:nvSpPr>
          <p:cNvPr id="5" name="Slide Number Placeholder 4">
            <a:extLst>
              <a:ext uri="{FF2B5EF4-FFF2-40B4-BE49-F238E27FC236}">
                <a16:creationId xmlns:a16="http://schemas.microsoft.com/office/drawing/2014/main" id="{F10D616C-7A03-47B1-0E39-300AA9859B72}"/>
              </a:ext>
            </a:extLst>
          </p:cNvPr>
          <p:cNvSpPr>
            <a:spLocks noGrp="1"/>
          </p:cNvSpPr>
          <p:nvPr>
            <p:ph type="sldNum" sz="quarter" idx="4"/>
          </p:nvPr>
        </p:nvSpPr>
        <p:spPr/>
        <p:txBody>
          <a:bodyPr/>
          <a:lstStyle/>
          <a:p>
            <a:fld id="{8A7A6979-0714-4377-B894-6BE4C2D6E202}" type="slidenum">
              <a:rPr lang="en-US" smtClean="0"/>
              <a:pPr/>
              <a:t>4</a:t>
            </a:fld>
            <a:endParaRPr lang="en-US"/>
          </a:p>
        </p:txBody>
      </p:sp>
    </p:spTree>
    <p:extLst>
      <p:ext uri="{BB962C8B-B14F-4D97-AF65-F5344CB8AC3E}">
        <p14:creationId xmlns:p14="http://schemas.microsoft.com/office/powerpoint/2010/main" val="221586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789D-FE68-CDA8-E25D-173E26BFD538}"/>
              </a:ext>
            </a:extLst>
          </p:cNvPr>
          <p:cNvSpPr>
            <a:spLocks noGrp="1"/>
          </p:cNvSpPr>
          <p:nvPr>
            <p:ph type="ctrTitle"/>
          </p:nvPr>
        </p:nvSpPr>
        <p:spPr/>
        <p:txBody>
          <a:bodyPr/>
          <a:lstStyle/>
          <a:p>
            <a:r>
              <a:rPr lang="en-US"/>
              <a:t>Challenges</a:t>
            </a:r>
          </a:p>
        </p:txBody>
      </p:sp>
      <p:sp>
        <p:nvSpPr>
          <p:cNvPr id="4" name="Text Placeholder 3">
            <a:extLst>
              <a:ext uri="{FF2B5EF4-FFF2-40B4-BE49-F238E27FC236}">
                <a16:creationId xmlns:a16="http://schemas.microsoft.com/office/drawing/2014/main" id="{01C6043B-85FA-AEA4-DFFE-E7D3134D1C3E}"/>
              </a:ext>
            </a:extLst>
          </p:cNvPr>
          <p:cNvSpPr>
            <a:spLocks noGrp="1"/>
          </p:cNvSpPr>
          <p:nvPr>
            <p:ph type="body" sz="quarter" idx="14"/>
          </p:nvPr>
        </p:nvSpPr>
        <p:spPr>
          <a:xfrm>
            <a:off x="1212784" y="1260909"/>
            <a:ext cx="7517330" cy="4801224"/>
          </a:xfrm>
        </p:spPr>
        <p:txBody>
          <a:bodyPr>
            <a:normAutofit/>
          </a:bodyPr>
          <a:lstStyle/>
          <a:p>
            <a:pPr marL="0" indent="0">
              <a:buNone/>
            </a:pPr>
            <a:r>
              <a:rPr lang="en-US"/>
              <a:t>2. </a:t>
            </a:r>
            <a:r>
              <a:rPr lang="en-US" b="1" i="0">
                <a:effectLst/>
                <a:latin typeface="Söhne"/>
              </a:rPr>
              <a:t>Workload Characterization:</a:t>
            </a:r>
            <a:r>
              <a:rPr lang="en-US" b="0" i="0">
                <a:solidFill>
                  <a:srgbClr val="374151"/>
                </a:solidFill>
                <a:effectLst/>
                <a:latin typeface="Söhne"/>
              </a:rPr>
              <a:t> </a:t>
            </a:r>
          </a:p>
          <a:p>
            <a:pPr lvl="1"/>
            <a:r>
              <a:rPr lang="en-US"/>
              <a:t>It is challenging to accurately represent a service's workload in a way that reflects its CPU utilization properly. Attempting to predict CPU utilization solely based on historical CPU data results in significant forecasting errors, often exceeding 30% in trials. </a:t>
            </a:r>
          </a:p>
          <a:p>
            <a:pPr lvl="1"/>
            <a:r>
              <a:rPr lang="en-US"/>
              <a:t>To overcome the challenge of accurate workload characterization, the solution collects multi-dimensional workload metrics for each service. </a:t>
            </a:r>
          </a:p>
          <a:p>
            <a:pPr lvl="1"/>
            <a:r>
              <a:rPr lang="en-US"/>
              <a:t>These metrics encompass various aspects of the workload, including RPC requests, file I/O operations, database access, message requests, HTTP requests, and specific auxiliary features like instance count, service ID, and timestamp. </a:t>
            </a:r>
          </a:p>
          <a:p>
            <a:pPr lvl="1"/>
            <a:r>
              <a:rPr lang="en-US"/>
              <a:t>Collecting this comprehensive set of metrics aims to provide a more accurate representation of the service's workload.</a:t>
            </a:r>
          </a:p>
          <a:p>
            <a:endParaRPr lang="en-US"/>
          </a:p>
        </p:txBody>
      </p:sp>
      <p:sp>
        <p:nvSpPr>
          <p:cNvPr id="5" name="Slide Number Placeholder 4">
            <a:extLst>
              <a:ext uri="{FF2B5EF4-FFF2-40B4-BE49-F238E27FC236}">
                <a16:creationId xmlns:a16="http://schemas.microsoft.com/office/drawing/2014/main" id="{D5E8AA90-3FFD-B531-99D4-52B68CA75591}"/>
              </a:ext>
            </a:extLst>
          </p:cNvPr>
          <p:cNvSpPr>
            <a:spLocks noGrp="1"/>
          </p:cNvSpPr>
          <p:nvPr>
            <p:ph type="sldNum" sz="quarter" idx="4"/>
          </p:nvPr>
        </p:nvSpPr>
        <p:spPr/>
        <p:txBody>
          <a:bodyPr/>
          <a:lstStyle/>
          <a:p>
            <a:fld id="{8A7A6979-0714-4377-B894-6BE4C2D6E202}" type="slidenum">
              <a:rPr lang="en-US" smtClean="0"/>
              <a:pPr/>
              <a:t>5</a:t>
            </a:fld>
            <a:endParaRPr lang="en-US"/>
          </a:p>
        </p:txBody>
      </p:sp>
    </p:spTree>
    <p:extLst>
      <p:ext uri="{BB962C8B-B14F-4D97-AF65-F5344CB8AC3E}">
        <p14:creationId xmlns:p14="http://schemas.microsoft.com/office/powerpoint/2010/main" val="287567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114F-0C3E-4E0A-30CF-65ED6667008E}"/>
              </a:ext>
            </a:extLst>
          </p:cNvPr>
          <p:cNvSpPr>
            <a:spLocks noGrp="1"/>
          </p:cNvSpPr>
          <p:nvPr>
            <p:ph type="ctrTitle"/>
          </p:nvPr>
        </p:nvSpPr>
        <p:spPr>
          <a:xfrm>
            <a:off x="1117214" y="442674"/>
            <a:ext cx="6925732" cy="886397"/>
          </a:xfrm>
        </p:spPr>
        <p:txBody>
          <a:bodyPr/>
          <a:lstStyle/>
          <a:p>
            <a:r>
              <a:rPr lang="en-US">
                <a:latin typeface="Franklin Gothic Medium"/>
              </a:rPr>
              <a:t>Challenges</a:t>
            </a:r>
            <a:br>
              <a:rPr lang="en-US">
                <a:latin typeface="Franklin Gothic Medium"/>
              </a:rPr>
            </a:br>
            <a:endParaRPr lang="en-US"/>
          </a:p>
        </p:txBody>
      </p:sp>
      <p:sp>
        <p:nvSpPr>
          <p:cNvPr id="3" name="Subtitle 2">
            <a:extLst>
              <a:ext uri="{FF2B5EF4-FFF2-40B4-BE49-F238E27FC236}">
                <a16:creationId xmlns:a16="http://schemas.microsoft.com/office/drawing/2014/main" id="{8E7CB1FA-D386-5256-5943-77FA3515DC9F}"/>
              </a:ext>
            </a:extLst>
          </p:cNvPr>
          <p:cNvSpPr>
            <a:spLocks noGrp="1"/>
          </p:cNvSpPr>
          <p:nvPr>
            <p:ph type="subTitle" idx="1"/>
          </p:nvPr>
        </p:nvSpPr>
        <p:spPr/>
        <p:txBody>
          <a:bodyPr/>
          <a:lstStyle/>
          <a:p>
            <a:r>
              <a:rPr lang="en-US"/>
              <a:t>Expected Challenges specific to our implementation </a:t>
            </a:r>
          </a:p>
        </p:txBody>
      </p:sp>
      <p:sp>
        <p:nvSpPr>
          <p:cNvPr id="4" name="Text Placeholder 3">
            <a:extLst>
              <a:ext uri="{FF2B5EF4-FFF2-40B4-BE49-F238E27FC236}">
                <a16:creationId xmlns:a16="http://schemas.microsoft.com/office/drawing/2014/main" id="{F3EAB726-B052-2A0E-9F59-F082AD3F5840}"/>
              </a:ext>
            </a:extLst>
          </p:cNvPr>
          <p:cNvSpPr>
            <a:spLocks noGrp="1"/>
          </p:cNvSpPr>
          <p:nvPr>
            <p:ph type="body" sz="quarter" idx="14"/>
          </p:nvPr>
        </p:nvSpPr>
        <p:spPr/>
        <p:txBody>
          <a:bodyPr/>
          <a:lstStyle/>
          <a:p>
            <a:r>
              <a:rPr lang="en-US" dirty="0"/>
              <a:t>Large Dataset. (2 TB for 13 days)</a:t>
            </a:r>
          </a:p>
          <a:p>
            <a:pPr marL="0" indent="0">
              <a:buNone/>
            </a:pPr>
            <a:endParaRPr lang="en-US" dirty="0"/>
          </a:p>
          <a:p>
            <a:r>
              <a:rPr lang="en-US" dirty="0"/>
              <a:t>Due to lack of incomplete workload characteristics for all  microservices, it is difficult to make accurate workload predictions which can adversely affect CPU estimations.</a:t>
            </a:r>
          </a:p>
          <a:p>
            <a:endParaRPr lang="en-US" dirty="0"/>
          </a:p>
          <a:p>
            <a:r>
              <a:rPr lang="en-US" dirty="0"/>
              <a:t>Less Compute Resources</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E180C2EF-8EF6-E374-90C4-41297D910D41}"/>
              </a:ext>
            </a:extLst>
          </p:cNvPr>
          <p:cNvSpPr>
            <a:spLocks noGrp="1"/>
          </p:cNvSpPr>
          <p:nvPr>
            <p:ph type="sldNum" sz="quarter" idx="4"/>
          </p:nvPr>
        </p:nvSpPr>
        <p:spPr/>
        <p:txBody>
          <a:bodyPr/>
          <a:lstStyle/>
          <a:p>
            <a:fld id="{8A7A6979-0714-4377-B894-6BE4C2D6E202}" type="slidenum">
              <a:rPr lang="en-US" smtClean="0"/>
              <a:pPr/>
              <a:t>6</a:t>
            </a:fld>
            <a:endParaRPr lang="en-US"/>
          </a:p>
        </p:txBody>
      </p:sp>
    </p:spTree>
    <p:extLst>
      <p:ext uri="{BB962C8B-B14F-4D97-AF65-F5344CB8AC3E}">
        <p14:creationId xmlns:p14="http://schemas.microsoft.com/office/powerpoint/2010/main" val="94179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BD47-A7EA-3E31-8BE5-7B0A792E6122}"/>
              </a:ext>
            </a:extLst>
          </p:cNvPr>
          <p:cNvSpPr>
            <a:spLocks noGrp="1"/>
          </p:cNvSpPr>
          <p:nvPr>
            <p:ph type="ctrTitle"/>
          </p:nvPr>
        </p:nvSpPr>
        <p:spPr/>
        <p:txBody>
          <a:bodyPr/>
          <a:lstStyle/>
          <a:p>
            <a:r>
              <a:rPr lang="en-US"/>
              <a:t>System architecture of DeepScaling</a:t>
            </a:r>
          </a:p>
        </p:txBody>
      </p:sp>
      <p:sp>
        <p:nvSpPr>
          <p:cNvPr id="5" name="Slide Number Placeholder 4">
            <a:extLst>
              <a:ext uri="{FF2B5EF4-FFF2-40B4-BE49-F238E27FC236}">
                <a16:creationId xmlns:a16="http://schemas.microsoft.com/office/drawing/2014/main" id="{D5E4E4E3-1860-DC9A-AC2A-471FC345FFC8}"/>
              </a:ext>
            </a:extLst>
          </p:cNvPr>
          <p:cNvSpPr>
            <a:spLocks noGrp="1"/>
          </p:cNvSpPr>
          <p:nvPr>
            <p:ph type="sldNum" sz="quarter" idx="4"/>
          </p:nvPr>
        </p:nvSpPr>
        <p:spPr/>
        <p:txBody>
          <a:bodyPr/>
          <a:lstStyle/>
          <a:p>
            <a:fld id="{8A7A6979-0714-4377-B894-6BE4C2D6E202}" type="slidenum">
              <a:rPr lang="en-US" smtClean="0"/>
              <a:pPr/>
              <a:t>7</a:t>
            </a:fld>
            <a:endParaRPr lang="en-US"/>
          </a:p>
        </p:txBody>
      </p:sp>
      <p:pic>
        <p:nvPicPr>
          <p:cNvPr id="11" name="Picture 10">
            <a:extLst>
              <a:ext uri="{FF2B5EF4-FFF2-40B4-BE49-F238E27FC236}">
                <a16:creationId xmlns:a16="http://schemas.microsoft.com/office/drawing/2014/main" id="{2D0D3094-8B0C-DA8C-BEF3-AFD32C79F0AF}"/>
              </a:ext>
            </a:extLst>
          </p:cNvPr>
          <p:cNvPicPr>
            <a:picLocks noChangeAspect="1"/>
          </p:cNvPicPr>
          <p:nvPr/>
        </p:nvPicPr>
        <p:blipFill>
          <a:blip r:embed="rId3"/>
          <a:stretch>
            <a:fillRect/>
          </a:stretch>
        </p:blipFill>
        <p:spPr>
          <a:xfrm>
            <a:off x="1852233" y="1271286"/>
            <a:ext cx="5439534" cy="4315427"/>
          </a:xfrm>
          <a:prstGeom prst="rect">
            <a:avLst/>
          </a:prstGeom>
        </p:spPr>
      </p:pic>
    </p:spTree>
    <p:extLst>
      <p:ext uri="{BB962C8B-B14F-4D97-AF65-F5344CB8AC3E}">
        <p14:creationId xmlns:p14="http://schemas.microsoft.com/office/powerpoint/2010/main" val="361637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CFA6-6CD3-9C5F-9BEC-32A09EC26CC9}"/>
              </a:ext>
            </a:extLst>
          </p:cNvPr>
          <p:cNvSpPr>
            <a:spLocks noGrp="1"/>
          </p:cNvSpPr>
          <p:nvPr>
            <p:ph type="ctrTitle"/>
          </p:nvPr>
        </p:nvSpPr>
        <p:spPr>
          <a:xfrm>
            <a:off x="552283" y="87950"/>
            <a:ext cx="7490663" cy="775597"/>
          </a:xfrm>
        </p:spPr>
        <p:txBody>
          <a:bodyPr/>
          <a:lstStyle/>
          <a:p>
            <a:r>
              <a:rPr lang="en-US" sz="2800" i="0">
                <a:solidFill>
                  <a:srgbClr val="CFB991"/>
                </a:solidFill>
                <a:latin typeface="Franklin Gothic Medium"/>
              </a:rPr>
              <a:t>Baseline Solution/Deployment/Experimental Setup</a:t>
            </a:r>
            <a:endParaRPr lang="en-US" sz="2400"/>
          </a:p>
        </p:txBody>
      </p:sp>
      <p:sp>
        <p:nvSpPr>
          <p:cNvPr id="4" name="Text Placeholder 3">
            <a:extLst>
              <a:ext uri="{FF2B5EF4-FFF2-40B4-BE49-F238E27FC236}">
                <a16:creationId xmlns:a16="http://schemas.microsoft.com/office/drawing/2014/main" id="{2A1C6BBC-1534-64DD-C97D-ED0FF4FB399D}"/>
              </a:ext>
            </a:extLst>
          </p:cNvPr>
          <p:cNvSpPr>
            <a:spLocks noGrp="1"/>
          </p:cNvSpPr>
          <p:nvPr>
            <p:ph type="body" sz="quarter" idx="14"/>
          </p:nvPr>
        </p:nvSpPr>
        <p:spPr>
          <a:xfrm>
            <a:off x="197560" y="1084513"/>
            <a:ext cx="8857006" cy="2607909"/>
          </a:xfrm>
        </p:spPr>
        <p:txBody>
          <a:bodyPr vert="horz" lIns="0" tIns="0" rIns="0" bIns="0" rtlCol="0" anchor="t">
            <a:normAutofit fontScale="92500" lnSpcReduction="10000"/>
          </a:bodyPr>
          <a:lstStyle/>
          <a:p>
            <a:r>
              <a:rPr lang="en-US" sz="1600">
                <a:latin typeface="Franklin Gothic Medium"/>
              </a:rPr>
              <a:t>We are using Alibaba Google Trace 2022 microservices as our dataset since it matches the closest with the dataset considered in the paper</a:t>
            </a:r>
            <a:endParaRPr lang="en-US" sz="1600"/>
          </a:p>
          <a:p>
            <a:endParaRPr lang="en-US" sz="1600">
              <a:latin typeface="Franklin Gothic Medium"/>
            </a:endParaRPr>
          </a:p>
          <a:p>
            <a:r>
              <a:rPr lang="en-US" sz="1600">
                <a:latin typeface="Franklin Gothic Medium"/>
              </a:rPr>
              <a:t>The data has been collected over 13 days and total size is about 2TB</a:t>
            </a:r>
            <a:endParaRPr lang="en-US" sz="1600"/>
          </a:p>
          <a:p>
            <a:endParaRPr lang="en-US" sz="1600">
              <a:latin typeface="Franklin Gothic Medium"/>
            </a:endParaRPr>
          </a:p>
          <a:p>
            <a:r>
              <a:rPr lang="en-US" sz="1600">
                <a:latin typeface="Franklin Gothic Medium"/>
              </a:rPr>
              <a:t>Size of data for an hour is around  52GB. </a:t>
            </a:r>
            <a:endParaRPr lang="en-US" sz="1600"/>
          </a:p>
          <a:p>
            <a:endParaRPr lang="en-US" sz="1600">
              <a:latin typeface="Franklin Gothic Medium"/>
            </a:endParaRPr>
          </a:p>
          <a:p>
            <a:r>
              <a:rPr lang="en-US" sz="1600">
                <a:latin typeface="Franklin Gothic Medium"/>
              </a:rPr>
              <a:t>For our project, we have focused on data for an hour due to it’s large size</a:t>
            </a:r>
          </a:p>
          <a:p>
            <a:endParaRPr lang="en-US" sz="1600">
              <a:latin typeface="Franklin Gothic Medium"/>
            </a:endParaRPr>
          </a:p>
          <a:p>
            <a:r>
              <a:rPr lang="en-US" sz="1600">
                <a:latin typeface="Franklin Gothic Medium"/>
              </a:rPr>
              <a:t>There are 4 directories created while downloading</a:t>
            </a:r>
          </a:p>
          <a:p>
            <a:endParaRPr lang="en-US" sz="1600">
              <a:latin typeface="Franklin Gothic Medium"/>
            </a:endParaRPr>
          </a:p>
          <a:p>
            <a:r>
              <a:rPr lang="en-US" sz="1600">
                <a:latin typeface="Franklin Gothic Medium"/>
              </a:rPr>
              <a:t>Node                                          </a:t>
            </a:r>
            <a:r>
              <a:rPr lang="en-US" sz="1600" err="1">
                <a:latin typeface="Franklin Gothic Medium"/>
              </a:rPr>
              <a:t>MSResource</a:t>
            </a:r>
            <a:r>
              <a:rPr lang="en-US" sz="1600">
                <a:latin typeface="Franklin Gothic Medium"/>
              </a:rPr>
              <a:t>                         MSRTMCR                </a:t>
            </a:r>
            <a:r>
              <a:rPr lang="en-US" sz="1600" err="1">
                <a:latin typeface="Franklin Gothic Medium"/>
              </a:rPr>
              <a:t>MSCallGraph</a:t>
            </a:r>
          </a:p>
          <a:p>
            <a:endParaRPr lang="en-US"/>
          </a:p>
        </p:txBody>
      </p:sp>
      <p:sp>
        <p:nvSpPr>
          <p:cNvPr id="5" name="Slide Number Placeholder 4">
            <a:extLst>
              <a:ext uri="{FF2B5EF4-FFF2-40B4-BE49-F238E27FC236}">
                <a16:creationId xmlns:a16="http://schemas.microsoft.com/office/drawing/2014/main" id="{7050393C-043B-990A-5569-C00F9821DA27}"/>
              </a:ext>
            </a:extLst>
          </p:cNvPr>
          <p:cNvSpPr>
            <a:spLocks noGrp="1"/>
          </p:cNvSpPr>
          <p:nvPr>
            <p:ph type="sldNum" sz="quarter" idx="4"/>
          </p:nvPr>
        </p:nvSpPr>
        <p:spPr/>
        <p:txBody>
          <a:bodyPr/>
          <a:lstStyle/>
          <a:p>
            <a:fld id="{8A7A6979-0714-4377-B894-6BE4C2D6E202}" type="slidenum">
              <a:rPr lang="en-US" smtClean="0"/>
              <a:pPr/>
              <a:t>8</a:t>
            </a:fld>
            <a:endParaRPr lang="en-US"/>
          </a:p>
        </p:txBody>
      </p:sp>
      <p:pic>
        <p:nvPicPr>
          <p:cNvPr id="6" name="Picture 5" descr="A screenshot of a computer code&#10;&#10;Description automatically generated">
            <a:extLst>
              <a:ext uri="{FF2B5EF4-FFF2-40B4-BE49-F238E27FC236}">
                <a16:creationId xmlns:a16="http://schemas.microsoft.com/office/drawing/2014/main" id="{89FD65EE-C4B3-DB70-1533-4094E5E877CB}"/>
              </a:ext>
            </a:extLst>
          </p:cNvPr>
          <p:cNvPicPr>
            <a:picLocks noChangeAspect="1"/>
          </p:cNvPicPr>
          <p:nvPr/>
        </p:nvPicPr>
        <p:blipFill>
          <a:blip r:embed="rId3"/>
          <a:stretch>
            <a:fillRect/>
          </a:stretch>
        </p:blipFill>
        <p:spPr>
          <a:xfrm>
            <a:off x="91966" y="3802445"/>
            <a:ext cx="2286000" cy="2800350"/>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7BF5AFDE-C18F-F731-39C1-9A032A6CA47A}"/>
              </a:ext>
            </a:extLst>
          </p:cNvPr>
          <p:cNvPicPr>
            <a:picLocks noChangeAspect="1"/>
          </p:cNvPicPr>
          <p:nvPr/>
        </p:nvPicPr>
        <p:blipFill>
          <a:blip r:embed="rId4"/>
          <a:stretch>
            <a:fillRect/>
          </a:stretch>
        </p:blipFill>
        <p:spPr>
          <a:xfrm>
            <a:off x="2464676" y="3514194"/>
            <a:ext cx="2743200" cy="316664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234C762-EE83-F178-AF89-3E7D4422F46C}"/>
              </a:ext>
            </a:extLst>
          </p:cNvPr>
          <p:cNvPicPr>
            <a:picLocks noChangeAspect="1"/>
          </p:cNvPicPr>
          <p:nvPr/>
        </p:nvPicPr>
        <p:blipFill>
          <a:blip r:embed="rId5"/>
          <a:stretch>
            <a:fillRect/>
          </a:stretch>
        </p:blipFill>
        <p:spPr>
          <a:xfrm>
            <a:off x="6347755" y="3508156"/>
            <a:ext cx="2124075" cy="3257550"/>
          </a:xfrm>
          <a:prstGeom prst="rect">
            <a:avLst/>
          </a:prstGeom>
        </p:spPr>
      </p:pic>
    </p:spTree>
    <p:extLst>
      <p:ext uri="{BB962C8B-B14F-4D97-AF65-F5344CB8AC3E}">
        <p14:creationId xmlns:p14="http://schemas.microsoft.com/office/powerpoint/2010/main" val="332445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2C6B-008D-88BC-7F66-CAD13958CFA8}"/>
              </a:ext>
            </a:extLst>
          </p:cNvPr>
          <p:cNvSpPr>
            <a:spLocks noGrp="1"/>
          </p:cNvSpPr>
          <p:nvPr>
            <p:ph type="ctrTitle"/>
          </p:nvPr>
        </p:nvSpPr>
        <p:spPr>
          <a:xfrm>
            <a:off x="696801" y="114226"/>
            <a:ext cx="7346145" cy="1104045"/>
          </a:xfrm>
        </p:spPr>
        <p:txBody>
          <a:bodyPr/>
          <a:lstStyle/>
          <a:p>
            <a:r>
              <a:rPr lang="en-US" sz="2800" i="0">
                <a:latin typeface="Franklin Gothic Medium"/>
              </a:rPr>
              <a:t>Baseline Solution/Deployment/Experimental Setup</a:t>
            </a:r>
            <a:endParaRPr lang="en-US">
              <a:latin typeface="Franklin Gothic Medium"/>
            </a:endParaRPr>
          </a:p>
        </p:txBody>
      </p:sp>
      <p:sp>
        <p:nvSpPr>
          <p:cNvPr id="4" name="Text Placeholder 3">
            <a:extLst>
              <a:ext uri="{FF2B5EF4-FFF2-40B4-BE49-F238E27FC236}">
                <a16:creationId xmlns:a16="http://schemas.microsoft.com/office/drawing/2014/main" id="{30567C9C-C54C-BBAB-83DF-6E0E35EE5210}"/>
              </a:ext>
            </a:extLst>
          </p:cNvPr>
          <p:cNvSpPr>
            <a:spLocks noGrp="1"/>
          </p:cNvSpPr>
          <p:nvPr>
            <p:ph type="body" sz="quarter" idx="14"/>
          </p:nvPr>
        </p:nvSpPr>
        <p:spPr>
          <a:xfrm>
            <a:off x="2907757" y="1147989"/>
            <a:ext cx="5135188" cy="4226088"/>
          </a:xfrm>
        </p:spPr>
        <p:txBody>
          <a:bodyPr vert="horz" lIns="0" tIns="0" rIns="0" bIns="0" rtlCol="0" anchor="t">
            <a:normAutofit/>
          </a:bodyPr>
          <a:lstStyle/>
          <a:p>
            <a:r>
              <a:rPr lang="en-US"/>
              <a:t>To reduce the size of the dataset, we have focused on microservices belonging to only one Node (NODE_27596)</a:t>
            </a:r>
          </a:p>
          <a:p>
            <a:endParaRPr lang="en-US"/>
          </a:p>
          <a:p>
            <a:r>
              <a:rPr lang="en-US"/>
              <a:t>We chose this node as it had the max number of microservices working in it.</a:t>
            </a:r>
          </a:p>
          <a:p>
            <a:endParaRPr lang="en-US"/>
          </a:p>
          <a:p>
            <a:r>
              <a:rPr lang="en-US"/>
              <a:t>We then join our MSRMTCR files with MSResource files and obtain a dataset with the columns shown in the image.</a:t>
            </a:r>
          </a:p>
          <a:p>
            <a:endParaRPr lang="en-US"/>
          </a:p>
          <a:p>
            <a:r>
              <a:rPr lang="en-US"/>
              <a:t>After dropping the duplicates, we are left with around 800 non NA rows.</a:t>
            </a:r>
          </a:p>
          <a:p>
            <a:endParaRPr lang="en-US"/>
          </a:p>
        </p:txBody>
      </p:sp>
      <p:sp>
        <p:nvSpPr>
          <p:cNvPr id="5" name="Slide Number Placeholder 4">
            <a:extLst>
              <a:ext uri="{FF2B5EF4-FFF2-40B4-BE49-F238E27FC236}">
                <a16:creationId xmlns:a16="http://schemas.microsoft.com/office/drawing/2014/main" id="{EB365CC5-642A-C8D1-2F39-EB90A45E080C}"/>
              </a:ext>
            </a:extLst>
          </p:cNvPr>
          <p:cNvSpPr>
            <a:spLocks noGrp="1"/>
          </p:cNvSpPr>
          <p:nvPr>
            <p:ph type="sldNum" sz="quarter" idx="4"/>
          </p:nvPr>
        </p:nvSpPr>
        <p:spPr/>
        <p:txBody>
          <a:bodyPr/>
          <a:lstStyle/>
          <a:p>
            <a:fld id="{8A7A6979-0714-4377-B894-6BE4C2D6E202}" type="slidenum">
              <a:rPr lang="en-US" smtClean="0"/>
              <a:pPr/>
              <a:t>9</a:t>
            </a:fld>
            <a:endParaRPr lang="en-US"/>
          </a:p>
        </p:txBody>
      </p:sp>
      <p:pic>
        <p:nvPicPr>
          <p:cNvPr id="6" name="Picture 5" descr="A screenshot of a computer&#10;&#10;Description automatically generated">
            <a:extLst>
              <a:ext uri="{FF2B5EF4-FFF2-40B4-BE49-F238E27FC236}">
                <a16:creationId xmlns:a16="http://schemas.microsoft.com/office/drawing/2014/main" id="{09982A82-9267-2C90-B530-366AE94147FC}"/>
              </a:ext>
            </a:extLst>
          </p:cNvPr>
          <p:cNvPicPr>
            <a:picLocks noChangeAspect="1"/>
          </p:cNvPicPr>
          <p:nvPr/>
        </p:nvPicPr>
        <p:blipFill>
          <a:blip r:embed="rId2"/>
          <a:stretch>
            <a:fillRect/>
          </a:stretch>
        </p:blipFill>
        <p:spPr>
          <a:xfrm>
            <a:off x="467920" y="977462"/>
            <a:ext cx="1901952" cy="4114800"/>
          </a:xfrm>
          <a:prstGeom prst="rect">
            <a:avLst/>
          </a:prstGeom>
        </p:spPr>
      </p:pic>
      <p:pic>
        <p:nvPicPr>
          <p:cNvPr id="7" name="Picture 6" descr="A white grid with black lines&#10;&#10;Description automatically generated">
            <a:extLst>
              <a:ext uri="{FF2B5EF4-FFF2-40B4-BE49-F238E27FC236}">
                <a16:creationId xmlns:a16="http://schemas.microsoft.com/office/drawing/2014/main" id="{E959A686-2C5D-34DB-0689-94B31EE934DE}"/>
              </a:ext>
            </a:extLst>
          </p:cNvPr>
          <p:cNvPicPr>
            <a:picLocks noChangeAspect="1"/>
          </p:cNvPicPr>
          <p:nvPr/>
        </p:nvPicPr>
        <p:blipFill>
          <a:blip r:embed="rId3"/>
          <a:stretch>
            <a:fillRect/>
          </a:stretch>
        </p:blipFill>
        <p:spPr>
          <a:xfrm>
            <a:off x="467710" y="5100752"/>
            <a:ext cx="1902373" cy="440222"/>
          </a:xfrm>
          <a:prstGeom prst="rect">
            <a:avLst/>
          </a:prstGeom>
        </p:spPr>
      </p:pic>
      <p:pic>
        <p:nvPicPr>
          <p:cNvPr id="8" name="Picture 7" descr="A screenshot of a calculator&#10;&#10;Description automatically generated">
            <a:extLst>
              <a:ext uri="{FF2B5EF4-FFF2-40B4-BE49-F238E27FC236}">
                <a16:creationId xmlns:a16="http://schemas.microsoft.com/office/drawing/2014/main" id="{D3A28948-3097-EF6A-3FA5-CA145FCEC7B5}"/>
              </a:ext>
            </a:extLst>
          </p:cNvPr>
          <p:cNvPicPr>
            <a:picLocks noChangeAspect="1"/>
          </p:cNvPicPr>
          <p:nvPr/>
        </p:nvPicPr>
        <p:blipFill>
          <a:blip r:embed="rId4"/>
          <a:stretch>
            <a:fillRect/>
          </a:stretch>
        </p:blipFill>
        <p:spPr>
          <a:xfrm>
            <a:off x="467710" y="5546008"/>
            <a:ext cx="1902373" cy="508776"/>
          </a:xfrm>
          <a:prstGeom prst="rect">
            <a:avLst/>
          </a:prstGeom>
        </p:spPr>
      </p:pic>
    </p:spTree>
    <p:extLst>
      <p:ext uri="{BB962C8B-B14F-4D97-AF65-F5344CB8AC3E}">
        <p14:creationId xmlns:p14="http://schemas.microsoft.com/office/powerpoint/2010/main" val="1889170471"/>
      </p:ext>
    </p:extLst>
  </p:cSld>
  <p:clrMapOvr>
    <a:masterClrMapping/>
  </p:clrMapOvr>
</p:sld>
</file>

<file path=ppt/theme/theme1.xml><?xml version="1.0" encoding="utf-8"?>
<a:theme xmlns:a="http://schemas.openxmlformats.org/drawingml/2006/main" name="Parcel">
  <a:themeElements>
    <a:clrScheme name="Custom 2">
      <a:dk1>
        <a:srgbClr val="000000"/>
      </a:dk1>
      <a:lt1>
        <a:srgbClr val="000000"/>
      </a:lt1>
      <a:dk2>
        <a:srgbClr val="555960"/>
      </a:dk2>
      <a:lt2>
        <a:srgbClr val="CFB991"/>
      </a:lt2>
      <a:accent1>
        <a:srgbClr val="8E6F3E"/>
      </a:accent1>
      <a:accent2>
        <a:srgbClr val="FFFFFF"/>
      </a:accent2>
      <a:accent3>
        <a:srgbClr val="FFFFFF"/>
      </a:accent3>
      <a:accent4>
        <a:srgbClr val="FFFFFF"/>
      </a:accent4>
      <a:accent5>
        <a:srgbClr val="FFFFFF"/>
      </a:accent5>
      <a:accent6>
        <a:srgbClr val="FFFFFF"/>
      </a:accent6>
      <a:hlink>
        <a:srgbClr val="8D6F3D"/>
      </a:hlink>
      <a:folHlink>
        <a:srgbClr val="8D6F3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pptx" id="{15472184-1F6E-B94F-8582-FBC685EFAC84}" vid="{7B644FC9-7B5C-F54C-A4D7-3EDC0CF19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253</TotalTime>
  <Words>1899</Words>
  <Application>Microsoft Office PowerPoint</Application>
  <PresentationFormat>On-screen Show (4:3)</PresentationFormat>
  <Paragraphs>135</Paragraphs>
  <Slides>13</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Acumin Pro</vt:lpstr>
      <vt:lpstr>Arial</vt:lpstr>
      <vt:lpstr>Calibri</vt:lpstr>
      <vt:lpstr>Franklin Gothic Book</vt:lpstr>
      <vt:lpstr>Franklin Gothic Demi Cond</vt:lpstr>
      <vt:lpstr>Franklin Gothic Medium</vt:lpstr>
      <vt:lpstr>Franklin Gothic Medium Cond</vt:lpstr>
      <vt:lpstr>Impact</vt:lpstr>
      <vt:lpstr>LibertineMathMI</vt:lpstr>
      <vt:lpstr>LinLibertineT</vt:lpstr>
      <vt:lpstr>LinLibertineTB</vt:lpstr>
      <vt:lpstr>Söhne</vt:lpstr>
      <vt:lpstr>txmiaX</vt:lpstr>
      <vt:lpstr>Wingdings</vt:lpstr>
      <vt:lpstr>Parcel</vt:lpstr>
      <vt:lpstr>DeepScaling: Microservices AutoScaling for Stable CPU Utilization in Large Scale Cloud Systems</vt:lpstr>
      <vt:lpstr>Introduction</vt:lpstr>
      <vt:lpstr>Problem Statement</vt:lpstr>
      <vt:lpstr>Challenges</vt:lpstr>
      <vt:lpstr>Challenges</vt:lpstr>
      <vt:lpstr>Challenges </vt:lpstr>
      <vt:lpstr>System architecture of DeepScaling</vt:lpstr>
      <vt:lpstr>Baseline Solution/Deployment/Experimental Setup</vt:lpstr>
      <vt:lpstr>Baseline Solution/Deployment/Experimental Setup</vt:lpstr>
      <vt:lpstr>Experimental Results and Evaluation</vt:lpstr>
      <vt:lpstr>Experimental Results and Evaluation </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dc:title>
  <dc:subject/>
  <dc:creator>Drake, Payton E</dc:creator>
  <cp:keywords/>
  <dc:description/>
  <cp:lastModifiedBy>Chittilapilly, Kevin Varghese</cp:lastModifiedBy>
  <cp:revision>4</cp:revision>
  <dcterms:created xsi:type="dcterms:W3CDTF">2020-02-06T20:42:06Z</dcterms:created>
  <dcterms:modified xsi:type="dcterms:W3CDTF">2023-12-05T03:52:49Z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2023-11-05T04:55:40Z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44a5e16c-6f88-4418-93b2-4b2686c64023</vt:lpwstr>
  </property>
  <property fmtid="{D5CDD505-2E9C-101B-9397-08002B2CF9AE}" pid="8" name="MSIP_Label_4044bd30-2ed7-4c9d-9d12-46200872a97b_ContentBits">
    <vt:lpwstr>0</vt:lpwstr>
  </property>
</Properties>
</file>