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386" r:id="rId2"/>
    <p:sldId id="399" r:id="rId3"/>
    <p:sldId id="400" r:id="rId4"/>
    <p:sldId id="398" r:id="rId5"/>
    <p:sldId id="401" r:id="rId6"/>
    <p:sldId id="402" r:id="rId7"/>
    <p:sldId id="403" r:id="rId8"/>
    <p:sldId id="406" r:id="rId9"/>
    <p:sldId id="405" r:id="rId10"/>
    <p:sldId id="407" r:id="rId11"/>
    <p:sldId id="408" r:id="rId12"/>
    <p:sldId id="409" r:id="rId13"/>
    <p:sldId id="410" r:id="rId14"/>
    <p:sldId id="411" r:id="rId15"/>
    <p:sldId id="412" r:id="rId16"/>
    <p:sldId id="413" r:id="rId17"/>
    <p:sldId id="397" r:id="rId18"/>
    <p:sldId id="352"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9" roundtripDataSignature="AMtx7mig7ji2cih9fJrL5j+1LxMiJTPN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16"/>
    <p:restoredTop sz="70788" autoAdjust="0"/>
  </p:normalViewPr>
  <p:slideViewPr>
    <p:cSldViewPr snapToGrid="0" snapToObjects="1">
      <p:cViewPr>
        <p:scale>
          <a:sx n="33" d="100"/>
          <a:sy n="33" d="100"/>
        </p:scale>
        <p:origin x="1344" y="10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09" Type="http://customschemas.google.com/relationships/presentationmetadata" Target="metadata"/><Relationship Id="rId3" Type="http://schemas.openxmlformats.org/officeDocument/2006/relationships/slide" Target="slides/slide2.xml"/><Relationship Id="rId11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11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11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0" indent="0" algn="l" rtl="0">
              <a:lnSpc>
                <a:spcPct val="100000"/>
              </a:lnSpc>
              <a:spcBef>
                <a:spcPts val="0"/>
              </a:spcBef>
              <a:spcAft>
                <a:spcPts val="0"/>
              </a:spcAft>
              <a:buSzPts val="1400"/>
              <a:buNone/>
            </a:pPr>
            <a:endParaRPr lang="zh-TW" altLang="en-US" dirty="0"/>
          </a:p>
        </p:txBody>
      </p:sp>
      <p:sp>
        <p:nvSpPr>
          <p:cNvPr id="4" name="投影片編號版面配置區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uk-UA" altLang="zh-TW" sz="1200" b="0" i="0" u="none" strike="noStrike" cap="none" smtClean="0">
                <a:solidFill>
                  <a:schemeClr val="dk1"/>
                </a:solidFill>
                <a:latin typeface="Calibri"/>
                <a:ea typeface="Calibri"/>
                <a:cs typeface="Calibri"/>
                <a:sym typeface="Calibri"/>
              </a:rPr>
              <a:t>1</a:t>
            </a:fld>
            <a:endParaRPr lang="uk-U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630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1" lang="en-US" altLang="zh-TW" dirty="0" err="1"/>
              <a:t>Jupyter</a:t>
            </a:r>
            <a:r>
              <a:rPr kumimoji="1" lang="en-US" altLang="zh-TW" dirty="0"/>
              <a:t> notebook</a:t>
            </a:r>
            <a:r>
              <a:rPr kumimoji="1" lang="zh-TW" altLang="en-US" dirty="0"/>
              <a:t>簡介：</a:t>
            </a:r>
            <a:r>
              <a:rPr kumimoji="1" lang="mr-IN" altLang="zh-TW" dirty="0"/>
              <a:t>https://medium.com/@yehjames/%E8%B3%87%E6%96%99%E5%88%86%E6%9E%90-%E6%A9%9F%E5%99%A8%E5%AD%B8%E7%BF%92-%E7%AC%AC1-2%E8%AC%9B-jupyter-notebook%E4%BB%8B%E7%B4%B9-705f023e3720</a:t>
            </a:r>
            <a:endParaRPr kumimoji="1" lang="zh-TW" altLang="en-US" dirty="0"/>
          </a:p>
          <a:p>
            <a:endParaRPr lang="en-US" dirty="0"/>
          </a:p>
        </p:txBody>
      </p:sp>
      <p:sp>
        <p:nvSpPr>
          <p:cNvPr id="4" name="投影片編號版面配置區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TW" sz="1200" b="0" i="0" u="none" strike="noStrike" cap="none" smtClean="0">
                <a:solidFill>
                  <a:schemeClr val="dk1"/>
                </a:solidFill>
                <a:latin typeface="Calibri"/>
                <a:ea typeface="Calibri"/>
                <a:cs typeface="Calibri"/>
                <a:sym typeface="Calibri"/>
              </a:rPr>
              <a:t>4</a:t>
            </a:fld>
            <a:endParaRPr lang="zh-TW"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007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TW" sz="1200" b="0" i="0" u="none" strike="noStrike" cap="none" smtClean="0">
                <a:solidFill>
                  <a:schemeClr val="dk1"/>
                </a:solidFill>
                <a:latin typeface="Calibri"/>
                <a:ea typeface="Calibri"/>
                <a:cs typeface="Calibri"/>
                <a:sym typeface="Calibri"/>
              </a:rPr>
              <a:t>5</a:t>
            </a:fld>
            <a:endParaRPr lang="zh-TW"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4927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200" b="0" i="0" u="none" strike="noStrike" cap="none" dirty="0">
                <a:solidFill>
                  <a:srgbClr val="000000"/>
                </a:solidFill>
                <a:effectLst/>
                <a:latin typeface="Helvetica Neue"/>
                <a:ea typeface="Helvetica Neue"/>
                <a:cs typeface="Helvetica Neue"/>
                <a:sym typeface="Helvetica Neue"/>
              </a:rPr>
              <a:t>你可以從</a:t>
            </a:r>
            <a:r>
              <a:rPr lang="zh-TW" altLang="en-US" sz="1200" b="0" i="1" u="none" strike="noStrike" cap="none" dirty="0">
                <a:solidFill>
                  <a:srgbClr val="000000"/>
                </a:solidFill>
                <a:effectLst/>
                <a:latin typeface="Helvetica Neue"/>
                <a:ea typeface="Helvetica Neue"/>
                <a:cs typeface="Helvetica Neue"/>
                <a:sym typeface="Helvetica Neue"/>
              </a:rPr>
              <a:t>官方提供的範例（</a:t>
            </a:r>
            <a:r>
              <a:rPr lang="en-US" altLang="zh-TW" sz="1200" b="0" i="1" u="none" strike="noStrike" cap="none" dirty="0">
                <a:solidFill>
                  <a:srgbClr val="000000"/>
                </a:solidFill>
                <a:effectLst/>
                <a:latin typeface="Helvetica Neue"/>
                <a:ea typeface="Helvetica Neue"/>
                <a:cs typeface="Helvetica Neue"/>
                <a:sym typeface="Helvetica Neue"/>
              </a:rPr>
              <a:t>EXAMPLES</a:t>
            </a:r>
            <a:r>
              <a:rPr lang="zh-TW" altLang="en-US" sz="1200" b="0" i="1" u="none" strike="noStrike" cap="none" dirty="0">
                <a:solidFill>
                  <a:srgbClr val="000000"/>
                </a:solidFill>
                <a:effectLst/>
                <a:latin typeface="Helvetica Neue"/>
                <a:ea typeface="Helvetica Neue"/>
                <a:cs typeface="Helvetica Neue"/>
                <a:sym typeface="Helvetica Neue"/>
              </a:rPr>
              <a:t>）</a:t>
            </a:r>
            <a:r>
              <a:rPr lang="zh-TW" altLang="en-US" sz="1200" b="0" i="0" u="none" strike="noStrike" cap="none" dirty="0">
                <a:solidFill>
                  <a:srgbClr val="000000"/>
                </a:solidFill>
                <a:effectLst/>
                <a:latin typeface="Helvetica Neue"/>
                <a:ea typeface="Helvetica Neue"/>
                <a:cs typeface="Helvetica Neue"/>
                <a:sym typeface="Helvetica Neue"/>
              </a:rPr>
              <a:t>、</a:t>
            </a:r>
            <a:r>
              <a:rPr lang="en-US" altLang="zh-TW" sz="1200" b="0" i="1" u="none" strike="noStrike" cap="none" dirty="0">
                <a:solidFill>
                  <a:srgbClr val="000000"/>
                </a:solidFill>
                <a:effectLst/>
                <a:latin typeface="Helvetica Neue"/>
                <a:ea typeface="Helvetica Neue"/>
                <a:cs typeface="Helvetica Neue"/>
                <a:sym typeface="Helvetica Neue"/>
              </a:rPr>
              <a:t>Google Drive</a:t>
            </a:r>
            <a:r>
              <a:rPr lang="zh-TW" altLang="en-US" sz="1200" b="0" i="0" u="none" strike="noStrike" cap="none" dirty="0">
                <a:solidFill>
                  <a:srgbClr val="000000"/>
                </a:solidFill>
                <a:effectLst/>
                <a:latin typeface="Helvetica Neue"/>
                <a:ea typeface="Helvetica Neue"/>
                <a:cs typeface="Helvetica Neue"/>
                <a:sym typeface="Helvetica Neue"/>
              </a:rPr>
              <a:t>、</a:t>
            </a:r>
            <a:r>
              <a:rPr lang="en-US" altLang="zh-TW" sz="1200" b="0" i="1" u="none" strike="noStrike" cap="none" dirty="0">
                <a:solidFill>
                  <a:srgbClr val="000000"/>
                </a:solidFill>
                <a:effectLst/>
                <a:latin typeface="Helvetica Neue"/>
                <a:ea typeface="Helvetica Neue"/>
                <a:cs typeface="Helvetica Neue"/>
                <a:sym typeface="Helvetica Neue"/>
              </a:rPr>
              <a:t>GitHub</a:t>
            </a:r>
            <a:r>
              <a:rPr lang="zh-TW" altLang="en-US" sz="1200" b="0" i="0" u="none" strike="noStrike" cap="none" dirty="0">
                <a:solidFill>
                  <a:srgbClr val="000000"/>
                </a:solidFill>
                <a:effectLst/>
                <a:latin typeface="Helvetica Neue"/>
                <a:ea typeface="Helvetica Neue"/>
                <a:cs typeface="Helvetica Neue"/>
                <a:sym typeface="Helvetica Neue"/>
              </a:rPr>
              <a:t>、</a:t>
            </a:r>
            <a:r>
              <a:rPr lang="zh-TW" altLang="en-US" sz="1200" b="0" i="1" u="none" strike="noStrike" cap="none" dirty="0">
                <a:solidFill>
                  <a:srgbClr val="000000"/>
                </a:solidFill>
                <a:effectLst/>
                <a:latin typeface="Helvetica Neue"/>
                <a:ea typeface="Helvetica Neue"/>
                <a:cs typeface="Helvetica Neue"/>
                <a:sym typeface="Helvetica Neue"/>
              </a:rPr>
              <a:t>自行上傳（</a:t>
            </a:r>
            <a:r>
              <a:rPr lang="en-US" altLang="zh-TW" sz="1200" b="0" i="1" u="none" strike="noStrike" cap="none" dirty="0">
                <a:solidFill>
                  <a:srgbClr val="000000"/>
                </a:solidFill>
                <a:effectLst/>
                <a:latin typeface="Helvetica Neue"/>
                <a:ea typeface="Helvetica Neue"/>
                <a:cs typeface="Helvetica Neue"/>
                <a:sym typeface="Helvetica Neue"/>
              </a:rPr>
              <a:t>UPLOAD</a:t>
            </a:r>
            <a:r>
              <a:rPr lang="zh-TW" altLang="en-US" sz="1200" b="0" i="1" u="none" strike="noStrike" cap="none" dirty="0">
                <a:solidFill>
                  <a:srgbClr val="000000"/>
                </a:solidFill>
                <a:effectLst/>
                <a:latin typeface="Helvetica Neue"/>
                <a:ea typeface="Helvetica Neue"/>
                <a:cs typeface="Helvetica Neue"/>
                <a:sym typeface="Helvetica Neue"/>
              </a:rPr>
              <a:t>）</a:t>
            </a:r>
            <a:r>
              <a:rPr lang="zh-TW" altLang="en-US" sz="1200" b="0" i="0" u="none" strike="noStrike" cap="none" dirty="0">
                <a:solidFill>
                  <a:srgbClr val="000000"/>
                </a:solidFill>
                <a:effectLst/>
                <a:latin typeface="Helvetica Neue"/>
                <a:ea typeface="Helvetica Neue"/>
                <a:cs typeface="Helvetica Neue"/>
                <a:sym typeface="Helvetica Neue"/>
              </a:rPr>
              <a:t>等方式，或是直接用最下面的按鈕建立全新的 </a:t>
            </a:r>
            <a:r>
              <a:rPr lang="en-US" altLang="zh-TW" sz="1200" b="0" i="0" u="none" strike="noStrike" cap="none" dirty="0">
                <a:solidFill>
                  <a:srgbClr val="000000"/>
                </a:solidFill>
                <a:effectLst/>
                <a:latin typeface="Helvetica Neue"/>
                <a:ea typeface="Helvetica Neue"/>
                <a:cs typeface="Helvetica Neue"/>
                <a:sym typeface="Helvetica Neue"/>
              </a:rPr>
              <a:t>notebook</a:t>
            </a:r>
            <a:r>
              <a:rPr lang="zh-TW" altLang="en-US" sz="1200" b="0" i="0" u="none" strike="noStrike" cap="none" dirty="0">
                <a:solidFill>
                  <a:srgbClr val="000000"/>
                </a:solidFill>
                <a:effectLst/>
                <a:latin typeface="Helvetica Neue"/>
                <a:ea typeface="Helvetica Neue"/>
                <a:cs typeface="Helvetica Neue"/>
                <a:sym typeface="Helvetica Neue"/>
              </a:rPr>
              <a:t>，目前 </a:t>
            </a:r>
            <a:r>
              <a:rPr lang="en-US" altLang="zh-TW" sz="1200" b="0" i="0" u="none" strike="noStrike" cap="none" dirty="0">
                <a:solidFill>
                  <a:srgbClr val="000000"/>
                </a:solidFill>
                <a:effectLst/>
                <a:latin typeface="Helvetica Neue"/>
                <a:ea typeface="Helvetica Neue"/>
                <a:cs typeface="Helvetica Neue"/>
                <a:sym typeface="Helvetica Neue"/>
              </a:rPr>
              <a:t>Google Colab </a:t>
            </a:r>
            <a:r>
              <a:rPr lang="zh-TW" altLang="en-US" sz="1200" b="0" i="0" u="none" strike="noStrike" cap="none" dirty="0">
                <a:solidFill>
                  <a:srgbClr val="000000"/>
                </a:solidFill>
                <a:effectLst/>
                <a:latin typeface="Helvetica Neue"/>
                <a:ea typeface="Helvetica Neue"/>
                <a:cs typeface="Helvetica Neue"/>
                <a:sym typeface="Helvetica Neue"/>
              </a:rPr>
              <a:t>支援 </a:t>
            </a:r>
            <a:r>
              <a:rPr lang="en-US" altLang="zh-TW" sz="1200" b="0" i="0" u="none" strike="noStrike" cap="none" dirty="0">
                <a:solidFill>
                  <a:srgbClr val="000000"/>
                </a:solidFill>
                <a:effectLst/>
                <a:latin typeface="Helvetica Neue"/>
                <a:ea typeface="Helvetica Neue"/>
                <a:cs typeface="Helvetica Neue"/>
                <a:sym typeface="Helvetica Neue"/>
              </a:rPr>
              <a:t>Python 2 </a:t>
            </a:r>
            <a:r>
              <a:rPr lang="zh-TW" altLang="en-US" sz="1200" b="0" i="0" u="none" strike="noStrike" cap="none" dirty="0">
                <a:solidFill>
                  <a:srgbClr val="000000"/>
                </a:solidFill>
                <a:effectLst/>
                <a:latin typeface="Helvetica Neue"/>
                <a:ea typeface="Helvetica Neue"/>
                <a:cs typeface="Helvetica Neue"/>
                <a:sym typeface="Helvetica Neue"/>
              </a:rPr>
              <a:t>及 </a:t>
            </a:r>
            <a:r>
              <a:rPr lang="en-US" altLang="zh-TW" sz="1200" b="0" i="0" u="none" strike="noStrike" cap="none" dirty="0">
                <a:solidFill>
                  <a:srgbClr val="000000"/>
                </a:solidFill>
                <a:effectLst/>
                <a:latin typeface="Helvetica Neue"/>
                <a:ea typeface="Helvetica Neue"/>
                <a:cs typeface="Helvetica Neue"/>
                <a:sym typeface="Helvetica Neue"/>
              </a:rPr>
              <a:t>Python 3 </a:t>
            </a:r>
            <a:r>
              <a:rPr lang="zh-TW" altLang="en-US" sz="1200" b="0" i="0" u="none" strike="noStrike" cap="none" dirty="0">
                <a:solidFill>
                  <a:srgbClr val="000000"/>
                </a:solidFill>
                <a:effectLst/>
                <a:latin typeface="Helvetica Neue"/>
                <a:ea typeface="Helvetica Neue"/>
                <a:cs typeface="Helvetica Neue"/>
                <a:sym typeface="Helvetica Neue"/>
              </a:rPr>
              <a:t>，也預先安裝了一些常用的 </a:t>
            </a:r>
            <a:r>
              <a:rPr lang="en-US" altLang="zh-TW" sz="1200" b="0" i="0" u="none" strike="noStrike" cap="none" dirty="0">
                <a:solidFill>
                  <a:srgbClr val="000000"/>
                </a:solidFill>
                <a:effectLst/>
                <a:latin typeface="Helvetica Neue"/>
                <a:ea typeface="Helvetica Neue"/>
                <a:cs typeface="Helvetica Neue"/>
                <a:sym typeface="Helvetica Neue"/>
              </a:rPr>
              <a:t>Python </a:t>
            </a:r>
            <a:r>
              <a:rPr lang="zh-TW" altLang="en-US" sz="1200" b="0" i="0" u="none" strike="noStrike" cap="none" dirty="0">
                <a:solidFill>
                  <a:srgbClr val="000000"/>
                </a:solidFill>
                <a:effectLst/>
                <a:latin typeface="Helvetica Neue"/>
                <a:ea typeface="Helvetica Neue"/>
                <a:cs typeface="Helvetica Neue"/>
                <a:sym typeface="Helvetica Neue"/>
              </a:rPr>
              <a:t>函式庫，所以你立即就能開始做一些事。</a:t>
            </a:r>
            <a:endParaRPr kumimoji="1" lang="zh-TW" altLang="en-US" dirty="0"/>
          </a:p>
          <a:p>
            <a:endParaRPr lang="en-US" dirty="0"/>
          </a:p>
        </p:txBody>
      </p:sp>
      <p:sp>
        <p:nvSpPr>
          <p:cNvPr id="4" name="投影片編號版面配置區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TW" sz="1200" b="0" i="0" u="none" strike="noStrike" cap="none" smtClean="0">
                <a:solidFill>
                  <a:schemeClr val="dk1"/>
                </a:solidFill>
                <a:latin typeface="Calibri"/>
                <a:ea typeface="Calibri"/>
                <a:cs typeface="Calibri"/>
                <a:sym typeface="Calibri"/>
              </a:rPr>
              <a:t>6</a:t>
            </a:fld>
            <a:endParaRPr lang="zh-TW"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5492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封面" type="title">
  <p:cSld name="TITLE">
    <p:bg>
      <p:bgPr>
        <a:solidFill>
          <a:schemeClr val="lt1"/>
        </a:solidFill>
        <a:effectLst/>
      </p:bgPr>
    </p:bg>
    <p:spTree>
      <p:nvGrpSpPr>
        <p:cNvPr id="1" name="Shape 12"/>
        <p:cNvGrpSpPr/>
        <p:nvPr/>
      </p:nvGrpSpPr>
      <p:grpSpPr>
        <a:xfrm>
          <a:off x="0" y="0"/>
          <a:ext cx="0" cy="0"/>
          <a:chOff x="0" y="0"/>
          <a:chExt cx="0" cy="0"/>
        </a:xfrm>
      </p:grpSpPr>
      <p:sp>
        <p:nvSpPr>
          <p:cNvPr id="13" name="Google Shape;13;p44"/>
          <p:cNvSpPr/>
          <p:nvPr/>
        </p:nvSpPr>
        <p:spPr>
          <a:xfrm rot="5400000">
            <a:off x="-748162" y="748160"/>
            <a:ext cx="5121263" cy="3624943"/>
          </a:xfrm>
          <a:prstGeom prst="rtTriangle">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4;p44"/>
          <p:cNvSpPr txBox="1">
            <a:spLocks noGrp="1"/>
          </p:cNvSpPr>
          <p:nvPr>
            <p:ph type="ctrTitle" hasCustomPrompt="1"/>
          </p:nvPr>
        </p:nvSpPr>
        <p:spPr>
          <a:xfrm>
            <a:off x="2579915" y="2179684"/>
            <a:ext cx="8676944" cy="133381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Microsoft JhengHei"/>
              <a:buNone/>
              <a:defRPr sz="3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br>
              <a:rPr lang="en-US" dirty="0"/>
            </a:br>
            <a:br>
              <a:rPr lang="en-US" dirty="0"/>
            </a:br>
            <a:br>
              <a:rPr lang="en-US" dirty="0"/>
            </a:br>
            <a:r>
              <a:rPr lang="en-US" dirty="0"/>
              <a:t>111</a:t>
            </a:r>
            <a:r>
              <a:rPr lang="zh-TW" altLang="en-US" dirty="0"/>
              <a:t>經濟部工業局</a:t>
            </a:r>
            <a:r>
              <a:rPr lang="en-US" altLang="zh-TW" dirty="0"/>
              <a:t>AI</a:t>
            </a:r>
            <a:r>
              <a:rPr lang="zh-TW" altLang="en-US" dirty="0"/>
              <a:t>產業實戰應用人才淬煉計畫</a:t>
            </a:r>
            <a:endParaRPr dirty="0"/>
          </a:p>
        </p:txBody>
      </p:sp>
      <p:sp>
        <p:nvSpPr>
          <p:cNvPr id="15" name="Google Shape;15;p44"/>
          <p:cNvSpPr txBox="1">
            <a:spLocks noGrp="1"/>
          </p:cNvSpPr>
          <p:nvPr>
            <p:ph type="subTitle" idx="1"/>
          </p:nvPr>
        </p:nvSpPr>
        <p:spPr>
          <a:xfrm>
            <a:off x="2579915" y="4215853"/>
            <a:ext cx="8676944" cy="1655762"/>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16" name="Google Shape;16;p44"/>
          <p:cNvSpPr/>
          <p:nvPr/>
        </p:nvSpPr>
        <p:spPr>
          <a:xfrm>
            <a:off x="-1379764" y="-43075"/>
            <a:ext cx="2759528" cy="3153104"/>
          </a:xfrm>
          <a:prstGeom prst="triangle">
            <a:avLst>
              <a:gd name="adj" fmla="val 50000"/>
            </a:avLst>
          </a:prstGeom>
          <a:solidFill>
            <a:srgbClr val="008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7" name="Google Shape;17;p44"/>
          <p:cNvCxnSpPr/>
          <p:nvPr/>
        </p:nvCxnSpPr>
        <p:spPr>
          <a:xfrm>
            <a:off x="-1" y="539739"/>
            <a:ext cx="8779616" cy="0"/>
          </a:xfrm>
          <a:prstGeom prst="straightConnector1">
            <a:avLst/>
          </a:prstGeom>
          <a:noFill/>
          <a:ln w="9525" cap="flat" cmpd="sng">
            <a:solidFill>
              <a:srgbClr val="008EBE"/>
            </a:solidFill>
            <a:prstDash val="solid"/>
            <a:miter lim="800000"/>
            <a:headEnd type="none" w="sm" len="sm"/>
            <a:tailEnd type="none" w="sm" len="sm"/>
          </a:ln>
        </p:spPr>
      </p:cxnSp>
      <p:pic>
        <p:nvPicPr>
          <p:cNvPr id="8" name="圖片 7">
            <a:extLst>
              <a:ext uri="{FF2B5EF4-FFF2-40B4-BE49-F238E27FC236}">
                <a16:creationId xmlns:a16="http://schemas.microsoft.com/office/drawing/2014/main" id="{AF0FF589-6A1F-C5C2-8577-D9EC6CA19E0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973793" y="331205"/>
            <a:ext cx="2694261" cy="41706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內容02">
  <p:cSld name="1_內容02">
    <p:spTree>
      <p:nvGrpSpPr>
        <p:cNvPr id="1" name="Shape 19"/>
        <p:cNvGrpSpPr/>
        <p:nvPr/>
      </p:nvGrpSpPr>
      <p:grpSpPr>
        <a:xfrm>
          <a:off x="0" y="0"/>
          <a:ext cx="0" cy="0"/>
          <a:chOff x="0" y="0"/>
          <a:chExt cx="0" cy="0"/>
        </a:xfrm>
      </p:grpSpPr>
      <p:sp>
        <p:nvSpPr>
          <p:cNvPr id="20" name="Google Shape;20;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42900" algn="l">
              <a:lnSpc>
                <a:spcPct val="90000"/>
              </a:lnSpc>
              <a:spcBef>
                <a:spcPts val="500"/>
              </a:spcBef>
              <a:spcAft>
                <a:spcPts val="0"/>
              </a:spcAft>
              <a:buClr>
                <a:schemeClr val="dk1"/>
              </a:buClr>
              <a:buSzPts val="1800"/>
              <a:buChar char="•"/>
              <a:defRPr sz="1800"/>
            </a:lvl2pPr>
            <a:lvl3pPr marL="1371600" lvl="2" indent="-317500" algn="l">
              <a:lnSpc>
                <a:spcPct val="90000"/>
              </a:lnSpc>
              <a:spcBef>
                <a:spcPts val="500"/>
              </a:spcBef>
              <a:spcAft>
                <a:spcPts val="0"/>
              </a:spcAft>
              <a:buClr>
                <a:schemeClr val="dk1"/>
              </a:buClr>
              <a:buSzPts val="1400"/>
              <a:buChar char="•"/>
              <a:defRPr sz="14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52"/>
          <p:cNvSpPr/>
          <p:nvPr/>
        </p:nvSpPr>
        <p:spPr>
          <a:xfrm>
            <a:off x="0" y="0"/>
            <a:ext cx="12192000" cy="1676400"/>
          </a:xfrm>
          <a:prstGeom prst="rect">
            <a:avLst/>
          </a:prstGeom>
          <a:solidFill>
            <a:srgbClr val="063C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 name="Google Shape;22;p52"/>
          <p:cNvSpPr/>
          <p:nvPr/>
        </p:nvSpPr>
        <p:spPr>
          <a:xfrm>
            <a:off x="0" y="0"/>
            <a:ext cx="990600" cy="1676400"/>
          </a:xfrm>
          <a:prstGeom prst="rtTriangle">
            <a:avLst/>
          </a:prstGeom>
          <a:solidFill>
            <a:srgbClr val="4EB1C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 name="Google Shape;23;p52"/>
          <p:cNvSpPr/>
          <p:nvPr/>
        </p:nvSpPr>
        <p:spPr>
          <a:xfrm rot="5400000">
            <a:off x="-224603" y="224603"/>
            <a:ext cx="1676400" cy="1227195"/>
          </a:xfrm>
          <a:prstGeom prst="rtTriangle">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 name="Google Shape;24;p52"/>
          <p:cNvSpPr txBox="1">
            <a:spLocks noGrp="1"/>
          </p:cNvSpPr>
          <p:nvPr>
            <p:ph type="title"/>
          </p:nvPr>
        </p:nvSpPr>
        <p:spPr>
          <a:xfrm>
            <a:off x="838200" y="365125"/>
            <a:ext cx="10515600" cy="128111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400"/>
              <a:buFont typeface="Microsoft JhengHei"/>
              <a:buNone/>
              <a:defRPr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34"/>
        <p:cNvGrpSpPr/>
        <p:nvPr/>
      </p:nvGrpSpPr>
      <p:grpSpPr>
        <a:xfrm>
          <a:off x="0" y="0"/>
          <a:ext cx="0" cy="0"/>
          <a:chOff x="0" y="0"/>
          <a:chExt cx="0" cy="0"/>
        </a:xfrm>
      </p:grpSpPr>
      <p:grpSp>
        <p:nvGrpSpPr>
          <p:cNvPr id="35" name="Google Shape;35;p46"/>
          <p:cNvGrpSpPr/>
          <p:nvPr/>
        </p:nvGrpSpPr>
        <p:grpSpPr>
          <a:xfrm flipH="1">
            <a:off x="7609355" y="0"/>
            <a:ext cx="6348691" cy="5661212"/>
            <a:chOff x="7230838" y="-43075"/>
            <a:chExt cx="5004705" cy="5121264"/>
          </a:xfrm>
        </p:grpSpPr>
        <p:sp>
          <p:nvSpPr>
            <p:cNvPr id="36" name="Google Shape;36;p46"/>
            <p:cNvSpPr/>
            <p:nvPr/>
          </p:nvSpPr>
          <p:spPr>
            <a:xfrm rot="5400000">
              <a:off x="7862440" y="705086"/>
              <a:ext cx="5121263" cy="3624943"/>
            </a:xfrm>
            <a:prstGeom prst="rtTriangle">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 name="Google Shape;37;p46"/>
            <p:cNvSpPr/>
            <p:nvPr/>
          </p:nvSpPr>
          <p:spPr>
            <a:xfrm>
              <a:off x="7230838" y="-43075"/>
              <a:ext cx="2759528" cy="3153104"/>
            </a:xfrm>
            <a:prstGeom prst="triangle">
              <a:avLst>
                <a:gd name="adj" fmla="val 50000"/>
              </a:avLst>
            </a:prstGeom>
            <a:solidFill>
              <a:srgbClr val="008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8" name="Google Shape;38;p4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Microsoft JhengHei"/>
              <a:buNone/>
              <a:defRPr sz="6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98989"/>
              </a:buClr>
              <a:buSzPts val="2400"/>
              <a:buNone/>
              <a:defRPr sz="2400">
                <a:solidFill>
                  <a:srgbClr val="898989"/>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60"/>
        <p:cNvGrpSpPr/>
        <p:nvPr/>
      </p:nvGrpSpPr>
      <p:grpSpPr>
        <a:xfrm>
          <a:off x="0" y="0"/>
          <a:ext cx="0" cy="0"/>
          <a:chOff x="0" y="0"/>
          <a:chExt cx="0" cy="0"/>
        </a:xfrm>
      </p:grpSpPr>
      <p:sp>
        <p:nvSpPr>
          <p:cNvPr id="61" name="Google Shape;61;p50"/>
          <p:cNvSpPr/>
          <p:nvPr/>
        </p:nvSpPr>
        <p:spPr>
          <a:xfrm>
            <a:off x="-1" y="0"/>
            <a:ext cx="5351929" cy="6858000"/>
          </a:xfrm>
          <a:prstGeom prst="rect">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2" name="Google Shape;62;p50"/>
          <p:cNvSpPr/>
          <p:nvPr/>
        </p:nvSpPr>
        <p:spPr>
          <a:xfrm rot="10800000">
            <a:off x="-1034549" y="-807436"/>
            <a:ext cx="2069097" cy="2364200"/>
          </a:xfrm>
          <a:prstGeom prst="triangle">
            <a:avLst>
              <a:gd name="adj" fmla="val 50000"/>
            </a:avLst>
          </a:prstGeom>
          <a:solidFill>
            <a:srgbClr val="008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 name="Google Shape;63;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Microsoft JhengHei"/>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0"/>
          <p:cNvSpPr txBox="1">
            <a:spLocks noGrp="1"/>
          </p:cNvSpPr>
          <p:nvPr>
            <p:ph type="body" idx="1"/>
          </p:nvPr>
        </p:nvSpPr>
        <p:spPr>
          <a:xfrm>
            <a:off x="5611813" y="992187"/>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solidFill>
                  <a:schemeClr val="lt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66" name="Google Shape;66;p50"/>
          <p:cNvPicPr preferRelativeResize="0"/>
          <p:nvPr/>
        </p:nvPicPr>
        <p:blipFill rotWithShape="1">
          <a:blip r:embed="rId2">
            <a:alphaModFix amt="50000"/>
          </a:blip>
          <a:srcRect/>
          <a:stretch/>
        </p:blipFill>
        <p:spPr>
          <a:xfrm>
            <a:off x="116878" y="6562697"/>
            <a:ext cx="3093834" cy="21942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比較">
  <p:cSld name="1_比較">
    <p:spTree>
      <p:nvGrpSpPr>
        <p:cNvPr id="1" name="Shape 73"/>
        <p:cNvGrpSpPr/>
        <p:nvPr/>
      </p:nvGrpSpPr>
      <p:grpSpPr>
        <a:xfrm>
          <a:off x="0" y="0"/>
          <a:ext cx="0" cy="0"/>
          <a:chOff x="0" y="0"/>
          <a:chExt cx="0" cy="0"/>
        </a:xfrm>
      </p:grpSpPr>
      <p:sp>
        <p:nvSpPr>
          <p:cNvPr id="74" name="Google Shape;74;p5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5" name="Google Shape;75;p5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5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7" name="Google Shape;77;p54"/>
          <p:cNvSpPr txBox="1">
            <a:spLocks noGrp="1"/>
          </p:cNvSpPr>
          <p:nvPr>
            <p:ph type="title"/>
          </p:nvPr>
        </p:nvSpPr>
        <p:spPr>
          <a:xfrm>
            <a:off x="838200" y="365125"/>
            <a:ext cx="10515600" cy="128111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Microsoft JhengHei"/>
              <a:buNone/>
              <a:defRPr b="1">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4"/>
          <p:cNvSpPr/>
          <p:nvPr/>
        </p:nvSpPr>
        <p:spPr>
          <a:xfrm rot="-5400000" flipH="1">
            <a:off x="10976309" y="77029"/>
            <a:ext cx="1676400" cy="1462019"/>
          </a:xfrm>
          <a:prstGeom prst="rtTriangle">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0" name="Google Shape;80;p54"/>
          <p:cNvSpPr txBox="1">
            <a:spLocks noGrp="1"/>
          </p:cNvSpPr>
          <p:nvPr>
            <p:ph type="body" idx="4"/>
          </p:nvPr>
        </p:nvSpPr>
        <p:spPr>
          <a:xfrm>
            <a:off x="6172200" y="2505075"/>
            <a:ext cx="5157787" cy="368458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含輔助字幕的內容">
  <p:cSld name="1_含輔助字幕的內容">
    <p:spTree>
      <p:nvGrpSpPr>
        <p:cNvPr id="1" name="Shape 90"/>
        <p:cNvGrpSpPr/>
        <p:nvPr/>
      </p:nvGrpSpPr>
      <p:grpSpPr>
        <a:xfrm>
          <a:off x="0" y="0"/>
          <a:ext cx="0" cy="0"/>
          <a:chOff x="0" y="0"/>
          <a:chExt cx="0" cy="0"/>
        </a:xfrm>
      </p:grpSpPr>
      <p:sp>
        <p:nvSpPr>
          <p:cNvPr id="91" name="Google Shape;91;p56"/>
          <p:cNvSpPr/>
          <p:nvPr/>
        </p:nvSpPr>
        <p:spPr>
          <a:xfrm>
            <a:off x="6096001" y="0"/>
            <a:ext cx="6096000" cy="6858000"/>
          </a:xfrm>
          <a:prstGeom prst="rect">
            <a:avLst/>
          </a:prstGeom>
          <a:solidFill>
            <a:srgbClr val="1264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Google Shape;92;p56"/>
          <p:cNvSpPr txBox="1">
            <a:spLocks noGrp="1"/>
          </p:cNvSpPr>
          <p:nvPr>
            <p:ph type="title"/>
          </p:nvPr>
        </p:nvSpPr>
        <p:spPr>
          <a:xfrm>
            <a:off x="6835424" y="457200"/>
            <a:ext cx="464120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400"/>
              <a:buFont typeface="Microsoft JhengHei"/>
              <a:buNone/>
              <a:defRPr sz="44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56"/>
          <p:cNvSpPr txBox="1">
            <a:spLocks noGrp="1"/>
          </p:cNvSpPr>
          <p:nvPr>
            <p:ph type="body" idx="1"/>
          </p:nvPr>
        </p:nvSpPr>
        <p:spPr>
          <a:xfrm>
            <a:off x="406021" y="995363"/>
            <a:ext cx="5283579"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4" name="Google Shape;94;p56"/>
          <p:cNvSpPr txBox="1">
            <a:spLocks noGrp="1"/>
          </p:cNvSpPr>
          <p:nvPr>
            <p:ph type="body" idx="2"/>
          </p:nvPr>
        </p:nvSpPr>
        <p:spPr>
          <a:xfrm>
            <a:off x="6835424" y="2057400"/>
            <a:ext cx="464120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95" name="Google Shape;95;p56"/>
          <p:cNvPicPr preferRelativeResize="0"/>
          <p:nvPr/>
        </p:nvPicPr>
        <p:blipFill rotWithShape="1">
          <a:blip r:embed="rId2">
            <a:alphaModFix amt="50000"/>
          </a:blip>
          <a:srcRect/>
          <a:stretch/>
        </p:blipFill>
        <p:spPr>
          <a:xfrm>
            <a:off x="8921675" y="6562697"/>
            <a:ext cx="3093834" cy="219420"/>
          </a:xfrm>
          <a:prstGeom prst="rect">
            <a:avLst/>
          </a:prstGeom>
          <a:noFill/>
          <a:ln>
            <a:noFill/>
          </a:ln>
        </p:spPr>
      </p:pic>
    </p:spTree>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Microsoft JhengHei"/>
              <a:buNone/>
              <a:defRPr sz="4400" b="0" i="0" u="none" strike="noStrike" cap="none">
                <a:solidFill>
                  <a:schemeClr val="dk1"/>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7" r:id="rId4"/>
    <p:sldLayoutId id="2147483659" r:id="rId5"/>
    <p:sldLayoutId id="214748366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680933" y="1621900"/>
            <a:ext cx="9014677" cy="1807100"/>
          </a:xfrm>
        </p:spPr>
        <p:txBody>
          <a:bodyPr/>
          <a:lstStyle/>
          <a:p>
            <a:r>
              <a:rPr lang="en-US" altLang="zh-TW" sz="4000" dirty="0"/>
              <a:t>Google Colab</a:t>
            </a:r>
            <a:r>
              <a:rPr lang="zh-TW" altLang="en-US" sz="4000" dirty="0"/>
              <a:t>教學</a:t>
            </a:r>
            <a:endParaRPr lang="zh-TW" altLang="en-US" sz="4000" dirty="0">
              <a:effectLst/>
            </a:endParaRPr>
          </a:p>
        </p:txBody>
      </p:sp>
      <p:sp>
        <p:nvSpPr>
          <p:cNvPr id="3" name="副標題 2"/>
          <p:cNvSpPr>
            <a:spLocks noGrp="1"/>
          </p:cNvSpPr>
          <p:nvPr>
            <p:ph type="subTitle" idx="1"/>
          </p:nvPr>
        </p:nvSpPr>
        <p:spPr>
          <a:xfrm>
            <a:off x="2579915" y="3809453"/>
            <a:ext cx="8676944" cy="1655762"/>
          </a:xfrm>
        </p:spPr>
        <p:txBody>
          <a:bodyPr/>
          <a:lstStyle/>
          <a:p>
            <a:r>
              <a:rPr kumimoji="1" lang="zh-TW" altLang="en-US" dirty="0"/>
              <a:t>艾創點數位有限公司</a:t>
            </a:r>
            <a:r>
              <a:rPr kumimoji="1" lang="en-US" altLang="zh-TW" dirty="0"/>
              <a:t>-</a:t>
            </a:r>
            <a:r>
              <a:rPr kumimoji="1" lang="zh-TW" altLang="en-US" dirty="0"/>
              <a:t>侑學</a:t>
            </a:r>
          </a:p>
        </p:txBody>
      </p:sp>
    </p:spTree>
    <p:extLst>
      <p:ext uri="{BB962C8B-B14F-4D97-AF65-F5344CB8AC3E}">
        <p14:creationId xmlns:p14="http://schemas.microsoft.com/office/powerpoint/2010/main" val="1151186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B6B52077-0DA8-3466-596F-CB95E9DEF501}"/>
              </a:ext>
            </a:extLst>
          </p:cNvPr>
          <p:cNvSpPr>
            <a:spLocks noGrp="1"/>
          </p:cNvSpPr>
          <p:nvPr>
            <p:ph type="body" idx="1"/>
          </p:nvPr>
        </p:nvSpPr>
        <p:spPr/>
        <p:txBody>
          <a:bodyPr/>
          <a:lstStyle/>
          <a:p>
            <a:r>
              <a:rPr lang="zh-TW" altLang="en-US" dirty="0">
                <a:solidFill>
                  <a:srgbClr val="595959"/>
                </a:solidFill>
                <a:latin typeface="Microsoft JhengHei" charset="-120"/>
                <a:ea typeface="Microsoft JhengHei" charset="-120"/>
              </a:rPr>
              <a:t>檔案</a:t>
            </a:r>
            <a:r>
              <a:rPr lang="zh-TW" altLang="en-US" sz="2400" dirty="0">
                <a:solidFill>
                  <a:srgbClr val="595959"/>
                </a:solidFill>
                <a:latin typeface="Microsoft JhengHei" charset="-120"/>
                <a:ea typeface="Microsoft JhengHei" charset="-120"/>
                <a:cs typeface="Microsoft JhengHei" charset="-120"/>
              </a:rPr>
              <a:t>會建置在雲端硬碟</a:t>
            </a:r>
            <a:r>
              <a:rPr lang="en-US" altLang="zh-TW" sz="2400" dirty="0">
                <a:solidFill>
                  <a:srgbClr val="595959"/>
                </a:solidFill>
                <a:latin typeface="Microsoft JhengHei" charset="-120"/>
                <a:ea typeface="Microsoft JhengHei" charset="-120"/>
                <a:cs typeface="Microsoft JhengHei" charset="-120"/>
              </a:rPr>
              <a:t>(google drive)Colab Notebooks</a:t>
            </a:r>
            <a:r>
              <a:rPr lang="zh-TW" altLang="en-US" sz="2400" dirty="0">
                <a:solidFill>
                  <a:srgbClr val="595959"/>
                </a:solidFill>
                <a:latin typeface="Microsoft JhengHei" charset="-120"/>
                <a:ea typeface="Microsoft JhengHei" charset="-120"/>
                <a:cs typeface="Microsoft JhengHei" charset="-120"/>
              </a:rPr>
              <a:t>的資料夾底下，之後都可再次建置或查詢檔案</a:t>
            </a:r>
            <a:endParaRPr lang="en-US" altLang="zh-TW" sz="2400" dirty="0">
              <a:solidFill>
                <a:srgbClr val="595959"/>
              </a:solidFill>
              <a:latin typeface="Microsoft JhengHei" charset="-120"/>
              <a:ea typeface="Microsoft JhengHei" charset="-120"/>
              <a:cs typeface="Microsoft JhengHei" charset="-120"/>
            </a:endParaRPr>
          </a:p>
          <a:p>
            <a:endParaRPr lang="en-US" dirty="0"/>
          </a:p>
        </p:txBody>
      </p:sp>
      <p:sp>
        <p:nvSpPr>
          <p:cNvPr id="3" name="標題 2">
            <a:extLst>
              <a:ext uri="{FF2B5EF4-FFF2-40B4-BE49-F238E27FC236}">
                <a16:creationId xmlns:a16="http://schemas.microsoft.com/office/drawing/2014/main" id="{910FFFDF-939B-7C7E-9DF6-B72AC91051FE}"/>
              </a:ext>
            </a:extLst>
          </p:cNvPr>
          <p:cNvSpPr>
            <a:spLocks noGrp="1"/>
          </p:cNvSpPr>
          <p:nvPr>
            <p:ph type="title"/>
          </p:nvPr>
        </p:nvSpPr>
        <p:spPr/>
        <p:txBody>
          <a:bodyPr/>
          <a:lstStyle/>
          <a:p>
            <a:r>
              <a:rPr lang="zh-TW" altLang="en-US" sz="4400" b="1" dirty="0"/>
              <a:t>檔案尋找</a:t>
            </a:r>
            <a:endParaRPr lang="en-US" dirty="0"/>
          </a:p>
        </p:txBody>
      </p:sp>
      <p:pic>
        <p:nvPicPr>
          <p:cNvPr id="4" name="圖片 3">
            <a:extLst>
              <a:ext uri="{FF2B5EF4-FFF2-40B4-BE49-F238E27FC236}">
                <a16:creationId xmlns:a16="http://schemas.microsoft.com/office/drawing/2014/main" id="{D0214D83-14E2-478A-D1C4-9704F98CD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2780208"/>
            <a:ext cx="9240930" cy="3877824"/>
          </a:xfrm>
          <a:prstGeom prst="rect">
            <a:avLst/>
          </a:prstGeom>
        </p:spPr>
      </p:pic>
    </p:spTree>
    <p:extLst>
      <p:ext uri="{BB962C8B-B14F-4D97-AF65-F5344CB8AC3E}">
        <p14:creationId xmlns:p14="http://schemas.microsoft.com/office/powerpoint/2010/main" val="1961639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A542A8D-740D-811F-96F3-499DA4E42FC7}"/>
              </a:ext>
            </a:extLst>
          </p:cNvPr>
          <p:cNvSpPr>
            <a:spLocks noGrp="1"/>
          </p:cNvSpPr>
          <p:nvPr>
            <p:ph type="body" idx="1"/>
          </p:nvPr>
        </p:nvSpPr>
        <p:spPr/>
        <p:txBody>
          <a:bodyPr/>
          <a:lstStyle/>
          <a:p>
            <a:r>
              <a:rPr lang="zh-TW" altLang="en-US" dirty="0">
                <a:solidFill>
                  <a:srgbClr val="595959"/>
                </a:solidFill>
                <a:latin typeface="Microsoft JhengHei" charset="-120"/>
                <a:ea typeface="Microsoft JhengHei" charset="-120"/>
              </a:rPr>
              <a:t>點選兩</a:t>
            </a:r>
            <a:r>
              <a:rPr lang="zh-TW" altLang="en-US" sz="2400" dirty="0">
                <a:solidFill>
                  <a:srgbClr val="595959"/>
                </a:solidFill>
                <a:latin typeface="Microsoft JhengHei" charset="-120"/>
                <a:ea typeface="Microsoft JhengHei" charset="-120"/>
                <a:cs typeface="Microsoft JhengHei" charset="-120"/>
              </a:rPr>
              <a:t>下後會跑出以下畫面，可點選下方</a:t>
            </a:r>
            <a:r>
              <a:rPr lang="en-US" altLang="zh-TW" sz="2400" dirty="0">
                <a:solidFill>
                  <a:srgbClr val="595959"/>
                </a:solidFill>
                <a:latin typeface="Microsoft JhengHei" charset="-120"/>
                <a:ea typeface="Microsoft JhengHei" charset="-120"/>
                <a:cs typeface="Microsoft JhengHei" charset="-120"/>
              </a:rPr>
              <a:t>Colab</a:t>
            </a:r>
            <a:r>
              <a:rPr lang="zh-TW" altLang="en-US" sz="2400" dirty="0">
                <a:solidFill>
                  <a:srgbClr val="595959"/>
                </a:solidFill>
                <a:latin typeface="Microsoft JhengHei" charset="-120"/>
                <a:ea typeface="Microsoft JhengHei" charset="-120"/>
                <a:cs typeface="Microsoft JhengHei" charset="-120"/>
              </a:rPr>
              <a:t>圖樣可再次執行程式</a:t>
            </a:r>
            <a:endParaRPr lang="en-US" dirty="0"/>
          </a:p>
        </p:txBody>
      </p:sp>
      <p:sp>
        <p:nvSpPr>
          <p:cNvPr id="3" name="標題 2">
            <a:extLst>
              <a:ext uri="{FF2B5EF4-FFF2-40B4-BE49-F238E27FC236}">
                <a16:creationId xmlns:a16="http://schemas.microsoft.com/office/drawing/2014/main" id="{F05F850B-E976-18D2-1662-6A9BF26A8196}"/>
              </a:ext>
            </a:extLst>
          </p:cNvPr>
          <p:cNvSpPr>
            <a:spLocks noGrp="1"/>
          </p:cNvSpPr>
          <p:nvPr>
            <p:ph type="title"/>
          </p:nvPr>
        </p:nvSpPr>
        <p:spPr/>
        <p:txBody>
          <a:bodyPr/>
          <a:lstStyle/>
          <a:p>
            <a:r>
              <a:rPr lang="zh-TW" altLang="en-US" sz="4400" b="1" dirty="0"/>
              <a:t>再次執行</a:t>
            </a:r>
            <a:endParaRPr lang="en-US" dirty="0"/>
          </a:p>
        </p:txBody>
      </p:sp>
      <p:grpSp>
        <p:nvGrpSpPr>
          <p:cNvPr id="6" name="群組 5">
            <a:extLst>
              <a:ext uri="{FF2B5EF4-FFF2-40B4-BE49-F238E27FC236}">
                <a16:creationId xmlns:a16="http://schemas.microsoft.com/office/drawing/2014/main" id="{41B207F5-B866-6113-2DB0-A713D10E0750}"/>
              </a:ext>
            </a:extLst>
          </p:cNvPr>
          <p:cNvGrpSpPr/>
          <p:nvPr/>
        </p:nvGrpSpPr>
        <p:grpSpPr>
          <a:xfrm>
            <a:off x="1464834" y="2382927"/>
            <a:ext cx="9527608" cy="4109948"/>
            <a:chOff x="3526692" y="3573657"/>
            <a:chExt cx="19471304" cy="8399385"/>
          </a:xfrm>
        </p:grpSpPr>
        <p:pic>
          <p:nvPicPr>
            <p:cNvPr id="4" name="圖片 3">
              <a:extLst>
                <a:ext uri="{FF2B5EF4-FFF2-40B4-BE49-F238E27FC236}">
                  <a16:creationId xmlns:a16="http://schemas.microsoft.com/office/drawing/2014/main" id="{53A04FDB-0AEB-82E2-FB5B-96358236A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692" y="3573657"/>
              <a:ext cx="19471304" cy="8399385"/>
            </a:xfrm>
            <a:prstGeom prst="rect">
              <a:avLst/>
            </a:prstGeom>
          </p:spPr>
        </p:pic>
        <p:sp>
          <p:nvSpPr>
            <p:cNvPr id="5" name="矩形 4">
              <a:extLst>
                <a:ext uri="{FF2B5EF4-FFF2-40B4-BE49-F238E27FC236}">
                  <a16:creationId xmlns:a16="http://schemas.microsoft.com/office/drawing/2014/main" id="{A5DFD578-ED09-5005-5421-33CFA76BE49D}"/>
                </a:ext>
              </a:extLst>
            </p:cNvPr>
            <p:cNvSpPr/>
            <p:nvPr/>
          </p:nvSpPr>
          <p:spPr>
            <a:xfrm>
              <a:off x="10691446" y="9214338"/>
              <a:ext cx="5275385" cy="1019908"/>
            </a:xfrm>
            <a:prstGeom prst="rect">
              <a:avLst/>
            </a:prstGeom>
            <a:noFill/>
            <a:ln w="8890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grpSp>
    </p:spTree>
    <p:extLst>
      <p:ext uri="{BB962C8B-B14F-4D97-AF65-F5344CB8AC3E}">
        <p14:creationId xmlns:p14="http://schemas.microsoft.com/office/powerpoint/2010/main" val="718297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A3FBC9EF-51EC-1BEB-5147-DD2E307E0D53}"/>
              </a:ext>
            </a:extLst>
          </p:cNvPr>
          <p:cNvSpPr>
            <a:spLocks noGrp="1"/>
          </p:cNvSpPr>
          <p:nvPr>
            <p:ph type="body" idx="1"/>
          </p:nvPr>
        </p:nvSpPr>
        <p:spPr/>
        <p:txBody>
          <a:bodyPr/>
          <a:lstStyle/>
          <a:p>
            <a:r>
              <a:rPr lang="zh-TW" altLang="en-US" dirty="0">
                <a:solidFill>
                  <a:srgbClr val="595959"/>
                </a:solidFill>
                <a:latin typeface="Microsoft JhengHei" charset="-120"/>
                <a:ea typeface="Microsoft JhengHei" charset="-120"/>
              </a:rPr>
              <a:t>如果</a:t>
            </a:r>
            <a:r>
              <a:rPr lang="zh-TW" altLang="en-US" sz="2400" dirty="0">
                <a:solidFill>
                  <a:srgbClr val="595959"/>
                </a:solidFill>
                <a:latin typeface="Microsoft JhengHei" charset="-120"/>
                <a:ea typeface="Microsoft JhengHei" charset="-120"/>
                <a:cs typeface="Microsoft JhengHei" charset="-120"/>
              </a:rPr>
              <a:t>在之後未顯示</a:t>
            </a:r>
            <a:r>
              <a:rPr lang="en-US" altLang="zh-TW" sz="2400" dirty="0" err="1">
                <a:solidFill>
                  <a:srgbClr val="595959"/>
                </a:solidFill>
                <a:latin typeface="Microsoft JhengHei" charset="-120"/>
                <a:ea typeface="Microsoft JhengHei" charset="-120"/>
                <a:cs typeface="Microsoft JhengHei" charset="-120"/>
              </a:rPr>
              <a:t>colab</a:t>
            </a:r>
            <a:r>
              <a:rPr lang="zh-TW" altLang="en-US" sz="2400" dirty="0">
                <a:solidFill>
                  <a:srgbClr val="595959"/>
                </a:solidFill>
                <a:latin typeface="Microsoft JhengHei" charset="-120"/>
                <a:ea typeface="Microsoft JhengHei" charset="-120"/>
                <a:cs typeface="Microsoft JhengHei" charset="-120"/>
              </a:rPr>
              <a:t>圖樣或有錯誤可參照以下方法排除問題</a:t>
            </a:r>
            <a:endParaRPr lang="en-US" altLang="zh-TW" sz="2400" dirty="0">
              <a:solidFill>
                <a:srgbClr val="595959"/>
              </a:solidFill>
              <a:latin typeface="Microsoft JhengHei" charset="-120"/>
              <a:ea typeface="Microsoft JhengHei" charset="-120"/>
              <a:cs typeface="Microsoft JhengHei" charset="-120"/>
            </a:endParaRPr>
          </a:p>
          <a:p>
            <a:r>
              <a:rPr lang="en-US" dirty="0">
                <a:solidFill>
                  <a:srgbClr val="595959"/>
                </a:solidFill>
                <a:latin typeface="Microsoft JhengHei" charset="-120"/>
                <a:ea typeface="Microsoft JhengHei" charset="-120"/>
              </a:rPr>
              <a:t>Step1.</a:t>
            </a:r>
            <a:r>
              <a:rPr lang="zh-TW" altLang="en-US" sz="2400" dirty="0">
                <a:solidFill>
                  <a:srgbClr val="595959"/>
                </a:solidFill>
                <a:latin typeface="Microsoft JhengHei" charset="-120"/>
                <a:ea typeface="Microsoft JhengHei" charset="-120"/>
                <a:cs typeface="Microsoft JhengHei" charset="-120"/>
              </a:rPr>
              <a:t>點選你的檔案，並點選更多應用程式</a:t>
            </a:r>
            <a:endParaRPr lang="en-US" altLang="zh-TW" sz="2400" dirty="0">
              <a:solidFill>
                <a:srgbClr val="595959"/>
              </a:solidFill>
              <a:latin typeface="Microsoft JhengHei" charset="-120"/>
              <a:ea typeface="Microsoft JhengHei" charset="-120"/>
              <a:cs typeface="Microsoft JhengHei" charset="-120"/>
            </a:endParaRPr>
          </a:p>
          <a:p>
            <a:endParaRPr lang="en-US" dirty="0"/>
          </a:p>
        </p:txBody>
      </p:sp>
      <p:sp>
        <p:nvSpPr>
          <p:cNvPr id="3" name="標題 2">
            <a:extLst>
              <a:ext uri="{FF2B5EF4-FFF2-40B4-BE49-F238E27FC236}">
                <a16:creationId xmlns:a16="http://schemas.microsoft.com/office/drawing/2014/main" id="{430B57E1-C913-8A6C-ECF0-731075DD6883}"/>
              </a:ext>
            </a:extLst>
          </p:cNvPr>
          <p:cNvSpPr>
            <a:spLocks noGrp="1"/>
          </p:cNvSpPr>
          <p:nvPr>
            <p:ph type="title"/>
          </p:nvPr>
        </p:nvSpPr>
        <p:spPr/>
        <p:txBody>
          <a:bodyPr/>
          <a:lstStyle/>
          <a:p>
            <a:r>
              <a:rPr lang="en-US" altLang="zh-TW" sz="4400" dirty="0">
                <a:solidFill>
                  <a:schemeClr val="bg1"/>
                </a:solidFill>
                <a:latin typeface="Arial"/>
                <a:ea typeface="Arial"/>
                <a:cs typeface="Arial"/>
                <a:sym typeface="Arial"/>
              </a:rPr>
              <a:t>Colab</a:t>
            </a:r>
            <a:r>
              <a:rPr lang="zh-TW" altLang="en-US" sz="4400" dirty="0">
                <a:solidFill>
                  <a:schemeClr val="bg1"/>
                </a:solidFill>
                <a:latin typeface="Arial"/>
                <a:ea typeface="Arial"/>
                <a:cs typeface="Arial"/>
                <a:sym typeface="Arial"/>
              </a:rPr>
              <a:t>錯誤排除</a:t>
            </a:r>
            <a:endParaRPr lang="en-US" dirty="0">
              <a:solidFill>
                <a:schemeClr val="bg1"/>
              </a:solidFill>
            </a:endParaRPr>
          </a:p>
        </p:txBody>
      </p:sp>
      <p:grpSp>
        <p:nvGrpSpPr>
          <p:cNvPr id="4" name="群組 3">
            <a:extLst>
              <a:ext uri="{FF2B5EF4-FFF2-40B4-BE49-F238E27FC236}">
                <a16:creationId xmlns:a16="http://schemas.microsoft.com/office/drawing/2014/main" id="{ADEDCC7E-A5A3-4299-0559-933AE8337764}"/>
              </a:ext>
            </a:extLst>
          </p:cNvPr>
          <p:cNvGrpSpPr/>
          <p:nvPr/>
        </p:nvGrpSpPr>
        <p:grpSpPr>
          <a:xfrm>
            <a:off x="1921051" y="2821215"/>
            <a:ext cx="8225839" cy="3974902"/>
            <a:chOff x="-2023197" y="3034958"/>
            <a:chExt cx="12655439" cy="6115379"/>
          </a:xfrm>
        </p:grpSpPr>
        <p:pic>
          <p:nvPicPr>
            <p:cNvPr id="5" name="Google Shape;307;p45">
              <a:extLst>
                <a:ext uri="{FF2B5EF4-FFF2-40B4-BE49-F238E27FC236}">
                  <a16:creationId xmlns:a16="http://schemas.microsoft.com/office/drawing/2014/main" id="{273F40FD-D90C-1FF6-388A-44226B047FF8}"/>
                </a:ext>
              </a:extLst>
            </p:cNvPr>
            <p:cNvPicPr preferRelativeResize="0"/>
            <p:nvPr/>
          </p:nvPicPr>
          <p:blipFill rotWithShape="1">
            <a:blip r:embed="rId2">
              <a:alphaModFix/>
            </a:blip>
            <a:srcRect/>
            <a:stretch/>
          </p:blipFill>
          <p:spPr>
            <a:xfrm>
              <a:off x="-2023197" y="3034958"/>
              <a:ext cx="12655439" cy="6115379"/>
            </a:xfrm>
            <a:prstGeom prst="rect">
              <a:avLst/>
            </a:prstGeom>
            <a:noFill/>
            <a:ln>
              <a:noFill/>
            </a:ln>
          </p:spPr>
        </p:pic>
        <p:sp>
          <p:nvSpPr>
            <p:cNvPr id="6" name="Google Shape;309;p45">
              <a:extLst>
                <a:ext uri="{FF2B5EF4-FFF2-40B4-BE49-F238E27FC236}">
                  <a16:creationId xmlns:a16="http://schemas.microsoft.com/office/drawing/2014/main" id="{6B87A47D-41DE-93A2-A5FC-776407A9DF11}"/>
                </a:ext>
              </a:extLst>
            </p:cNvPr>
            <p:cNvSpPr/>
            <p:nvPr/>
          </p:nvSpPr>
          <p:spPr>
            <a:xfrm>
              <a:off x="3961118" y="5929745"/>
              <a:ext cx="1938646" cy="495461"/>
            </a:xfrm>
            <a:prstGeom prst="rect">
              <a:avLst/>
            </a:prstGeom>
            <a:no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Arial"/>
                <a:ea typeface="Arial"/>
                <a:cs typeface="Arial"/>
                <a:sym typeface="Arial"/>
              </a:endParaRPr>
            </a:p>
          </p:txBody>
        </p:sp>
        <p:cxnSp>
          <p:nvCxnSpPr>
            <p:cNvPr id="7" name="Google Shape;310;p45">
              <a:extLst>
                <a:ext uri="{FF2B5EF4-FFF2-40B4-BE49-F238E27FC236}">
                  <a16:creationId xmlns:a16="http://schemas.microsoft.com/office/drawing/2014/main" id="{E97CFC4C-6C25-E6C7-CADD-DC68BA62E6BD}"/>
                </a:ext>
              </a:extLst>
            </p:cNvPr>
            <p:cNvCxnSpPr>
              <a:cxnSpLocks/>
              <a:stCxn id="6" idx="0"/>
              <a:endCxn id="8" idx="2"/>
            </p:cNvCxnSpPr>
            <p:nvPr/>
          </p:nvCxnSpPr>
          <p:spPr>
            <a:xfrm flipV="1">
              <a:off x="4930441" y="4645762"/>
              <a:ext cx="2933798" cy="1283983"/>
            </a:xfrm>
            <a:prstGeom prst="straightConnector1">
              <a:avLst/>
            </a:prstGeom>
            <a:noFill/>
            <a:ln w="76200" cap="flat" cmpd="sng">
              <a:solidFill>
                <a:srgbClr val="FF0000"/>
              </a:solidFill>
              <a:prstDash val="dash"/>
              <a:round/>
              <a:headEnd type="none" w="sm" len="sm"/>
              <a:tailEnd type="none" w="sm" len="sm"/>
            </a:ln>
          </p:spPr>
        </p:cxnSp>
        <p:sp>
          <p:nvSpPr>
            <p:cNvPr id="8" name="Google Shape;311;p45">
              <a:extLst>
                <a:ext uri="{FF2B5EF4-FFF2-40B4-BE49-F238E27FC236}">
                  <a16:creationId xmlns:a16="http://schemas.microsoft.com/office/drawing/2014/main" id="{7234018D-9355-A792-5C82-9BEC896DC496}"/>
                </a:ext>
              </a:extLst>
            </p:cNvPr>
            <p:cNvSpPr txBox="1"/>
            <p:nvPr/>
          </p:nvSpPr>
          <p:spPr>
            <a:xfrm>
              <a:off x="5352935" y="3941963"/>
              <a:ext cx="5022607" cy="703800"/>
            </a:xfrm>
            <a:prstGeom prst="rect">
              <a:avLst/>
            </a:prstGeom>
            <a:noFill/>
            <a:ln w="76200" cap="flat" cmpd="sng">
              <a:solidFill>
                <a:srgbClr val="FF0000"/>
              </a:solidFill>
              <a:prstDash val="dash"/>
              <a:round/>
              <a:headEnd type="none" w="sm" len="sm"/>
              <a:tailEnd type="none" w="sm" len="sm"/>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4800"/>
                <a:buFont typeface="Arial"/>
                <a:buNone/>
              </a:pPr>
              <a:r>
                <a:rPr lang="en-US" sz="2000" dirty="0">
                  <a:solidFill>
                    <a:schemeClr val="lt1"/>
                  </a:solidFill>
                  <a:latin typeface="Helvetica Neue"/>
                  <a:ea typeface="Helvetica Neue"/>
                  <a:cs typeface="Helvetica Neue"/>
                  <a:sym typeface="Helvetica Neue"/>
                </a:rPr>
                <a:t>’</a:t>
              </a:r>
              <a:r>
                <a:rPr lang="en-US" sz="2000" dirty="0">
                  <a:solidFill>
                    <a:srgbClr val="FF0000"/>
                  </a:solidFill>
                  <a:latin typeface="Helvetica Neue"/>
                  <a:ea typeface="Helvetica Neue"/>
                  <a:cs typeface="Helvetica Neue"/>
                  <a:sym typeface="Helvetica Neue"/>
                </a:rPr>
                <a:t>連結更多應用程式</a:t>
              </a:r>
              <a:r>
                <a:rPr lang="en-US" sz="2000" dirty="0">
                  <a:solidFill>
                    <a:schemeClr val="lt1"/>
                  </a:solidFill>
                  <a:latin typeface="Helvetica Neue"/>
                  <a:ea typeface="Helvetica Neue"/>
                  <a:cs typeface="Helvetica Neue"/>
                  <a:sym typeface="Helvetica Neue"/>
                </a:rPr>
                <a:t>’</a:t>
              </a:r>
              <a:endParaRPr sz="2000" b="0" i="0" u="none" strike="noStrike" cap="none" dirty="0">
                <a:solidFill>
                  <a:schemeClr val="lt1"/>
                </a:solidFill>
                <a:latin typeface="Helvetica Neue"/>
                <a:ea typeface="Helvetica Neue"/>
                <a:cs typeface="Helvetica Neue"/>
                <a:sym typeface="Helvetica Neue"/>
              </a:endParaRPr>
            </a:p>
          </p:txBody>
        </p:sp>
      </p:grpSp>
    </p:spTree>
    <p:extLst>
      <p:ext uri="{BB962C8B-B14F-4D97-AF65-F5344CB8AC3E}">
        <p14:creationId xmlns:p14="http://schemas.microsoft.com/office/powerpoint/2010/main" val="217396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A6C1D244-439F-B1BC-A3E8-AE827E4C8CB5}"/>
              </a:ext>
            </a:extLst>
          </p:cNvPr>
          <p:cNvSpPr>
            <a:spLocks noGrp="1"/>
          </p:cNvSpPr>
          <p:nvPr>
            <p:ph type="title"/>
          </p:nvPr>
        </p:nvSpPr>
        <p:spPr/>
        <p:txBody>
          <a:bodyPr/>
          <a:lstStyle/>
          <a:p>
            <a:r>
              <a:rPr lang="zh-TW" altLang="en-US" dirty="0"/>
              <a:t>點選</a:t>
            </a:r>
            <a:r>
              <a:rPr lang="zh-TW" altLang="en-US" sz="4400" dirty="0">
                <a:solidFill>
                  <a:schemeClr val="bg1"/>
                </a:solidFill>
                <a:latin typeface="Microsoft JhengHei" charset="-120"/>
                <a:ea typeface="Microsoft JhengHei" charset="-120"/>
                <a:cs typeface="Microsoft JhengHei" charset="-120"/>
              </a:rPr>
              <a:t>後會挑出此介面</a:t>
            </a:r>
            <a:endParaRPr lang="en-US" dirty="0">
              <a:solidFill>
                <a:schemeClr val="bg1"/>
              </a:solidFill>
            </a:endParaRPr>
          </a:p>
        </p:txBody>
      </p:sp>
      <p:pic>
        <p:nvPicPr>
          <p:cNvPr id="4" name="圖片 3">
            <a:extLst>
              <a:ext uri="{FF2B5EF4-FFF2-40B4-BE49-F238E27FC236}">
                <a16:creationId xmlns:a16="http://schemas.microsoft.com/office/drawing/2014/main" id="{C2284289-1EF2-7568-605B-4D71C48AF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858" y="1646238"/>
            <a:ext cx="10436942" cy="4908624"/>
          </a:xfrm>
          <a:prstGeom prst="rect">
            <a:avLst/>
          </a:prstGeom>
        </p:spPr>
      </p:pic>
    </p:spTree>
    <p:extLst>
      <p:ext uri="{BB962C8B-B14F-4D97-AF65-F5344CB8AC3E}">
        <p14:creationId xmlns:p14="http://schemas.microsoft.com/office/powerpoint/2010/main" val="2712527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A521D57B-0A5C-9A8D-3E04-9DDCACF7E9D8}"/>
              </a:ext>
            </a:extLst>
          </p:cNvPr>
          <p:cNvSpPr>
            <a:spLocks noGrp="1"/>
          </p:cNvSpPr>
          <p:nvPr>
            <p:ph type="title"/>
          </p:nvPr>
        </p:nvSpPr>
        <p:spPr/>
        <p:txBody>
          <a:bodyPr/>
          <a:lstStyle/>
          <a:p>
            <a:r>
              <a:rPr lang="en-US" dirty="0"/>
              <a:t>Step2.</a:t>
            </a:r>
            <a:r>
              <a:rPr lang="zh-TW" altLang="en-US" dirty="0"/>
              <a:t>搜尋</a:t>
            </a:r>
            <a:r>
              <a:rPr lang="en-US" altLang="zh-TW" dirty="0"/>
              <a:t>Colab,</a:t>
            </a:r>
            <a:r>
              <a:rPr lang="zh-TW" altLang="en-US" dirty="0"/>
              <a:t>點選連結</a:t>
            </a:r>
            <a:r>
              <a:rPr lang="en-US" altLang="zh-TW" dirty="0"/>
              <a:t>,</a:t>
            </a:r>
            <a:r>
              <a:rPr lang="zh-TW" altLang="en-US" dirty="0"/>
              <a:t>並關掉整個瀏覽器重開</a:t>
            </a:r>
            <a:endParaRPr lang="en-US" dirty="0"/>
          </a:p>
        </p:txBody>
      </p:sp>
      <p:grpSp>
        <p:nvGrpSpPr>
          <p:cNvPr id="4" name="群組 3">
            <a:extLst>
              <a:ext uri="{FF2B5EF4-FFF2-40B4-BE49-F238E27FC236}">
                <a16:creationId xmlns:a16="http://schemas.microsoft.com/office/drawing/2014/main" id="{B6D145F8-0782-237C-1549-B48F3E854CAE}"/>
              </a:ext>
            </a:extLst>
          </p:cNvPr>
          <p:cNvGrpSpPr/>
          <p:nvPr/>
        </p:nvGrpSpPr>
        <p:grpSpPr>
          <a:xfrm>
            <a:off x="1128594" y="1646238"/>
            <a:ext cx="9934812" cy="5211762"/>
            <a:chOff x="1163407" y="2178716"/>
            <a:chExt cx="20902247" cy="11501763"/>
          </a:xfrm>
        </p:grpSpPr>
        <p:pic>
          <p:nvPicPr>
            <p:cNvPr id="5" name="Google Shape;316;p46">
              <a:extLst>
                <a:ext uri="{FF2B5EF4-FFF2-40B4-BE49-F238E27FC236}">
                  <a16:creationId xmlns:a16="http://schemas.microsoft.com/office/drawing/2014/main" id="{3573190D-5D12-7998-16C3-ACCF70F002D2}"/>
                </a:ext>
              </a:extLst>
            </p:cNvPr>
            <p:cNvPicPr preferRelativeResize="0"/>
            <p:nvPr/>
          </p:nvPicPr>
          <p:blipFill>
            <a:blip r:embed="rId2">
              <a:alphaModFix/>
            </a:blip>
            <a:stretch>
              <a:fillRect/>
            </a:stretch>
          </p:blipFill>
          <p:spPr>
            <a:xfrm>
              <a:off x="1163407" y="2178716"/>
              <a:ext cx="20902247" cy="11501763"/>
            </a:xfrm>
            <a:prstGeom prst="rect">
              <a:avLst/>
            </a:prstGeom>
            <a:noFill/>
            <a:ln>
              <a:noFill/>
            </a:ln>
          </p:spPr>
        </p:pic>
        <p:sp>
          <p:nvSpPr>
            <p:cNvPr id="6" name="Google Shape;317;p46">
              <a:extLst>
                <a:ext uri="{FF2B5EF4-FFF2-40B4-BE49-F238E27FC236}">
                  <a16:creationId xmlns:a16="http://schemas.microsoft.com/office/drawing/2014/main" id="{9BA8CC8C-5352-711B-84D4-9257CBC7DA59}"/>
                </a:ext>
              </a:extLst>
            </p:cNvPr>
            <p:cNvSpPr/>
            <p:nvPr/>
          </p:nvSpPr>
          <p:spPr>
            <a:xfrm>
              <a:off x="13403625" y="4706370"/>
              <a:ext cx="4246731" cy="853205"/>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Arial"/>
                <a:ea typeface="Arial"/>
                <a:cs typeface="Arial"/>
                <a:sym typeface="Arial"/>
              </a:endParaRPr>
            </a:p>
          </p:txBody>
        </p:sp>
        <p:cxnSp>
          <p:nvCxnSpPr>
            <p:cNvPr id="7" name="Google Shape;318;p46">
              <a:extLst>
                <a:ext uri="{FF2B5EF4-FFF2-40B4-BE49-F238E27FC236}">
                  <a16:creationId xmlns:a16="http://schemas.microsoft.com/office/drawing/2014/main" id="{91E4097F-5136-23E2-1A8D-263352A976A5}"/>
                </a:ext>
              </a:extLst>
            </p:cNvPr>
            <p:cNvCxnSpPr>
              <a:stCxn id="6" idx="2"/>
              <a:endCxn id="8" idx="0"/>
            </p:cNvCxnSpPr>
            <p:nvPr/>
          </p:nvCxnSpPr>
          <p:spPr>
            <a:xfrm flipH="1">
              <a:off x="7561350" y="5559575"/>
              <a:ext cx="7965641" cy="2386900"/>
            </a:xfrm>
            <a:prstGeom prst="straightConnector1">
              <a:avLst/>
            </a:prstGeom>
            <a:noFill/>
            <a:ln w="76200" cap="flat" cmpd="sng">
              <a:solidFill>
                <a:srgbClr val="FF0000"/>
              </a:solidFill>
              <a:prstDash val="dash"/>
              <a:round/>
              <a:headEnd type="none" w="sm" len="sm"/>
              <a:tailEnd type="none" w="sm" len="sm"/>
            </a:ln>
          </p:spPr>
        </p:cxnSp>
        <p:sp>
          <p:nvSpPr>
            <p:cNvPr id="8" name="Google Shape;319;p46">
              <a:extLst>
                <a:ext uri="{FF2B5EF4-FFF2-40B4-BE49-F238E27FC236}">
                  <a16:creationId xmlns:a16="http://schemas.microsoft.com/office/drawing/2014/main" id="{969A6D47-3932-5619-2E64-9A729B78A46D}"/>
                </a:ext>
              </a:extLst>
            </p:cNvPr>
            <p:cNvSpPr txBox="1"/>
            <p:nvPr/>
          </p:nvSpPr>
          <p:spPr>
            <a:xfrm>
              <a:off x="2386350" y="7946475"/>
              <a:ext cx="10350000" cy="1891800"/>
            </a:xfrm>
            <a:prstGeom prst="rect">
              <a:avLst/>
            </a:prstGeom>
            <a:noFill/>
            <a:ln w="76200" cap="flat" cmpd="sng">
              <a:solidFill>
                <a:srgbClr val="FF0000"/>
              </a:solidFill>
              <a:prstDash val="dash"/>
              <a:round/>
              <a:headEnd type="none" w="sm" len="sm"/>
              <a:tailEnd type="none" w="sm" len="sm"/>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4800"/>
                <a:buFont typeface="Arial"/>
                <a:buNone/>
              </a:pPr>
              <a:r>
                <a:rPr lang="en-US" sz="2400" dirty="0">
                  <a:latin typeface="Helvetica Neue"/>
                  <a:ea typeface="Helvetica Neue"/>
                  <a:cs typeface="Helvetica Neue"/>
                  <a:sym typeface="Helvetica Neue"/>
                </a:rPr>
                <a:t>在搜尋欄輸入</a:t>
              </a:r>
              <a:r>
                <a:rPr lang="en-US" sz="2400" dirty="0">
                  <a:solidFill>
                    <a:srgbClr val="FF0000"/>
                  </a:solidFill>
                  <a:latin typeface="Helvetica Neue"/>
                  <a:ea typeface="Helvetica Neue"/>
                  <a:cs typeface="Helvetica Neue"/>
                  <a:sym typeface="Helvetica Neue"/>
                </a:rPr>
                <a:t>’</a:t>
              </a:r>
              <a:r>
                <a:rPr lang="en-US" sz="2400" dirty="0" err="1">
                  <a:solidFill>
                    <a:srgbClr val="FF0000"/>
                  </a:solidFill>
                  <a:latin typeface="Helvetica Neue"/>
                  <a:ea typeface="Helvetica Neue"/>
                  <a:cs typeface="Helvetica Neue"/>
                  <a:sym typeface="Helvetica Neue"/>
                </a:rPr>
                <a:t>colab</a:t>
              </a:r>
              <a:r>
                <a:rPr lang="en-US" sz="2400" dirty="0">
                  <a:solidFill>
                    <a:srgbClr val="FF0000"/>
                  </a:solidFill>
                  <a:latin typeface="Helvetica Neue"/>
                  <a:ea typeface="Helvetica Neue"/>
                  <a:cs typeface="Helvetica Neue"/>
                  <a:sym typeface="Helvetica Neue"/>
                </a:rPr>
                <a:t>’</a:t>
              </a:r>
              <a:r>
                <a:rPr lang="en-US" sz="2400" dirty="0">
                  <a:latin typeface="Helvetica Neue"/>
                  <a:ea typeface="Helvetica Neue"/>
                  <a:cs typeface="Helvetica Neue"/>
                  <a:sym typeface="Helvetica Neue"/>
                </a:rPr>
                <a:t>，</a:t>
              </a:r>
              <a:r>
                <a:rPr lang="en-US" sz="2400" dirty="0" err="1">
                  <a:latin typeface="Helvetica Neue"/>
                  <a:ea typeface="Helvetica Neue"/>
                  <a:cs typeface="Helvetica Neue"/>
                  <a:sym typeface="Helvetica Neue"/>
                </a:rPr>
                <a:t>即可</a:t>
              </a:r>
              <a:endParaRPr lang="en-US" sz="2400" dirty="0">
                <a:latin typeface="Helvetica Neue"/>
                <a:ea typeface="Helvetica Neue"/>
                <a:cs typeface="Helvetica Neue"/>
                <a:sym typeface="Helvetica Neue"/>
              </a:endParaRPr>
            </a:p>
            <a:p>
              <a:pPr marL="457200" marR="0" lvl="0" indent="0" algn="l" rtl="0">
                <a:lnSpc>
                  <a:spcPct val="100000"/>
                </a:lnSpc>
                <a:spcBef>
                  <a:spcPts val="0"/>
                </a:spcBef>
                <a:spcAft>
                  <a:spcPts val="0"/>
                </a:spcAft>
                <a:buClr>
                  <a:srgbClr val="000000"/>
                </a:buClr>
                <a:buSzPts val="4800"/>
                <a:buFont typeface="Arial"/>
                <a:buNone/>
              </a:pPr>
              <a:r>
                <a:rPr lang="en-US" sz="2400" dirty="0" err="1">
                  <a:latin typeface="Helvetica Neue"/>
                  <a:ea typeface="Helvetica Neue"/>
                  <a:cs typeface="Helvetica Neue"/>
                  <a:sym typeface="Helvetica Neue"/>
                </a:rPr>
                <a:t>找到</a:t>
              </a:r>
              <a:r>
                <a:rPr lang="en-US" sz="2400" dirty="0" err="1">
                  <a:solidFill>
                    <a:srgbClr val="FF0000"/>
                  </a:solidFill>
                  <a:latin typeface="Helvetica Neue"/>
                  <a:ea typeface="Helvetica Neue"/>
                  <a:cs typeface="Helvetica Neue"/>
                  <a:sym typeface="Helvetica Neue"/>
                </a:rPr>
                <a:t>Colaboratory</a:t>
              </a:r>
              <a:r>
                <a:rPr lang="en-US" sz="2400" dirty="0">
                  <a:solidFill>
                    <a:srgbClr val="FF0000"/>
                  </a:solidFill>
                  <a:latin typeface="Helvetica Neue"/>
                  <a:ea typeface="Helvetica Neue"/>
                  <a:cs typeface="Helvetica Neue"/>
                  <a:sym typeface="Helvetica Neue"/>
                </a:rPr>
                <a:t> </a:t>
              </a:r>
              <a:r>
                <a:rPr lang="en-US" sz="2400" dirty="0" err="1">
                  <a:solidFill>
                    <a:srgbClr val="FF0000"/>
                  </a:solidFill>
                  <a:latin typeface="Helvetica Neue"/>
                  <a:ea typeface="Helvetica Neue"/>
                  <a:cs typeface="Helvetica Neue"/>
                  <a:sym typeface="Helvetica Neue"/>
                </a:rPr>
                <a:t>應用程式</a:t>
              </a:r>
              <a:endParaRPr sz="2400" b="0" i="0" u="none" strike="noStrike" cap="none" dirty="0">
                <a:solidFill>
                  <a:srgbClr val="FF0000"/>
                </a:solidFill>
                <a:latin typeface="Helvetica Neue"/>
                <a:ea typeface="Helvetica Neue"/>
                <a:cs typeface="Helvetica Neue"/>
                <a:sym typeface="Helvetica Neue"/>
              </a:endParaRPr>
            </a:p>
          </p:txBody>
        </p:sp>
        <p:sp>
          <p:nvSpPr>
            <p:cNvPr id="9" name="Google Shape;320;p46">
              <a:extLst>
                <a:ext uri="{FF2B5EF4-FFF2-40B4-BE49-F238E27FC236}">
                  <a16:creationId xmlns:a16="http://schemas.microsoft.com/office/drawing/2014/main" id="{298F78A7-0BB7-58E8-9AAB-601FF97C7B5B}"/>
                </a:ext>
              </a:extLst>
            </p:cNvPr>
            <p:cNvSpPr/>
            <p:nvPr/>
          </p:nvSpPr>
          <p:spPr>
            <a:xfrm>
              <a:off x="6030416" y="5390925"/>
              <a:ext cx="6869100" cy="20295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Arial"/>
                <a:ea typeface="Arial"/>
                <a:cs typeface="Arial"/>
                <a:sym typeface="Arial"/>
              </a:endParaRPr>
            </a:p>
          </p:txBody>
        </p:sp>
        <p:cxnSp>
          <p:nvCxnSpPr>
            <p:cNvPr id="10" name="Google Shape;321;p46">
              <a:extLst>
                <a:ext uri="{FF2B5EF4-FFF2-40B4-BE49-F238E27FC236}">
                  <a16:creationId xmlns:a16="http://schemas.microsoft.com/office/drawing/2014/main" id="{C91155FD-5E8D-84D6-AE54-A56DDD7B2952}"/>
                </a:ext>
              </a:extLst>
            </p:cNvPr>
            <p:cNvCxnSpPr>
              <a:stCxn id="9" idx="2"/>
              <a:endCxn id="8" idx="0"/>
            </p:cNvCxnSpPr>
            <p:nvPr/>
          </p:nvCxnSpPr>
          <p:spPr>
            <a:xfrm flipH="1">
              <a:off x="7561350" y="7420425"/>
              <a:ext cx="1903616" cy="526050"/>
            </a:xfrm>
            <a:prstGeom prst="straightConnector1">
              <a:avLst/>
            </a:prstGeom>
            <a:noFill/>
            <a:ln w="76200" cap="flat" cmpd="sng">
              <a:solidFill>
                <a:srgbClr val="FF0000"/>
              </a:solidFill>
              <a:prstDash val="dash"/>
              <a:round/>
              <a:headEnd type="none" w="sm" len="sm"/>
              <a:tailEnd type="none" w="sm" len="sm"/>
            </a:ln>
          </p:spPr>
        </p:cxnSp>
        <p:sp>
          <p:nvSpPr>
            <p:cNvPr id="11" name="Google Shape;322;p46">
              <a:extLst>
                <a:ext uri="{FF2B5EF4-FFF2-40B4-BE49-F238E27FC236}">
                  <a16:creationId xmlns:a16="http://schemas.microsoft.com/office/drawing/2014/main" id="{BEFEA7D0-0DAD-4F39-70E6-E922F9EB887B}"/>
                </a:ext>
              </a:extLst>
            </p:cNvPr>
            <p:cNvSpPr/>
            <p:nvPr/>
          </p:nvSpPr>
          <p:spPr>
            <a:xfrm>
              <a:off x="15076450" y="5417134"/>
              <a:ext cx="2573906" cy="1176286"/>
            </a:xfrm>
            <a:prstGeom prst="ellipse">
              <a:avLst/>
            </a:prstGeom>
            <a:noFill/>
            <a:ln w="1143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323;p46">
              <a:extLst>
                <a:ext uri="{FF2B5EF4-FFF2-40B4-BE49-F238E27FC236}">
                  <a16:creationId xmlns:a16="http://schemas.microsoft.com/office/drawing/2014/main" id="{2678F312-D923-83E3-3D67-998CE9479642}"/>
                </a:ext>
              </a:extLst>
            </p:cNvPr>
            <p:cNvCxnSpPr>
              <a:stCxn id="11" idx="4"/>
            </p:cNvCxnSpPr>
            <p:nvPr/>
          </p:nvCxnSpPr>
          <p:spPr>
            <a:xfrm>
              <a:off x="16363403" y="6593420"/>
              <a:ext cx="3169522" cy="1654010"/>
            </a:xfrm>
            <a:prstGeom prst="straightConnector1">
              <a:avLst/>
            </a:prstGeom>
            <a:noFill/>
            <a:ln w="76200" cap="flat" cmpd="sng">
              <a:solidFill>
                <a:srgbClr val="FF0000"/>
              </a:solidFill>
              <a:prstDash val="dash"/>
              <a:round/>
              <a:headEnd type="none" w="sm" len="sm"/>
              <a:tailEnd type="none" w="sm" len="sm"/>
            </a:ln>
          </p:spPr>
        </p:cxnSp>
        <p:sp>
          <p:nvSpPr>
            <p:cNvPr id="13" name="Google Shape;324;p46">
              <a:extLst>
                <a:ext uri="{FF2B5EF4-FFF2-40B4-BE49-F238E27FC236}">
                  <a16:creationId xmlns:a16="http://schemas.microsoft.com/office/drawing/2014/main" id="{18BD0A34-95A9-AB06-9DD4-EC004F1BF171}"/>
                </a:ext>
              </a:extLst>
            </p:cNvPr>
            <p:cNvSpPr txBox="1"/>
            <p:nvPr/>
          </p:nvSpPr>
          <p:spPr>
            <a:xfrm>
              <a:off x="15211125" y="8187827"/>
              <a:ext cx="5333910" cy="1232863"/>
            </a:xfrm>
            <a:prstGeom prst="rect">
              <a:avLst/>
            </a:prstGeom>
            <a:noFill/>
            <a:ln w="76200" cap="flat" cmpd="sng">
              <a:solidFill>
                <a:srgbClr val="FF0000"/>
              </a:solidFill>
              <a:prstDash val="dash"/>
              <a:round/>
              <a:headEnd type="none" w="sm" len="sm"/>
              <a:tailEnd type="none" w="sm" len="sm"/>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4800"/>
                <a:buFont typeface="Arial"/>
                <a:buNone/>
              </a:pPr>
              <a:r>
                <a:rPr lang="en-US" sz="2400" dirty="0" err="1">
                  <a:latin typeface="Helvetica Neue"/>
                  <a:ea typeface="Helvetica Neue"/>
                  <a:cs typeface="Helvetica Neue"/>
                  <a:sym typeface="Helvetica Neue"/>
                </a:rPr>
                <a:t>點選’</a:t>
              </a:r>
              <a:r>
                <a:rPr lang="en-US" sz="2400" b="1" dirty="0" err="1">
                  <a:solidFill>
                    <a:srgbClr val="FF0000"/>
                  </a:solidFill>
                  <a:latin typeface="Helvetica Neue"/>
                  <a:ea typeface="Helvetica Neue"/>
                  <a:cs typeface="Helvetica Neue"/>
                  <a:sym typeface="Helvetica Neue"/>
                </a:rPr>
                <a:t>連結</a:t>
              </a:r>
              <a:r>
                <a:rPr lang="en-US" sz="2400" dirty="0">
                  <a:latin typeface="Helvetica Neue"/>
                  <a:ea typeface="Helvetica Neue"/>
                  <a:cs typeface="Helvetica Neue"/>
                  <a:sym typeface="Helvetica Neue"/>
                </a:rPr>
                <a:t>’</a:t>
              </a:r>
              <a:endParaRPr sz="2400" b="0" i="0" u="none" strike="noStrike" cap="none" dirty="0">
                <a:solidFill>
                  <a:srgbClr val="FF0000"/>
                </a:solidFill>
                <a:latin typeface="Helvetica Neue"/>
                <a:ea typeface="Helvetica Neue"/>
                <a:cs typeface="Helvetica Neue"/>
                <a:sym typeface="Helvetica Neue"/>
              </a:endParaRPr>
            </a:p>
          </p:txBody>
        </p:sp>
        <p:sp>
          <p:nvSpPr>
            <p:cNvPr id="14" name="Google Shape;325;p46">
              <a:extLst>
                <a:ext uri="{FF2B5EF4-FFF2-40B4-BE49-F238E27FC236}">
                  <a16:creationId xmlns:a16="http://schemas.microsoft.com/office/drawing/2014/main" id="{525EAEF0-490D-D583-4170-DBB39E1932CB}"/>
                </a:ext>
              </a:extLst>
            </p:cNvPr>
            <p:cNvSpPr txBox="1"/>
            <p:nvPr/>
          </p:nvSpPr>
          <p:spPr>
            <a:xfrm>
              <a:off x="12102767" y="3869588"/>
              <a:ext cx="1593497" cy="27238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a:solidFill>
                    <a:srgbClr val="FF0000"/>
                  </a:solidFill>
                  <a:latin typeface="Helvetica Neue"/>
                  <a:ea typeface="Helvetica Neue"/>
                  <a:cs typeface="Helvetica Neue"/>
                  <a:sym typeface="Helvetica Neue"/>
                </a:rPr>
                <a:t>1</a:t>
              </a:r>
              <a:endParaRPr sz="5400" dirty="0">
                <a:solidFill>
                  <a:srgbClr val="FF0000"/>
                </a:solidFill>
                <a:latin typeface="Helvetica Neue"/>
                <a:ea typeface="Helvetica Neue"/>
                <a:cs typeface="Helvetica Neue"/>
                <a:sym typeface="Helvetica Neue"/>
              </a:endParaRPr>
            </a:p>
          </p:txBody>
        </p:sp>
        <p:sp>
          <p:nvSpPr>
            <p:cNvPr id="15" name="Google Shape;326;p46">
              <a:extLst>
                <a:ext uri="{FF2B5EF4-FFF2-40B4-BE49-F238E27FC236}">
                  <a16:creationId xmlns:a16="http://schemas.microsoft.com/office/drawing/2014/main" id="{95D833A3-FE2D-51BF-AFC8-3560A05EA591}"/>
                </a:ext>
              </a:extLst>
            </p:cNvPr>
            <p:cNvSpPr txBox="1"/>
            <p:nvPr/>
          </p:nvSpPr>
          <p:spPr>
            <a:xfrm>
              <a:off x="13782851" y="7829211"/>
              <a:ext cx="1293599" cy="14219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a:solidFill>
                    <a:srgbClr val="FF0000"/>
                  </a:solidFill>
                  <a:latin typeface="Helvetica Neue"/>
                  <a:ea typeface="Helvetica Neue"/>
                  <a:cs typeface="Helvetica Neue"/>
                  <a:sym typeface="Helvetica Neue"/>
                </a:rPr>
                <a:t>2</a:t>
              </a:r>
              <a:endParaRPr sz="5400" dirty="0">
                <a:solidFill>
                  <a:srgbClr val="FF0000"/>
                </a:solidFill>
                <a:latin typeface="Helvetica Neue"/>
                <a:ea typeface="Helvetica Neue"/>
                <a:cs typeface="Helvetica Neue"/>
                <a:sym typeface="Helvetica Neue"/>
              </a:endParaRPr>
            </a:p>
          </p:txBody>
        </p:sp>
      </p:grpSp>
    </p:spTree>
    <p:extLst>
      <p:ext uri="{BB962C8B-B14F-4D97-AF65-F5344CB8AC3E}">
        <p14:creationId xmlns:p14="http://schemas.microsoft.com/office/powerpoint/2010/main" val="215548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F12C6C8-5A49-59A5-A769-800B24E79E50}"/>
              </a:ext>
            </a:extLst>
          </p:cNvPr>
          <p:cNvSpPr>
            <a:spLocks noGrp="1"/>
          </p:cNvSpPr>
          <p:nvPr>
            <p:ph type="title"/>
          </p:nvPr>
        </p:nvSpPr>
        <p:spPr/>
        <p:txBody>
          <a:bodyPr/>
          <a:lstStyle/>
          <a:p>
            <a:r>
              <a:rPr lang="en-US" altLang="zh-TW" dirty="0">
                <a:solidFill>
                  <a:schemeClr val="bg1"/>
                </a:solidFill>
                <a:latin typeface="Microsoft JhengHei" charset="-120"/>
                <a:ea typeface="Microsoft JhengHei" charset="-120"/>
                <a:cs typeface="Microsoft JhengHei" charset="-120"/>
              </a:rPr>
              <a:t>Step3.</a:t>
            </a:r>
            <a:r>
              <a:rPr lang="zh-TW" altLang="en-US" sz="4400" dirty="0">
                <a:solidFill>
                  <a:schemeClr val="bg1"/>
                </a:solidFill>
                <a:latin typeface="Microsoft JhengHei" charset="-120"/>
                <a:ea typeface="Microsoft JhengHei" charset="-120"/>
                <a:cs typeface="Microsoft JhengHei" charset="-120"/>
              </a:rPr>
              <a:t>查看是否可使用</a:t>
            </a:r>
            <a:r>
              <a:rPr lang="en-US" altLang="zh-TW" sz="4400" dirty="0" err="1">
                <a:solidFill>
                  <a:schemeClr val="bg1"/>
                </a:solidFill>
                <a:latin typeface="Microsoft JhengHei" charset="-120"/>
                <a:ea typeface="Microsoft JhengHei" charset="-120"/>
                <a:cs typeface="Microsoft JhengHei" charset="-120"/>
              </a:rPr>
              <a:t>Colaboratory</a:t>
            </a:r>
            <a:r>
              <a:rPr lang="zh-TW" altLang="en-US" sz="4400" dirty="0">
                <a:solidFill>
                  <a:schemeClr val="bg1"/>
                </a:solidFill>
                <a:latin typeface="Microsoft JhengHei" charset="-120"/>
                <a:ea typeface="Microsoft JhengHei" charset="-120"/>
                <a:cs typeface="Microsoft JhengHei" charset="-120"/>
              </a:rPr>
              <a:t>開啟</a:t>
            </a:r>
            <a:endParaRPr lang="en-US" dirty="0">
              <a:solidFill>
                <a:schemeClr val="bg1"/>
              </a:solidFill>
            </a:endParaRPr>
          </a:p>
        </p:txBody>
      </p:sp>
      <p:pic>
        <p:nvPicPr>
          <p:cNvPr id="4" name="Google Shape;339;p48">
            <a:extLst>
              <a:ext uri="{FF2B5EF4-FFF2-40B4-BE49-F238E27FC236}">
                <a16:creationId xmlns:a16="http://schemas.microsoft.com/office/drawing/2014/main" id="{707BDAA8-9260-DA43-B435-FBD52067C8B9}"/>
              </a:ext>
            </a:extLst>
          </p:cNvPr>
          <p:cNvPicPr preferRelativeResize="0"/>
          <p:nvPr/>
        </p:nvPicPr>
        <p:blipFill>
          <a:blip r:embed="rId2">
            <a:alphaModFix/>
          </a:blip>
          <a:stretch>
            <a:fillRect/>
          </a:stretch>
        </p:blipFill>
        <p:spPr>
          <a:xfrm>
            <a:off x="0" y="1829634"/>
            <a:ext cx="12192000" cy="4401984"/>
          </a:xfrm>
          <a:prstGeom prst="rect">
            <a:avLst/>
          </a:prstGeom>
          <a:noFill/>
          <a:ln>
            <a:noFill/>
          </a:ln>
        </p:spPr>
      </p:pic>
      <p:sp>
        <p:nvSpPr>
          <p:cNvPr id="5" name="Google Shape;340;p48">
            <a:extLst>
              <a:ext uri="{FF2B5EF4-FFF2-40B4-BE49-F238E27FC236}">
                <a16:creationId xmlns:a16="http://schemas.microsoft.com/office/drawing/2014/main" id="{523871B0-535C-F835-1955-551F8E9ED290}"/>
              </a:ext>
            </a:extLst>
          </p:cNvPr>
          <p:cNvSpPr/>
          <p:nvPr/>
        </p:nvSpPr>
        <p:spPr>
          <a:xfrm>
            <a:off x="5086350" y="1869199"/>
            <a:ext cx="2438400" cy="397751"/>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0000"/>
              </a:solidFill>
              <a:latin typeface="Arial"/>
              <a:ea typeface="Arial"/>
              <a:cs typeface="Arial"/>
              <a:sym typeface="Arial"/>
            </a:endParaRPr>
          </a:p>
        </p:txBody>
      </p:sp>
      <p:cxnSp>
        <p:nvCxnSpPr>
          <p:cNvPr id="6" name="Google Shape;341;p48">
            <a:extLst>
              <a:ext uri="{FF2B5EF4-FFF2-40B4-BE49-F238E27FC236}">
                <a16:creationId xmlns:a16="http://schemas.microsoft.com/office/drawing/2014/main" id="{F0EDB077-65C2-669D-4377-47F924478BC4}"/>
              </a:ext>
            </a:extLst>
          </p:cNvPr>
          <p:cNvCxnSpPr>
            <a:cxnSpLocks/>
            <a:stCxn id="5" idx="2"/>
            <a:endCxn id="7" idx="0"/>
          </p:cNvCxnSpPr>
          <p:nvPr/>
        </p:nvCxnSpPr>
        <p:spPr>
          <a:xfrm>
            <a:off x="6305550" y="2266950"/>
            <a:ext cx="142875" cy="3414517"/>
          </a:xfrm>
          <a:prstGeom prst="straightConnector1">
            <a:avLst/>
          </a:prstGeom>
          <a:noFill/>
          <a:ln w="76200" cap="flat" cmpd="sng">
            <a:solidFill>
              <a:srgbClr val="FF0000"/>
            </a:solidFill>
            <a:prstDash val="dash"/>
            <a:round/>
            <a:headEnd type="none" w="sm" len="sm"/>
            <a:tailEnd type="none" w="sm" len="sm"/>
          </a:ln>
        </p:spPr>
      </p:cxnSp>
      <p:sp>
        <p:nvSpPr>
          <p:cNvPr id="7" name="Google Shape;342;p48">
            <a:extLst>
              <a:ext uri="{FF2B5EF4-FFF2-40B4-BE49-F238E27FC236}">
                <a16:creationId xmlns:a16="http://schemas.microsoft.com/office/drawing/2014/main" id="{C2D3E435-8257-24D5-09A4-398A95D47A75}"/>
              </a:ext>
            </a:extLst>
          </p:cNvPr>
          <p:cNvSpPr txBox="1"/>
          <p:nvPr/>
        </p:nvSpPr>
        <p:spPr>
          <a:xfrm>
            <a:off x="2076450" y="5681467"/>
            <a:ext cx="8743950" cy="733547"/>
          </a:xfrm>
          <a:prstGeom prst="rect">
            <a:avLst/>
          </a:prstGeom>
          <a:noFill/>
          <a:ln w="76200" cap="flat" cmpd="sng">
            <a:solidFill>
              <a:srgbClr val="FF0000"/>
            </a:solidFill>
            <a:prstDash val="dash"/>
            <a:round/>
            <a:headEnd type="none" w="sm" len="sm"/>
            <a:tailEnd type="none" w="sm" len="sm"/>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4800"/>
              <a:buFont typeface="Arial"/>
              <a:buNone/>
            </a:pPr>
            <a:r>
              <a:rPr lang="en-US" sz="3600" dirty="0" err="1">
                <a:latin typeface="Helvetica Neue"/>
                <a:ea typeface="Helvetica Neue"/>
                <a:cs typeface="Helvetica Neue"/>
                <a:sym typeface="Helvetica Neue"/>
              </a:rPr>
              <a:t>會出現’</a:t>
            </a:r>
            <a:r>
              <a:rPr lang="en-US" sz="3600" dirty="0" err="1">
                <a:solidFill>
                  <a:srgbClr val="FF0000"/>
                </a:solidFill>
                <a:latin typeface="Helvetica Neue"/>
                <a:ea typeface="Helvetica Neue"/>
                <a:cs typeface="Helvetica Neue"/>
                <a:sym typeface="Helvetica Neue"/>
              </a:rPr>
              <a:t>使用Colaboratory開啟</a:t>
            </a:r>
            <a:r>
              <a:rPr lang="en-US" sz="3600" dirty="0" err="1">
                <a:latin typeface="Helvetica Neue"/>
                <a:ea typeface="Helvetica Neue"/>
                <a:cs typeface="Helvetica Neue"/>
                <a:sym typeface="Helvetica Neue"/>
              </a:rPr>
              <a:t>’的選項</a:t>
            </a:r>
            <a:endParaRPr sz="3600" b="0" i="0" u="none" strike="noStrike" cap="none" dirty="0">
              <a:solidFill>
                <a:srgbClr val="FF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40663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A6A4CC27-B0EB-BC5B-D7EB-829641AEB6DE}"/>
              </a:ext>
            </a:extLst>
          </p:cNvPr>
          <p:cNvSpPr>
            <a:spLocks noGrp="1"/>
          </p:cNvSpPr>
          <p:nvPr>
            <p:ph type="body" idx="1"/>
          </p:nvPr>
        </p:nvSpPr>
        <p:spPr/>
        <p:txBody>
          <a:bodyPr/>
          <a:lstStyle/>
          <a:p>
            <a:r>
              <a:rPr lang="zh-TW" altLang="en-US" dirty="0">
                <a:solidFill>
                  <a:srgbClr val="595959"/>
                </a:solidFill>
                <a:latin typeface="Microsoft JhengHei" charset="-120"/>
                <a:ea typeface="Microsoft JhengHei" charset="-120"/>
              </a:rPr>
              <a:t>依樣打</a:t>
            </a:r>
            <a:r>
              <a:rPr lang="zh-TW" altLang="en-US" sz="2400" dirty="0">
                <a:solidFill>
                  <a:srgbClr val="595959"/>
                </a:solidFill>
                <a:latin typeface="Microsoft JhengHei" charset="-120"/>
                <a:ea typeface="Microsoft JhengHei" charset="-120"/>
                <a:cs typeface="Microsoft JhengHei" charset="-120"/>
              </a:rPr>
              <a:t>開後看到此畫面代表成功</a:t>
            </a:r>
            <a:endParaRPr lang="en-US" altLang="zh-TW" dirty="0"/>
          </a:p>
          <a:p>
            <a:r>
              <a:rPr lang="zh-TW" altLang="en-US" sz="2400" dirty="0">
                <a:solidFill>
                  <a:srgbClr val="595959"/>
                </a:solidFill>
                <a:latin typeface="Microsoft JhengHei" charset="-120"/>
                <a:ea typeface="Microsoft JhengHei" charset="-120"/>
                <a:cs typeface="Microsoft JhengHei" charset="-120"/>
              </a:rPr>
              <a:t>試著在空白處複製上 </a:t>
            </a:r>
            <a:r>
              <a:rPr lang="en-US" altLang="zh-TW" sz="2400" dirty="0">
                <a:solidFill>
                  <a:srgbClr val="595959"/>
                </a:solidFill>
                <a:latin typeface="Microsoft JhengHei" charset="-120"/>
                <a:ea typeface="Microsoft JhengHei" charset="-120"/>
                <a:cs typeface="Microsoft JhengHei" charset="-120"/>
              </a:rPr>
              <a:t>print ('hello world‘)</a:t>
            </a:r>
          </a:p>
          <a:p>
            <a:r>
              <a:rPr lang="zh-TW" altLang="en-US" dirty="0">
                <a:solidFill>
                  <a:srgbClr val="595959"/>
                </a:solidFill>
                <a:latin typeface="Microsoft JhengHei" charset="-120"/>
                <a:ea typeface="Microsoft JhengHei" charset="-120"/>
              </a:rPr>
              <a:t>有出現</a:t>
            </a:r>
            <a:r>
              <a:rPr lang="en-US" altLang="zh-TW" sz="2400" dirty="0">
                <a:solidFill>
                  <a:srgbClr val="595959"/>
                </a:solidFill>
                <a:latin typeface="Microsoft JhengHei" charset="-120"/>
                <a:ea typeface="Microsoft JhengHei" charset="-120"/>
                <a:cs typeface="Microsoft JhengHei" charset="-120"/>
              </a:rPr>
              <a:t>hello world</a:t>
            </a:r>
            <a:r>
              <a:rPr lang="zh-TW" altLang="en-US" sz="2400" dirty="0">
                <a:solidFill>
                  <a:srgbClr val="595959"/>
                </a:solidFill>
                <a:latin typeface="Microsoft JhengHei" charset="-120"/>
                <a:ea typeface="Microsoft JhengHei" charset="-120"/>
                <a:cs typeface="Microsoft JhengHei" charset="-120"/>
              </a:rPr>
              <a:t>代表程式執行成功</a:t>
            </a:r>
            <a:endParaRPr lang="en-US" dirty="0"/>
          </a:p>
        </p:txBody>
      </p:sp>
      <p:sp>
        <p:nvSpPr>
          <p:cNvPr id="3" name="標題 2">
            <a:extLst>
              <a:ext uri="{FF2B5EF4-FFF2-40B4-BE49-F238E27FC236}">
                <a16:creationId xmlns:a16="http://schemas.microsoft.com/office/drawing/2014/main" id="{1E4BBFEE-5C80-475D-5545-0A065DAA48C3}"/>
              </a:ext>
            </a:extLst>
          </p:cNvPr>
          <p:cNvSpPr>
            <a:spLocks noGrp="1"/>
          </p:cNvSpPr>
          <p:nvPr>
            <p:ph type="title"/>
          </p:nvPr>
        </p:nvSpPr>
        <p:spPr/>
        <p:txBody>
          <a:bodyPr/>
          <a:lstStyle/>
          <a:p>
            <a:r>
              <a:rPr lang="en-US" altLang="zh-TW" dirty="0"/>
              <a:t>Colab</a:t>
            </a:r>
            <a:r>
              <a:rPr lang="zh-TW" altLang="en-US" sz="4400" b="1" dirty="0"/>
              <a:t>程式測試</a:t>
            </a:r>
            <a:endParaRPr lang="en-US" dirty="0"/>
          </a:p>
        </p:txBody>
      </p:sp>
      <p:pic>
        <p:nvPicPr>
          <p:cNvPr id="4" name="圖片 3">
            <a:extLst>
              <a:ext uri="{FF2B5EF4-FFF2-40B4-BE49-F238E27FC236}">
                <a16:creationId xmlns:a16="http://schemas.microsoft.com/office/drawing/2014/main" id="{534FE360-496C-FADE-0506-9EE0BAEF7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13" y="3880630"/>
            <a:ext cx="11421156" cy="2207842"/>
          </a:xfrm>
          <a:prstGeom prst="rect">
            <a:avLst/>
          </a:prstGeom>
        </p:spPr>
      </p:pic>
    </p:spTree>
    <p:extLst>
      <p:ext uri="{BB962C8B-B14F-4D97-AF65-F5344CB8AC3E}">
        <p14:creationId xmlns:p14="http://schemas.microsoft.com/office/powerpoint/2010/main" val="1165651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E92255DD-F6CE-7645-9C27-D7D1AC48C6F0}"/>
              </a:ext>
            </a:extLst>
          </p:cNvPr>
          <p:cNvSpPr>
            <a:spLocks noGrp="1"/>
          </p:cNvSpPr>
          <p:nvPr>
            <p:ph type="body" idx="1"/>
          </p:nvPr>
        </p:nvSpPr>
        <p:spPr/>
        <p:txBody>
          <a:bodyPr/>
          <a:lstStyle/>
          <a:p>
            <a:r>
              <a:rPr lang="en-US" dirty="0"/>
              <a:t>Kaggle</a:t>
            </a:r>
            <a:r>
              <a:rPr lang="zh-TW" altLang="en-US" dirty="0"/>
              <a:t>上的題目如，</a:t>
            </a:r>
            <a:r>
              <a:rPr lang="en-US" altLang="zh-TW" dirty="0"/>
              <a:t>Inventory Management, Demand Forecasting</a:t>
            </a:r>
          </a:p>
          <a:p>
            <a:endParaRPr lang="en-US" dirty="0"/>
          </a:p>
          <a:p>
            <a:r>
              <a:rPr lang="zh-TW" altLang="en-US" dirty="0"/>
              <a:t>可把此題目當成數值型預測的題目，在選擇模型上建議使用回歸或者是序列型模型</a:t>
            </a:r>
            <a:endParaRPr lang="en-US" altLang="zh-TW" dirty="0"/>
          </a:p>
          <a:p>
            <a:endParaRPr lang="en-US" dirty="0"/>
          </a:p>
          <a:p>
            <a:endParaRPr lang="en-US" dirty="0"/>
          </a:p>
        </p:txBody>
      </p:sp>
      <p:sp>
        <p:nvSpPr>
          <p:cNvPr id="3" name="標題 2">
            <a:extLst>
              <a:ext uri="{FF2B5EF4-FFF2-40B4-BE49-F238E27FC236}">
                <a16:creationId xmlns:a16="http://schemas.microsoft.com/office/drawing/2014/main" id="{8905B2E9-F1BC-3C45-5772-870ECF7EC7C7}"/>
              </a:ext>
            </a:extLst>
          </p:cNvPr>
          <p:cNvSpPr>
            <a:spLocks noGrp="1"/>
          </p:cNvSpPr>
          <p:nvPr>
            <p:ph type="title"/>
          </p:nvPr>
        </p:nvSpPr>
        <p:spPr/>
        <p:txBody>
          <a:bodyPr/>
          <a:lstStyle/>
          <a:p>
            <a:r>
              <a:rPr lang="zh-TW" altLang="en-US" dirty="0"/>
              <a:t>建議可找尋的方向</a:t>
            </a:r>
            <a:endParaRPr lang="en-US" dirty="0"/>
          </a:p>
        </p:txBody>
      </p:sp>
    </p:spTree>
    <p:extLst>
      <p:ext uri="{BB962C8B-B14F-4D97-AF65-F5344CB8AC3E}">
        <p14:creationId xmlns:p14="http://schemas.microsoft.com/office/powerpoint/2010/main" val="1807328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850" y="1184444"/>
            <a:ext cx="10515600" cy="2852737"/>
          </a:xfrm>
        </p:spPr>
        <p:txBody>
          <a:bodyPr/>
          <a:lstStyle/>
          <a:p>
            <a:pPr algn="ctr"/>
            <a:r>
              <a:rPr kumimoji="1" lang="en-US" altLang="zh-TW" dirty="0"/>
              <a:t>Thanks</a:t>
            </a:r>
            <a:endParaRPr kumimoji="1" lang="zh-TW" altLang="en-US" dirty="0"/>
          </a:p>
        </p:txBody>
      </p:sp>
    </p:spTree>
    <p:extLst>
      <p:ext uri="{BB962C8B-B14F-4D97-AF65-F5344CB8AC3E}">
        <p14:creationId xmlns:p14="http://schemas.microsoft.com/office/powerpoint/2010/main" val="121913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C1C08C70-B180-F677-C0D0-C678EF39FB80}"/>
              </a:ext>
            </a:extLst>
          </p:cNvPr>
          <p:cNvSpPr>
            <a:spLocks noGrp="1"/>
          </p:cNvSpPr>
          <p:nvPr>
            <p:ph type="body" idx="1"/>
          </p:nvPr>
        </p:nvSpPr>
        <p:spPr/>
        <p:txBody>
          <a:bodyPr/>
          <a:lstStyle/>
          <a:p>
            <a:r>
              <a:rPr lang="zh-TW" altLang="en-US" dirty="0"/>
              <a:t>看到時候放哪裡</a:t>
            </a:r>
            <a:endParaRPr lang="en-US" dirty="0"/>
          </a:p>
        </p:txBody>
      </p:sp>
      <p:sp>
        <p:nvSpPr>
          <p:cNvPr id="3" name="標題 2">
            <a:extLst>
              <a:ext uri="{FF2B5EF4-FFF2-40B4-BE49-F238E27FC236}">
                <a16:creationId xmlns:a16="http://schemas.microsoft.com/office/drawing/2014/main" id="{D1D8E0CB-1BDF-508C-40D4-230F507256DA}"/>
              </a:ext>
            </a:extLst>
          </p:cNvPr>
          <p:cNvSpPr>
            <a:spLocks noGrp="1"/>
          </p:cNvSpPr>
          <p:nvPr>
            <p:ph type="title"/>
          </p:nvPr>
        </p:nvSpPr>
        <p:spPr/>
        <p:txBody>
          <a:bodyPr/>
          <a:lstStyle/>
          <a:p>
            <a:r>
              <a:rPr lang="zh-TW" altLang="en-US" dirty="0"/>
              <a:t>連結</a:t>
            </a:r>
            <a:endParaRPr lang="en-US" dirty="0"/>
          </a:p>
        </p:txBody>
      </p:sp>
    </p:spTree>
    <p:extLst>
      <p:ext uri="{BB962C8B-B14F-4D97-AF65-F5344CB8AC3E}">
        <p14:creationId xmlns:p14="http://schemas.microsoft.com/office/powerpoint/2010/main" val="111240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216027-60FC-6019-A7C5-2A96988675EE}"/>
              </a:ext>
            </a:extLst>
          </p:cNvPr>
          <p:cNvSpPr>
            <a:spLocks noGrp="1"/>
          </p:cNvSpPr>
          <p:nvPr>
            <p:ph type="title"/>
          </p:nvPr>
        </p:nvSpPr>
        <p:spPr/>
        <p:txBody>
          <a:bodyPr/>
          <a:lstStyle/>
          <a:p>
            <a:r>
              <a:rPr lang="en-US" sz="6000" u="none" dirty="0">
                <a:solidFill>
                  <a:srgbClr val="56BADC"/>
                </a:solidFill>
                <a:latin typeface="Arial"/>
                <a:cs typeface="Arial"/>
              </a:rPr>
              <a:t>Colab</a:t>
            </a:r>
            <a:r>
              <a:rPr lang="en-US" sz="6000" u="none" spc="-227" dirty="0">
                <a:solidFill>
                  <a:srgbClr val="56BADC"/>
                </a:solidFill>
                <a:latin typeface="Arial"/>
                <a:cs typeface="Arial"/>
              </a:rPr>
              <a:t> </a:t>
            </a:r>
            <a:r>
              <a:rPr lang="zh-TW" altLang="en-US" sz="6000" u="none" spc="27" dirty="0">
                <a:solidFill>
                  <a:srgbClr val="56BADC"/>
                </a:solidFill>
              </a:rPr>
              <a:t>環境介紹</a:t>
            </a:r>
            <a:endParaRPr lang="en-US" dirty="0"/>
          </a:p>
        </p:txBody>
      </p:sp>
    </p:spTree>
    <p:extLst>
      <p:ext uri="{BB962C8B-B14F-4D97-AF65-F5344CB8AC3E}">
        <p14:creationId xmlns:p14="http://schemas.microsoft.com/office/powerpoint/2010/main" val="3272760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93DA56EA-A285-3A0A-D85E-C386A616968B}"/>
              </a:ext>
            </a:extLst>
          </p:cNvPr>
          <p:cNvSpPr>
            <a:spLocks noGrp="1"/>
          </p:cNvSpPr>
          <p:nvPr>
            <p:ph type="body" idx="1"/>
          </p:nvPr>
        </p:nvSpPr>
        <p:spPr/>
        <p:txBody>
          <a:bodyPr/>
          <a:lstStyle/>
          <a:p>
            <a:pPr indent="-457200">
              <a:lnSpc>
                <a:spcPct val="115000"/>
              </a:lnSpc>
              <a:spcBef>
                <a:spcPts val="0"/>
              </a:spcBef>
              <a:buClr>
                <a:srgbClr val="595959"/>
              </a:buClr>
              <a:buSzPts val="6000"/>
              <a:buFont typeface="Arial" panose="020B0604020202020204" pitchFamily="34" charset="0"/>
              <a:buChar char="•"/>
            </a:pPr>
            <a:r>
              <a:rPr lang="zh-TW" altLang="en-US" dirty="0">
                <a:solidFill>
                  <a:srgbClr val="595959"/>
                </a:solidFill>
                <a:latin typeface="Microsoft JhengHei" charset="-120"/>
                <a:ea typeface="Microsoft JhengHei" charset="-120"/>
                <a:cs typeface="Microsoft JhengHei" charset="-120"/>
              </a:rPr>
              <a:t>簡易的</a:t>
            </a:r>
            <a:r>
              <a:rPr lang="en-US" altLang="zh-TW" dirty="0">
                <a:solidFill>
                  <a:srgbClr val="595959"/>
                </a:solidFill>
                <a:latin typeface="Microsoft JhengHei" charset="-120"/>
                <a:ea typeface="Microsoft JhengHei" charset="-120"/>
                <a:cs typeface="Microsoft JhengHei" charset="-120"/>
              </a:rPr>
              <a:t>python</a:t>
            </a:r>
            <a:r>
              <a:rPr lang="zh-TW" altLang="en-US" dirty="0">
                <a:solidFill>
                  <a:srgbClr val="595959"/>
                </a:solidFill>
                <a:latin typeface="Microsoft JhengHei" charset="-120"/>
                <a:ea typeface="Microsoft JhengHei" charset="-120"/>
                <a:cs typeface="Microsoft JhengHei" charset="-120"/>
              </a:rPr>
              <a:t>程式撰寫平台</a:t>
            </a:r>
          </a:p>
          <a:p>
            <a:pPr indent="-457200">
              <a:lnSpc>
                <a:spcPct val="115000"/>
              </a:lnSpc>
              <a:spcBef>
                <a:spcPts val="0"/>
              </a:spcBef>
              <a:buClr>
                <a:srgbClr val="595959"/>
              </a:buClr>
              <a:buSzPts val="6000"/>
              <a:buFont typeface="Arial" panose="020B0604020202020204" pitchFamily="34" charset="0"/>
              <a:buChar char="•"/>
            </a:pPr>
            <a:endParaRPr lang="zh-TW" altLang="en-US" dirty="0">
              <a:solidFill>
                <a:srgbClr val="595959"/>
              </a:solidFill>
              <a:latin typeface="Microsoft JhengHei" charset="-120"/>
              <a:ea typeface="Microsoft JhengHei" charset="-120"/>
              <a:cs typeface="Microsoft JhengHei" charset="-120"/>
            </a:endParaRPr>
          </a:p>
          <a:p>
            <a:pPr indent="-457200">
              <a:lnSpc>
                <a:spcPct val="115000"/>
              </a:lnSpc>
              <a:spcBef>
                <a:spcPts val="0"/>
              </a:spcBef>
              <a:buClr>
                <a:srgbClr val="595959"/>
              </a:buClr>
              <a:buSzPts val="6000"/>
              <a:buFont typeface="Arial" panose="020B0604020202020204" pitchFamily="34" charset="0"/>
              <a:buChar char="•"/>
            </a:pPr>
            <a:r>
              <a:rPr lang="zh-TW" altLang="en-US" dirty="0">
                <a:solidFill>
                  <a:srgbClr val="595959"/>
                </a:solidFill>
                <a:latin typeface="Microsoft JhengHei" charset="-120"/>
                <a:ea typeface="Microsoft JhengHei" charset="-120"/>
                <a:cs typeface="Microsoft JhengHei" charset="-120"/>
              </a:rPr>
              <a:t>只要有</a:t>
            </a:r>
            <a:r>
              <a:rPr lang="en-US" altLang="zh-TW" dirty="0">
                <a:solidFill>
                  <a:srgbClr val="595959"/>
                </a:solidFill>
                <a:latin typeface="Microsoft JhengHei" charset="-120"/>
                <a:ea typeface="Microsoft JhengHei" charset="-120"/>
                <a:cs typeface="Microsoft JhengHei" charset="-120"/>
              </a:rPr>
              <a:t>google</a:t>
            </a:r>
            <a:r>
              <a:rPr lang="zh-TW" altLang="en-US" dirty="0">
                <a:solidFill>
                  <a:srgbClr val="595959"/>
                </a:solidFill>
                <a:latin typeface="Microsoft JhengHei" charset="-120"/>
                <a:ea typeface="Microsoft JhengHei" charset="-120"/>
                <a:cs typeface="Microsoft JhengHei" charset="-120"/>
              </a:rPr>
              <a:t>帳號即可</a:t>
            </a:r>
          </a:p>
          <a:p>
            <a:pPr indent="-457200">
              <a:lnSpc>
                <a:spcPct val="115000"/>
              </a:lnSpc>
              <a:spcBef>
                <a:spcPts val="0"/>
              </a:spcBef>
              <a:buClr>
                <a:srgbClr val="595959"/>
              </a:buClr>
              <a:buSzPts val="6000"/>
              <a:buFont typeface="Arial" panose="020B0604020202020204" pitchFamily="34" charset="0"/>
              <a:buChar char="•"/>
            </a:pPr>
            <a:endParaRPr lang="en-US" altLang="zh-TW" dirty="0">
              <a:solidFill>
                <a:srgbClr val="595959"/>
              </a:solidFill>
              <a:latin typeface="Microsoft JhengHei" charset="-120"/>
              <a:ea typeface="Microsoft JhengHei" charset="-120"/>
              <a:cs typeface="Microsoft JhengHei" charset="-120"/>
            </a:endParaRPr>
          </a:p>
          <a:p>
            <a:pPr indent="-457200">
              <a:lnSpc>
                <a:spcPct val="115000"/>
              </a:lnSpc>
              <a:spcBef>
                <a:spcPts val="0"/>
              </a:spcBef>
              <a:buClr>
                <a:srgbClr val="595959"/>
              </a:buClr>
              <a:buSzPts val="6000"/>
              <a:buFont typeface="Arial" panose="020B0604020202020204" pitchFamily="34" charset="0"/>
              <a:buChar char="•"/>
            </a:pPr>
            <a:r>
              <a:rPr lang="zh-TW" altLang="en-US" dirty="0">
                <a:solidFill>
                  <a:srgbClr val="595959"/>
                </a:solidFill>
                <a:latin typeface="Microsoft JhengHei" charset="-120"/>
                <a:ea typeface="Microsoft JhengHei" charset="-120"/>
                <a:cs typeface="Microsoft JhengHei" charset="-120"/>
              </a:rPr>
              <a:t>使用非常容易上手的類</a:t>
            </a:r>
            <a:r>
              <a:rPr lang="en-US" altLang="zh-TW" dirty="0" err="1">
                <a:solidFill>
                  <a:srgbClr val="595959"/>
                </a:solidFill>
                <a:latin typeface="Microsoft JhengHei" charset="-120"/>
                <a:ea typeface="Microsoft JhengHei" charset="-120"/>
                <a:cs typeface="Microsoft JhengHei" charset="-120"/>
              </a:rPr>
              <a:t>Jupyter</a:t>
            </a:r>
            <a:r>
              <a:rPr lang="en-US" altLang="zh-TW" dirty="0">
                <a:solidFill>
                  <a:srgbClr val="595959"/>
                </a:solidFill>
                <a:latin typeface="Microsoft JhengHei" charset="-120"/>
                <a:ea typeface="Microsoft JhengHei" charset="-120"/>
                <a:cs typeface="Microsoft JhengHei" charset="-120"/>
              </a:rPr>
              <a:t> Notebook (</a:t>
            </a:r>
            <a:r>
              <a:rPr lang="zh-TW" altLang="en-US" dirty="0">
                <a:solidFill>
                  <a:srgbClr val="595959"/>
                </a:solidFill>
                <a:latin typeface="Microsoft JhengHei" charset="-120"/>
                <a:ea typeface="Microsoft JhengHei" charset="-120"/>
                <a:cs typeface="Microsoft JhengHei" charset="-120"/>
              </a:rPr>
              <a:t>故使用方法雷同</a:t>
            </a:r>
            <a:r>
              <a:rPr lang="en-US" altLang="zh-TW" dirty="0">
                <a:solidFill>
                  <a:srgbClr val="595959"/>
                </a:solidFill>
                <a:latin typeface="Microsoft JhengHei" charset="-120"/>
                <a:ea typeface="Microsoft JhengHei" charset="-120"/>
                <a:cs typeface="Microsoft JhengHei" charset="-120"/>
              </a:rPr>
              <a:t>)</a:t>
            </a:r>
          </a:p>
          <a:p>
            <a:pPr indent="-457200">
              <a:lnSpc>
                <a:spcPct val="115000"/>
              </a:lnSpc>
              <a:spcBef>
                <a:spcPts val="0"/>
              </a:spcBef>
              <a:buClr>
                <a:srgbClr val="595959"/>
              </a:buClr>
              <a:buSzPts val="6000"/>
              <a:buFont typeface="Arial" panose="020B0604020202020204" pitchFamily="34" charset="0"/>
              <a:buChar char="•"/>
            </a:pPr>
            <a:endParaRPr lang="en-US" altLang="zh-TW" dirty="0"/>
          </a:p>
          <a:p>
            <a:pPr indent="-457200">
              <a:lnSpc>
                <a:spcPct val="115000"/>
              </a:lnSpc>
              <a:buClr>
                <a:srgbClr val="595959"/>
              </a:buClr>
              <a:buSzPts val="6000"/>
              <a:buFont typeface="Arial" panose="020B0604020202020204" pitchFamily="34" charset="0"/>
              <a:buChar char="•"/>
            </a:pPr>
            <a:r>
              <a:rPr lang="zh-TW" altLang="en-US" dirty="0">
                <a:solidFill>
                  <a:srgbClr val="595959"/>
                </a:solidFill>
                <a:latin typeface="Microsoft JhengHei" charset="-120"/>
                <a:ea typeface="Microsoft JhengHei" charset="-120"/>
              </a:rPr>
              <a:t>不用安裝任何東西，結果也會儲存在</a:t>
            </a:r>
            <a:r>
              <a:rPr lang="en-US" altLang="zh-TW" dirty="0">
                <a:solidFill>
                  <a:srgbClr val="595959"/>
                </a:solidFill>
                <a:latin typeface="Microsoft JhengHei" charset="-120"/>
                <a:ea typeface="Microsoft JhengHei" charset="-120"/>
              </a:rPr>
              <a:t>Google</a:t>
            </a:r>
            <a:r>
              <a:rPr lang="zh-TW" altLang="en-US" dirty="0">
                <a:solidFill>
                  <a:srgbClr val="595959"/>
                </a:solidFill>
                <a:latin typeface="Microsoft JhengHei" charset="-120"/>
                <a:ea typeface="Microsoft JhengHei" charset="-120"/>
              </a:rPr>
              <a:t>帳號底下</a:t>
            </a:r>
            <a:endParaRPr lang="zh-TW" altLang="en-US" sz="2400" dirty="0">
              <a:solidFill>
                <a:srgbClr val="595959"/>
              </a:solidFill>
              <a:latin typeface="Microsoft JhengHei" charset="-120"/>
              <a:ea typeface="Microsoft JhengHei" charset="-120"/>
              <a:cs typeface="Microsoft JhengHei" charset="-120"/>
            </a:endParaRPr>
          </a:p>
          <a:p>
            <a:pPr marL="0" lvl="0" indent="0" rtl="0">
              <a:lnSpc>
                <a:spcPct val="115000"/>
              </a:lnSpc>
              <a:spcBef>
                <a:spcPts val="0"/>
              </a:spcBef>
              <a:spcAft>
                <a:spcPts val="0"/>
              </a:spcAft>
              <a:buNone/>
            </a:pPr>
            <a:endParaRPr lang="zh-TW" altLang="en-US" sz="2400" dirty="0">
              <a:solidFill>
                <a:srgbClr val="595959"/>
              </a:solidFill>
              <a:latin typeface="Microsoft JhengHei" charset="-120"/>
              <a:ea typeface="Microsoft JhengHei" charset="-120"/>
              <a:cs typeface="Microsoft JhengHei" charset="-120"/>
            </a:endParaRPr>
          </a:p>
          <a:p>
            <a:endParaRPr lang="en-US" dirty="0"/>
          </a:p>
        </p:txBody>
      </p:sp>
      <p:sp>
        <p:nvSpPr>
          <p:cNvPr id="3" name="標題 2">
            <a:extLst>
              <a:ext uri="{FF2B5EF4-FFF2-40B4-BE49-F238E27FC236}">
                <a16:creationId xmlns:a16="http://schemas.microsoft.com/office/drawing/2014/main" id="{5F26F79C-8037-F22B-2B79-4EA9F53A5C73}"/>
              </a:ext>
            </a:extLst>
          </p:cNvPr>
          <p:cNvSpPr>
            <a:spLocks noGrp="1"/>
          </p:cNvSpPr>
          <p:nvPr>
            <p:ph type="title"/>
          </p:nvPr>
        </p:nvSpPr>
        <p:spPr/>
        <p:txBody>
          <a:bodyPr/>
          <a:lstStyle/>
          <a:p>
            <a:r>
              <a:rPr lang="en-US" sz="4400" dirty="0"/>
              <a:t>Why Colab?</a:t>
            </a:r>
            <a:endParaRPr lang="en-US" dirty="0"/>
          </a:p>
        </p:txBody>
      </p:sp>
    </p:spTree>
    <p:extLst>
      <p:ext uri="{BB962C8B-B14F-4D97-AF65-F5344CB8AC3E}">
        <p14:creationId xmlns:p14="http://schemas.microsoft.com/office/powerpoint/2010/main" val="275454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58E35174-7ACA-40AE-9903-A14AD3FA263A}"/>
              </a:ext>
            </a:extLst>
          </p:cNvPr>
          <p:cNvSpPr>
            <a:spLocks noGrp="1"/>
          </p:cNvSpPr>
          <p:nvPr>
            <p:ph type="body" idx="1"/>
          </p:nvPr>
        </p:nvSpPr>
        <p:spPr>
          <a:xfrm>
            <a:off x="410497" y="1881444"/>
            <a:ext cx="10515600" cy="4351338"/>
          </a:xfrm>
        </p:spPr>
        <p:txBody>
          <a:bodyPr/>
          <a:lstStyle/>
          <a:p>
            <a:pPr marL="685800" marR="1157605" indent="-342900">
              <a:lnSpc>
                <a:spcPct val="118100"/>
              </a:lnSpc>
              <a:spcBef>
                <a:spcPts val="95"/>
              </a:spcBef>
              <a:buFont typeface="Arial" panose="020B0604020202020204" pitchFamily="34" charset="0"/>
              <a:buChar char="•"/>
              <a:tabLst>
                <a:tab pos="723265" algn="l"/>
                <a:tab pos="723900" algn="l"/>
              </a:tabLst>
            </a:pPr>
            <a:r>
              <a:rPr lang="zh-TW" altLang="en-US" dirty="0">
                <a:solidFill>
                  <a:srgbClr val="595959"/>
                </a:solidFill>
                <a:latin typeface="Microsoft JhengHei" charset="-120"/>
                <a:ea typeface="Microsoft JhengHei" charset="-120"/>
              </a:rPr>
              <a:t>必須使用自己個人的 </a:t>
            </a:r>
            <a:r>
              <a:rPr lang="en-US" altLang="zh-TW" dirty="0">
                <a:solidFill>
                  <a:srgbClr val="595959"/>
                </a:solidFill>
                <a:latin typeface="Microsoft JhengHei" charset="-120"/>
                <a:ea typeface="Microsoft JhengHei" charset="-120"/>
              </a:rPr>
              <a:t>Google</a:t>
            </a:r>
            <a:r>
              <a:rPr lang="zh-TW" altLang="en-US" dirty="0">
                <a:solidFill>
                  <a:srgbClr val="595959"/>
                </a:solidFill>
                <a:latin typeface="Microsoft JhengHei" charset="-120"/>
                <a:ea typeface="Microsoft JhengHei" charset="-120"/>
              </a:rPr>
              <a:t> 帳號   ，才可以執行</a:t>
            </a:r>
            <a:r>
              <a:rPr lang="en-US" altLang="zh-TW" dirty="0">
                <a:solidFill>
                  <a:srgbClr val="595959"/>
                </a:solidFill>
                <a:latin typeface="Microsoft JhengHei" charset="-120"/>
                <a:ea typeface="Microsoft JhengHei" charset="-120"/>
              </a:rPr>
              <a:t>Colab</a:t>
            </a:r>
            <a:r>
              <a:rPr lang="zh-TW" altLang="en-US" dirty="0">
                <a:solidFill>
                  <a:srgbClr val="595959"/>
                </a:solidFill>
                <a:latin typeface="Microsoft JhengHei" charset="-120"/>
                <a:ea typeface="Microsoft JhengHei" charset="-120"/>
              </a:rPr>
              <a:t> 上的程式碼</a:t>
            </a:r>
            <a:endParaRPr lang="en-US" altLang="zh-TW" dirty="0">
              <a:solidFill>
                <a:srgbClr val="595959"/>
              </a:solidFill>
              <a:latin typeface="Microsoft JhengHei" charset="-120"/>
              <a:ea typeface="Microsoft JhengHei" charset="-120"/>
            </a:endParaRPr>
          </a:p>
          <a:p>
            <a:pPr marL="685800" marR="1157605" indent="-342900">
              <a:lnSpc>
                <a:spcPct val="118100"/>
              </a:lnSpc>
              <a:spcBef>
                <a:spcPts val="95"/>
              </a:spcBef>
              <a:buFont typeface="Arial" panose="020B0604020202020204" pitchFamily="34" charset="0"/>
              <a:buChar char="•"/>
              <a:tabLst>
                <a:tab pos="723265" algn="l"/>
                <a:tab pos="723900" algn="l"/>
              </a:tabLst>
            </a:pPr>
            <a:endParaRPr lang="en-US" altLang="zh-TW" dirty="0">
              <a:solidFill>
                <a:srgbClr val="595959"/>
              </a:solidFill>
              <a:latin typeface="Microsoft JhengHei" charset="-120"/>
              <a:ea typeface="Microsoft JhengHei" charset="-120"/>
            </a:endParaRPr>
          </a:p>
          <a:p>
            <a:pPr marL="685800" marR="1157605" indent="-342900">
              <a:lnSpc>
                <a:spcPct val="118100"/>
              </a:lnSpc>
              <a:spcBef>
                <a:spcPts val="95"/>
              </a:spcBef>
              <a:buFont typeface="Arial" panose="020B0604020202020204" pitchFamily="34" charset="0"/>
              <a:buChar char="•"/>
              <a:tabLst>
                <a:tab pos="723265" algn="l"/>
                <a:tab pos="723900" algn="l"/>
              </a:tabLst>
            </a:pPr>
            <a:r>
              <a:rPr lang="zh-TW" altLang="en-US" dirty="0">
                <a:solidFill>
                  <a:srgbClr val="595959"/>
                </a:solidFill>
                <a:latin typeface="Microsoft JhengHei" charset="-120"/>
                <a:ea typeface="Microsoft JhengHei" charset="-120"/>
              </a:rPr>
              <a:t>確認瀏覽器為</a:t>
            </a:r>
            <a:r>
              <a:rPr lang="en-US" altLang="zh-TW" dirty="0">
                <a:solidFill>
                  <a:srgbClr val="595959"/>
                </a:solidFill>
                <a:latin typeface="Microsoft JhengHei" charset="-120"/>
                <a:ea typeface="Microsoft JhengHei" charset="-120"/>
              </a:rPr>
              <a:t>Google Chrome</a:t>
            </a:r>
            <a:r>
              <a:rPr lang="zh-TW" altLang="en-US" dirty="0">
                <a:solidFill>
                  <a:srgbClr val="595959"/>
                </a:solidFill>
                <a:latin typeface="Microsoft JhengHei" charset="-120"/>
                <a:ea typeface="Microsoft JhengHei" charset="-120"/>
              </a:rPr>
              <a:t>，並登入 </a:t>
            </a:r>
            <a:r>
              <a:rPr lang="en-US" altLang="zh-TW" dirty="0">
                <a:solidFill>
                  <a:srgbClr val="595959"/>
                </a:solidFill>
                <a:latin typeface="Microsoft JhengHei" charset="-120"/>
                <a:ea typeface="Microsoft JhengHei" charset="-120"/>
              </a:rPr>
              <a:t>Google</a:t>
            </a:r>
            <a:r>
              <a:rPr lang="zh-TW" altLang="en-US" dirty="0">
                <a:solidFill>
                  <a:srgbClr val="595959"/>
                </a:solidFill>
                <a:latin typeface="Microsoft JhengHei" charset="-120"/>
                <a:ea typeface="Microsoft JhengHei" charset="-120"/>
              </a:rPr>
              <a:t> 帳號</a:t>
            </a:r>
          </a:p>
          <a:p>
            <a:pPr marL="342900" indent="-342900">
              <a:lnSpc>
                <a:spcPct val="115000"/>
              </a:lnSpc>
              <a:spcBef>
                <a:spcPts val="0"/>
              </a:spcBef>
              <a:buFont typeface="Wingdings" panose="05000000000000000000" pitchFamily="2" charset="2"/>
              <a:buChar char="§"/>
            </a:pPr>
            <a:endParaRPr lang="zh-TW" altLang="en-US" sz="2400" dirty="0">
              <a:solidFill>
                <a:srgbClr val="595959"/>
              </a:solidFill>
              <a:latin typeface="Microsoft JhengHei" charset="-120"/>
              <a:ea typeface="Microsoft JhengHei" charset="-120"/>
              <a:cs typeface="Microsoft JhengHei" charset="-120"/>
            </a:endParaRPr>
          </a:p>
          <a:p>
            <a:endParaRPr lang="en-US" dirty="0"/>
          </a:p>
        </p:txBody>
      </p:sp>
      <p:sp>
        <p:nvSpPr>
          <p:cNvPr id="3" name="標題 2">
            <a:extLst>
              <a:ext uri="{FF2B5EF4-FFF2-40B4-BE49-F238E27FC236}">
                <a16:creationId xmlns:a16="http://schemas.microsoft.com/office/drawing/2014/main" id="{BB96EB78-DC61-F4D7-A347-E37500A2FDFA}"/>
              </a:ext>
            </a:extLst>
          </p:cNvPr>
          <p:cNvSpPr>
            <a:spLocks noGrp="1"/>
          </p:cNvSpPr>
          <p:nvPr>
            <p:ph type="title"/>
          </p:nvPr>
        </p:nvSpPr>
        <p:spPr/>
        <p:txBody>
          <a:bodyPr/>
          <a:lstStyle/>
          <a:p>
            <a:r>
              <a:rPr lang="en-US" sz="4400" dirty="0"/>
              <a:t>Why Colab?</a:t>
            </a:r>
            <a:endParaRPr lang="en-US" dirty="0"/>
          </a:p>
        </p:txBody>
      </p:sp>
    </p:spTree>
    <p:extLst>
      <p:ext uri="{BB962C8B-B14F-4D97-AF65-F5344CB8AC3E}">
        <p14:creationId xmlns:p14="http://schemas.microsoft.com/office/powerpoint/2010/main" val="90080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5714E4ED-1A43-2500-F4B2-1A90AC50184D}"/>
              </a:ext>
            </a:extLst>
          </p:cNvPr>
          <p:cNvSpPr>
            <a:spLocks noGrp="1"/>
          </p:cNvSpPr>
          <p:nvPr>
            <p:ph type="body" idx="1"/>
          </p:nvPr>
        </p:nvSpPr>
        <p:spPr>
          <a:xfrm>
            <a:off x="838200" y="1825625"/>
            <a:ext cx="10515600" cy="1603375"/>
          </a:xfrm>
        </p:spPr>
        <p:txBody>
          <a:bodyPr/>
          <a:lstStyle/>
          <a:p>
            <a:r>
              <a:rPr lang="zh-TW" altLang="en-US" sz="2400" dirty="0"/>
              <a:t>如果你已經有了 </a:t>
            </a:r>
            <a:r>
              <a:rPr lang="en-US" altLang="zh-TW" sz="2400" dirty="0"/>
              <a:t>Google </a:t>
            </a:r>
            <a:r>
              <a:rPr lang="zh-TW" altLang="en-US" sz="2400" dirty="0"/>
              <a:t>帳號，打開瀏覽器到 </a:t>
            </a:r>
            <a:r>
              <a:rPr lang="en-US" altLang="zh-TW" sz="2400" dirty="0">
                <a:hlinkClick r:id="rId3"/>
              </a:rPr>
              <a:t>https://colab.research.google.com/</a:t>
            </a:r>
            <a:r>
              <a:rPr lang="zh-TW" altLang="en-US" sz="2400" dirty="0"/>
              <a:t> 就可以準備開始使用 </a:t>
            </a:r>
            <a:r>
              <a:rPr lang="en-US" altLang="zh-TW" sz="2400" dirty="0"/>
              <a:t>Google Colab </a:t>
            </a:r>
            <a:r>
              <a:rPr lang="zh-TW" altLang="en-US" sz="2400" dirty="0"/>
              <a:t>了，一開始會要你建立一本新的 </a:t>
            </a:r>
            <a:r>
              <a:rPr lang="en-US" altLang="zh-TW" sz="2400" dirty="0"/>
              <a:t>notebook </a:t>
            </a:r>
            <a:r>
              <a:rPr lang="zh-TW" altLang="en-US" sz="2400" dirty="0"/>
              <a:t>，從提示畫面中你也可以看到有多種方法能建立 </a:t>
            </a:r>
            <a:r>
              <a:rPr lang="en-US" altLang="zh-TW" sz="2400" dirty="0"/>
              <a:t>notebook</a:t>
            </a:r>
            <a:r>
              <a:rPr lang="zh-TW" altLang="en-US" sz="2400" dirty="0"/>
              <a:t>：</a:t>
            </a:r>
            <a:endParaRPr lang="en-US" sz="2400" dirty="0">
              <a:solidFill>
                <a:srgbClr val="595959"/>
              </a:solidFill>
              <a:latin typeface="Microsoft JhengHei" charset="-120"/>
              <a:ea typeface="Microsoft JhengHei" charset="-120"/>
              <a:cs typeface="Microsoft JhengHei" charset="-120"/>
            </a:endParaRPr>
          </a:p>
        </p:txBody>
      </p:sp>
      <p:sp>
        <p:nvSpPr>
          <p:cNvPr id="3" name="標題 2">
            <a:extLst>
              <a:ext uri="{FF2B5EF4-FFF2-40B4-BE49-F238E27FC236}">
                <a16:creationId xmlns:a16="http://schemas.microsoft.com/office/drawing/2014/main" id="{9B211307-8914-7B24-20EF-B6C5FE68104E}"/>
              </a:ext>
            </a:extLst>
          </p:cNvPr>
          <p:cNvSpPr>
            <a:spLocks noGrp="1"/>
          </p:cNvSpPr>
          <p:nvPr>
            <p:ph type="title"/>
          </p:nvPr>
        </p:nvSpPr>
        <p:spPr/>
        <p:txBody>
          <a:bodyPr/>
          <a:lstStyle/>
          <a:p>
            <a:r>
              <a:rPr lang="zh-TW" altLang="en-US" sz="4400" b="1" dirty="0"/>
              <a:t>如何開始</a:t>
            </a:r>
            <a:endParaRPr lang="en-US" dirty="0"/>
          </a:p>
        </p:txBody>
      </p:sp>
      <p:pic>
        <p:nvPicPr>
          <p:cNvPr id="5" name="圖片 4">
            <a:extLst>
              <a:ext uri="{FF2B5EF4-FFF2-40B4-BE49-F238E27FC236}">
                <a16:creationId xmlns:a16="http://schemas.microsoft.com/office/drawing/2014/main" id="{C682C27A-7754-2041-B4A1-A2F417527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0235" y="3429000"/>
            <a:ext cx="4668726" cy="3218503"/>
          </a:xfrm>
          <a:prstGeom prst="rect">
            <a:avLst/>
          </a:prstGeom>
        </p:spPr>
      </p:pic>
    </p:spTree>
    <p:extLst>
      <p:ext uri="{BB962C8B-B14F-4D97-AF65-F5344CB8AC3E}">
        <p14:creationId xmlns:p14="http://schemas.microsoft.com/office/powerpoint/2010/main" val="397793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68AF3929-B2FE-657C-1CDC-95765F7F0216}"/>
              </a:ext>
            </a:extLst>
          </p:cNvPr>
          <p:cNvSpPr>
            <a:spLocks noGrp="1"/>
          </p:cNvSpPr>
          <p:nvPr>
            <p:ph type="body" idx="1"/>
          </p:nvPr>
        </p:nvSpPr>
        <p:spPr>
          <a:xfrm>
            <a:off x="838200" y="1825625"/>
            <a:ext cx="10515600" cy="784840"/>
          </a:xfrm>
        </p:spPr>
        <p:txBody>
          <a:bodyPr/>
          <a:lstStyle/>
          <a:p>
            <a:r>
              <a:rPr lang="zh-TW" altLang="en-US" sz="2400" dirty="0"/>
              <a:t>可直接選取下方</a:t>
            </a:r>
            <a:r>
              <a:rPr lang="en-US" altLang="zh-TW" sz="2400" dirty="0"/>
              <a:t>NEW PYTHON3 NOTEBOOK(</a:t>
            </a:r>
            <a:r>
              <a:rPr lang="zh-TW" altLang="en-US" sz="2400" dirty="0"/>
              <a:t>新建</a:t>
            </a:r>
            <a:r>
              <a:rPr lang="en-US" altLang="zh-TW" sz="2400" dirty="0"/>
              <a:t>python3 </a:t>
            </a:r>
            <a:r>
              <a:rPr lang="zh-TW" altLang="en-US" sz="2400" dirty="0"/>
              <a:t>記事本</a:t>
            </a:r>
            <a:r>
              <a:rPr lang="en-US" altLang="zh-TW" sz="2400" dirty="0"/>
              <a:t>)</a:t>
            </a:r>
            <a:r>
              <a:rPr lang="zh-TW" altLang="en-US" sz="2400" dirty="0"/>
              <a:t>，開始一個新的記事。</a:t>
            </a:r>
            <a:endParaRPr lang="en-US" altLang="zh-TW" sz="2400" dirty="0"/>
          </a:p>
          <a:p>
            <a:endParaRPr lang="en-US" dirty="0"/>
          </a:p>
        </p:txBody>
      </p:sp>
      <p:sp>
        <p:nvSpPr>
          <p:cNvPr id="3" name="標題 2">
            <a:extLst>
              <a:ext uri="{FF2B5EF4-FFF2-40B4-BE49-F238E27FC236}">
                <a16:creationId xmlns:a16="http://schemas.microsoft.com/office/drawing/2014/main" id="{33A86E56-1B22-4D2C-7C86-3122F2B0F2FD}"/>
              </a:ext>
            </a:extLst>
          </p:cNvPr>
          <p:cNvSpPr>
            <a:spLocks noGrp="1"/>
          </p:cNvSpPr>
          <p:nvPr>
            <p:ph type="title"/>
          </p:nvPr>
        </p:nvSpPr>
        <p:spPr/>
        <p:txBody>
          <a:bodyPr/>
          <a:lstStyle/>
          <a:p>
            <a:r>
              <a:rPr lang="en-US" altLang="zh-TW" sz="4400" b="1" dirty="0"/>
              <a:t>Colab</a:t>
            </a:r>
            <a:r>
              <a:rPr lang="zh-TW" altLang="en-US" sz="4400" b="1" dirty="0"/>
              <a:t>建置</a:t>
            </a:r>
            <a:endParaRPr lang="en-US" dirty="0"/>
          </a:p>
        </p:txBody>
      </p:sp>
      <p:pic>
        <p:nvPicPr>
          <p:cNvPr id="4" name="圖片 3">
            <a:extLst>
              <a:ext uri="{FF2B5EF4-FFF2-40B4-BE49-F238E27FC236}">
                <a16:creationId xmlns:a16="http://schemas.microsoft.com/office/drawing/2014/main" id="{81DF97D1-B9BF-47B6-3315-3F92E9EA4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186" y="2309410"/>
            <a:ext cx="6376014" cy="4316246"/>
          </a:xfrm>
          <a:prstGeom prst="rect">
            <a:avLst/>
          </a:prstGeom>
        </p:spPr>
      </p:pic>
      <p:sp>
        <p:nvSpPr>
          <p:cNvPr id="5" name="矩形 4">
            <a:extLst>
              <a:ext uri="{FF2B5EF4-FFF2-40B4-BE49-F238E27FC236}">
                <a16:creationId xmlns:a16="http://schemas.microsoft.com/office/drawing/2014/main" id="{4A17D087-631B-2FF9-2C3A-B4645CA18B24}"/>
              </a:ext>
            </a:extLst>
          </p:cNvPr>
          <p:cNvSpPr/>
          <p:nvPr/>
        </p:nvSpPr>
        <p:spPr>
          <a:xfrm>
            <a:off x="7991479" y="6257925"/>
            <a:ext cx="1533521" cy="234950"/>
          </a:xfrm>
          <a:prstGeom prst="rect">
            <a:avLst/>
          </a:prstGeom>
          <a:noFill/>
          <a:ln w="85725">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TW" altLang="en-US"/>
          </a:p>
        </p:txBody>
      </p:sp>
    </p:spTree>
    <p:extLst>
      <p:ext uri="{BB962C8B-B14F-4D97-AF65-F5344CB8AC3E}">
        <p14:creationId xmlns:p14="http://schemas.microsoft.com/office/powerpoint/2010/main" val="389343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338D1D28-68D8-CFED-6C17-0AF02F2D4125}"/>
              </a:ext>
            </a:extLst>
          </p:cNvPr>
          <p:cNvSpPr>
            <a:spLocks noGrp="1"/>
          </p:cNvSpPr>
          <p:nvPr>
            <p:ph type="body" idx="1"/>
          </p:nvPr>
        </p:nvSpPr>
        <p:spPr/>
        <p:txBody>
          <a:bodyPr/>
          <a:lstStyle/>
          <a:p>
            <a:r>
              <a:rPr lang="zh-TW" altLang="en-US" dirty="0"/>
              <a:t>新建完後會產生畫面下的檔案，便可開始執行或撰寫程式</a:t>
            </a:r>
            <a:endParaRPr lang="en-US" dirty="0"/>
          </a:p>
        </p:txBody>
      </p:sp>
      <p:sp>
        <p:nvSpPr>
          <p:cNvPr id="3" name="標題 2">
            <a:extLst>
              <a:ext uri="{FF2B5EF4-FFF2-40B4-BE49-F238E27FC236}">
                <a16:creationId xmlns:a16="http://schemas.microsoft.com/office/drawing/2014/main" id="{66758493-41C8-BA42-6D93-D1BE34594792}"/>
              </a:ext>
            </a:extLst>
          </p:cNvPr>
          <p:cNvSpPr>
            <a:spLocks noGrp="1"/>
          </p:cNvSpPr>
          <p:nvPr>
            <p:ph type="title"/>
          </p:nvPr>
        </p:nvSpPr>
        <p:spPr/>
        <p:txBody>
          <a:bodyPr/>
          <a:lstStyle/>
          <a:p>
            <a:r>
              <a:rPr lang="en-US" altLang="zh-TW" sz="4400" b="1" dirty="0"/>
              <a:t>Colab</a:t>
            </a:r>
            <a:r>
              <a:rPr lang="zh-TW" altLang="en-US" sz="4400" b="1" dirty="0"/>
              <a:t>建置</a:t>
            </a:r>
            <a:endParaRPr lang="en-US" dirty="0"/>
          </a:p>
        </p:txBody>
      </p:sp>
      <p:grpSp>
        <p:nvGrpSpPr>
          <p:cNvPr id="8" name="群組 7">
            <a:extLst>
              <a:ext uri="{FF2B5EF4-FFF2-40B4-BE49-F238E27FC236}">
                <a16:creationId xmlns:a16="http://schemas.microsoft.com/office/drawing/2014/main" id="{C0F276BC-CF54-A73D-88DC-40AFBF2DB760}"/>
              </a:ext>
            </a:extLst>
          </p:cNvPr>
          <p:cNvGrpSpPr/>
          <p:nvPr/>
        </p:nvGrpSpPr>
        <p:grpSpPr>
          <a:xfrm>
            <a:off x="1031464" y="2470150"/>
            <a:ext cx="10515600" cy="3886200"/>
            <a:chOff x="1177353" y="2470150"/>
            <a:chExt cx="10515600" cy="3886200"/>
          </a:xfrm>
        </p:grpSpPr>
        <p:pic>
          <p:nvPicPr>
            <p:cNvPr id="6" name="圖片 5">
              <a:extLst>
                <a:ext uri="{FF2B5EF4-FFF2-40B4-BE49-F238E27FC236}">
                  <a16:creationId xmlns:a16="http://schemas.microsoft.com/office/drawing/2014/main" id="{34FDDF80-83A1-051A-EB63-340F0DD0B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353" y="2470150"/>
              <a:ext cx="10515600" cy="3886200"/>
            </a:xfrm>
            <a:prstGeom prst="rect">
              <a:avLst/>
            </a:prstGeom>
          </p:spPr>
        </p:pic>
        <p:sp>
          <p:nvSpPr>
            <p:cNvPr id="7" name="橢圓 6">
              <a:extLst>
                <a:ext uri="{FF2B5EF4-FFF2-40B4-BE49-F238E27FC236}">
                  <a16:creationId xmlns:a16="http://schemas.microsoft.com/office/drawing/2014/main" id="{11DFF5FE-D1FD-E9DC-2299-A17EDB52E0E0}"/>
                </a:ext>
              </a:extLst>
            </p:cNvPr>
            <p:cNvSpPr/>
            <p:nvPr/>
          </p:nvSpPr>
          <p:spPr>
            <a:xfrm>
              <a:off x="11178422" y="2489200"/>
              <a:ext cx="368642" cy="3090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Tree>
    <p:extLst>
      <p:ext uri="{BB962C8B-B14F-4D97-AF65-F5344CB8AC3E}">
        <p14:creationId xmlns:p14="http://schemas.microsoft.com/office/powerpoint/2010/main" val="138725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A8C675BF-B7ED-2C0F-29AE-7E36EAA83F6F}"/>
              </a:ext>
            </a:extLst>
          </p:cNvPr>
          <p:cNvSpPr>
            <a:spLocks noGrp="1"/>
          </p:cNvSpPr>
          <p:nvPr>
            <p:ph type="body" idx="1"/>
          </p:nvPr>
        </p:nvSpPr>
        <p:spPr/>
        <p:txBody>
          <a:bodyPr/>
          <a:lstStyle/>
          <a:p>
            <a:r>
              <a:rPr lang="zh-TW" altLang="en-US" dirty="0">
                <a:solidFill>
                  <a:srgbClr val="595959"/>
                </a:solidFill>
                <a:latin typeface="Microsoft JhengHei" charset="-120"/>
                <a:ea typeface="Microsoft JhengHei" charset="-120"/>
              </a:rPr>
              <a:t>當</a:t>
            </a:r>
            <a:r>
              <a:rPr lang="zh-TW" altLang="en-US" sz="2400" dirty="0">
                <a:solidFill>
                  <a:srgbClr val="595959"/>
                </a:solidFill>
                <a:latin typeface="Microsoft JhengHei" charset="-120"/>
                <a:ea typeface="Microsoft JhengHei" charset="-120"/>
                <a:cs typeface="Microsoft JhengHei" charset="-120"/>
              </a:rPr>
              <a:t>打上程式後可選擇上方代碼執行程序的運行光標所在的單元格或全部運行來執行程式</a:t>
            </a:r>
            <a:r>
              <a:rPr lang="en-US" altLang="zh-TW" sz="2400" dirty="0">
                <a:solidFill>
                  <a:srgbClr val="595959"/>
                </a:solidFill>
                <a:latin typeface="Microsoft JhengHei" charset="-120"/>
                <a:ea typeface="Microsoft JhengHei" charset="-120"/>
                <a:cs typeface="Microsoft JhengHei" charset="-120"/>
              </a:rPr>
              <a:t>(</a:t>
            </a:r>
            <a:r>
              <a:rPr lang="zh-TW" altLang="en-US" sz="2400" dirty="0">
                <a:solidFill>
                  <a:srgbClr val="595959"/>
                </a:solidFill>
                <a:latin typeface="Microsoft JhengHei" charset="-120"/>
                <a:ea typeface="Microsoft JhengHei" charset="-120"/>
                <a:cs typeface="Microsoft JhengHei" charset="-120"/>
              </a:rPr>
              <a:t>也可使用旁邊提示的快捷鍵</a:t>
            </a:r>
            <a:r>
              <a:rPr lang="en-US" altLang="zh-TW" sz="2400" dirty="0">
                <a:solidFill>
                  <a:srgbClr val="595959"/>
                </a:solidFill>
                <a:latin typeface="Microsoft JhengHei" charset="-120"/>
                <a:ea typeface="Microsoft JhengHei" charset="-120"/>
                <a:cs typeface="Microsoft JhengHei" charset="-120"/>
              </a:rPr>
              <a:t>)</a:t>
            </a:r>
          </a:p>
          <a:p>
            <a:r>
              <a:rPr lang="zh-TW" altLang="en-US" sz="2400" dirty="0">
                <a:solidFill>
                  <a:srgbClr val="595959"/>
                </a:solidFill>
                <a:latin typeface="Microsoft JhengHei" charset="-120"/>
                <a:ea typeface="Microsoft JhengHei" charset="-120"/>
                <a:cs typeface="Microsoft JhengHei" charset="-120"/>
              </a:rPr>
              <a:t>或者是使用用滑鼠點擊程式旁邊的箭頭，可逐行執行程式</a:t>
            </a:r>
            <a:endParaRPr lang="en-US" altLang="zh-TW" sz="2400" dirty="0">
              <a:solidFill>
                <a:srgbClr val="595959"/>
              </a:solidFill>
              <a:latin typeface="Microsoft JhengHei" charset="-120"/>
              <a:ea typeface="Microsoft JhengHei" charset="-120"/>
              <a:cs typeface="Microsoft JhengHei" charset="-120"/>
            </a:endParaRPr>
          </a:p>
          <a:p>
            <a:endParaRPr lang="en-US" altLang="zh-TW" sz="2400" dirty="0">
              <a:solidFill>
                <a:srgbClr val="595959"/>
              </a:solidFill>
              <a:latin typeface="Microsoft JhengHei" charset="-120"/>
              <a:ea typeface="Microsoft JhengHei" charset="-120"/>
              <a:cs typeface="Microsoft JhengHei" charset="-120"/>
            </a:endParaRPr>
          </a:p>
          <a:p>
            <a:endParaRPr lang="en-US" dirty="0"/>
          </a:p>
        </p:txBody>
      </p:sp>
      <p:sp>
        <p:nvSpPr>
          <p:cNvPr id="3" name="標題 2">
            <a:extLst>
              <a:ext uri="{FF2B5EF4-FFF2-40B4-BE49-F238E27FC236}">
                <a16:creationId xmlns:a16="http://schemas.microsoft.com/office/drawing/2014/main" id="{46BA23A3-2CD5-FD5A-1C53-056B95B95A28}"/>
              </a:ext>
            </a:extLst>
          </p:cNvPr>
          <p:cNvSpPr>
            <a:spLocks noGrp="1"/>
          </p:cNvSpPr>
          <p:nvPr>
            <p:ph type="title"/>
          </p:nvPr>
        </p:nvSpPr>
        <p:spPr/>
        <p:txBody>
          <a:bodyPr/>
          <a:lstStyle/>
          <a:p>
            <a:r>
              <a:rPr lang="zh-TW" altLang="en-US" sz="4400" b="1" dirty="0"/>
              <a:t>程式執行</a:t>
            </a:r>
            <a:endParaRPr lang="en-US" dirty="0"/>
          </a:p>
        </p:txBody>
      </p:sp>
      <p:grpSp>
        <p:nvGrpSpPr>
          <p:cNvPr id="4" name="群組 3">
            <a:extLst>
              <a:ext uri="{FF2B5EF4-FFF2-40B4-BE49-F238E27FC236}">
                <a16:creationId xmlns:a16="http://schemas.microsoft.com/office/drawing/2014/main" id="{99DBF268-30CF-B3C4-48CE-10102D1850D8}"/>
              </a:ext>
            </a:extLst>
          </p:cNvPr>
          <p:cNvGrpSpPr/>
          <p:nvPr/>
        </p:nvGrpSpPr>
        <p:grpSpPr>
          <a:xfrm>
            <a:off x="2335378" y="3245598"/>
            <a:ext cx="8273566" cy="3612402"/>
            <a:chOff x="2634761" y="5354516"/>
            <a:chExt cx="18103366" cy="7904285"/>
          </a:xfrm>
        </p:grpSpPr>
        <p:pic>
          <p:nvPicPr>
            <p:cNvPr id="5" name="圖片 4">
              <a:extLst>
                <a:ext uri="{FF2B5EF4-FFF2-40B4-BE49-F238E27FC236}">
                  <a16:creationId xmlns:a16="http://schemas.microsoft.com/office/drawing/2014/main" id="{3D3082D3-08B7-A70F-4BED-080A2CBA9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761" y="5354516"/>
              <a:ext cx="18103366" cy="7904285"/>
            </a:xfrm>
            <a:prstGeom prst="rect">
              <a:avLst/>
            </a:prstGeom>
          </p:spPr>
        </p:pic>
        <p:sp>
          <p:nvSpPr>
            <p:cNvPr id="6" name="橢圓 5">
              <a:extLst>
                <a:ext uri="{FF2B5EF4-FFF2-40B4-BE49-F238E27FC236}">
                  <a16:creationId xmlns:a16="http://schemas.microsoft.com/office/drawing/2014/main" id="{4AB252F4-0455-0229-47ED-5A7BEFDCBBCB}"/>
                </a:ext>
              </a:extLst>
            </p:cNvPr>
            <p:cNvSpPr/>
            <p:nvPr/>
          </p:nvSpPr>
          <p:spPr>
            <a:xfrm>
              <a:off x="19804089" y="5354516"/>
              <a:ext cx="677599" cy="6192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Tree>
    <p:extLst>
      <p:ext uri="{BB962C8B-B14F-4D97-AF65-F5344CB8AC3E}">
        <p14:creationId xmlns:p14="http://schemas.microsoft.com/office/powerpoint/2010/main" val="1392214605"/>
      </p:ext>
    </p:extLst>
  </p:cSld>
  <p:clrMapOvr>
    <a:masterClrMapping/>
  </p:clrMapOvr>
</p:sld>
</file>

<file path=ppt/theme/theme1.xml><?xml version="1.0" encoding="utf-8"?>
<a:theme xmlns:a="http://schemas.openxmlformats.org/drawingml/2006/main" name="Office 佈景主題">
  <a:themeElements>
    <a:clrScheme name="氣流">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4152</TotalTime>
  <Words>580</Words>
  <Application>Microsoft Office PowerPoint</Application>
  <PresentationFormat>寬螢幕</PresentationFormat>
  <Paragraphs>58</Paragraphs>
  <Slides>18</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18</vt:i4>
      </vt:variant>
    </vt:vector>
  </HeadingPairs>
  <TitlesOfParts>
    <vt:vector size="24" baseType="lpstr">
      <vt:lpstr>Helvetica Neue</vt:lpstr>
      <vt:lpstr>Microsoft JhengHei</vt:lpstr>
      <vt:lpstr>Arial</vt:lpstr>
      <vt:lpstr>Calibri</vt:lpstr>
      <vt:lpstr>Wingdings</vt:lpstr>
      <vt:lpstr>Office 佈景主題</vt:lpstr>
      <vt:lpstr>Google Colab教學</vt:lpstr>
      <vt:lpstr>連結</vt:lpstr>
      <vt:lpstr>Colab 環境介紹</vt:lpstr>
      <vt:lpstr>Why Colab?</vt:lpstr>
      <vt:lpstr>Why Colab?</vt:lpstr>
      <vt:lpstr>如何開始</vt:lpstr>
      <vt:lpstr>Colab建置</vt:lpstr>
      <vt:lpstr>Colab建置</vt:lpstr>
      <vt:lpstr>程式執行</vt:lpstr>
      <vt:lpstr>檔案尋找</vt:lpstr>
      <vt:lpstr>再次執行</vt:lpstr>
      <vt:lpstr>Colab錯誤排除</vt:lpstr>
      <vt:lpstr>點選後會挑出此介面</vt:lpstr>
      <vt:lpstr>Step2.搜尋Colab,點選連結,並關掉整個瀏覽器重開</vt:lpstr>
      <vt:lpstr>Step3.查看是否可使用Colaboratory開啟</vt:lpstr>
      <vt:lpstr>Colab程式測試</vt:lpstr>
      <vt:lpstr>建議可找尋的方向</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案例1:AmazonGoLite 無人商店實作</dc:title>
  <dc:creator>Yueh-Lin Tsai</dc:creator>
  <cp:lastModifiedBy>Office ideaxpress</cp:lastModifiedBy>
  <cp:revision>121</cp:revision>
  <dcterms:modified xsi:type="dcterms:W3CDTF">2022-07-14T03:59:34Z</dcterms:modified>
</cp:coreProperties>
</file>