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 id="2147483756" r:id="rId2"/>
  </p:sldMasterIdLst>
  <p:notesMasterIdLst>
    <p:notesMasterId r:id="rId51"/>
  </p:notesMasterIdLst>
  <p:sldIdLst>
    <p:sldId id="256" r:id="rId3"/>
    <p:sldId id="257" r:id="rId4"/>
    <p:sldId id="258" r:id="rId5"/>
    <p:sldId id="259" r:id="rId6"/>
    <p:sldId id="260" r:id="rId7"/>
    <p:sldId id="264" r:id="rId8"/>
    <p:sldId id="262" r:id="rId9"/>
    <p:sldId id="297" r:id="rId10"/>
    <p:sldId id="298" r:id="rId11"/>
    <p:sldId id="295" r:id="rId12"/>
    <p:sldId id="296"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94" r:id="rId33"/>
    <p:sldId id="299" r:id="rId34"/>
    <p:sldId id="300" r:id="rId35"/>
    <p:sldId id="301" r:id="rId36"/>
    <p:sldId id="292"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F"/>
    <a:srgbClr val="0033CC"/>
    <a:srgbClr val="CCCC00"/>
    <a:srgbClr val="660000"/>
    <a:srgbClr val="99FF99"/>
    <a:srgbClr val="FFFF00"/>
    <a:srgbClr val="CCFF66"/>
    <a:srgbClr val="99FFCC"/>
    <a:srgbClr val="820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271375-7FAF-4B5D-B782-FB71591FB70D}" v="64" dt="2018-09-20T21:27:10.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2" autoAdjust="0"/>
    <p:restoredTop sz="88723" autoAdjust="0"/>
  </p:normalViewPr>
  <p:slideViewPr>
    <p:cSldViewPr snapToGrid="0">
      <p:cViewPr varScale="1">
        <p:scale>
          <a:sx n="98" d="100"/>
          <a:sy n="98" d="100"/>
        </p:scale>
        <p:origin x="2064" y="84"/>
      </p:cViewPr>
      <p:guideLst>
        <p:guide orient="horz" pos="2160"/>
        <p:guide pos="2880"/>
      </p:guideLst>
    </p:cSldViewPr>
  </p:slideViewPr>
  <p:outlineViewPr>
    <p:cViewPr>
      <p:scale>
        <a:sx n="33" d="100"/>
        <a:sy n="33" d="100"/>
      </p:scale>
      <p:origin x="0" y="-3888"/>
    </p:cViewPr>
  </p:outlineViewPr>
  <p:notesTextViewPr>
    <p:cViewPr>
      <p:scale>
        <a:sx n="3" d="2"/>
        <a:sy n="3" d="2"/>
      </p:scale>
      <p:origin x="0" y="0"/>
    </p:cViewPr>
  </p:notesTextViewPr>
  <p:notesViewPr>
    <p:cSldViewPr snapToGrid="0">
      <p:cViewPr varScale="1">
        <p:scale>
          <a:sx n="54" d="100"/>
          <a:sy n="54" d="100"/>
        </p:scale>
        <p:origin x="282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angshu Bosu" userId="316962b7ff4f8f85" providerId="LiveId" clId="{74271375-7FAF-4B5D-B782-FB71591FB70D}"/>
    <pc:docChg chg="custSel addSld delSld modSld">
      <pc:chgData name="Amiangshu Bosu" userId="316962b7ff4f8f85" providerId="LiveId" clId="{74271375-7FAF-4B5D-B782-FB71591FB70D}" dt="2018-09-20T21:27:10.689" v="63"/>
      <pc:docMkLst>
        <pc:docMk/>
      </pc:docMkLst>
      <pc:sldChg chg="modSp">
        <pc:chgData name="Amiangshu Bosu" userId="316962b7ff4f8f85" providerId="LiveId" clId="{74271375-7FAF-4B5D-B782-FB71591FB70D}" dt="2018-09-20T19:28:54.751" v="3" actId="948"/>
        <pc:sldMkLst>
          <pc:docMk/>
          <pc:sldMk cId="4042407298" sldId="257"/>
        </pc:sldMkLst>
        <pc:spChg chg="mod">
          <ac:chgData name="Amiangshu Bosu" userId="316962b7ff4f8f85" providerId="LiveId" clId="{74271375-7FAF-4B5D-B782-FB71591FB70D}" dt="2018-09-20T19:28:54.751" v="3" actId="948"/>
          <ac:spMkLst>
            <pc:docMk/>
            <pc:sldMk cId="4042407298" sldId="257"/>
            <ac:spMk id="3077" creationId="{00000000-0000-0000-0000-000000000000}"/>
          </ac:spMkLst>
        </pc:spChg>
      </pc:sldChg>
      <pc:sldChg chg="modSp">
        <pc:chgData name="Amiangshu Bosu" userId="316962b7ff4f8f85" providerId="LiveId" clId="{74271375-7FAF-4B5D-B782-FB71591FB70D}" dt="2018-09-20T19:29:18.428" v="4" actId="403"/>
        <pc:sldMkLst>
          <pc:docMk/>
          <pc:sldMk cId="2954193064" sldId="258"/>
        </pc:sldMkLst>
        <pc:spChg chg="mod">
          <ac:chgData name="Amiangshu Bosu" userId="316962b7ff4f8f85" providerId="LiveId" clId="{74271375-7FAF-4B5D-B782-FB71591FB70D}" dt="2018-09-20T19:29:18.428" v="4" actId="403"/>
          <ac:spMkLst>
            <pc:docMk/>
            <pc:sldMk cId="2954193064" sldId="258"/>
            <ac:spMk id="3" creationId="{00000000-0000-0000-0000-000000000000}"/>
          </ac:spMkLst>
        </pc:spChg>
      </pc:sldChg>
      <pc:sldChg chg="modSp">
        <pc:chgData name="Amiangshu Bosu" userId="316962b7ff4f8f85" providerId="LiveId" clId="{74271375-7FAF-4B5D-B782-FB71591FB70D}" dt="2018-09-20T19:30:05.862" v="9" actId="948"/>
        <pc:sldMkLst>
          <pc:docMk/>
          <pc:sldMk cId="3155731429" sldId="259"/>
        </pc:sldMkLst>
        <pc:spChg chg="mod">
          <ac:chgData name="Amiangshu Bosu" userId="316962b7ff4f8f85" providerId="LiveId" clId="{74271375-7FAF-4B5D-B782-FB71591FB70D}" dt="2018-09-20T19:30:05.862" v="9" actId="948"/>
          <ac:spMkLst>
            <pc:docMk/>
            <pc:sldMk cId="3155731429" sldId="259"/>
            <ac:spMk id="5123" creationId="{00000000-0000-0000-0000-000000000000}"/>
          </ac:spMkLst>
        </pc:spChg>
      </pc:sldChg>
      <pc:sldChg chg="modSp">
        <pc:chgData name="Amiangshu Bosu" userId="316962b7ff4f8f85" providerId="LiveId" clId="{74271375-7FAF-4B5D-B782-FB71591FB70D}" dt="2018-09-20T19:30:37.094" v="10" actId="255"/>
        <pc:sldMkLst>
          <pc:docMk/>
          <pc:sldMk cId="1966158051" sldId="260"/>
        </pc:sldMkLst>
        <pc:spChg chg="mod">
          <ac:chgData name="Amiangshu Bosu" userId="316962b7ff4f8f85" providerId="LiveId" clId="{74271375-7FAF-4B5D-B782-FB71591FB70D}" dt="2018-09-20T19:30:37.094" v="10" actId="255"/>
          <ac:spMkLst>
            <pc:docMk/>
            <pc:sldMk cId="1966158051" sldId="260"/>
            <ac:spMk id="6147" creationId="{00000000-0000-0000-0000-000000000000}"/>
          </ac:spMkLst>
        </pc:spChg>
      </pc:sldChg>
      <pc:sldChg chg="del">
        <pc:chgData name="Amiangshu Bosu" userId="316962b7ff4f8f85" providerId="LiveId" clId="{74271375-7FAF-4B5D-B782-FB71591FB70D}" dt="2018-09-20T19:32:43.101" v="19" actId="2696"/>
        <pc:sldMkLst>
          <pc:docMk/>
          <pc:sldMk cId="3744848461" sldId="285"/>
        </pc:sldMkLst>
      </pc:sldChg>
      <pc:sldChg chg="del">
        <pc:chgData name="Amiangshu Bosu" userId="316962b7ff4f8f85" providerId="LiveId" clId="{74271375-7FAF-4B5D-B782-FB71591FB70D}" dt="2018-09-20T19:32:43.085" v="18" actId="2696"/>
        <pc:sldMkLst>
          <pc:docMk/>
          <pc:sldMk cId="3558695120" sldId="286"/>
        </pc:sldMkLst>
      </pc:sldChg>
      <pc:sldChg chg="del">
        <pc:chgData name="Amiangshu Bosu" userId="316962b7ff4f8f85" providerId="LiveId" clId="{74271375-7FAF-4B5D-B782-FB71591FB70D}" dt="2018-09-20T19:32:43.070" v="17" actId="2696"/>
        <pc:sldMkLst>
          <pc:docMk/>
          <pc:sldMk cId="1403507685" sldId="287"/>
        </pc:sldMkLst>
      </pc:sldChg>
      <pc:sldChg chg="del">
        <pc:chgData name="Amiangshu Bosu" userId="316962b7ff4f8f85" providerId="LiveId" clId="{74271375-7FAF-4B5D-B782-FB71591FB70D}" dt="2018-09-20T19:32:43.054" v="16" actId="2696"/>
        <pc:sldMkLst>
          <pc:docMk/>
          <pc:sldMk cId="3206575651" sldId="288"/>
        </pc:sldMkLst>
      </pc:sldChg>
      <pc:sldChg chg="del">
        <pc:chgData name="Amiangshu Bosu" userId="316962b7ff4f8f85" providerId="LiveId" clId="{74271375-7FAF-4B5D-B782-FB71591FB70D}" dt="2018-09-20T19:32:43.023" v="15" actId="2696"/>
        <pc:sldMkLst>
          <pc:docMk/>
          <pc:sldMk cId="1372044223" sldId="289"/>
        </pc:sldMkLst>
      </pc:sldChg>
      <pc:sldChg chg="del">
        <pc:chgData name="Amiangshu Bosu" userId="316962b7ff4f8f85" providerId="LiveId" clId="{74271375-7FAF-4B5D-B782-FB71591FB70D}" dt="2018-09-20T19:32:43.023" v="14" actId="2696"/>
        <pc:sldMkLst>
          <pc:docMk/>
          <pc:sldMk cId="1965948298" sldId="290"/>
        </pc:sldMkLst>
      </pc:sldChg>
      <pc:sldChg chg="del">
        <pc:chgData name="Amiangshu Bosu" userId="316962b7ff4f8f85" providerId="LiveId" clId="{74271375-7FAF-4B5D-B782-FB71591FB70D}" dt="2018-09-20T19:32:43.007" v="13" actId="2696"/>
        <pc:sldMkLst>
          <pc:docMk/>
          <pc:sldMk cId="858935971" sldId="291"/>
        </pc:sldMkLst>
      </pc:sldChg>
      <pc:sldChg chg="delSp modSp add modTransition">
        <pc:chgData name="Amiangshu Bosu" userId="316962b7ff4f8f85" providerId="LiveId" clId="{74271375-7FAF-4B5D-B782-FB71591FB70D}" dt="2018-09-20T19:36:42.237" v="36" actId="948"/>
        <pc:sldMkLst>
          <pc:docMk/>
          <pc:sldMk cId="0" sldId="292"/>
        </pc:sldMkLst>
        <pc:spChg chg="mod">
          <ac:chgData name="Amiangshu Bosu" userId="316962b7ff4f8f85" providerId="LiveId" clId="{74271375-7FAF-4B5D-B782-FB71591FB70D}" dt="2018-09-20T19:36:42.237" v="36" actId="948"/>
          <ac:spMkLst>
            <pc:docMk/>
            <pc:sldMk cId="0" sldId="292"/>
            <ac:spMk id="22531" creationId="{9CC170F0-2269-4444-A7D0-001E629B8BA5}"/>
          </ac:spMkLst>
        </pc:spChg>
        <pc:spChg chg="del">
          <ac:chgData name="Amiangshu Bosu" userId="316962b7ff4f8f85" providerId="LiveId" clId="{74271375-7FAF-4B5D-B782-FB71591FB70D}" dt="2018-09-20T19:36:26.660" v="34" actId="478"/>
          <ac:spMkLst>
            <pc:docMk/>
            <pc:sldMk cId="0" sldId="292"/>
            <ac:spMk id="22532" creationId="{F593B1E8-8ADC-4BF3-9DC6-03EBD2CB0247}"/>
          </ac:spMkLst>
        </pc:spChg>
      </pc:sldChg>
      <pc:sldChg chg="del">
        <pc:chgData name="Amiangshu Bosu" userId="316962b7ff4f8f85" providerId="LiveId" clId="{74271375-7FAF-4B5D-B782-FB71591FB70D}" dt="2018-09-20T19:32:42.992" v="12" actId="2696"/>
        <pc:sldMkLst>
          <pc:docMk/>
          <pc:sldMk cId="3927067027" sldId="292"/>
        </pc:sldMkLst>
      </pc:sldChg>
      <pc:sldChg chg="delSp add modTransition">
        <pc:chgData name="Amiangshu Bosu" userId="316962b7ff4f8f85" providerId="LiveId" clId="{74271375-7FAF-4B5D-B782-FB71591FB70D}" dt="2018-09-20T19:38:44.353" v="48" actId="478"/>
        <pc:sldMkLst>
          <pc:docMk/>
          <pc:sldMk cId="0" sldId="293"/>
        </pc:sldMkLst>
        <pc:spChg chg="del">
          <ac:chgData name="Amiangshu Bosu" userId="316962b7ff4f8f85" providerId="LiveId" clId="{74271375-7FAF-4B5D-B782-FB71591FB70D}" dt="2018-09-20T19:38:44.353" v="48" actId="478"/>
          <ac:spMkLst>
            <pc:docMk/>
            <pc:sldMk cId="0" sldId="293"/>
            <ac:spMk id="29700" creationId="{F4747775-3BD1-48E9-9340-3BCAA3B7F6D2}"/>
          </ac:spMkLst>
        </pc:spChg>
      </pc:sldChg>
      <pc:sldChg chg="del">
        <pc:chgData name="Amiangshu Bosu" userId="316962b7ff4f8f85" providerId="LiveId" clId="{74271375-7FAF-4B5D-B782-FB71591FB70D}" dt="2018-09-20T19:32:42.976" v="11" actId="2696"/>
        <pc:sldMkLst>
          <pc:docMk/>
          <pc:sldMk cId="4086776886" sldId="293"/>
        </pc:sldMkLst>
      </pc:sldChg>
      <pc:sldChg chg="modAnim">
        <pc:chgData name="Amiangshu Bosu" userId="316962b7ff4f8f85" providerId="LiveId" clId="{74271375-7FAF-4B5D-B782-FB71591FB70D}" dt="2018-09-20T21:27:10.689" v="63"/>
        <pc:sldMkLst>
          <pc:docMk/>
          <pc:sldMk cId="2127298504" sldId="298"/>
        </pc:sldMkLst>
      </pc:sldChg>
      <pc:sldChg chg="delSp modSp add modTransition">
        <pc:chgData name="Amiangshu Bosu" userId="316962b7ff4f8f85" providerId="LiveId" clId="{74271375-7FAF-4B5D-B782-FB71591FB70D}" dt="2018-09-20T19:34:16.075" v="23" actId="403"/>
        <pc:sldMkLst>
          <pc:docMk/>
          <pc:sldMk cId="0" sldId="299"/>
        </pc:sldMkLst>
        <pc:spChg chg="del">
          <ac:chgData name="Amiangshu Bosu" userId="316962b7ff4f8f85" providerId="LiveId" clId="{74271375-7FAF-4B5D-B782-FB71591FB70D}" dt="2018-09-20T19:34:07.763" v="22" actId="478"/>
          <ac:spMkLst>
            <pc:docMk/>
            <pc:sldMk cId="0" sldId="299"/>
            <ac:spMk id="19458" creationId="{D7A9AD78-68A9-4ED1-9E0E-40BDB9F32FD2}"/>
          </ac:spMkLst>
        </pc:spChg>
        <pc:spChg chg="mod">
          <ac:chgData name="Amiangshu Bosu" userId="316962b7ff4f8f85" providerId="LiveId" clId="{74271375-7FAF-4B5D-B782-FB71591FB70D}" dt="2018-09-20T19:34:16.075" v="23" actId="403"/>
          <ac:spMkLst>
            <pc:docMk/>
            <pc:sldMk cId="0" sldId="299"/>
            <ac:spMk id="19461" creationId="{681F29D5-5C0E-4119-A887-0F1B0F82B333}"/>
          </ac:spMkLst>
        </pc:spChg>
      </pc:sldChg>
      <pc:sldChg chg="delSp modSp add modTransition">
        <pc:chgData name="Amiangshu Bosu" userId="316962b7ff4f8f85" providerId="LiveId" clId="{74271375-7FAF-4B5D-B782-FB71591FB70D}" dt="2018-09-20T19:34:37.355" v="29" actId="20577"/>
        <pc:sldMkLst>
          <pc:docMk/>
          <pc:sldMk cId="0" sldId="300"/>
        </pc:sldMkLst>
        <pc:spChg chg="del mod">
          <ac:chgData name="Amiangshu Bosu" userId="316962b7ff4f8f85" providerId="LiveId" clId="{74271375-7FAF-4B5D-B782-FB71591FB70D}" dt="2018-09-20T19:34:23.778" v="25" actId="478"/>
          <ac:spMkLst>
            <pc:docMk/>
            <pc:sldMk cId="0" sldId="300"/>
            <ac:spMk id="20482" creationId="{4C478603-13B0-4EB2-96F0-CF84B7EDE48C}"/>
          </ac:spMkLst>
        </pc:spChg>
        <pc:spChg chg="mod">
          <ac:chgData name="Amiangshu Bosu" userId="316962b7ff4f8f85" providerId="LiveId" clId="{74271375-7FAF-4B5D-B782-FB71591FB70D}" dt="2018-09-20T19:34:37.355" v="29" actId="20577"/>
          <ac:spMkLst>
            <pc:docMk/>
            <pc:sldMk cId="0" sldId="300"/>
            <ac:spMk id="20485" creationId="{A5F4D669-46D7-482C-8751-FB598B6659F9}"/>
          </ac:spMkLst>
        </pc:spChg>
      </pc:sldChg>
      <pc:sldChg chg="delSp modSp add modTransition">
        <pc:chgData name="Amiangshu Bosu" userId="316962b7ff4f8f85" providerId="LiveId" clId="{74271375-7FAF-4B5D-B782-FB71591FB70D}" dt="2018-09-20T19:35:32.164" v="33" actId="403"/>
        <pc:sldMkLst>
          <pc:docMk/>
          <pc:sldMk cId="0" sldId="301"/>
        </pc:sldMkLst>
        <pc:spChg chg="del">
          <ac:chgData name="Amiangshu Bosu" userId="316962b7ff4f8f85" providerId="LiveId" clId="{74271375-7FAF-4B5D-B782-FB71591FB70D}" dt="2018-09-20T19:35:25.789" v="30" actId="478"/>
          <ac:spMkLst>
            <pc:docMk/>
            <pc:sldMk cId="0" sldId="301"/>
            <ac:spMk id="21506" creationId="{5E933ECD-20BD-4BAA-AEC9-5781A06EFC8D}"/>
          </ac:spMkLst>
        </pc:spChg>
        <pc:spChg chg="mod">
          <ac:chgData name="Amiangshu Bosu" userId="316962b7ff4f8f85" providerId="LiveId" clId="{74271375-7FAF-4B5D-B782-FB71591FB70D}" dt="2018-09-20T19:35:32.164" v="33" actId="403"/>
          <ac:spMkLst>
            <pc:docMk/>
            <pc:sldMk cId="0" sldId="301"/>
            <ac:spMk id="21509" creationId="{63162B3A-FE43-4F1A-BB6B-098435F5E1C9}"/>
          </ac:spMkLst>
        </pc:spChg>
      </pc:sldChg>
      <pc:sldChg chg="delSp modSp add modTransition">
        <pc:chgData name="Amiangshu Bosu" userId="316962b7ff4f8f85" providerId="LiveId" clId="{74271375-7FAF-4B5D-B782-FB71591FB70D}" dt="2018-09-20T19:37:01.985" v="41" actId="403"/>
        <pc:sldMkLst>
          <pc:docMk/>
          <pc:sldMk cId="0" sldId="302"/>
        </pc:sldMkLst>
        <pc:spChg chg="del">
          <ac:chgData name="Amiangshu Bosu" userId="316962b7ff4f8f85" providerId="LiveId" clId="{74271375-7FAF-4B5D-B782-FB71591FB70D}" dt="2018-09-20T19:36:53.830" v="37" actId="478"/>
          <ac:spMkLst>
            <pc:docMk/>
            <pc:sldMk cId="0" sldId="302"/>
            <ac:spMk id="23554" creationId="{3E6A9EE7-0167-42BE-8439-F1A6E3C8F5C2}"/>
          </ac:spMkLst>
        </pc:spChg>
        <pc:spChg chg="mod">
          <ac:chgData name="Amiangshu Bosu" userId="316962b7ff4f8f85" providerId="LiveId" clId="{74271375-7FAF-4B5D-B782-FB71591FB70D}" dt="2018-09-20T19:37:01.985" v="41" actId="403"/>
          <ac:spMkLst>
            <pc:docMk/>
            <pc:sldMk cId="0" sldId="302"/>
            <ac:spMk id="23557" creationId="{7496766D-7F4E-4246-AB4F-542E78324D72}"/>
          </ac:spMkLst>
        </pc:spChg>
      </pc:sldChg>
      <pc:sldChg chg="delSp add modTransition">
        <pc:chgData name="Amiangshu Bosu" userId="316962b7ff4f8f85" providerId="LiveId" clId="{74271375-7FAF-4B5D-B782-FB71591FB70D}" dt="2018-09-20T19:37:30.827" v="43" actId="478"/>
        <pc:sldMkLst>
          <pc:docMk/>
          <pc:sldMk cId="0" sldId="303"/>
        </pc:sldMkLst>
        <pc:spChg chg="del">
          <ac:chgData name="Amiangshu Bosu" userId="316962b7ff4f8f85" providerId="LiveId" clId="{74271375-7FAF-4B5D-B782-FB71591FB70D}" dt="2018-09-20T19:37:30.827" v="43" actId="478"/>
          <ac:spMkLst>
            <pc:docMk/>
            <pc:sldMk cId="0" sldId="303"/>
            <ac:spMk id="24578" creationId="{1327E6BD-C5DE-435B-BFAE-390D7D48D1E2}"/>
          </ac:spMkLst>
        </pc:spChg>
        <pc:spChg chg="del">
          <ac:chgData name="Amiangshu Bosu" userId="316962b7ff4f8f85" providerId="LiveId" clId="{74271375-7FAF-4B5D-B782-FB71591FB70D}" dt="2018-09-20T19:37:24.796" v="42" actId="478"/>
          <ac:spMkLst>
            <pc:docMk/>
            <pc:sldMk cId="0" sldId="303"/>
            <ac:spMk id="24581" creationId="{8E9534AC-75DC-4E11-B754-5D73AD005240}"/>
          </ac:spMkLst>
        </pc:spChg>
      </pc:sldChg>
      <pc:sldChg chg="delSp add modTransition">
        <pc:chgData name="Amiangshu Bosu" userId="316962b7ff4f8f85" providerId="LiveId" clId="{74271375-7FAF-4B5D-B782-FB71591FB70D}" dt="2018-09-20T19:37:42.655" v="44" actId="478"/>
        <pc:sldMkLst>
          <pc:docMk/>
          <pc:sldMk cId="0" sldId="304"/>
        </pc:sldMkLst>
        <pc:spChg chg="del">
          <ac:chgData name="Amiangshu Bosu" userId="316962b7ff4f8f85" providerId="LiveId" clId="{74271375-7FAF-4B5D-B782-FB71591FB70D}" dt="2018-09-20T19:37:42.655" v="44" actId="478"/>
          <ac:spMkLst>
            <pc:docMk/>
            <pc:sldMk cId="0" sldId="304"/>
            <ac:spMk id="25602" creationId="{44EBA1E2-6B4D-4720-8E11-644D5BCAF3A8}"/>
          </ac:spMkLst>
        </pc:spChg>
      </pc:sldChg>
      <pc:sldChg chg="delSp modSp add modTransition">
        <pc:chgData name="Amiangshu Bosu" userId="316962b7ff4f8f85" providerId="LiveId" clId="{74271375-7FAF-4B5D-B782-FB71591FB70D}" dt="2018-09-20T19:38:14.012" v="46" actId="478"/>
        <pc:sldMkLst>
          <pc:docMk/>
          <pc:sldMk cId="0" sldId="305"/>
        </pc:sldMkLst>
        <pc:spChg chg="mod">
          <ac:chgData name="Amiangshu Bosu" userId="316962b7ff4f8f85" providerId="LiveId" clId="{74271375-7FAF-4B5D-B782-FB71591FB70D}" dt="2018-09-20T19:33:56.467" v="21" actId="27636"/>
          <ac:spMkLst>
            <pc:docMk/>
            <pc:sldMk cId="0" sldId="305"/>
            <ac:spMk id="26628" creationId="{14F1A462-20C3-4638-A894-FE27AD2C32A2}"/>
          </ac:spMkLst>
        </pc:spChg>
        <pc:spChg chg="del">
          <ac:chgData name="Amiangshu Bosu" userId="316962b7ff4f8f85" providerId="LiveId" clId="{74271375-7FAF-4B5D-B782-FB71591FB70D}" dt="2018-09-20T19:38:14.012" v="46" actId="478"/>
          <ac:spMkLst>
            <pc:docMk/>
            <pc:sldMk cId="0" sldId="305"/>
            <ac:spMk id="26629" creationId="{D794797A-5154-42C6-AD24-5BFF8B613BC4}"/>
          </ac:spMkLst>
        </pc:spChg>
      </pc:sldChg>
      <pc:sldChg chg="delSp add modTransition">
        <pc:chgData name="Amiangshu Bosu" userId="316962b7ff4f8f85" providerId="LiveId" clId="{74271375-7FAF-4B5D-B782-FB71591FB70D}" dt="2018-09-20T19:37:59.388" v="45" actId="478"/>
        <pc:sldMkLst>
          <pc:docMk/>
          <pc:sldMk cId="1017321044" sldId="306"/>
        </pc:sldMkLst>
        <pc:spChg chg="del">
          <ac:chgData name="Amiangshu Bosu" userId="316962b7ff4f8f85" providerId="LiveId" clId="{74271375-7FAF-4B5D-B782-FB71591FB70D}" dt="2018-09-20T19:37:59.388" v="45" actId="478"/>
          <ac:spMkLst>
            <pc:docMk/>
            <pc:sldMk cId="1017321044" sldId="306"/>
            <ac:spMk id="27650" creationId="{330F1065-4F7F-42F5-A931-8BF7B3BBBAA6}"/>
          </ac:spMkLst>
        </pc:spChg>
      </pc:sldChg>
      <pc:sldChg chg="delSp add modTransition">
        <pc:chgData name="Amiangshu Bosu" userId="316962b7ff4f8f85" providerId="LiveId" clId="{74271375-7FAF-4B5D-B782-FB71591FB70D}" dt="2018-09-20T19:38:35.495" v="47" actId="478"/>
        <pc:sldMkLst>
          <pc:docMk/>
          <pc:sldMk cId="1089915077" sldId="307"/>
        </pc:sldMkLst>
        <pc:spChg chg="del">
          <ac:chgData name="Amiangshu Bosu" userId="316962b7ff4f8f85" providerId="LiveId" clId="{74271375-7FAF-4B5D-B782-FB71591FB70D}" dt="2018-09-20T19:38:35.495" v="47" actId="478"/>
          <ac:spMkLst>
            <pc:docMk/>
            <pc:sldMk cId="1089915077" sldId="307"/>
            <ac:spMk id="28674" creationId="{8E7505D8-48D8-4195-A9F0-EF382FEA223E}"/>
          </ac:spMkLst>
        </pc:spChg>
      </pc:sldChg>
    </pc:docChg>
  </pc:docChgLst>
  <pc:docChgLst>
    <pc:chgData name="Amiangshu Bosu" userId="316962b7ff4f8f85" providerId="LiveId" clId="{FDB8AA26-1404-4482-90E9-8277B03EA634}"/>
    <pc:docChg chg="custSel delSld modSld">
      <pc:chgData name="Amiangshu Bosu" userId="316962b7ff4f8f85" providerId="LiveId" clId="{FDB8AA26-1404-4482-90E9-8277B03EA634}" dt="2018-09-11T18:08:42.634" v="5" actId="2696"/>
      <pc:docMkLst>
        <pc:docMk/>
      </pc:docMkLst>
      <pc:sldChg chg="addSp delSp">
        <pc:chgData name="Amiangshu Bosu" userId="316962b7ff4f8f85" providerId="LiveId" clId="{FDB8AA26-1404-4482-90E9-8277B03EA634}" dt="2018-09-11T18:08:09.657" v="1"/>
        <pc:sldMkLst>
          <pc:docMk/>
          <pc:sldMk cId="2306810943" sldId="256"/>
        </pc:sldMkLst>
        <pc:picChg chg="add">
          <ac:chgData name="Amiangshu Bosu" userId="316962b7ff4f8f85" providerId="LiveId" clId="{FDB8AA26-1404-4482-90E9-8277B03EA634}" dt="2018-09-11T18:08:09.657" v="1"/>
          <ac:picMkLst>
            <pc:docMk/>
            <pc:sldMk cId="2306810943" sldId="256"/>
            <ac:picMk id="8" creationId="{9ABD2F0F-0087-4C5D-8204-E9E10F4A6D88}"/>
          </ac:picMkLst>
        </pc:picChg>
        <pc:picChg chg="del">
          <ac:chgData name="Amiangshu Bosu" userId="316962b7ff4f8f85" providerId="LiveId" clId="{FDB8AA26-1404-4482-90E9-8277B03EA634}" dt="2018-09-11T18:08:08.150" v="0" actId="478"/>
          <ac:picMkLst>
            <pc:docMk/>
            <pc:sldMk cId="2306810943" sldId="256"/>
            <ac:picMk id="1028" creationId="{00000000-0000-0000-0000-000000000000}"/>
          </ac:picMkLst>
        </pc:picChg>
      </pc:sldChg>
    </pc:docChg>
  </pc:docChgLst>
  <pc:docChgLst>
    <pc:chgData name="Amiangshu Bosu" userId="316962b7ff4f8f85" providerId="LiveId" clId="{20366007-2212-4808-8999-4AF9A94D7458}"/>
    <pc:docChg chg="custSel modSld">
      <pc:chgData name="Amiangshu Bosu" userId="316962b7ff4f8f85" providerId="LiveId" clId="{20366007-2212-4808-8999-4AF9A94D7458}" dt="2018-09-11T20:28:41.438" v="35" actId="20577"/>
      <pc:docMkLst>
        <pc:docMk/>
      </pc:docMkLst>
      <pc:sldChg chg="modSp">
        <pc:chgData name="Amiangshu Bosu" userId="316962b7ff4f8f85" providerId="LiveId" clId="{20366007-2212-4808-8999-4AF9A94D7458}" dt="2018-09-11T20:25:57.785" v="12" actId="20577"/>
        <pc:sldMkLst>
          <pc:docMk/>
          <pc:sldMk cId="2306810943" sldId="256"/>
        </pc:sldMkLst>
        <pc:spChg chg="mod">
          <ac:chgData name="Amiangshu Bosu" userId="316962b7ff4f8f85" providerId="LiveId" clId="{20366007-2212-4808-8999-4AF9A94D7458}" dt="2018-09-11T20:25:57.785" v="12" actId="20577"/>
          <ac:spMkLst>
            <pc:docMk/>
            <pc:sldMk cId="2306810943" sldId="256"/>
            <ac:spMk id="5"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3518E-1420-44B7-B390-F0B65F59F4BC}" type="datetimeFigureOut">
              <a:rPr lang="en-US" smtClean="0"/>
              <a:t>9/20/2018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FF3DB-8E98-4EB9-9ED5-CB3E9AFCFA8C}" type="slidenum">
              <a:rPr lang="en-US" smtClean="0"/>
              <a:t>‹#›</a:t>
            </a:fld>
            <a:endParaRPr lang="en-US"/>
          </a:p>
        </p:txBody>
      </p:sp>
    </p:spTree>
    <p:extLst>
      <p:ext uri="{BB962C8B-B14F-4D97-AF65-F5344CB8AC3E}">
        <p14:creationId xmlns:p14="http://schemas.microsoft.com/office/powerpoint/2010/main" val="3981132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3FF3DB-8E98-4EB9-9ED5-CB3E9AFCFA8C}" type="slidenum">
              <a:rPr lang="en-US" smtClean="0"/>
              <a:t>1</a:t>
            </a:fld>
            <a:endParaRPr lang="en-US"/>
          </a:p>
        </p:txBody>
      </p:sp>
    </p:spTree>
    <p:extLst>
      <p:ext uri="{BB962C8B-B14F-4D97-AF65-F5344CB8AC3E}">
        <p14:creationId xmlns:p14="http://schemas.microsoft.com/office/powerpoint/2010/main" val="215071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Rot="1" noChangeAspect="1" noChangeArrowheads="1" noTextEdit="1"/>
          </p:cNvSpPr>
          <p:nvPr>
            <p:ph type="sldImg"/>
          </p:nvPr>
        </p:nvSpPr>
        <p:spPr>
          <a:xfrm>
            <a:off x="987425" y="731838"/>
            <a:ext cx="4883150" cy="3662362"/>
          </a:xfrm>
          <a:ln/>
        </p:spPr>
      </p:sp>
      <p:sp>
        <p:nvSpPr>
          <p:cNvPr id="707587" name="Rectangle 3"/>
          <p:cNvSpPr>
            <a:spLocks noGrp="1" noChangeArrowheads="1"/>
          </p:cNvSpPr>
          <p:nvPr>
            <p:ph type="body" idx="1"/>
          </p:nvPr>
        </p:nvSpPr>
        <p:spPr>
          <a:xfrm>
            <a:off x="1123950" y="4640263"/>
            <a:ext cx="4610100" cy="4394200"/>
          </a:xfrm>
        </p:spPr>
        <p:txBody>
          <a:bodyPr lIns="91426" tIns="45713" rIns="91426" bIns="45713"/>
          <a:lstStyle/>
          <a:p>
            <a:r>
              <a:rPr lang="en-US" altLang="en-US" b="1" dirty="0"/>
              <a:t>System boundary:</a:t>
            </a:r>
            <a:r>
              <a:rPr lang="en-US" altLang="en-US" dirty="0"/>
              <a:t> A system boundary defines the scope of what a system will be. A system cannot have infinite functionality. So, it follows that use cases also need to have definitive limits defined. A system boundary of a use case diagram defines the limits of the system. The system boundary is shown as a rectangle spanning all the use cases in the system. </a:t>
            </a:r>
          </a:p>
          <a:p>
            <a:r>
              <a:rPr lang="en-US" altLang="en-US" dirty="0"/>
              <a:t>Other use cases in this lecture also show the system boundary of the clinic application. The use cases of this system are enclosed in a rectangle. Note that the actors in the system are outside the system boundary.</a:t>
            </a:r>
          </a:p>
          <a:p>
            <a:r>
              <a:rPr lang="en-US" altLang="en-US" dirty="0"/>
              <a:t>The system boundary is potentially the entire system as defined in the problem statement. But this is not always the case. For large and complex systems, each of the modules may be the system boundary. For example, for an ERP system for an organization, each of the modules such as personnel, payroll, accounting, and so forth, can form the system boundary for use cases specific to each of these business functions. The entire system can span all of these modules depicting the overall system boundary. </a:t>
            </a:r>
          </a:p>
          <a:p>
            <a:endParaRPr lang="en-US" altLang="en-US" dirty="0"/>
          </a:p>
        </p:txBody>
      </p:sp>
    </p:spTree>
    <p:extLst>
      <p:ext uri="{BB962C8B-B14F-4D97-AF65-F5344CB8AC3E}">
        <p14:creationId xmlns:p14="http://schemas.microsoft.com/office/powerpoint/2010/main" val="3609385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Rot="1" noChangeAspect="1" noChangeArrowheads="1" noTextEdit="1"/>
          </p:cNvSpPr>
          <p:nvPr>
            <p:ph type="sldImg"/>
          </p:nvPr>
        </p:nvSpPr>
        <p:spPr>
          <a:xfrm>
            <a:off x="987425" y="731838"/>
            <a:ext cx="4883150" cy="3662362"/>
          </a:xfrm>
          <a:ln/>
        </p:spPr>
      </p:sp>
      <p:sp>
        <p:nvSpPr>
          <p:cNvPr id="653315" name="Rectangle 3"/>
          <p:cNvSpPr>
            <a:spLocks noGrp="1" noChangeArrowheads="1"/>
          </p:cNvSpPr>
          <p:nvPr>
            <p:ph type="body" idx="1"/>
          </p:nvPr>
        </p:nvSpPr>
        <p:spPr>
          <a:xfrm>
            <a:off x="1123950" y="4640263"/>
            <a:ext cx="4610100" cy="4394200"/>
          </a:xfrm>
        </p:spPr>
        <p:txBody>
          <a:bodyPr lIns="91426" tIns="45713" rIns="91426" bIns="45713"/>
          <a:lstStyle/>
          <a:p>
            <a:r>
              <a:rPr lang="en-US" altLang="en-US" sz="1400"/>
              <a:t>Inheritance</a:t>
            </a:r>
          </a:p>
        </p:txBody>
      </p:sp>
    </p:spTree>
    <p:extLst>
      <p:ext uri="{BB962C8B-B14F-4D97-AF65-F5344CB8AC3E}">
        <p14:creationId xmlns:p14="http://schemas.microsoft.com/office/powerpoint/2010/main" val="322078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093979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5A7B99E-B3E1-4EF6-AD3C-C7E618270654}"/>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C881E4A4-56C1-4E3F-AB56-CA25725039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041BBDF-8C50-4AE0-B8BC-FBD1921C4A35}"/>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0017F805-72ED-466C-A6AF-E2B55DACAA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D9AE7A6-C174-4BE3-9E8B-BDFC3C51684A}"/>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DF6C69F6-8D20-4F64-BF24-EA87AA0058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88D9459-2EC8-4314-A2F1-625DF7ECFAA7}"/>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1D7FFDED-1733-4292-A661-1CCF6E27BA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B331AAD-4857-41F7-9C7E-DF33978AD074}"/>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43122AC8-CF8F-4198-BD99-D0929F3D12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8DB7BF9-A974-4268-A98C-B465E77292BB}"/>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63EEF2A-C3C2-402D-ABE1-459C7CDA83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6157833-C07A-4B93-817D-91949C615E27}"/>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BDB1489-DD57-42C4-A107-668F42F250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6279AF8-29CD-42DF-9BB6-2085833F373F}" type="slidenum">
              <a:rPr lang="en-US" altLang="en-US"/>
              <a:pPr eaLnBrk="1" hangingPunct="1">
                <a:spcBef>
                  <a:spcPct val="0"/>
                </a:spcBef>
              </a:pPr>
              <a:t>2</a:t>
            </a:fld>
            <a:endParaRPr lang="en-US"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72309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989013" y="731838"/>
            <a:ext cx="4883150" cy="3662362"/>
          </a:xfrm>
          <a:ln/>
        </p:spPr>
      </p:sp>
      <p:sp>
        <p:nvSpPr>
          <p:cNvPr id="756739" name="Rectangle 3"/>
          <p:cNvSpPr>
            <a:spLocks noGrp="1" noChangeArrowheads="1"/>
          </p:cNvSpPr>
          <p:nvPr>
            <p:ph type="body" idx="1"/>
          </p:nvPr>
        </p:nvSpPr>
        <p:spPr>
          <a:xfrm>
            <a:off x="914400" y="4640263"/>
            <a:ext cx="5029200" cy="4394200"/>
          </a:xfrm>
        </p:spPr>
        <p:txBody>
          <a:bodyPr/>
          <a:lstStyle/>
          <a:p>
            <a:endParaRPr lang="en-US" altLang="en-US"/>
          </a:p>
        </p:txBody>
      </p:sp>
    </p:spTree>
    <p:extLst>
      <p:ext uri="{BB962C8B-B14F-4D97-AF65-F5344CB8AC3E}">
        <p14:creationId xmlns:p14="http://schemas.microsoft.com/office/powerpoint/2010/main" val="575634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Rot="1" noChangeAspect="1" noChangeArrowheads="1" noTextEdit="1"/>
          </p:cNvSpPr>
          <p:nvPr>
            <p:ph type="sldImg"/>
          </p:nvPr>
        </p:nvSpPr>
        <p:spPr>
          <a:xfrm>
            <a:off x="987425" y="731838"/>
            <a:ext cx="4883150" cy="3662362"/>
          </a:xfrm>
          <a:ln/>
        </p:spPr>
      </p:sp>
      <p:sp>
        <p:nvSpPr>
          <p:cNvPr id="626691" name="Rectangle 3"/>
          <p:cNvSpPr>
            <a:spLocks noGrp="1" noChangeArrowheads="1"/>
          </p:cNvSpPr>
          <p:nvPr>
            <p:ph type="body" idx="1"/>
          </p:nvPr>
        </p:nvSpPr>
        <p:spPr>
          <a:xfrm>
            <a:off x="1123950" y="4640263"/>
            <a:ext cx="4610100" cy="4394200"/>
          </a:xfrm>
        </p:spPr>
        <p:txBody>
          <a:bodyPr lIns="91426" tIns="45713" rIns="91426" bIns="45713"/>
          <a:lstStyle/>
          <a:p>
            <a:endParaRPr lang="en-US" altLang="en-US" sz="1400" dirty="0"/>
          </a:p>
          <a:p>
            <a:endParaRPr lang="en-US" altLang="en-US" sz="1400" dirty="0"/>
          </a:p>
        </p:txBody>
      </p:sp>
    </p:spTree>
    <p:extLst>
      <p:ext uri="{BB962C8B-B14F-4D97-AF65-F5344CB8AC3E}">
        <p14:creationId xmlns:p14="http://schemas.microsoft.com/office/powerpoint/2010/main" val="2710782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5FF49D4-B42E-4F60-86EE-D1D4821975B4}" type="slidenum">
              <a:rPr lang="en-US" altLang="en-US"/>
              <a:pPr eaLnBrk="1" hangingPunct="1">
                <a:spcBef>
                  <a:spcPct val="0"/>
                </a:spcBef>
              </a:pPr>
              <a:t>7</a:t>
            </a:fld>
            <a:endParaRPr lang="en-US" altLang="en-US"/>
          </a:p>
        </p:txBody>
      </p:sp>
      <p:sp>
        <p:nvSpPr>
          <p:cNvPr id="38915" name="Rectangle 2"/>
          <p:cNvSpPr>
            <a:spLocks noGrp="1" noRot="1" noChangeAspect="1" noChangeArrowheads="1" noTextEdit="1"/>
          </p:cNvSpPr>
          <p:nvPr>
            <p:ph type="sldImg"/>
          </p:nvPr>
        </p:nvSpPr>
        <p:spPr>
          <a:xfrm>
            <a:off x="1177925" y="715963"/>
            <a:ext cx="4502150" cy="3376612"/>
          </a:xfrm>
          <a:ln/>
        </p:spPr>
      </p:sp>
      <p:sp>
        <p:nvSpPr>
          <p:cNvPr id="38916" name="Rectangle 3"/>
          <p:cNvSpPr>
            <a:spLocks noGrp="1" noChangeArrowheads="1"/>
          </p:cNvSpPr>
          <p:nvPr>
            <p:ph type="body" idx="1"/>
          </p:nvPr>
        </p:nvSpPr>
        <p:spPr>
          <a:xfrm>
            <a:off x="914400" y="4335463"/>
            <a:ext cx="5029200" cy="4098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391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944373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252167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Rot="1" noChangeAspect="1" noChangeArrowheads="1" noTextEdit="1"/>
          </p:cNvSpPr>
          <p:nvPr>
            <p:ph type="sldImg"/>
          </p:nvPr>
        </p:nvSpPr>
        <p:spPr>
          <a:xfrm>
            <a:off x="989013" y="731838"/>
            <a:ext cx="4883150" cy="3662362"/>
          </a:xfrm>
          <a:ln/>
        </p:spPr>
      </p:sp>
      <p:sp>
        <p:nvSpPr>
          <p:cNvPr id="610307" name="Rectangle 3"/>
          <p:cNvSpPr>
            <a:spLocks noGrp="1" noChangeArrowheads="1"/>
          </p:cNvSpPr>
          <p:nvPr>
            <p:ph type="body" idx="1"/>
          </p:nvPr>
        </p:nvSpPr>
        <p:spPr>
          <a:xfrm>
            <a:off x="914400" y="4640263"/>
            <a:ext cx="5029200" cy="4394200"/>
          </a:xfrm>
        </p:spPr>
        <p:txBody>
          <a:bodyPr/>
          <a:lstStyle/>
          <a:p>
            <a:endParaRPr lang="en-US" altLang="en-US"/>
          </a:p>
        </p:txBody>
      </p:sp>
    </p:spTree>
    <p:extLst>
      <p:ext uri="{BB962C8B-B14F-4D97-AF65-F5344CB8AC3E}">
        <p14:creationId xmlns:p14="http://schemas.microsoft.com/office/powerpoint/2010/main" val="2177240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Rot="1" noChangeAspect="1" noChangeArrowheads="1" noTextEdit="1"/>
          </p:cNvSpPr>
          <p:nvPr>
            <p:ph type="sldImg"/>
          </p:nvPr>
        </p:nvSpPr>
        <p:spPr>
          <a:xfrm>
            <a:off x="987425" y="731838"/>
            <a:ext cx="4883150" cy="3662362"/>
          </a:xfrm>
          <a:ln/>
        </p:spPr>
      </p:sp>
      <p:sp>
        <p:nvSpPr>
          <p:cNvPr id="630787" name="Rectangle 3"/>
          <p:cNvSpPr>
            <a:spLocks noGrp="1" noChangeArrowheads="1"/>
          </p:cNvSpPr>
          <p:nvPr>
            <p:ph type="body" idx="1"/>
          </p:nvPr>
        </p:nvSpPr>
        <p:spPr>
          <a:xfrm>
            <a:off x="1123950" y="4640263"/>
            <a:ext cx="4610100" cy="4394200"/>
          </a:xfrm>
        </p:spPr>
        <p:txBody>
          <a:bodyPr lIns="91426" tIns="45713" rIns="91426" bIns="45713"/>
          <a:lstStyle/>
          <a:p>
            <a:r>
              <a:rPr lang="en-US" altLang="en-US" sz="1400"/>
              <a:t>Actors</a:t>
            </a:r>
          </a:p>
          <a:p>
            <a:pPr>
              <a:buFontTx/>
              <a:buChar char="•"/>
            </a:pPr>
            <a:r>
              <a:rPr lang="en-US" altLang="en-US" sz="1400"/>
              <a:t>Are </a:t>
            </a:r>
            <a:r>
              <a:rPr lang="en-US" altLang="en-US" sz="1400" b="1"/>
              <a:t>NOT a part</a:t>
            </a:r>
            <a:r>
              <a:rPr lang="en-US" altLang="en-US" sz="1400"/>
              <a:t> of the system (</a:t>
            </a:r>
            <a:r>
              <a:rPr lang="en-US" altLang="en-US" sz="1400" b="1"/>
              <a:t>external</a:t>
            </a:r>
            <a:r>
              <a:rPr lang="en-US" altLang="en-US" sz="1400"/>
              <a:t> to the system)</a:t>
            </a:r>
          </a:p>
          <a:p>
            <a:pPr>
              <a:buFontTx/>
              <a:buChar char="•"/>
            </a:pPr>
            <a:r>
              <a:rPr lang="en-US" altLang="en-US" sz="1400"/>
              <a:t>A single actor may represent multiple physical users</a:t>
            </a:r>
          </a:p>
          <a:p>
            <a:pPr>
              <a:buFontTx/>
              <a:buChar char="•"/>
            </a:pPr>
            <a:r>
              <a:rPr lang="en-US" altLang="en-US" sz="1400"/>
              <a:t>Whether human or not, represented by stick figure</a:t>
            </a:r>
          </a:p>
          <a:p>
            <a:pPr lvl="1">
              <a:buFontTx/>
              <a:buChar char="•"/>
            </a:pPr>
            <a:r>
              <a:rPr lang="en-US" altLang="en-US" sz="1400" b="1"/>
              <a:t>MUST label</a:t>
            </a:r>
            <a:r>
              <a:rPr lang="en-US" altLang="en-US" sz="1400"/>
              <a:t> stick figure with the name of the actor</a:t>
            </a:r>
          </a:p>
          <a:p>
            <a:endParaRPr lang="en-US" altLang="en-US" sz="1400"/>
          </a:p>
          <a:p>
            <a:endParaRPr lang="en-US" altLang="en-US" sz="1400"/>
          </a:p>
          <a:p>
            <a:endParaRPr lang="en-US" altLang="en-US" sz="1400"/>
          </a:p>
        </p:txBody>
      </p:sp>
    </p:spTree>
    <p:extLst>
      <p:ext uri="{BB962C8B-B14F-4D97-AF65-F5344CB8AC3E}">
        <p14:creationId xmlns:p14="http://schemas.microsoft.com/office/powerpoint/2010/main" val="1029854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Rot="1" noChangeAspect="1" noChangeArrowheads="1" noTextEdit="1"/>
          </p:cNvSpPr>
          <p:nvPr>
            <p:ph type="sldImg"/>
          </p:nvPr>
        </p:nvSpPr>
        <p:spPr>
          <a:xfrm>
            <a:off x="989013" y="731838"/>
            <a:ext cx="4883150" cy="3662362"/>
          </a:xfrm>
          <a:ln/>
        </p:spPr>
      </p:sp>
      <p:sp>
        <p:nvSpPr>
          <p:cNvPr id="618499" name="Rectangle 3"/>
          <p:cNvSpPr>
            <a:spLocks noGrp="1" noChangeArrowheads="1"/>
          </p:cNvSpPr>
          <p:nvPr>
            <p:ph type="body" idx="1"/>
          </p:nvPr>
        </p:nvSpPr>
        <p:spPr>
          <a:xfrm>
            <a:off x="914400" y="4640263"/>
            <a:ext cx="5029200" cy="4394200"/>
          </a:xfrm>
        </p:spPr>
        <p:txBody>
          <a:bodyPr/>
          <a:lstStyle/>
          <a:p>
            <a:endParaRPr lang="en-US" altLang="en-US"/>
          </a:p>
        </p:txBody>
      </p:sp>
    </p:spTree>
    <p:extLst>
      <p:ext uri="{BB962C8B-B14F-4D97-AF65-F5344CB8AC3E}">
        <p14:creationId xmlns:p14="http://schemas.microsoft.com/office/powerpoint/2010/main" val="1566562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Rot="1" noChangeAspect="1" noChangeArrowheads="1" noTextEdit="1"/>
          </p:cNvSpPr>
          <p:nvPr>
            <p:ph type="sldImg"/>
          </p:nvPr>
        </p:nvSpPr>
        <p:spPr>
          <a:xfrm>
            <a:off x="987425" y="731838"/>
            <a:ext cx="4883150" cy="3662362"/>
          </a:xfrm>
          <a:ln/>
        </p:spPr>
      </p:sp>
      <p:sp>
        <p:nvSpPr>
          <p:cNvPr id="651267" name="Rectangle 3"/>
          <p:cNvSpPr>
            <a:spLocks noGrp="1" noChangeArrowheads="1"/>
          </p:cNvSpPr>
          <p:nvPr>
            <p:ph type="body" idx="1"/>
          </p:nvPr>
        </p:nvSpPr>
        <p:spPr>
          <a:xfrm>
            <a:off x="1123950" y="4640263"/>
            <a:ext cx="4610100" cy="4394200"/>
          </a:xfrm>
        </p:spPr>
        <p:txBody>
          <a:bodyPr lIns="91426" tIns="45713" rIns="91426" bIns="45713"/>
          <a:lstStyle/>
          <a:p>
            <a:endParaRPr lang="en-US" altLang="en-US" sz="1400" dirty="0"/>
          </a:p>
        </p:txBody>
      </p:sp>
    </p:spTree>
    <p:extLst>
      <p:ext uri="{BB962C8B-B14F-4D97-AF65-F5344CB8AC3E}">
        <p14:creationId xmlns:p14="http://schemas.microsoft.com/office/powerpoint/2010/main" val="216703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2A3878-CA4E-42D5-A45B-B3ED47EE4FB1}"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315580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26902-FDE9-4F94-B45B-29DC34DE6465}"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2374636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E424C6-F625-482F-A801-246054FDDFBA}"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2825766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B94F4D5-51FB-42B7-A0C0-D00442B59C0C}"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81F22-A74F-469E-96BF-1BA5F4DB6F9D}" type="slidenum">
              <a:rPr lang="en-US" smtClean="0"/>
              <a:t>‹#›</a:t>
            </a:fld>
            <a:endParaRPr lang="en-US"/>
          </a:p>
        </p:txBody>
      </p:sp>
    </p:spTree>
    <p:extLst>
      <p:ext uri="{BB962C8B-B14F-4D97-AF65-F5344CB8AC3E}">
        <p14:creationId xmlns:p14="http://schemas.microsoft.com/office/powerpoint/2010/main" val="370885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12033"/>
            <a:ext cx="7886700" cy="859516"/>
          </a:xfrm>
        </p:spPr>
        <p:txBody>
          <a:bodyPr/>
          <a:lstStyle>
            <a:lvl1pPr algn="ctr">
              <a:defRPr>
                <a:solidFill>
                  <a:srgbClr val="0033CC"/>
                </a:solidFill>
                <a:latin typeface="Arial Rounded MT Bold" panose="020F0704030504030204" pitchFamily="34" charset="0"/>
              </a:defRPr>
            </a:lvl1pPr>
          </a:lstStyle>
          <a:p>
            <a:r>
              <a:rPr lang="en-US"/>
              <a:t>Click to edit Master title style</a:t>
            </a:r>
          </a:p>
        </p:txBody>
      </p:sp>
      <p:sp>
        <p:nvSpPr>
          <p:cNvPr id="3" name="Content Placeholder 2"/>
          <p:cNvSpPr>
            <a:spLocks noGrp="1"/>
          </p:cNvSpPr>
          <p:nvPr>
            <p:ph idx="1"/>
          </p:nvPr>
        </p:nvSpPr>
        <p:spPr>
          <a:xfrm>
            <a:off x="628650" y="1216479"/>
            <a:ext cx="7886700" cy="4960484"/>
          </a:xfrm>
        </p:spPr>
        <p:txBody>
          <a:bodyPr/>
          <a:lstStyle>
            <a:lvl2pPr marL="514350" indent="-171450">
              <a:buFont typeface="Calibri" panose="020F0502020204030204" pitchFamily="34" charset="0"/>
              <a:buChar char="ꟷ"/>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BCE851-E7FE-4243-9E9B-20D936E8020E}"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pPr/>
              <a:t>‹#›</a:t>
            </a:fld>
            <a:endParaRPr lang="en-US"/>
          </a:p>
        </p:txBody>
      </p:sp>
    </p:spTree>
    <p:extLst>
      <p:ext uri="{BB962C8B-B14F-4D97-AF65-F5344CB8AC3E}">
        <p14:creationId xmlns:p14="http://schemas.microsoft.com/office/powerpoint/2010/main" val="4131815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3575E-F152-48F4-8748-BD621D0E467B}"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81F22-A74F-469E-96BF-1BA5F4DB6F9D}" type="slidenum">
              <a:rPr lang="en-US" smtClean="0"/>
              <a:t>‹#›</a:t>
            </a:fld>
            <a:endParaRPr lang="en-US"/>
          </a:p>
        </p:txBody>
      </p:sp>
    </p:spTree>
    <p:extLst>
      <p:ext uri="{BB962C8B-B14F-4D97-AF65-F5344CB8AC3E}">
        <p14:creationId xmlns:p14="http://schemas.microsoft.com/office/powerpoint/2010/main" val="3436156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42A9EA-92ED-4757-8CDE-914FDBA99BD3}"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2155743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4A4A59-C4E3-4136-89C8-1CE6683BD610}" type="datetime1">
              <a:rPr lang="en-US" smtClean="0"/>
              <a:t>9/20/2018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3209079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61790C-EE11-48DF-B353-8CB1B49A36A2}" type="datetime1">
              <a:rPr lang="en-US" smtClean="0"/>
              <a:t>9/20/2018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3921994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98405-6595-4E15-B063-481E612A0C44}" type="datetime1">
              <a:rPr lang="en-US" smtClean="0"/>
              <a:t>9/20/2018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4162797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211859E-AA41-40E0-BFD5-5BBF479CE5D0}"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184464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70F39-4218-4D3D-940C-FBE94BC27872}"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30435884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0D5BDA-76DD-4FD8-BD80-5262B7ED0FD2}"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889847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EE7A31-F84C-42DC-B8D2-A651C51241B4}"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2402461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3E972-3D41-4ECC-86F7-EBA63918BECF}"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3793721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E443D-CA95-47AB-A20E-88E2C54F1F0F}" type="datetime1">
              <a:rPr lang="en-US" smtClean="0"/>
              <a:t>9/20/2018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39200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44628F-B910-4805-86A2-4763E016FFCC}"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306117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BEB431-A4FA-41FC-B1C1-B46B1C77FA9A}" type="datetime1">
              <a:rPr lang="en-US" smtClean="0"/>
              <a:t>9/20/2018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F71B0-1015-4D31-8384-23A63624B7D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2638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E03EAE6-834A-45EB-9F56-A690D30B47C8}" type="datetime1">
              <a:rPr lang="en-US" smtClean="0"/>
              <a:t>9/20/2018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F71B0-1015-4D31-8384-23A63624B7DC}"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966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988B3-8DA7-4FE1-A083-3A9461A8FE69}" type="datetime1">
              <a:rPr lang="en-US" smtClean="0"/>
              <a:t>9/20/2018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170842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4C9DED3-0873-4E61-A7CC-03AA5EF87ABF}"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15543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0345856-B886-4F36-90BB-8E67F054D84F}" type="datetime1">
              <a:rPr lang="en-US" smtClean="0"/>
              <a:t>9/20/2018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9F71B0-1015-4D31-8384-23A63624B7DC}" type="slidenum">
              <a:rPr lang="en-US" smtClean="0"/>
              <a:t>‹#›</a:t>
            </a:fld>
            <a:endParaRPr lang="en-US"/>
          </a:p>
        </p:txBody>
      </p:sp>
    </p:spTree>
    <p:extLst>
      <p:ext uri="{BB962C8B-B14F-4D97-AF65-F5344CB8AC3E}">
        <p14:creationId xmlns:p14="http://schemas.microsoft.com/office/powerpoint/2010/main" val="1535541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14700"/>
            <a:ext cx="7886700" cy="899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118507"/>
            <a:ext cx="7886700" cy="50616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48D3FA6F-CB99-497E-A1BF-CD6FB77A5914}" type="datetime1">
              <a:rPr lang="en-US" smtClean="0"/>
              <a:t>9/20/2018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B49F71B0-1015-4D31-8384-23A63624B7DC}" type="slidenum">
              <a:rPr lang="en-US" smtClean="0"/>
              <a:t>‹#›</a:t>
            </a:fld>
            <a:endParaRPr lang="en-US"/>
          </a:p>
        </p:txBody>
      </p:sp>
    </p:spTree>
    <p:extLst>
      <p:ext uri="{BB962C8B-B14F-4D97-AF65-F5344CB8AC3E}">
        <p14:creationId xmlns:p14="http://schemas.microsoft.com/office/powerpoint/2010/main" val="425303896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685800" rtl="0" eaLnBrk="1" latinLnBrk="0" hangingPunct="1">
        <a:lnSpc>
          <a:spcPct val="90000"/>
        </a:lnSpc>
        <a:spcBef>
          <a:spcPct val="0"/>
        </a:spcBef>
        <a:buNone/>
        <a:defRPr sz="3300" kern="1200">
          <a:solidFill>
            <a:srgbClr val="0033CC"/>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8D3FA6F-CB99-497E-A1BF-CD6FB77A5914}" type="datetime1">
              <a:rPr lang="en-US" smtClean="0"/>
              <a:t>9/20/2018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9F71B0-1015-4D31-8384-23A63624B7DC}" type="slidenum">
              <a:rPr lang="en-US" smtClean="0"/>
              <a:t>‹#›</a:t>
            </a:fld>
            <a:endParaRPr lang="en-US"/>
          </a:p>
        </p:txBody>
      </p:sp>
      <p:sp>
        <p:nvSpPr>
          <p:cNvPr id="7" name="Rectangle 2"/>
          <p:cNvSpPr txBox="1">
            <a:spLocks noChangeArrowheads="1"/>
          </p:cNvSpPr>
          <p:nvPr userDrawn="1"/>
        </p:nvSpPr>
        <p:spPr bwMode="auto">
          <a:xfrm>
            <a:off x="0" y="6692348"/>
            <a:ext cx="9144001" cy="165652"/>
          </a:xfrm>
          <a:prstGeom prst="rect">
            <a:avLst/>
          </a:prstGeom>
          <a:solidFill>
            <a:srgbClr val="00594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2pPr>
            <a:lvl3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3pPr>
            <a:lvl4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4pPr>
            <a:lvl5pPr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5pPr>
            <a:lvl6pPr marL="4572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6pPr>
            <a:lvl7pPr marL="9144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7pPr>
            <a:lvl8pPr marL="13716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8pPr>
            <a:lvl9pPr marL="1828800" algn="ctr" rtl="0" eaLnBrk="1" fontAlgn="base" hangingPunct="1">
              <a:spcBef>
                <a:spcPct val="0"/>
              </a:spcBef>
              <a:spcAft>
                <a:spcPct val="0"/>
              </a:spcAft>
              <a:defRPr sz="3200" b="1">
                <a:solidFill>
                  <a:schemeClr val="bg1"/>
                </a:solidFill>
                <a:effectLst>
                  <a:outerShdw blurRad="38100" dist="38100" dir="2700000" algn="tl">
                    <a:srgbClr val="000000"/>
                  </a:outerShdw>
                </a:effectLst>
                <a:latin typeface="Helvetica" charset="0"/>
              </a:defRPr>
            </a:lvl9pPr>
          </a:lstStyle>
          <a:p>
            <a:endParaRPr lang="en-US" kern="0" dirty="0"/>
          </a:p>
        </p:txBody>
      </p:sp>
    </p:spTree>
    <p:extLst>
      <p:ext uri="{BB962C8B-B14F-4D97-AF65-F5344CB8AC3E}">
        <p14:creationId xmlns:p14="http://schemas.microsoft.com/office/powerpoint/2010/main" val="143078191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osu@cs.siu.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gi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85675" y="5199238"/>
            <a:ext cx="4780417" cy="830997"/>
          </a:xfrm>
          <a:prstGeom prst="rect">
            <a:avLst/>
          </a:prstGeom>
          <a:noFill/>
        </p:spPr>
        <p:txBody>
          <a:bodyPr wrap="square" rtlCol="0">
            <a:spAutoFit/>
          </a:bodyPr>
          <a:lstStyle/>
          <a:p>
            <a:r>
              <a:rPr lang="en-US" sz="2400" dirty="0">
                <a:solidFill>
                  <a:srgbClr val="660000"/>
                </a:solidFill>
                <a:latin typeface="Arial Black" panose="020B0A04020102020204" pitchFamily="34" charset="0"/>
              </a:rPr>
              <a:t>Dr. Amiangshu Bosu</a:t>
            </a:r>
          </a:p>
          <a:p>
            <a:r>
              <a:rPr lang="en-US" sz="2400" dirty="0">
                <a:solidFill>
                  <a:srgbClr val="660000"/>
                </a:solidFill>
                <a:latin typeface="Arial" panose="020B0604020202020204" pitchFamily="34" charset="0"/>
                <a:cs typeface="Arial" panose="020B0604020202020204" pitchFamily="34" charset="0"/>
                <a:hlinkClick r:id="rId3"/>
              </a:rPr>
              <a:t>abosu@wayne.edu</a:t>
            </a:r>
            <a:r>
              <a:rPr lang="en-US" sz="2400" dirty="0">
                <a:solidFill>
                  <a:srgbClr val="660000"/>
                </a:solidFill>
                <a:latin typeface="Arial" panose="020B0604020202020204" pitchFamily="34" charset="0"/>
                <a:cs typeface="Arial" panose="020B0604020202020204" pitchFamily="34" charset="0"/>
              </a:rPr>
              <a:t> </a:t>
            </a:r>
          </a:p>
        </p:txBody>
      </p:sp>
      <p:sp>
        <p:nvSpPr>
          <p:cNvPr id="6" name="TextBox 5"/>
          <p:cNvSpPr txBox="1"/>
          <p:nvPr/>
        </p:nvSpPr>
        <p:spPr>
          <a:xfrm>
            <a:off x="485675" y="4291298"/>
            <a:ext cx="3721212" cy="1323439"/>
          </a:xfrm>
          <a:prstGeom prst="rect">
            <a:avLst/>
          </a:prstGeom>
          <a:noFill/>
        </p:spPr>
        <p:txBody>
          <a:bodyPr wrap="none" rtlCol="0">
            <a:spAutoFit/>
          </a:bodyPr>
          <a:lstStyle/>
          <a:p>
            <a:r>
              <a:rPr lang="en-US" sz="4000" dirty="0">
                <a:solidFill>
                  <a:srgbClr val="0033CC"/>
                </a:solidFill>
              </a:rPr>
              <a:t>Software Models</a:t>
            </a:r>
          </a:p>
          <a:p>
            <a:endParaRPr lang="en-US" sz="4000" dirty="0">
              <a:solidFill>
                <a:srgbClr val="0033CC"/>
              </a:solidFill>
            </a:endParaRPr>
          </a:p>
        </p:txBody>
      </p:sp>
      <p:pic>
        <p:nvPicPr>
          <p:cNvPr id="8" name="Picture 7">
            <a:extLst>
              <a:ext uri="{FF2B5EF4-FFF2-40B4-BE49-F238E27FC236}">
                <a16:creationId xmlns:a16="http://schemas.microsoft.com/office/drawing/2014/main" id="{9ABD2F0F-0087-4C5D-8204-E9E10F4A6D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64724" y="135891"/>
            <a:ext cx="2174518" cy="1289758"/>
          </a:xfrm>
          <a:prstGeom prst="rect">
            <a:avLst/>
          </a:prstGeom>
        </p:spPr>
      </p:pic>
      <p:pic>
        <p:nvPicPr>
          <p:cNvPr id="9" name="Picture 2" descr="https://upload.wikimedia.org/wikipedia/en/2/2d/UML_log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385832"/>
            <a:ext cx="280035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810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itle 1"/>
          <p:cNvSpPr>
            <a:spLocks noGrp="1"/>
          </p:cNvSpPr>
          <p:nvPr>
            <p:ph type="title"/>
          </p:nvPr>
        </p:nvSpPr>
        <p:spPr>
          <a:xfrm>
            <a:off x="457200" y="304800"/>
            <a:ext cx="8229600" cy="622757"/>
          </a:xfrm>
        </p:spPr>
        <p:txBody>
          <a:bodyPr/>
          <a:lstStyle/>
          <a:p>
            <a:r>
              <a:rPr lang="en-US" altLang="en-US" dirty="0"/>
              <a:t>Example: User login</a:t>
            </a:r>
          </a:p>
        </p:txBody>
      </p:sp>
      <p:sp>
        <p:nvSpPr>
          <p:cNvPr id="1741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741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5" name="Picture 4"/>
          <p:cNvPicPr>
            <a:picLocks noChangeAspect="1"/>
          </p:cNvPicPr>
          <p:nvPr/>
        </p:nvPicPr>
        <p:blipFill>
          <a:blip r:embed="rId3"/>
          <a:stretch>
            <a:fillRect/>
          </a:stretch>
        </p:blipFill>
        <p:spPr>
          <a:xfrm>
            <a:off x="2741811" y="1206595"/>
            <a:ext cx="3906176" cy="4789572"/>
          </a:xfrm>
          <a:prstGeom prst="rect">
            <a:avLst/>
          </a:prstGeom>
        </p:spPr>
      </p:pic>
    </p:spTree>
    <p:extLst>
      <p:ext uri="{BB962C8B-B14F-4D97-AF65-F5344CB8AC3E}">
        <p14:creationId xmlns:p14="http://schemas.microsoft.com/office/powerpoint/2010/main" val="1195356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25BD514B-BBB3-4213-A448-3A2CB06225BB}" type="slidenum">
              <a:rPr lang="en-US" altLang="en-US" sz="1400"/>
              <a:pPr eaLnBrk="1" hangingPunct="1">
                <a:spcBef>
                  <a:spcPct val="0"/>
                </a:spcBef>
                <a:buFontTx/>
                <a:buNone/>
              </a:pPr>
              <a:t>11</a:t>
            </a:fld>
            <a:endParaRPr lang="en-US" altLang="en-US" sz="1400"/>
          </a:p>
        </p:txBody>
      </p:sp>
      <p:sp>
        <p:nvSpPr>
          <p:cNvPr id="18436" name="Title 1"/>
          <p:cNvSpPr>
            <a:spLocks noGrp="1"/>
          </p:cNvSpPr>
          <p:nvPr>
            <p:ph type="title"/>
          </p:nvPr>
        </p:nvSpPr>
        <p:spPr>
          <a:xfrm>
            <a:off x="457200" y="-76200"/>
            <a:ext cx="8229600" cy="1143000"/>
          </a:xfrm>
        </p:spPr>
        <p:txBody>
          <a:bodyPr/>
          <a:lstStyle/>
          <a:p>
            <a:r>
              <a:rPr lang="en-US" altLang="en-US"/>
              <a:t>Swim lanes</a:t>
            </a:r>
          </a:p>
        </p:txBody>
      </p:sp>
      <p:graphicFrame>
        <p:nvGraphicFramePr>
          <p:cNvPr id="18437" name="Object 2"/>
          <p:cNvGraphicFramePr>
            <a:graphicFrameLocks noChangeAspect="1"/>
          </p:cNvGraphicFramePr>
          <p:nvPr/>
        </p:nvGraphicFramePr>
        <p:xfrm>
          <a:off x="1371600" y="838200"/>
          <a:ext cx="6019800" cy="5457825"/>
        </p:xfrm>
        <a:graphic>
          <a:graphicData uri="http://schemas.openxmlformats.org/presentationml/2006/ole">
            <mc:AlternateContent xmlns:mc="http://schemas.openxmlformats.org/markup-compatibility/2006">
              <mc:Choice xmlns:v="urn:schemas-microsoft-com:vml" Requires="v">
                <p:oleObj spid="_x0000_s1026" name="Visio" r:id="rId4" imgW="4278254" imgH="3887460" progId="Visio.Drawing.11">
                  <p:embed/>
                </p:oleObj>
              </mc:Choice>
              <mc:Fallback>
                <p:oleObj name="Visio" r:id="rId4" imgW="4278254" imgH="3887460" progId="Visio.Drawing.11">
                  <p:embed/>
                  <p:pic>
                    <p:nvPicPr>
                      <p:cNvPr id="1843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838200"/>
                        <a:ext cx="6019800"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2430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ltLang="en-US" dirty="0"/>
              <a:t>Use Case Diagrams</a:t>
            </a:r>
          </a:p>
        </p:txBody>
      </p:sp>
      <p:sp>
        <p:nvSpPr>
          <p:cNvPr id="609283" name="Rectangle 3"/>
          <p:cNvSpPr>
            <a:spLocks noGrp="1" noChangeArrowheads="1"/>
          </p:cNvSpPr>
          <p:nvPr>
            <p:ph type="body" idx="1"/>
          </p:nvPr>
        </p:nvSpPr>
        <p:spPr/>
        <p:txBody>
          <a:bodyPr>
            <a:normAutofit/>
          </a:bodyPr>
          <a:lstStyle/>
          <a:p>
            <a:r>
              <a:rPr lang="en-US" altLang="en-US" sz="2400" dirty="0"/>
              <a:t>Use case diagrams describe what a system does from the standpoint of an external observer. The emphasis is on what a system does rather than how.</a:t>
            </a:r>
          </a:p>
          <a:p>
            <a:endParaRPr lang="en-US" altLang="en-US" sz="2400" dirty="0"/>
          </a:p>
          <a:p>
            <a:r>
              <a:rPr lang="en-US" altLang="en-US" sz="2400" dirty="0"/>
              <a:t>Use case diagrams are closely connected to scenarios. A scenario is an example of what happens when someone interacts with the system. </a:t>
            </a:r>
          </a:p>
        </p:txBody>
      </p:sp>
    </p:spTree>
    <p:extLst>
      <p:ext uri="{BB962C8B-B14F-4D97-AF65-F5344CB8AC3E}">
        <p14:creationId xmlns:p14="http://schemas.microsoft.com/office/powerpoint/2010/main" val="117627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GB" altLang="en-US"/>
              <a:t>Actors</a:t>
            </a:r>
          </a:p>
        </p:txBody>
      </p:sp>
      <p:sp>
        <p:nvSpPr>
          <p:cNvPr id="629763" name="Rectangle 3"/>
          <p:cNvSpPr>
            <a:spLocks noGrp="1" noChangeArrowheads="1"/>
          </p:cNvSpPr>
          <p:nvPr>
            <p:ph type="body" idx="1"/>
          </p:nvPr>
        </p:nvSpPr>
        <p:spPr>
          <a:xfrm>
            <a:off x="628650" y="1216479"/>
            <a:ext cx="6586165" cy="4960484"/>
          </a:xfrm>
        </p:spPr>
        <p:txBody>
          <a:bodyPr>
            <a:normAutofit/>
          </a:bodyPr>
          <a:lstStyle/>
          <a:p>
            <a:r>
              <a:rPr lang="en-GB" altLang="en-US" sz="3200" dirty="0"/>
              <a:t>An Actor is outside or external the system.</a:t>
            </a:r>
          </a:p>
          <a:p>
            <a:r>
              <a:rPr lang="en-GB" altLang="en-US" sz="3200" dirty="0"/>
              <a:t>It can be a:</a:t>
            </a:r>
          </a:p>
          <a:p>
            <a:pPr lvl="1"/>
            <a:r>
              <a:rPr lang="en-GB" altLang="en-US" sz="2800" dirty="0"/>
              <a:t>Human</a:t>
            </a:r>
          </a:p>
          <a:p>
            <a:pPr lvl="1"/>
            <a:r>
              <a:rPr lang="en-GB" altLang="en-US" sz="2800" dirty="0"/>
              <a:t>Peripheral device (hardware)</a:t>
            </a:r>
          </a:p>
          <a:p>
            <a:pPr lvl="1"/>
            <a:r>
              <a:rPr lang="en-GB" altLang="en-US" sz="2800" dirty="0"/>
              <a:t>External system or subsystem</a:t>
            </a:r>
          </a:p>
          <a:p>
            <a:pPr lvl="1"/>
            <a:r>
              <a:rPr lang="en-GB" altLang="en-US" sz="2800" dirty="0"/>
              <a:t>Time or time-based event</a:t>
            </a:r>
          </a:p>
          <a:p>
            <a:pPr lvl="1"/>
            <a:endParaRPr lang="en-GB" altLang="en-US" sz="2800" dirty="0"/>
          </a:p>
          <a:p>
            <a:r>
              <a:rPr lang="en-GB" altLang="en-US" sz="3200" dirty="0"/>
              <a:t>Represented by stick figure with name below</a:t>
            </a:r>
          </a:p>
        </p:txBody>
      </p:sp>
      <p:grpSp>
        <p:nvGrpSpPr>
          <p:cNvPr id="629769" name="Group 9"/>
          <p:cNvGrpSpPr>
            <a:grpSpLocks/>
          </p:cNvGrpSpPr>
          <p:nvPr/>
        </p:nvGrpSpPr>
        <p:grpSpPr bwMode="auto">
          <a:xfrm>
            <a:off x="7391400" y="4038600"/>
            <a:ext cx="841316" cy="1990159"/>
            <a:chOff x="4254" y="2630"/>
            <a:chExt cx="528" cy="1249"/>
          </a:xfrm>
        </p:grpSpPr>
        <p:sp>
          <p:nvSpPr>
            <p:cNvPr id="629764" name="Line 4"/>
            <p:cNvSpPr>
              <a:spLocks noChangeShapeType="1"/>
            </p:cNvSpPr>
            <p:nvPr/>
          </p:nvSpPr>
          <p:spPr bwMode="auto">
            <a:xfrm>
              <a:off x="4493" y="2917"/>
              <a:ext cx="1" cy="7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629765" name="Oval 5"/>
            <p:cNvSpPr>
              <a:spLocks noChangeArrowheads="1"/>
            </p:cNvSpPr>
            <p:nvPr/>
          </p:nvSpPr>
          <p:spPr bwMode="auto">
            <a:xfrm>
              <a:off x="4350" y="2630"/>
              <a:ext cx="303" cy="286"/>
            </a:xfrm>
            <a:prstGeom prst="ellipse">
              <a:avLst/>
            </a:prstGeom>
            <a:solidFill>
              <a:srgbClr val="D3EFC5"/>
            </a:solidFill>
            <a:ln w="39688">
              <a:solidFill>
                <a:srgbClr val="000000"/>
              </a:solidFill>
              <a:round/>
              <a:headEnd/>
              <a:tailEnd/>
            </a:ln>
          </p:spPr>
          <p:txBody>
            <a:bodyPr/>
            <a:lstStyle/>
            <a:p>
              <a:endParaRPr lang="en-US" sz="2000"/>
            </a:p>
          </p:txBody>
        </p:sp>
        <p:sp>
          <p:nvSpPr>
            <p:cNvPr id="629766" name="Line 6"/>
            <p:cNvSpPr>
              <a:spLocks noChangeShapeType="1"/>
            </p:cNvSpPr>
            <p:nvPr/>
          </p:nvSpPr>
          <p:spPr bwMode="auto">
            <a:xfrm>
              <a:off x="4254" y="3204"/>
              <a:ext cx="528"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629767" name="Line 7"/>
            <p:cNvSpPr>
              <a:spLocks noChangeShapeType="1"/>
            </p:cNvSpPr>
            <p:nvPr/>
          </p:nvSpPr>
          <p:spPr bwMode="auto">
            <a:xfrm flipH="1">
              <a:off x="4285" y="3658"/>
              <a:ext cx="201" cy="19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629768" name="Line 8"/>
            <p:cNvSpPr>
              <a:spLocks noChangeShapeType="1"/>
            </p:cNvSpPr>
            <p:nvPr/>
          </p:nvSpPr>
          <p:spPr bwMode="auto">
            <a:xfrm>
              <a:off x="4502" y="3664"/>
              <a:ext cx="200" cy="21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12" name="Rectangle 9"/>
          <p:cNvSpPr>
            <a:spLocks noChangeArrowheads="1"/>
          </p:cNvSpPr>
          <p:nvPr/>
        </p:nvSpPr>
        <p:spPr bwMode="auto">
          <a:xfrm>
            <a:off x="7483350" y="6038463"/>
            <a:ext cx="718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altLang="en-US" dirty="0">
                <a:solidFill>
                  <a:srgbClr val="000000"/>
                </a:solidFill>
                <a:latin typeface="Arial" panose="020B0604020202020204" pitchFamily="34" charset="0"/>
              </a:rPr>
              <a:t>Patient</a:t>
            </a:r>
            <a:endParaRPr lang="it-IT" altLang="en-US" sz="3200" dirty="0">
              <a:latin typeface="Times New Roman" panose="02020603050405020304" pitchFamily="18" charset="0"/>
            </a:endParaRPr>
          </a:p>
        </p:txBody>
      </p:sp>
    </p:spTree>
    <p:extLst>
      <p:ext uri="{BB962C8B-B14F-4D97-AF65-F5344CB8AC3E}">
        <p14:creationId xmlns:p14="http://schemas.microsoft.com/office/powerpoint/2010/main" val="199278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9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97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97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97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9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97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976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9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3" grpId="0" uiExpand="1" build="p"/>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altLang="en-US"/>
              <a:t>Use Cases</a:t>
            </a:r>
          </a:p>
        </p:txBody>
      </p:sp>
      <p:sp>
        <p:nvSpPr>
          <p:cNvPr id="617475" name="Rectangle 3"/>
          <p:cNvSpPr>
            <a:spLocks noGrp="1" noChangeArrowheads="1"/>
          </p:cNvSpPr>
          <p:nvPr>
            <p:ph type="body" idx="1"/>
          </p:nvPr>
        </p:nvSpPr>
        <p:spPr>
          <a:xfrm>
            <a:off x="619088" y="996431"/>
            <a:ext cx="7886700" cy="4960484"/>
          </a:xfrm>
        </p:spPr>
        <p:txBody>
          <a:bodyPr>
            <a:normAutofit/>
          </a:bodyPr>
          <a:lstStyle/>
          <a:p>
            <a:r>
              <a:rPr lang="en-GB" altLang="en-US" sz="2400" dirty="0"/>
              <a:t>Each use case in a use case diagram describes one and only one function in which users interact with the system</a:t>
            </a:r>
            <a:endParaRPr lang="en-GB" altLang="en-US" sz="2000" dirty="0"/>
          </a:p>
          <a:p>
            <a:pPr lvl="1"/>
            <a:r>
              <a:rPr lang="en-GB" altLang="en-US" sz="2000" dirty="0"/>
              <a:t>May contain several “paths” that a user can take while interacting with the system</a:t>
            </a:r>
          </a:p>
          <a:p>
            <a:pPr lvl="1"/>
            <a:r>
              <a:rPr lang="en-GB" altLang="en-US" sz="2000" dirty="0"/>
              <a:t>Each path is referred to as a scenario</a:t>
            </a:r>
          </a:p>
          <a:p>
            <a:pPr lvl="1"/>
            <a:endParaRPr lang="en-GB" altLang="en-US" sz="2000" dirty="0"/>
          </a:p>
          <a:p>
            <a:pPr>
              <a:spcAft>
                <a:spcPts val="1200"/>
              </a:spcAft>
            </a:pPr>
            <a:r>
              <a:rPr lang="en-US" altLang="en-US" sz="2400" dirty="0"/>
              <a:t>Represents an activity of an actor</a:t>
            </a:r>
          </a:p>
          <a:p>
            <a:pPr>
              <a:spcAft>
                <a:spcPts val="1200"/>
              </a:spcAft>
            </a:pPr>
            <a:r>
              <a:rPr lang="en-US" altLang="en-US" sz="2400" dirty="0"/>
              <a:t>Use cases as ellipses with their names below or inside</a:t>
            </a:r>
          </a:p>
        </p:txBody>
      </p:sp>
      <p:sp>
        <p:nvSpPr>
          <p:cNvPr id="617481" name="Text Box 9"/>
          <p:cNvSpPr txBox="1">
            <a:spLocks noChangeArrowheads="1"/>
          </p:cNvSpPr>
          <p:nvPr/>
        </p:nvSpPr>
        <p:spPr bwMode="auto">
          <a:xfrm>
            <a:off x="135970" y="5494049"/>
            <a:ext cx="8852939" cy="65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7">
                <a:solidFill>
                  <a:schemeClr val="bg1"/>
                </a:solidFill>
              </a:rPr>
              <a:t>Actors are stick figures. Use cases are ovals. Communications are lines that link actors to use cases.</a:t>
            </a:r>
          </a:p>
        </p:txBody>
      </p:sp>
      <p:sp>
        <p:nvSpPr>
          <p:cNvPr id="12" name="Oval 10"/>
          <p:cNvSpPr>
            <a:spLocks noChangeArrowheads="1"/>
          </p:cNvSpPr>
          <p:nvPr/>
        </p:nvSpPr>
        <p:spPr bwMode="auto">
          <a:xfrm>
            <a:off x="2498725" y="4724400"/>
            <a:ext cx="3521075" cy="127317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Rectangle 11"/>
          <p:cNvSpPr>
            <a:spLocks noChangeArrowheads="1"/>
          </p:cNvSpPr>
          <p:nvPr/>
        </p:nvSpPr>
        <p:spPr bwMode="auto">
          <a:xfrm>
            <a:off x="3414428" y="5247370"/>
            <a:ext cx="18979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altLang="en-US" dirty="0">
                <a:solidFill>
                  <a:srgbClr val="000000"/>
                </a:solidFill>
                <a:latin typeface="Arial" panose="020B0604020202020204" pitchFamily="34" charset="0"/>
              </a:rPr>
              <a:t>Make appointment</a:t>
            </a:r>
            <a:endParaRPr lang="it-IT" altLang="en-US" sz="3200" dirty="0">
              <a:latin typeface="Times New Roman" panose="02020603050405020304" pitchFamily="18" charset="0"/>
            </a:endParaRPr>
          </a:p>
        </p:txBody>
      </p:sp>
    </p:spTree>
    <p:extLst>
      <p:ext uri="{BB962C8B-B14F-4D97-AF65-F5344CB8AC3E}">
        <p14:creationId xmlns:p14="http://schemas.microsoft.com/office/powerpoint/2010/main" val="209644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en-US" altLang="en-US"/>
              <a:t>Use Case  - Relationships</a:t>
            </a:r>
            <a:endParaRPr lang="en-GB" altLang="en-US"/>
          </a:p>
        </p:txBody>
      </p:sp>
      <p:sp>
        <p:nvSpPr>
          <p:cNvPr id="650243" name="Rectangle 3"/>
          <p:cNvSpPr>
            <a:spLocks noGrp="1" noChangeArrowheads="1"/>
          </p:cNvSpPr>
          <p:nvPr>
            <p:ph type="body" idx="1"/>
          </p:nvPr>
        </p:nvSpPr>
        <p:spPr/>
        <p:txBody>
          <a:bodyPr>
            <a:normAutofit/>
          </a:bodyPr>
          <a:lstStyle/>
          <a:p>
            <a:pPr>
              <a:spcBef>
                <a:spcPts val="600"/>
              </a:spcBef>
              <a:spcAft>
                <a:spcPts val="1200"/>
              </a:spcAft>
            </a:pPr>
            <a:r>
              <a:rPr lang="en-GB" altLang="en-US" sz="2800" dirty="0"/>
              <a:t>Relationships</a:t>
            </a:r>
          </a:p>
          <a:p>
            <a:pPr lvl="1">
              <a:spcBef>
                <a:spcPts val="600"/>
              </a:spcBef>
              <a:spcAft>
                <a:spcPts val="1200"/>
              </a:spcAft>
            </a:pPr>
            <a:r>
              <a:rPr lang="en-GB" altLang="en-US" sz="2400" dirty="0"/>
              <a:t>Represent communication between actor and use case</a:t>
            </a:r>
          </a:p>
          <a:p>
            <a:pPr lvl="1">
              <a:spcBef>
                <a:spcPts val="600"/>
              </a:spcBef>
              <a:spcAft>
                <a:spcPts val="1200"/>
              </a:spcAft>
            </a:pPr>
            <a:r>
              <a:rPr lang="en-GB" altLang="en-US" sz="2400" dirty="0"/>
              <a:t>Depicted by line or double-headed arrow line</a:t>
            </a:r>
          </a:p>
          <a:p>
            <a:pPr lvl="1">
              <a:spcBef>
                <a:spcPts val="600"/>
              </a:spcBef>
              <a:spcAft>
                <a:spcPts val="1200"/>
              </a:spcAft>
            </a:pPr>
            <a:r>
              <a:rPr lang="en-GB" altLang="en-US" sz="2400" dirty="0"/>
              <a:t>Also called association relationship</a:t>
            </a:r>
          </a:p>
        </p:txBody>
      </p:sp>
      <p:sp>
        <p:nvSpPr>
          <p:cNvPr id="650245" name="Oval 5"/>
          <p:cNvSpPr>
            <a:spLocks noChangeArrowheads="1"/>
          </p:cNvSpPr>
          <p:nvPr/>
        </p:nvSpPr>
        <p:spPr bwMode="auto">
          <a:xfrm>
            <a:off x="4877934" y="4729216"/>
            <a:ext cx="2208454" cy="1142469"/>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7">
                <a:solidFill>
                  <a:schemeClr val="bg1"/>
                </a:solidFill>
              </a:rPr>
              <a:t>Make </a:t>
            </a:r>
          </a:p>
          <a:p>
            <a:pPr algn="ctr"/>
            <a:r>
              <a:rPr lang="en-US" altLang="en-US" sz="1807">
                <a:solidFill>
                  <a:schemeClr val="bg1"/>
                </a:solidFill>
              </a:rPr>
              <a:t>Appointment</a:t>
            </a:r>
          </a:p>
        </p:txBody>
      </p:sp>
      <p:sp>
        <p:nvSpPr>
          <p:cNvPr id="650246" name="Line 6"/>
          <p:cNvSpPr>
            <a:spLocks noChangeShapeType="1"/>
          </p:cNvSpPr>
          <p:nvPr/>
        </p:nvSpPr>
        <p:spPr bwMode="auto">
          <a:xfrm>
            <a:off x="2201019" y="5264599"/>
            <a:ext cx="260043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7"/>
          </a:p>
        </p:txBody>
      </p:sp>
      <p:grpSp>
        <p:nvGrpSpPr>
          <p:cNvPr id="6" name="Group 5"/>
          <p:cNvGrpSpPr/>
          <p:nvPr/>
        </p:nvGrpSpPr>
        <p:grpSpPr>
          <a:xfrm>
            <a:off x="914698" y="3792432"/>
            <a:ext cx="920795" cy="2371136"/>
            <a:chOff x="914698" y="3792432"/>
            <a:chExt cx="920795" cy="2371136"/>
          </a:xfrm>
        </p:grpSpPr>
        <p:grpSp>
          <p:nvGrpSpPr>
            <p:cNvPr id="9" name="Group 9"/>
            <p:cNvGrpSpPr>
              <a:grpSpLocks/>
            </p:cNvGrpSpPr>
            <p:nvPr/>
          </p:nvGrpSpPr>
          <p:grpSpPr bwMode="auto">
            <a:xfrm>
              <a:off x="994177" y="3792432"/>
              <a:ext cx="841316" cy="1990159"/>
              <a:chOff x="4254" y="2630"/>
              <a:chExt cx="528" cy="1249"/>
            </a:xfrm>
          </p:grpSpPr>
          <p:sp>
            <p:nvSpPr>
              <p:cNvPr id="10" name="Line 4"/>
              <p:cNvSpPr>
                <a:spLocks noChangeShapeType="1"/>
              </p:cNvSpPr>
              <p:nvPr/>
            </p:nvSpPr>
            <p:spPr bwMode="auto">
              <a:xfrm>
                <a:off x="4493" y="2917"/>
                <a:ext cx="1" cy="7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1" name="Oval 5"/>
              <p:cNvSpPr>
                <a:spLocks noChangeArrowheads="1"/>
              </p:cNvSpPr>
              <p:nvPr/>
            </p:nvSpPr>
            <p:spPr bwMode="auto">
              <a:xfrm>
                <a:off x="4350" y="2630"/>
                <a:ext cx="303" cy="286"/>
              </a:xfrm>
              <a:prstGeom prst="ellipse">
                <a:avLst/>
              </a:prstGeom>
              <a:solidFill>
                <a:srgbClr val="D3EFC5"/>
              </a:solidFill>
              <a:ln w="39688">
                <a:solidFill>
                  <a:srgbClr val="000000"/>
                </a:solidFill>
                <a:round/>
                <a:headEnd/>
                <a:tailEnd/>
              </a:ln>
            </p:spPr>
            <p:txBody>
              <a:bodyPr/>
              <a:lstStyle/>
              <a:p>
                <a:endParaRPr lang="en-US" sz="2000"/>
              </a:p>
            </p:txBody>
          </p:sp>
          <p:sp>
            <p:nvSpPr>
              <p:cNvPr id="12" name="Line 6"/>
              <p:cNvSpPr>
                <a:spLocks noChangeShapeType="1"/>
              </p:cNvSpPr>
              <p:nvPr/>
            </p:nvSpPr>
            <p:spPr bwMode="auto">
              <a:xfrm>
                <a:off x="4254" y="3204"/>
                <a:ext cx="528"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 name="Line 7"/>
              <p:cNvSpPr>
                <a:spLocks noChangeShapeType="1"/>
              </p:cNvSpPr>
              <p:nvPr/>
            </p:nvSpPr>
            <p:spPr bwMode="auto">
              <a:xfrm flipH="1">
                <a:off x="4285" y="3658"/>
                <a:ext cx="201" cy="19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4" name="Line 8"/>
              <p:cNvSpPr>
                <a:spLocks noChangeShapeType="1"/>
              </p:cNvSpPr>
              <p:nvPr/>
            </p:nvSpPr>
            <p:spPr bwMode="auto">
              <a:xfrm>
                <a:off x="4502" y="3664"/>
                <a:ext cx="200" cy="21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15" name="Rectangle 9"/>
            <p:cNvSpPr>
              <a:spLocks noChangeArrowheads="1"/>
            </p:cNvSpPr>
            <p:nvPr/>
          </p:nvSpPr>
          <p:spPr bwMode="auto">
            <a:xfrm>
              <a:off x="914698" y="5886569"/>
              <a:ext cx="718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altLang="en-US" dirty="0">
                  <a:solidFill>
                    <a:srgbClr val="000000"/>
                  </a:solidFill>
                  <a:latin typeface="Arial" panose="020B0604020202020204" pitchFamily="34" charset="0"/>
                </a:rPr>
                <a:t>Patient</a:t>
              </a:r>
              <a:endParaRPr lang="it-IT" altLang="en-US" sz="3200" dirty="0">
                <a:latin typeface="Times New Roman" panose="02020603050405020304" pitchFamily="18" charset="0"/>
              </a:endParaRPr>
            </a:p>
          </p:txBody>
        </p:sp>
      </p:grpSp>
      <p:sp>
        <p:nvSpPr>
          <p:cNvPr id="16" name="Oval 10"/>
          <p:cNvSpPr>
            <a:spLocks noChangeArrowheads="1"/>
          </p:cNvSpPr>
          <p:nvPr/>
        </p:nvSpPr>
        <p:spPr bwMode="auto">
          <a:xfrm>
            <a:off x="5201355" y="4250182"/>
            <a:ext cx="3521075" cy="127317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Rectangle 11"/>
          <p:cNvSpPr>
            <a:spLocks noChangeArrowheads="1"/>
          </p:cNvSpPr>
          <p:nvPr/>
        </p:nvSpPr>
        <p:spPr bwMode="auto">
          <a:xfrm>
            <a:off x="6137410" y="4758027"/>
            <a:ext cx="18979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altLang="en-US" dirty="0">
                <a:solidFill>
                  <a:srgbClr val="000000"/>
                </a:solidFill>
                <a:latin typeface="Arial" panose="020B0604020202020204" pitchFamily="34" charset="0"/>
              </a:rPr>
              <a:t>Make appointment</a:t>
            </a:r>
            <a:endParaRPr lang="it-IT" altLang="en-US" sz="3200" dirty="0">
              <a:latin typeface="Times New Roman" panose="02020603050405020304" pitchFamily="18" charset="0"/>
            </a:endParaRPr>
          </a:p>
        </p:txBody>
      </p:sp>
      <p:cxnSp>
        <p:nvCxnSpPr>
          <p:cNvPr id="5" name="Straight Connector 4"/>
          <p:cNvCxnSpPr/>
          <p:nvPr/>
        </p:nvCxnSpPr>
        <p:spPr>
          <a:xfrm>
            <a:off x="1981200" y="4877013"/>
            <a:ext cx="3220155" cy="19514"/>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373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ltLang="en-US"/>
              <a:t>Use Case  - Relationships</a:t>
            </a:r>
            <a:endParaRPr lang="en-GB" altLang="en-US"/>
          </a:p>
        </p:txBody>
      </p:sp>
      <p:sp>
        <p:nvSpPr>
          <p:cNvPr id="706563" name="Rectangle 3"/>
          <p:cNvSpPr>
            <a:spLocks noGrp="1" noChangeArrowheads="1"/>
          </p:cNvSpPr>
          <p:nvPr>
            <p:ph type="body" idx="1"/>
          </p:nvPr>
        </p:nvSpPr>
        <p:spPr/>
        <p:txBody>
          <a:bodyPr>
            <a:normAutofit/>
          </a:bodyPr>
          <a:lstStyle/>
          <a:p>
            <a:r>
              <a:rPr lang="en-GB" altLang="en-US" sz="3200" dirty="0"/>
              <a:t>Boundary</a:t>
            </a:r>
          </a:p>
          <a:p>
            <a:pPr lvl="1"/>
            <a:r>
              <a:rPr lang="en-GB" altLang="en-US" sz="2800" dirty="0"/>
              <a:t>A boundary rectangle is placed around the perimeter of the system to show how the actors communicate with the system.  </a:t>
            </a:r>
          </a:p>
          <a:p>
            <a:pPr lvl="1"/>
            <a:endParaRPr lang="en-GB" altLang="en-US" sz="2800" dirty="0"/>
          </a:p>
        </p:txBody>
      </p:sp>
      <p:sp>
        <p:nvSpPr>
          <p:cNvPr id="706565" name="Oval 5"/>
          <p:cNvSpPr>
            <a:spLocks noChangeArrowheads="1"/>
          </p:cNvSpPr>
          <p:nvPr/>
        </p:nvSpPr>
        <p:spPr bwMode="auto">
          <a:xfrm>
            <a:off x="4877934" y="4729216"/>
            <a:ext cx="2208454" cy="1142469"/>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807">
                <a:solidFill>
                  <a:schemeClr val="bg1"/>
                </a:solidFill>
              </a:rPr>
              <a:t>Make </a:t>
            </a:r>
          </a:p>
          <a:p>
            <a:pPr algn="ctr"/>
            <a:r>
              <a:rPr lang="en-US" altLang="en-US" sz="1807">
                <a:solidFill>
                  <a:schemeClr val="bg1"/>
                </a:solidFill>
              </a:rPr>
              <a:t>Appointment</a:t>
            </a:r>
          </a:p>
        </p:txBody>
      </p:sp>
      <p:sp>
        <p:nvSpPr>
          <p:cNvPr id="706566" name="Line 6"/>
          <p:cNvSpPr>
            <a:spLocks noChangeShapeType="1"/>
          </p:cNvSpPr>
          <p:nvPr/>
        </p:nvSpPr>
        <p:spPr bwMode="auto">
          <a:xfrm>
            <a:off x="2201019" y="5264599"/>
            <a:ext cx="2600431" cy="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7"/>
          </a:p>
        </p:txBody>
      </p:sp>
      <p:sp>
        <p:nvSpPr>
          <p:cNvPr id="706567" name="Rectangle 7"/>
          <p:cNvSpPr>
            <a:spLocks noChangeArrowheads="1"/>
          </p:cNvSpPr>
          <p:nvPr/>
        </p:nvSpPr>
        <p:spPr bwMode="auto">
          <a:xfrm>
            <a:off x="2713617" y="3352800"/>
            <a:ext cx="4971413" cy="26670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7"/>
          </a:p>
        </p:txBody>
      </p:sp>
      <p:grpSp>
        <p:nvGrpSpPr>
          <p:cNvPr id="10" name="Group 9"/>
          <p:cNvGrpSpPr/>
          <p:nvPr/>
        </p:nvGrpSpPr>
        <p:grpSpPr>
          <a:xfrm>
            <a:off x="914698" y="3792432"/>
            <a:ext cx="920795" cy="2371136"/>
            <a:chOff x="914698" y="3792432"/>
            <a:chExt cx="920795" cy="2371136"/>
          </a:xfrm>
        </p:grpSpPr>
        <p:grpSp>
          <p:nvGrpSpPr>
            <p:cNvPr id="11" name="Group 9"/>
            <p:cNvGrpSpPr>
              <a:grpSpLocks/>
            </p:cNvGrpSpPr>
            <p:nvPr/>
          </p:nvGrpSpPr>
          <p:grpSpPr bwMode="auto">
            <a:xfrm>
              <a:off x="994177" y="3792432"/>
              <a:ext cx="841316" cy="1990159"/>
              <a:chOff x="4254" y="2630"/>
              <a:chExt cx="528" cy="1249"/>
            </a:xfrm>
          </p:grpSpPr>
          <p:sp>
            <p:nvSpPr>
              <p:cNvPr id="13" name="Line 4"/>
              <p:cNvSpPr>
                <a:spLocks noChangeShapeType="1"/>
              </p:cNvSpPr>
              <p:nvPr/>
            </p:nvSpPr>
            <p:spPr bwMode="auto">
              <a:xfrm>
                <a:off x="4493" y="2917"/>
                <a:ext cx="1" cy="7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4" name="Oval 5"/>
              <p:cNvSpPr>
                <a:spLocks noChangeArrowheads="1"/>
              </p:cNvSpPr>
              <p:nvPr/>
            </p:nvSpPr>
            <p:spPr bwMode="auto">
              <a:xfrm>
                <a:off x="4350" y="2630"/>
                <a:ext cx="303" cy="286"/>
              </a:xfrm>
              <a:prstGeom prst="ellipse">
                <a:avLst/>
              </a:prstGeom>
              <a:solidFill>
                <a:srgbClr val="D3EFC5"/>
              </a:solidFill>
              <a:ln w="39688">
                <a:solidFill>
                  <a:srgbClr val="000000"/>
                </a:solidFill>
                <a:round/>
                <a:headEnd/>
                <a:tailEnd/>
              </a:ln>
            </p:spPr>
            <p:txBody>
              <a:bodyPr/>
              <a:lstStyle/>
              <a:p>
                <a:endParaRPr lang="en-US" sz="2000"/>
              </a:p>
            </p:txBody>
          </p:sp>
          <p:sp>
            <p:nvSpPr>
              <p:cNvPr id="15" name="Line 6"/>
              <p:cNvSpPr>
                <a:spLocks noChangeShapeType="1"/>
              </p:cNvSpPr>
              <p:nvPr/>
            </p:nvSpPr>
            <p:spPr bwMode="auto">
              <a:xfrm>
                <a:off x="4254" y="3204"/>
                <a:ext cx="528"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6" name="Line 7"/>
              <p:cNvSpPr>
                <a:spLocks noChangeShapeType="1"/>
              </p:cNvSpPr>
              <p:nvPr/>
            </p:nvSpPr>
            <p:spPr bwMode="auto">
              <a:xfrm flipH="1">
                <a:off x="4285" y="3658"/>
                <a:ext cx="201" cy="19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7" name="Line 8"/>
              <p:cNvSpPr>
                <a:spLocks noChangeShapeType="1"/>
              </p:cNvSpPr>
              <p:nvPr/>
            </p:nvSpPr>
            <p:spPr bwMode="auto">
              <a:xfrm>
                <a:off x="4502" y="3664"/>
                <a:ext cx="200" cy="21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12" name="Rectangle 9"/>
            <p:cNvSpPr>
              <a:spLocks noChangeArrowheads="1"/>
            </p:cNvSpPr>
            <p:nvPr/>
          </p:nvSpPr>
          <p:spPr bwMode="auto">
            <a:xfrm>
              <a:off x="914698" y="5886569"/>
              <a:ext cx="7181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altLang="en-US" dirty="0">
                  <a:solidFill>
                    <a:srgbClr val="000000"/>
                  </a:solidFill>
                  <a:latin typeface="Arial" panose="020B0604020202020204" pitchFamily="34" charset="0"/>
                </a:rPr>
                <a:t>Patient</a:t>
              </a:r>
              <a:endParaRPr lang="it-IT" altLang="en-US" sz="3200" dirty="0">
                <a:latin typeface="Times New Roman" panose="02020603050405020304" pitchFamily="18" charset="0"/>
              </a:endParaRPr>
            </a:p>
          </p:txBody>
        </p:sp>
      </p:grpSp>
    </p:spTree>
    <p:extLst>
      <p:ext uri="{BB962C8B-B14F-4D97-AF65-F5344CB8AC3E}">
        <p14:creationId xmlns:p14="http://schemas.microsoft.com/office/powerpoint/2010/main" val="65186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use case diagram: Hospital</a:t>
            </a:r>
          </a:p>
        </p:txBody>
      </p:sp>
      <p:pic>
        <p:nvPicPr>
          <p:cNvPr id="4" name="Picture 3" descr="06-04"/>
          <p:cNvPicPr>
            <a:picLocks noChangeAspect="1" noChangeArrowheads="1"/>
          </p:cNvPicPr>
          <p:nvPr>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144594" y="1440435"/>
            <a:ext cx="7082669" cy="4678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240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09600" y="0"/>
            <a:ext cx="7886700" cy="859516"/>
          </a:xfrm>
        </p:spPr>
        <p:txBody>
          <a:bodyPr>
            <a:normAutofit/>
          </a:bodyPr>
          <a:lstStyle/>
          <a:p>
            <a:r>
              <a:rPr lang="en-US" altLang="en-US" dirty="0"/>
              <a:t>Use Case relationship: Generalization</a:t>
            </a:r>
            <a:endParaRPr lang="en-GB" altLang="en-US" dirty="0"/>
          </a:p>
        </p:txBody>
      </p:sp>
      <p:sp>
        <p:nvSpPr>
          <p:cNvPr id="652291" name="Rectangle 3"/>
          <p:cNvSpPr>
            <a:spLocks noGrp="1" noChangeArrowheads="1"/>
          </p:cNvSpPr>
          <p:nvPr>
            <p:ph type="body" idx="1"/>
          </p:nvPr>
        </p:nvSpPr>
        <p:spPr>
          <a:xfrm>
            <a:off x="651006" y="1737469"/>
            <a:ext cx="4073394" cy="4281450"/>
          </a:xfrm>
        </p:spPr>
        <p:txBody>
          <a:bodyPr>
            <a:noAutofit/>
          </a:bodyPr>
          <a:lstStyle/>
          <a:p>
            <a:pPr>
              <a:spcBef>
                <a:spcPts val="600"/>
              </a:spcBef>
              <a:spcAft>
                <a:spcPts val="1200"/>
              </a:spcAft>
            </a:pPr>
            <a:r>
              <a:rPr lang="en-GB" altLang="en-US" sz="3200" dirty="0"/>
              <a:t>Generalization</a:t>
            </a:r>
          </a:p>
          <a:p>
            <a:pPr lvl="1">
              <a:spcBef>
                <a:spcPts val="600"/>
              </a:spcBef>
              <a:spcAft>
                <a:spcPts val="1200"/>
              </a:spcAft>
            </a:pPr>
            <a:r>
              <a:rPr lang="en-GB" altLang="en-US" sz="2400" dirty="0"/>
              <a:t>From child to parent</a:t>
            </a:r>
          </a:p>
          <a:p>
            <a:pPr lvl="1">
              <a:spcBef>
                <a:spcPts val="600"/>
              </a:spcBef>
              <a:spcAft>
                <a:spcPts val="1200"/>
              </a:spcAft>
            </a:pPr>
            <a:r>
              <a:rPr lang="en-GB" altLang="en-US" sz="2400" dirty="0"/>
              <a:t>Represented by a line and a hollow arrow</a:t>
            </a:r>
          </a:p>
          <a:p>
            <a:pPr lvl="1">
              <a:spcBef>
                <a:spcPts val="600"/>
              </a:spcBef>
              <a:spcAft>
                <a:spcPts val="1200"/>
              </a:spcAft>
            </a:pPr>
            <a:endParaRPr lang="en-GB" altLang="en-US" sz="1400" dirty="0"/>
          </a:p>
          <a:p>
            <a:pPr>
              <a:spcBef>
                <a:spcPts val="600"/>
              </a:spcBef>
              <a:spcAft>
                <a:spcPts val="1200"/>
              </a:spcAft>
            </a:pPr>
            <a:endParaRPr lang="en-GB" altLang="en-US" sz="2800" dirty="0"/>
          </a:p>
        </p:txBody>
      </p:sp>
      <p:grpSp>
        <p:nvGrpSpPr>
          <p:cNvPr id="6" name="Group 5"/>
          <p:cNvGrpSpPr/>
          <p:nvPr/>
        </p:nvGrpSpPr>
        <p:grpSpPr>
          <a:xfrm>
            <a:off x="6687173" y="1075250"/>
            <a:ext cx="684483" cy="1187961"/>
            <a:chOff x="914698" y="3792432"/>
            <a:chExt cx="1061511" cy="2641656"/>
          </a:xfrm>
        </p:grpSpPr>
        <p:grpSp>
          <p:nvGrpSpPr>
            <p:cNvPr id="7" name="Group 9"/>
            <p:cNvGrpSpPr>
              <a:grpSpLocks/>
            </p:cNvGrpSpPr>
            <p:nvPr/>
          </p:nvGrpSpPr>
          <p:grpSpPr bwMode="auto">
            <a:xfrm>
              <a:off x="994177" y="3792432"/>
              <a:ext cx="841316" cy="1990159"/>
              <a:chOff x="4254" y="2630"/>
              <a:chExt cx="528" cy="1249"/>
            </a:xfrm>
          </p:grpSpPr>
          <p:sp>
            <p:nvSpPr>
              <p:cNvPr id="9" name="Line 4"/>
              <p:cNvSpPr>
                <a:spLocks noChangeShapeType="1"/>
              </p:cNvSpPr>
              <p:nvPr/>
            </p:nvSpPr>
            <p:spPr bwMode="auto">
              <a:xfrm>
                <a:off x="4493" y="2917"/>
                <a:ext cx="1" cy="7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0" name="Oval 5"/>
              <p:cNvSpPr>
                <a:spLocks noChangeArrowheads="1"/>
              </p:cNvSpPr>
              <p:nvPr/>
            </p:nvSpPr>
            <p:spPr bwMode="auto">
              <a:xfrm>
                <a:off x="4350" y="2630"/>
                <a:ext cx="303" cy="286"/>
              </a:xfrm>
              <a:prstGeom prst="ellipse">
                <a:avLst/>
              </a:prstGeom>
              <a:solidFill>
                <a:srgbClr val="D3EFC5"/>
              </a:solidFill>
              <a:ln w="39688">
                <a:solidFill>
                  <a:srgbClr val="000000"/>
                </a:solidFill>
                <a:round/>
                <a:headEnd/>
                <a:tailEnd/>
              </a:ln>
            </p:spPr>
            <p:txBody>
              <a:bodyPr/>
              <a:lstStyle/>
              <a:p>
                <a:endParaRPr lang="en-US" sz="2000"/>
              </a:p>
            </p:txBody>
          </p:sp>
          <p:sp>
            <p:nvSpPr>
              <p:cNvPr id="11" name="Line 6"/>
              <p:cNvSpPr>
                <a:spLocks noChangeShapeType="1"/>
              </p:cNvSpPr>
              <p:nvPr/>
            </p:nvSpPr>
            <p:spPr bwMode="auto">
              <a:xfrm>
                <a:off x="4254" y="3204"/>
                <a:ext cx="528"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2" name="Line 7"/>
              <p:cNvSpPr>
                <a:spLocks noChangeShapeType="1"/>
              </p:cNvSpPr>
              <p:nvPr/>
            </p:nvSpPr>
            <p:spPr bwMode="auto">
              <a:xfrm flipH="1">
                <a:off x="4285" y="3658"/>
                <a:ext cx="201" cy="19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3" name="Line 8"/>
              <p:cNvSpPr>
                <a:spLocks noChangeShapeType="1"/>
              </p:cNvSpPr>
              <p:nvPr/>
            </p:nvSpPr>
            <p:spPr bwMode="auto">
              <a:xfrm>
                <a:off x="4502" y="3664"/>
                <a:ext cx="200" cy="21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8" name="Rectangle 9"/>
            <p:cNvSpPr>
              <a:spLocks noChangeArrowheads="1"/>
            </p:cNvSpPr>
            <p:nvPr/>
          </p:nvSpPr>
          <p:spPr bwMode="auto">
            <a:xfrm>
              <a:off x="914698" y="5886569"/>
              <a:ext cx="1061511" cy="54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altLang="en-US" sz="1600" b="1" dirty="0">
                  <a:solidFill>
                    <a:srgbClr val="000000"/>
                  </a:solidFill>
                  <a:latin typeface="Arial" panose="020B0604020202020204" pitchFamily="34" charset="0"/>
                </a:rPr>
                <a:t>Patient</a:t>
              </a:r>
              <a:endParaRPr lang="it-IT" altLang="en-US" sz="2800" b="1" dirty="0">
                <a:latin typeface="Times New Roman" panose="02020603050405020304" pitchFamily="18" charset="0"/>
              </a:endParaRPr>
            </a:p>
          </p:txBody>
        </p:sp>
      </p:grpSp>
      <p:grpSp>
        <p:nvGrpSpPr>
          <p:cNvPr id="14" name="Group 13"/>
          <p:cNvGrpSpPr/>
          <p:nvPr/>
        </p:nvGrpSpPr>
        <p:grpSpPr>
          <a:xfrm>
            <a:off x="7772400" y="3673258"/>
            <a:ext cx="1085233" cy="1203542"/>
            <a:chOff x="707181" y="3792432"/>
            <a:chExt cx="1683001" cy="2676303"/>
          </a:xfrm>
        </p:grpSpPr>
        <p:grpSp>
          <p:nvGrpSpPr>
            <p:cNvPr id="15" name="Group 9"/>
            <p:cNvGrpSpPr>
              <a:grpSpLocks/>
            </p:cNvGrpSpPr>
            <p:nvPr/>
          </p:nvGrpSpPr>
          <p:grpSpPr bwMode="auto">
            <a:xfrm>
              <a:off x="994177" y="3792432"/>
              <a:ext cx="841316" cy="1990159"/>
              <a:chOff x="4254" y="2630"/>
              <a:chExt cx="528" cy="1249"/>
            </a:xfrm>
          </p:grpSpPr>
          <p:sp>
            <p:nvSpPr>
              <p:cNvPr id="17" name="Line 4"/>
              <p:cNvSpPr>
                <a:spLocks noChangeShapeType="1"/>
              </p:cNvSpPr>
              <p:nvPr/>
            </p:nvSpPr>
            <p:spPr bwMode="auto">
              <a:xfrm>
                <a:off x="4493" y="2917"/>
                <a:ext cx="1" cy="7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18" name="Oval 5"/>
              <p:cNvSpPr>
                <a:spLocks noChangeArrowheads="1"/>
              </p:cNvSpPr>
              <p:nvPr/>
            </p:nvSpPr>
            <p:spPr bwMode="auto">
              <a:xfrm>
                <a:off x="4350" y="2630"/>
                <a:ext cx="303" cy="286"/>
              </a:xfrm>
              <a:prstGeom prst="ellipse">
                <a:avLst/>
              </a:prstGeom>
              <a:solidFill>
                <a:srgbClr val="D3EFC5"/>
              </a:solidFill>
              <a:ln w="39688">
                <a:solidFill>
                  <a:srgbClr val="000000"/>
                </a:solidFill>
                <a:round/>
                <a:headEnd/>
                <a:tailEnd/>
              </a:ln>
            </p:spPr>
            <p:txBody>
              <a:bodyPr/>
              <a:lstStyle/>
              <a:p>
                <a:endParaRPr lang="en-US" sz="2000"/>
              </a:p>
            </p:txBody>
          </p:sp>
          <p:sp>
            <p:nvSpPr>
              <p:cNvPr id="19" name="Line 6"/>
              <p:cNvSpPr>
                <a:spLocks noChangeShapeType="1"/>
              </p:cNvSpPr>
              <p:nvPr/>
            </p:nvSpPr>
            <p:spPr bwMode="auto">
              <a:xfrm>
                <a:off x="4254" y="3204"/>
                <a:ext cx="528"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0" name="Line 7"/>
              <p:cNvSpPr>
                <a:spLocks noChangeShapeType="1"/>
              </p:cNvSpPr>
              <p:nvPr/>
            </p:nvSpPr>
            <p:spPr bwMode="auto">
              <a:xfrm flipH="1">
                <a:off x="4285" y="3658"/>
                <a:ext cx="201" cy="19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1" name="Line 8"/>
              <p:cNvSpPr>
                <a:spLocks noChangeShapeType="1"/>
              </p:cNvSpPr>
              <p:nvPr/>
            </p:nvSpPr>
            <p:spPr bwMode="auto">
              <a:xfrm>
                <a:off x="4502" y="3664"/>
                <a:ext cx="200" cy="21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16" name="Rectangle 9"/>
            <p:cNvSpPr>
              <a:spLocks noChangeArrowheads="1"/>
            </p:cNvSpPr>
            <p:nvPr/>
          </p:nvSpPr>
          <p:spPr bwMode="auto">
            <a:xfrm>
              <a:off x="707181" y="5921216"/>
              <a:ext cx="1683001" cy="54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altLang="en-US" sz="1600" b="1" dirty="0">
                  <a:solidFill>
                    <a:srgbClr val="000000"/>
                  </a:solidFill>
                  <a:latin typeface="Arial" panose="020B0604020202020204" pitchFamily="34" charset="0"/>
                </a:rPr>
                <a:t>Old Patient</a:t>
              </a:r>
              <a:endParaRPr lang="it-IT" altLang="en-US" sz="2800" b="1" dirty="0">
                <a:latin typeface="Times New Roman" panose="02020603050405020304" pitchFamily="18" charset="0"/>
              </a:endParaRPr>
            </a:p>
          </p:txBody>
        </p:sp>
      </p:grpSp>
      <p:grpSp>
        <p:nvGrpSpPr>
          <p:cNvPr id="22" name="Group 21"/>
          <p:cNvGrpSpPr/>
          <p:nvPr/>
        </p:nvGrpSpPr>
        <p:grpSpPr>
          <a:xfrm>
            <a:off x="5181600" y="3673258"/>
            <a:ext cx="1163780" cy="1203542"/>
            <a:chOff x="463896" y="3792432"/>
            <a:chExt cx="1804815" cy="2676303"/>
          </a:xfrm>
        </p:grpSpPr>
        <p:grpSp>
          <p:nvGrpSpPr>
            <p:cNvPr id="23" name="Group 9"/>
            <p:cNvGrpSpPr>
              <a:grpSpLocks/>
            </p:cNvGrpSpPr>
            <p:nvPr/>
          </p:nvGrpSpPr>
          <p:grpSpPr bwMode="auto">
            <a:xfrm>
              <a:off x="994177" y="3792432"/>
              <a:ext cx="841316" cy="1990159"/>
              <a:chOff x="4254" y="2630"/>
              <a:chExt cx="528" cy="1249"/>
            </a:xfrm>
          </p:grpSpPr>
          <p:sp>
            <p:nvSpPr>
              <p:cNvPr id="25" name="Line 4"/>
              <p:cNvSpPr>
                <a:spLocks noChangeShapeType="1"/>
              </p:cNvSpPr>
              <p:nvPr/>
            </p:nvSpPr>
            <p:spPr bwMode="auto">
              <a:xfrm>
                <a:off x="4493" y="2917"/>
                <a:ext cx="1" cy="762"/>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6" name="Oval 5"/>
              <p:cNvSpPr>
                <a:spLocks noChangeArrowheads="1"/>
              </p:cNvSpPr>
              <p:nvPr/>
            </p:nvSpPr>
            <p:spPr bwMode="auto">
              <a:xfrm>
                <a:off x="4350" y="2630"/>
                <a:ext cx="303" cy="286"/>
              </a:xfrm>
              <a:prstGeom prst="ellipse">
                <a:avLst/>
              </a:prstGeom>
              <a:solidFill>
                <a:srgbClr val="D3EFC5"/>
              </a:solidFill>
              <a:ln w="39688">
                <a:solidFill>
                  <a:srgbClr val="000000"/>
                </a:solidFill>
                <a:round/>
                <a:headEnd/>
                <a:tailEnd/>
              </a:ln>
            </p:spPr>
            <p:txBody>
              <a:bodyPr/>
              <a:lstStyle/>
              <a:p>
                <a:endParaRPr lang="en-US" sz="2000"/>
              </a:p>
            </p:txBody>
          </p:sp>
          <p:sp>
            <p:nvSpPr>
              <p:cNvPr id="27" name="Line 6"/>
              <p:cNvSpPr>
                <a:spLocks noChangeShapeType="1"/>
              </p:cNvSpPr>
              <p:nvPr/>
            </p:nvSpPr>
            <p:spPr bwMode="auto">
              <a:xfrm>
                <a:off x="4254" y="3204"/>
                <a:ext cx="528" cy="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8" name="Line 7"/>
              <p:cNvSpPr>
                <a:spLocks noChangeShapeType="1"/>
              </p:cNvSpPr>
              <p:nvPr/>
            </p:nvSpPr>
            <p:spPr bwMode="auto">
              <a:xfrm flipH="1">
                <a:off x="4285" y="3658"/>
                <a:ext cx="201" cy="191"/>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sp>
            <p:nvSpPr>
              <p:cNvPr id="29" name="Line 8"/>
              <p:cNvSpPr>
                <a:spLocks noChangeShapeType="1"/>
              </p:cNvSpPr>
              <p:nvPr/>
            </p:nvSpPr>
            <p:spPr bwMode="auto">
              <a:xfrm>
                <a:off x="4502" y="3664"/>
                <a:ext cx="200" cy="215"/>
              </a:xfrm>
              <a:prstGeom prst="line">
                <a:avLst/>
              </a:prstGeom>
              <a:noFill/>
              <a:ln w="396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000"/>
              </a:p>
            </p:txBody>
          </p:sp>
        </p:grpSp>
        <p:sp>
          <p:nvSpPr>
            <p:cNvPr id="24" name="Rectangle 9"/>
            <p:cNvSpPr>
              <a:spLocks noChangeArrowheads="1"/>
            </p:cNvSpPr>
            <p:nvPr/>
          </p:nvSpPr>
          <p:spPr bwMode="auto">
            <a:xfrm>
              <a:off x="463896" y="5921216"/>
              <a:ext cx="1804815" cy="54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altLang="en-US" sz="1600" b="1" dirty="0">
                  <a:solidFill>
                    <a:srgbClr val="000000"/>
                  </a:solidFill>
                  <a:latin typeface="Arial" panose="020B0604020202020204" pitchFamily="34" charset="0"/>
                </a:rPr>
                <a:t>New Patient</a:t>
              </a:r>
              <a:endParaRPr lang="it-IT" altLang="en-US" sz="2800" b="1" dirty="0">
                <a:latin typeface="Times New Roman" panose="02020603050405020304" pitchFamily="18" charset="0"/>
              </a:endParaRPr>
            </a:p>
          </p:txBody>
        </p:sp>
      </p:grpSp>
      <p:cxnSp>
        <p:nvCxnSpPr>
          <p:cNvPr id="5" name="Elbow Connector 4"/>
          <p:cNvCxnSpPr>
            <a:stCxn id="26" idx="0"/>
            <a:endCxn id="18" idx="0"/>
          </p:cNvCxnSpPr>
          <p:nvPr/>
        </p:nvCxnSpPr>
        <p:spPr>
          <a:xfrm rot="5400000" flipH="1" flipV="1">
            <a:off x="6994794" y="2456296"/>
            <a:ext cx="12700" cy="2433925"/>
          </a:xfrm>
          <a:prstGeom prst="bentConnector3">
            <a:avLst>
              <a:gd name="adj1" fmla="val 2093882"/>
            </a:avLst>
          </a:prstGeom>
          <a:ln w="38100"/>
        </p:spPr>
        <p:style>
          <a:lnRef idx="1">
            <a:schemeClr val="dk1"/>
          </a:lnRef>
          <a:fillRef idx="0">
            <a:schemeClr val="dk1"/>
          </a:fillRef>
          <a:effectRef idx="0">
            <a:schemeClr val="dk1"/>
          </a:effectRef>
          <a:fontRef idx="minor">
            <a:schemeClr val="tx1"/>
          </a:fontRef>
        </p:style>
      </p:cxnSp>
      <p:sp>
        <p:nvSpPr>
          <p:cNvPr id="30" name="Isosceles Triangle 29"/>
          <p:cNvSpPr/>
          <p:nvPr/>
        </p:nvSpPr>
        <p:spPr>
          <a:xfrm>
            <a:off x="6873533" y="2317260"/>
            <a:ext cx="238370" cy="336039"/>
          </a:xfrm>
          <a:prstGeom prst="triangle">
            <a:avLst/>
          </a:prstGeom>
          <a:noFill/>
          <a:ln w="381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52288" name="Straight Connector 652287"/>
          <p:cNvCxnSpPr>
            <a:stCxn id="30" idx="3"/>
          </p:cNvCxnSpPr>
          <p:nvPr/>
        </p:nvCxnSpPr>
        <p:spPr>
          <a:xfrm flipH="1">
            <a:off x="6976793" y="2653299"/>
            <a:ext cx="15925" cy="775701"/>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452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652288"/>
                                        </p:tgtEl>
                                        <p:attrNameLst>
                                          <p:attrName>style.visibility</p:attrName>
                                        </p:attrNameLst>
                                      </p:cBhvr>
                                      <p:to>
                                        <p:strVal val="visible"/>
                                      </p:to>
                                    </p:set>
                                    <p:animEffect transition="in" filter="wipe(down)">
                                      <p:cBhvr>
                                        <p:cTn id="18" dur="500"/>
                                        <p:tgtEl>
                                          <p:spTgt spid="65228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relationships: Extend</a:t>
            </a:r>
          </a:p>
        </p:txBody>
      </p:sp>
      <p:sp>
        <p:nvSpPr>
          <p:cNvPr id="3" name="Content Placeholder 2"/>
          <p:cNvSpPr>
            <a:spLocks noGrp="1"/>
          </p:cNvSpPr>
          <p:nvPr>
            <p:ph idx="1"/>
          </p:nvPr>
        </p:nvSpPr>
        <p:spPr>
          <a:xfrm>
            <a:off x="628650" y="1216479"/>
            <a:ext cx="8093780" cy="4960484"/>
          </a:xfrm>
        </p:spPr>
        <p:txBody>
          <a:bodyPr>
            <a:normAutofit/>
          </a:bodyPr>
          <a:lstStyle/>
          <a:p>
            <a:pPr>
              <a:spcBef>
                <a:spcPts val="600"/>
              </a:spcBef>
              <a:spcAft>
                <a:spcPts val="600"/>
              </a:spcAft>
            </a:pPr>
            <a:r>
              <a:rPr lang="en-GB" altLang="en-US" sz="2800" dirty="0"/>
              <a:t>Extend</a:t>
            </a:r>
          </a:p>
          <a:p>
            <a:pPr lvl="1">
              <a:spcBef>
                <a:spcPts val="600"/>
              </a:spcBef>
              <a:spcAft>
                <a:spcPts val="600"/>
              </a:spcAft>
            </a:pPr>
            <a:r>
              <a:rPr lang="en-GB" altLang="en-US" sz="2400" dirty="0"/>
              <a:t>Represents the extension of the use case to include optional functionality </a:t>
            </a:r>
          </a:p>
          <a:p>
            <a:pPr lvl="1">
              <a:spcBef>
                <a:spcPts val="600"/>
              </a:spcBef>
              <a:spcAft>
                <a:spcPts val="600"/>
              </a:spcAft>
            </a:pPr>
            <a:r>
              <a:rPr lang="en-GB" altLang="en-US" sz="2400" dirty="0"/>
              <a:t>Arrow is drawn from the extension use case to the base use case</a:t>
            </a:r>
          </a:p>
          <a:p>
            <a:pPr lvl="1">
              <a:spcBef>
                <a:spcPts val="600"/>
              </a:spcBef>
              <a:spcAft>
                <a:spcPts val="600"/>
              </a:spcAft>
            </a:pPr>
            <a:r>
              <a:rPr lang="en-GB" altLang="en-US" sz="2400" dirty="0"/>
              <a:t>Write &lt;&lt; extend &gt;&gt; above arrowhead line</a:t>
            </a:r>
          </a:p>
          <a:p>
            <a:pPr>
              <a:spcAft>
                <a:spcPts val="600"/>
              </a:spcAft>
            </a:pPr>
            <a:endParaRPr lang="en-US" sz="2400" dirty="0"/>
          </a:p>
        </p:txBody>
      </p:sp>
      <p:sp>
        <p:nvSpPr>
          <p:cNvPr id="4" name="Oval 10"/>
          <p:cNvSpPr>
            <a:spLocks noChangeArrowheads="1"/>
          </p:cNvSpPr>
          <p:nvPr/>
        </p:nvSpPr>
        <p:spPr bwMode="auto">
          <a:xfrm>
            <a:off x="6060370" y="4400492"/>
            <a:ext cx="2855030" cy="99206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Rectangle 11"/>
          <p:cNvSpPr>
            <a:spLocks noChangeArrowheads="1"/>
          </p:cNvSpPr>
          <p:nvPr/>
        </p:nvSpPr>
        <p:spPr bwMode="auto">
          <a:xfrm>
            <a:off x="6553200" y="4738513"/>
            <a:ext cx="18979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altLang="en-US" dirty="0">
                <a:solidFill>
                  <a:srgbClr val="000000"/>
                </a:solidFill>
                <a:latin typeface="Arial" panose="020B0604020202020204" pitchFamily="34" charset="0"/>
              </a:rPr>
              <a:t>Make appointment</a:t>
            </a:r>
            <a:endParaRPr lang="it-IT" altLang="en-US" sz="3200" dirty="0">
              <a:latin typeface="Times New Roman" panose="02020603050405020304" pitchFamily="18" charset="0"/>
            </a:endParaRPr>
          </a:p>
        </p:txBody>
      </p:sp>
      <p:cxnSp>
        <p:nvCxnSpPr>
          <p:cNvPr id="6" name="Straight Connector 5"/>
          <p:cNvCxnSpPr>
            <a:endCxn id="10" idx="3"/>
          </p:cNvCxnSpPr>
          <p:nvPr/>
        </p:nvCxnSpPr>
        <p:spPr>
          <a:xfrm>
            <a:off x="3066345" y="4887289"/>
            <a:ext cx="2611900" cy="9237"/>
          </a:xfrm>
          <a:prstGeom prst="line">
            <a:avLst/>
          </a:prstGeom>
          <a:ln w="38100"/>
        </p:spPr>
        <p:style>
          <a:lnRef idx="1">
            <a:schemeClr val="dk1"/>
          </a:lnRef>
          <a:fillRef idx="0">
            <a:schemeClr val="dk1"/>
          </a:fillRef>
          <a:effectRef idx="0">
            <a:schemeClr val="dk1"/>
          </a:effectRef>
          <a:fontRef idx="minor">
            <a:schemeClr val="tx1"/>
          </a:fontRef>
        </p:style>
      </p:cxnSp>
      <p:sp>
        <p:nvSpPr>
          <p:cNvPr id="7" name="Oval 10"/>
          <p:cNvSpPr>
            <a:spLocks noChangeArrowheads="1"/>
          </p:cNvSpPr>
          <p:nvPr/>
        </p:nvSpPr>
        <p:spPr bwMode="auto">
          <a:xfrm>
            <a:off x="358877" y="4400492"/>
            <a:ext cx="2708525" cy="99206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ectangle 11"/>
          <p:cNvSpPr>
            <a:spLocks noChangeArrowheads="1"/>
          </p:cNvSpPr>
          <p:nvPr/>
        </p:nvSpPr>
        <p:spPr bwMode="auto">
          <a:xfrm>
            <a:off x="740480" y="4701191"/>
            <a:ext cx="19434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eaLnBrk="0" hangingPunct="0"/>
            <a:r>
              <a:rPr lang="it-IT" altLang="en-US" dirty="0">
                <a:solidFill>
                  <a:srgbClr val="000000"/>
                </a:solidFill>
                <a:latin typeface="Arial" panose="020B0604020202020204" pitchFamily="34" charset="0"/>
              </a:rPr>
              <a:t>Update patient information</a:t>
            </a:r>
            <a:endParaRPr lang="it-IT" altLang="en-US" sz="3200" dirty="0">
              <a:latin typeface="Times New Roman" panose="02020603050405020304" pitchFamily="18" charset="0"/>
            </a:endParaRPr>
          </a:p>
        </p:txBody>
      </p:sp>
      <p:sp>
        <p:nvSpPr>
          <p:cNvPr id="10" name="Isosceles Triangle 9"/>
          <p:cNvSpPr/>
          <p:nvPr/>
        </p:nvSpPr>
        <p:spPr>
          <a:xfrm rot="5400000">
            <a:off x="5746382" y="4727515"/>
            <a:ext cx="201746" cy="338021"/>
          </a:xfrm>
          <a:prstGeom prst="triangle">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a:spLocks noChangeArrowheads="1"/>
          </p:cNvSpPr>
          <p:nvPr/>
        </p:nvSpPr>
        <p:spPr bwMode="auto">
          <a:xfrm>
            <a:off x="3585170" y="4505391"/>
            <a:ext cx="12311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altLang="en-US" i="1" dirty="0">
                <a:solidFill>
                  <a:srgbClr val="000000"/>
                </a:solidFill>
                <a:latin typeface="Arial" panose="020B0604020202020204" pitchFamily="34" charset="0"/>
              </a:rPr>
              <a:t>&lt;&lt;extend&gt;&gt;</a:t>
            </a:r>
            <a:endParaRPr lang="it-IT" altLang="en-US" sz="3200" i="1" dirty="0">
              <a:latin typeface="Times New Roman" panose="02020603050405020304" pitchFamily="18" charset="0"/>
            </a:endParaRPr>
          </a:p>
        </p:txBody>
      </p:sp>
    </p:spTree>
    <p:extLst>
      <p:ext uri="{BB962C8B-B14F-4D97-AF65-F5344CB8AC3E}">
        <p14:creationId xmlns:p14="http://schemas.microsoft.com/office/powerpoint/2010/main" val="215631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10"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3D95FC96-E87F-4C2E-BBB8-753BC09F407D}" type="slidenum">
              <a:rPr lang="en-US" altLang="en-US" sz="1400"/>
              <a:pPr eaLnBrk="1" hangingPunct="1">
                <a:spcBef>
                  <a:spcPct val="0"/>
                </a:spcBef>
                <a:buFontTx/>
                <a:buNone/>
              </a:pPr>
              <a:t>2</a:t>
            </a:fld>
            <a:endParaRPr lang="en-US" altLang="en-US" sz="1400"/>
          </a:p>
        </p:txBody>
      </p:sp>
      <p:sp>
        <p:nvSpPr>
          <p:cNvPr id="3076" name="Rectangle 2"/>
          <p:cNvSpPr>
            <a:spLocks noGrp="1" noChangeArrowheads="1"/>
          </p:cNvSpPr>
          <p:nvPr>
            <p:ph type="title"/>
          </p:nvPr>
        </p:nvSpPr>
        <p:spPr/>
        <p:txBody>
          <a:bodyPr/>
          <a:lstStyle/>
          <a:p>
            <a:pPr eaLnBrk="1" hangingPunct="1"/>
            <a:r>
              <a:rPr lang="en-US" altLang="en-US" dirty="0"/>
              <a:t>Software models</a:t>
            </a:r>
          </a:p>
        </p:txBody>
      </p:sp>
      <p:sp>
        <p:nvSpPr>
          <p:cNvPr id="3077" name="Rectangle 3"/>
          <p:cNvSpPr>
            <a:spLocks noGrp="1" noChangeArrowheads="1"/>
          </p:cNvSpPr>
          <p:nvPr>
            <p:ph type="body" idx="1"/>
          </p:nvPr>
        </p:nvSpPr>
        <p:spPr/>
        <p:txBody>
          <a:bodyPr/>
          <a:lstStyle/>
          <a:p>
            <a:pPr eaLnBrk="1" hangingPunct="1">
              <a:spcBef>
                <a:spcPts val="1200"/>
              </a:spcBef>
              <a:defRPr/>
            </a:pPr>
            <a:r>
              <a:rPr lang="en-US" altLang="en-US" sz="2400" dirty="0"/>
              <a:t>Software is </a:t>
            </a:r>
            <a:r>
              <a:rPr lang="en-US" altLang="en-US" sz="2400" i="1" dirty="0"/>
              <a:t>complex</a:t>
            </a:r>
          </a:p>
          <a:p>
            <a:pPr lvl="1" eaLnBrk="1" hangingPunct="1">
              <a:spcBef>
                <a:spcPts val="1200"/>
              </a:spcBef>
              <a:defRPr/>
            </a:pPr>
            <a:r>
              <a:rPr lang="en-US" altLang="en-US" sz="2400" dirty="0"/>
              <a:t>often more than what people can handle </a:t>
            </a:r>
          </a:p>
          <a:p>
            <a:pPr lvl="1" eaLnBrk="1" hangingPunct="1">
              <a:spcBef>
                <a:spcPts val="1200"/>
              </a:spcBef>
              <a:defRPr/>
            </a:pPr>
            <a:r>
              <a:rPr lang="en-US" altLang="en-US" sz="2400" dirty="0"/>
              <a:t>not necessary to know all details at all times</a:t>
            </a:r>
          </a:p>
          <a:p>
            <a:pPr eaLnBrk="1" hangingPunct="1">
              <a:spcBef>
                <a:spcPts val="1200"/>
              </a:spcBef>
              <a:defRPr/>
            </a:pPr>
            <a:r>
              <a:rPr lang="en-US" sz="2400" dirty="0"/>
              <a:t>Models offer simplified view</a:t>
            </a:r>
          </a:p>
          <a:p>
            <a:pPr lvl="1" eaLnBrk="1" hangingPunct="1">
              <a:spcBef>
                <a:spcPts val="1200"/>
              </a:spcBef>
              <a:defRPr/>
            </a:pPr>
            <a:r>
              <a:rPr lang="en-US" sz="2400" dirty="0"/>
              <a:t>concentrate on the important issues and omit the clutter</a:t>
            </a:r>
          </a:p>
          <a:p>
            <a:pPr marL="742950" lvl="2" indent="-342900" eaLnBrk="1" hangingPunct="1">
              <a:spcBef>
                <a:spcPts val="1200"/>
              </a:spcBef>
              <a:defRPr/>
            </a:pPr>
            <a:r>
              <a:rPr lang="en-US" altLang="en-US" sz="2400" dirty="0"/>
              <a:t>help to deal with software complexity</a:t>
            </a:r>
          </a:p>
          <a:p>
            <a:pPr marL="342900" lvl="1" indent="-342900" eaLnBrk="1" hangingPunct="1">
              <a:spcBef>
                <a:spcPts val="1200"/>
              </a:spcBef>
              <a:buFontTx/>
              <a:buChar char="•"/>
              <a:defRPr/>
            </a:pPr>
            <a:r>
              <a:rPr lang="en-US" altLang="en-US" sz="2400" dirty="0"/>
              <a:t>Different models are needed in different contexts</a:t>
            </a:r>
          </a:p>
          <a:p>
            <a:pPr marL="342900" lvl="1" indent="-342900" eaLnBrk="1" hangingPunct="1">
              <a:buFontTx/>
              <a:buChar char="•"/>
              <a:defRPr/>
            </a:pPr>
            <a:endParaRPr lang="en-US" altLang="en-US" dirty="0"/>
          </a:p>
          <a:p>
            <a:pPr eaLnBrk="1" hangingPunct="1">
              <a:lnSpc>
                <a:spcPct val="150000"/>
              </a:lnSpc>
              <a:defRPr/>
            </a:pPr>
            <a:endParaRPr lang="en-US" altLang="en-US" dirty="0"/>
          </a:p>
        </p:txBody>
      </p:sp>
    </p:spTree>
    <p:extLst>
      <p:ext uri="{BB962C8B-B14F-4D97-AF65-F5344CB8AC3E}">
        <p14:creationId xmlns:p14="http://schemas.microsoft.com/office/powerpoint/2010/main" val="404240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relationship: Include</a:t>
            </a:r>
          </a:p>
        </p:txBody>
      </p:sp>
      <p:sp>
        <p:nvSpPr>
          <p:cNvPr id="3" name="Content Placeholder 2"/>
          <p:cNvSpPr>
            <a:spLocks noGrp="1"/>
          </p:cNvSpPr>
          <p:nvPr>
            <p:ph idx="1"/>
          </p:nvPr>
        </p:nvSpPr>
        <p:spPr>
          <a:xfrm>
            <a:off x="628650" y="1216479"/>
            <a:ext cx="8210550" cy="2745921"/>
          </a:xfrm>
        </p:spPr>
        <p:txBody>
          <a:bodyPr>
            <a:normAutofit/>
          </a:bodyPr>
          <a:lstStyle/>
          <a:p>
            <a:pPr>
              <a:spcBef>
                <a:spcPts val="600"/>
              </a:spcBef>
              <a:spcAft>
                <a:spcPts val="600"/>
              </a:spcAft>
            </a:pPr>
            <a:r>
              <a:rPr lang="en-GB" altLang="en-US" sz="3200" dirty="0"/>
              <a:t>Include</a:t>
            </a:r>
          </a:p>
          <a:p>
            <a:pPr lvl="1">
              <a:spcBef>
                <a:spcPts val="600"/>
              </a:spcBef>
              <a:spcAft>
                <a:spcPts val="600"/>
              </a:spcAft>
            </a:pPr>
            <a:r>
              <a:rPr lang="en-GB" altLang="en-US" sz="2400" dirty="0"/>
              <a:t>Represents the inclusion of the functionality of one use case within another </a:t>
            </a:r>
          </a:p>
          <a:p>
            <a:pPr lvl="1">
              <a:spcBef>
                <a:spcPts val="600"/>
              </a:spcBef>
              <a:spcAft>
                <a:spcPts val="600"/>
              </a:spcAft>
            </a:pPr>
            <a:r>
              <a:rPr lang="en-GB" altLang="en-US" sz="2400" dirty="0"/>
              <a:t>Arrow is drawn from the base use case to the used use case</a:t>
            </a:r>
          </a:p>
          <a:p>
            <a:pPr lvl="1">
              <a:spcBef>
                <a:spcPts val="600"/>
              </a:spcBef>
              <a:spcAft>
                <a:spcPts val="600"/>
              </a:spcAft>
            </a:pPr>
            <a:r>
              <a:rPr lang="en-GB" altLang="en-US" sz="2400" dirty="0"/>
              <a:t>Write &lt;&lt; include &gt;&gt; above arrowhead line</a:t>
            </a:r>
          </a:p>
          <a:p>
            <a:pPr lvl="1">
              <a:spcBef>
                <a:spcPts val="600"/>
              </a:spcBef>
              <a:spcAft>
                <a:spcPts val="600"/>
              </a:spcAft>
            </a:pPr>
            <a:endParaRPr lang="en-GB" altLang="en-US" sz="1100" dirty="0"/>
          </a:p>
          <a:p>
            <a:pPr>
              <a:spcAft>
                <a:spcPts val="600"/>
              </a:spcAft>
            </a:pPr>
            <a:endParaRPr lang="en-US" sz="2800" dirty="0"/>
          </a:p>
        </p:txBody>
      </p:sp>
      <p:sp>
        <p:nvSpPr>
          <p:cNvPr id="4" name="Oval 10"/>
          <p:cNvSpPr>
            <a:spLocks noChangeArrowheads="1"/>
          </p:cNvSpPr>
          <p:nvPr/>
        </p:nvSpPr>
        <p:spPr bwMode="auto">
          <a:xfrm>
            <a:off x="6060370" y="4400492"/>
            <a:ext cx="2855030" cy="99206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Rectangle 11"/>
          <p:cNvSpPr>
            <a:spLocks noChangeArrowheads="1"/>
          </p:cNvSpPr>
          <p:nvPr/>
        </p:nvSpPr>
        <p:spPr bwMode="auto">
          <a:xfrm>
            <a:off x="6553200" y="4738513"/>
            <a:ext cx="152605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altLang="en-US" dirty="0">
                <a:solidFill>
                  <a:srgbClr val="000000"/>
                </a:solidFill>
                <a:latin typeface="Arial" panose="020B0604020202020204" pitchFamily="34" charset="0"/>
              </a:rPr>
              <a:t>User validation</a:t>
            </a:r>
            <a:endParaRPr lang="it-IT" altLang="en-US" sz="3200" dirty="0">
              <a:latin typeface="Times New Roman" panose="02020603050405020304" pitchFamily="18" charset="0"/>
            </a:endParaRPr>
          </a:p>
        </p:txBody>
      </p:sp>
      <p:cxnSp>
        <p:nvCxnSpPr>
          <p:cNvPr id="6" name="Straight Connector 5"/>
          <p:cNvCxnSpPr>
            <a:endCxn id="9" idx="3"/>
          </p:cNvCxnSpPr>
          <p:nvPr/>
        </p:nvCxnSpPr>
        <p:spPr>
          <a:xfrm>
            <a:off x="3066345" y="4887289"/>
            <a:ext cx="2611900" cy="9237"/>
          </a:xfrm>
          <a:prstGeom prst="line">
            <a:avLst/>
          </a:prstGeom>
          <a:ln w="38100"/>
        </p:spPr>
        <p:style>
          <a:lnRef idx="1">
            <a:schemeClr val="dk1"/>
          </a:lnRef>
          <a:fillRef idx="0">
            <a:schemeClr val="dk1"/>
          </a:fillRef>
          <a:effectRef idx="0">
            <a:schemeClr val="dk1"/>
          </a:effectRef>
          <a:fontRef idx="minor">
            <a:schemeClr val="tx1"/>
          </a:fontRef>
        </p:style>
      </p:cxnSp>
      <p:sp>
        <p:nvSpPr>
          <p:cNvPr id="7" name="Oval 10"/>
          <p:cNvSpPr>
            <a:spLocks noChangeArrowheads="1"/>
          </p:cNvSpPr>
          <p:nvPr/>
        </p:nvSpPr>
        <p:spPr bwMode="auto">
          <a:xfrm>
            <a:off x="358877" y="4400492"/>
            <a:ext cx="2708525" cy="992067"/>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ectangle 11"/>
          <p:cNvSpPr>
            <a:spLocks noChangeArrowheads="1"/>
          </p:cNvSpPr>
          <p:nvPr/>
        </p:nvSpPr>
        <p:spPr bwMode="auto">
          <a:xfrm>
            <a:off x="740480" y="4701191"/>
            <a:ext cx="194348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eaLnBrk="0" hangingPunct="0"/>
            <a:r>
              <a:rPr lang="it-IT" altLang="en-US" dirty="0">
                <a:solidFill>
                  <a:srgbClr val="000000"/>
                </a:solidFill>
                <a:latin typeface="Arial" panose="020B0604020202020204" pitchFamily="34" charset="0"/>
              </a:rPr>
              <a:t>ATM Withdrawal</a:t>
            </a:r>
            <a:endParaRPr lang="it-IT" altLang="en-US" sz="3200" dirty="0">
              <a:latin typeface="Times New Roman" panose="02020603050405020304" pitchFamily="18" charset="0"/>
            </a:endParaRPr>
          </a:p>
        </p:txBody>
      </p:sp>
      <p:sp>
        <p:nvSpPr>
          <p:cNvPr id="9" name="Isosceles Triangle 8"/>
          <p:cNvSpPr/>
          <p:nvPr/>
        </p:nvSpPr>
        <p:spPr>
          <a:xfrm rot="5400000">
            <a:off x="5746382" y="4727515"/>
            <a:ext cx="201746" cy="338021"/>
          </a:xfrm>
          <a:prstGeom prst="triangle">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p:cNvSpPr>
            <a:spLocks noChangeArrowheads="1"/>
          </p:cNvSpPr>
          <p:nvPr/>
        </p:nvSpPr>
        <p:spPr bwMode="auto">
          <a:xfrm>
            <a:off x="3585170" y="4505391"/>
            <a:ext cx="12695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it-IT" altLang="en-US" i="1" dirty="0">
                <a:solidFill>
                  <a:srgbClr val="000000"/>
                </a:solidFill>
                <a:latin typeface="Arial" panose="020B0604020202020204" pitchFamily="34" charset="0"/>
              </a:rPr>
              <a:t>&lt;&lt;include&gt;&gt;</a:t>
            </a:r>
            <a:endParaRPr lang="it-IT" altLang="en-US" sz="3200" i="1" dirty="0">
              <a:latin typeface="Times New Roman" panose="02020603050405020304" pitchFamily="18" charset="0"/>
            </a:endParaRPr>
          </a:p>
        </p:txBody>
      </p:sp>
    </p:spTree>
    <p:extLst>
      <p:ext uri="{BB962C8B-B14F-4D97-AF65-F5344CB8AC3E}">
        <p14:creationId xmlns:p14="http://schemas.microsoft.com/office/powerpoint/2010/main" val="49456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P spid="9"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with relationships</a:t>
            </a:r>
          </a:p>
        </p:txBody>
      </p:sp>
      <p:pic>
        <p:nvPicPr>
          <p:cNvPr id="4" name="Picture 3" descr="06-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49" y="1273129"/>
            <a:ext cx="8378105" cy="528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553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UML class diagram?</a:t>
            </a:r>
          </a:p>
        </p:txBody>
      </p:sp>
      <p:sp>
        <p:nvSpPr>
          <p:cNvPr id="3" name="Content Placeholder 2"/>
          <p:cNvSpPr>
            <a:spLocks noGrp="1"/>
          </p:cNvSpPr>
          <p:nvPr>
            <p:ph idx="1"/>
          </p:nvPr>
        </p:nvSpPr>
        <p:spPr/>
        <p:txBody>
          <a:bodyPr>
            <a:normAutofit/>
          </a:bodyPr>
          <a:lstStyle/>
          <a:p>
            <a:pPr>
              <a:spcBef>
                <a:spcPts val="600"/>
              </a:spcBef>
              <a:spcAft>
                <a:spcPts val="600"/>
              </a:spcAft>
            </a:pPr>
            <a:r>
              <a:rPr lang="en-US" sz="2400" dirty="0"/>
              <a:t>A UML class diagram is a picture of the classes in an OO system</a:t>
            </a:r>
          </a:p>
          <a:p>
            <a:pPr lvl="1">
              <a:spcBef>
                <a:spcPts val="600"/>
              </a:spcBef>
              <a:spcAft>
                <a:spcPts val="600"/>
              </a:spcAft>
            </a:pPr>
            <a:r>
              <a:rPr lang="en-US" sz="2000" dirty="0"/>
              <a:t>their fields and methods</a:t>
            </a:r>
          </a:p>
          <a:p>
            <a:pPr lvl="1">
              <a:spcBef>
                <a:spcPts val="600"/>
              </a:spcBef>
              <a:spcAft>
                <a:spcPts val="600"/>
              </a:spcAft>
            </a:pPr>
            <a:r>
              <a:rPr lang="en-US" sz="2000" dirty="0"/>
              <a:t>connections between the classes that interact or inherit from each other</a:t>
            </a:r>
          </a:p>
          <a:p>
            <a:pPr>
              <a:spcBef>
                <a:spcPts val="600"/>
              </a:spcBef>
              <a:spcAft>
                <a:spcPts val="600"/>
              </a:spcAft>
            </a:pPr>
            <a:r>
              <a:rPr lang="en-US" sz="2400" dirty="0"/>
              <a:t>Not represented in a UML class diagram:</a:t>
            </a:r>
          </a:p>
          <a:p>
            <a:pPr lvl="1">
              <a:spcBef>
                <a:spcPts val="600"/>
              </a:spcBef>
              <a:spcAft>
                <a:spcPts val="600"/>
              </a:spcAft>
            </a:pPr>
            <a:r>
              <a:rPr lang="en-US" sz="2000" dirty="0"/>
              <a:t>details of how the classes interact with each other</a:t>
            </a:r>
          </a:p>
          <a:p>
            <a:pPr lvl="1">
              <a:spcBef>
                <a:spcPts val="600"/>
              </a:spcBef>
              <a:spcAft>
                <a:spcPts val="600"/>
              </a:spcAft>
            </a:pPr>
            <a:r>
              <a:rPr lang="en-US" sz="2000" dirty="0"/>
              <a:t>algorithmic details; how a particular behavior is implemented</a:t>
            </a:r>
          </a:p>
        </p:txBody>
      </p:sp>
    </p:spTree>
    <p:extLst>
      <p:ext uri="{BB962C8B-B14F-4D97-AF65-F5344CB8AC3E}">
        <p14:creationId xmlns:p14="http://schemas.microsoft.com/office/powerpoint/2010/main" val="112368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of a single class</a:t>
            </a:r>
          </a:p>
        </p:txBody>
      </p:sp>
      <p:grpSp>
        <p:nvGrpSpPr>
          <p:cNvPr id="13" name="Group 12"/>
          <p:cNvGrpSpPr/>
          <p:nvPr/>
        </p:nvGrpSpPr>
        <p:grpSpPr>
          <a:xfrm>
            <a:off x="3276600" y="2656114"/>
            <a:ext cx="2819400" cy="1905000"/>
            <a:chOff x="6096000" y="1371600"/>
            <a:chExt cx="2819400" cy="1905000"/>
          </a:xfrm>
          <a:solidFill>
            <a:schemeClr val="accent6">
              <a:lumMod val="20000"/>
              <a:lumOff val="80000"/>
            </a:schemeClr>
          </a:solidFill>
        </p:grpSpPr>
        <p:sp>
          <p:nvSpPr>
            <p:cNvPr id="4" name="Flowchart: Process 3"/>
            <p:cNvSpPr/>
            <p:nvPr/>
          </p:nvSpPr>
          <p:spPr>
            <a:xfrm>
              <a:off x="6096000" y="1371600"/>
              <a:ext cx="2819400" cy="4572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a:solidFill>
                    <a:srgbClr val="800000"/>
                  </a:solidFill>
                </a:rPr>
                <a:t>Rectangle</a:t>
              </a:r>
            </a:p>
          </p:txBody>
        </p:sp>
        <p:sp>
          <p:nvSpPr>
            <p:cNvPr id="5" name="Flowchart: Process 4"/>
            <p:cNvSpPr/>
            <p:nvPr/>
          </p:nvSpPr>
          <p:spPr>
            <a:xfrm>
              <a:off x="6096000" y="1828800"/>
              <a:ext cx="2819400" cy="6858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dirty="0">
                  <a:solidFill>
                    <a:schemeClr val="tx1"/>
                  </a:solidFill>
                  <a:latin typeface="Courier New" panose="02070309020205020404" pitchFamily="49" charset="0"/>
                  <a:cs typeface="Courier New" panose="02070309020205020404" pitchFamily="49" charset="0"/>
                </a:rPr>
                <a:t>- width: </a:t>
              </a:r>
              <a:r>
                <a:rPr lang="en-US" sz="1300" b="1" dirty="0" err="1">
                  <a:solidFill>
                    <a:schemeClr val="tx1"/>
                  </a:solidFill>
                  <a:latin typeface="Courier New" panose="02070309020205020404" pitchFamily="49" charset="0"/>
                  <a:cs typeface="Courier New" panose="02070309020205020404" pitchFamily="49" charset="0"/>
                </a:rPr>
                <a:t>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height: </a:t>
              </a:r>
              <a:r>
                <a:rPr lang="en-US" sz="1300" b="1" dirty="0" err="1">
                  <a:solidFill>
                    <a:schemeClr val="tx1"/>
                  </a:solidFill>
                  <a:latin typeface="Courier New" panose="02070309020205020404" pitchFamily="49" charset="0"/>
                  <a:cs typeface="Courier New" panose="02070309020205020404" pitchFamily="49" charset="0"/>
                </a:rPr>
                <a:t>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area: double</a:t>
              </a:r>
            </a:p>
          </p:txBody>
        </p:sp>
        <p:sp>
          <p:nvSpPr>
            <p:cNvPr id="6" name="Flowchart: Process 5"/>
            <p:cNvSpPr/>
            <p:nvPr/>
          </p:nvSpPr>
          <p:spPr>
            <a:xfrm>
              <a:off x="6096000" y="2514600"/>
              <a:ext cx="2819400" cy="7620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a:solidFill>
                    <a:schemeClr val="tx1"/>
                  </a:solidFill>
                  <a:latin typeface="Courier New" panose="02070309020205020404" pitchFamily="49" charset="0"/>
                  <a:cs typeface="Courier New" panose="02070309020205020404" pitchFamily="49" charset="0"/>
                </a:rPr>
                <a:t># Rectangle(</a:t>
              </a:r>
              <a:r>
                <a:rPr lang="en-US" sz="1300" b="1" spc="-100" dirty="0" err="1">
                  <a:solidFill>
                    <a:schemeClr val="tx1"/>
                  </a:solidFill>
                  <a:latin typeface="Courier New" panose="02070309020205020404" pitchFamily="49" charset="0"/>
                  <a:cs typeface="Courier New" panose="02070309020205020404" pitchFamily="49" charset="0"/>
                </a:rPr>
                <a:t>w:int</a:t>
              </a:r>
              <a:r>
                <a:rPr lang="en-US" sz="1300" b="1" spc="-100" dirty="0">
                  <a:solidFill>
                    <a:schemeClr val="tx1"/>
                  </a:solidFill>
                  <a:latin typeface="Courier New" panose="02070309020205020404" pitchFamily="49" charset="0"/>
                  <a:cs typeface="Courier New" panose="02070309020205020404" pitchFamily="49" charset="0"/>
                </a:rPr>
                <a:t>,  h:int)</a:t>
              </a:r>
            </a:p>
            <a:p>
              <a:r>
                <a:rPr lang="en-US" sz="1300" b="1" spc="-100" dirty="0">
                  <a:solidFill>
                    <a:schemeClr val="tx1"/>
                  </a:solidFill>
                  <a:latin typeface="Courier New" panose="02070309020205020404" pitchFamily="49" charset="0"/>
                  <a:cs typeface="Courier New" panose="02070309020205020404" pitchFamily="49" charset="0"/>
                </a:rPr>
                <a:t>+ distance(</a:t>
              </a:r>
              <a:r>
                <a:rPr lang="en-US" sz="1300" b="1" spc="-100" dirty="0" err="1">
                  <a:solidFill>
                    <a:schemeClr val="tx1"/>
                  </a:solidFill>
                  <a:latin typeface="Courier New" panose="02070309020205020404" pitchFamily="49" charset="0"/>
                  <a:cs typeface="Courier New" panose="02070309020205020404" pitchFamily="49" charset="0"/>
                </a:rPr>
                <a:t>r:Rectangle</a:t>
              </a:r>
              <a:r>
                <a:rPr lang="en-US" sz="1300" b="1" spc="-100" dirty="0">
                  <a:solidFill>
                    <a:schemeClr val="tx1"/>
                  </a:solidFill>
                  <a:latin typeface="Courier New" panose="02070309020205020404" pitchFamily="49" charset="0"/>
                  <a:cs typeface="Courier New" panose="02070309020205020404" pitchFamily="49" charset="0"/>
                </a:rPr>
                <a:t>):double</a:t>
              </a:r>
            </a:p>
          </p:txBody>
        </p:sp>
      </p:grpSp>
      <p:grpSp>
        <p:nvGrpSpPr>
          <p:cNvPr id="14" name="Group 13"/>
          <p:cNvGrpSpPr/>
          <p:nvPr/>
        </p:nvGrpSpPr>
        <p:grpSpPr>
          <a:xfrm>
            <a:off x="381000" y="2656114"/>
            <a:ext cx="2286000" cy="1905000"/>
            <a:chOff x="6096000" y="3733800"/>
            <a:chExt cx="2819400" cy="1905000"/>
          </a:xfrm>
          <a:solidFill>
            <a:schemeClr val="accent6">
              <a:lumMod val="20000"/>
              <a:lumOff val="80000"/>
            </a:schemeClr>
          </a:solidFill>
        </p:grpSpPr>
        <p:sp>
          <p:nvSpPr>
            <p:cNvPr id="9" name="Flowchart: Process 8"/>
            <p:cNvSpPr/>
            <p:nvPr/>
          </p:nvSpPr>
          <p:spPr>
            <a:xfrm>
              <a:off x="6096000" y="3733800"/>
              <a:ext cx="2819400" cy="4572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Student</a:t>
              </a:r>
            </a:p>
          </p:txBody>
        </p:sp>
        <p:sp>
          <p:nvSpPr>
            <p:cNvPr id="10" name="Flowchart: Process 9"/>
            <p:cNvSpPr/>
            <p:nvPr/>
          </p:nvSpPr>
          <p:spPr>
            <a:xfrm>
              <a:off x="6096000" y="4191000"/>
              <a:ext cx="2819400" cy="6858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dirty="0">
                  <a:solidFill>
                    <a:schemeClr val="tx1"/>
                  </a:solidFill>
                  <a:latin typeface="Courier New" panose="02070309020205020404" pitchFamily="49" charset="0"/>
                  <a:cs typeface="Courier New" panose="02070309020205020404" pitchFamily="49" charset="0"/>
                </a:rPr>
                <a:t>- name: String</a:t>
              </a:r>
            </a:p>
            <a:p>
              <a:r>
                <a:rPr lang="en-US" sz="1300" b="1" dirty="0">
                  <a:solidFill>
                    <a:schemeClr val="tx1"/>
                  </a:solidFill>
                  <a:latin typeface="Courier New" panose="02070309020205020404" pitchFamily="49" charset="0"/>
                  <a:cs typeface="Courier New" panose="02070309020205020404" pitchFamily="49" charset="0"/>
                </a:rPr>
                <a:t>- id: </a:t>
              </a:r>
              <a:r>
                <a:rPr lang="en-US" sz="1300" b="1" dirty="0" err="1">
                  <a:solidFill>
                    <a:schemeClr val="tx1"/>
                  </a:solidFill>
                  <a:latin typeface="Courier New" panose="02070309020205020404" pitchFamily="49" charset="0"/>
                  <a:cs typeface="Courier New" panose="02070309020205020404" pitchFamily="49" charset="0"/>
                </a:rPr>
                <a:t>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a:t>
              </a:r>
              <a:r>
                <a:rPr lang="en-US" sz="1300" b="1" dirty="0" err="1">
                  <a:solidFill>
                    <a:schemeClr val="tx1"/>
                  </a:solidFill>
                  <a:latin typeface="Courier New" panose="02070309020205020404" pitchFamily="49" charset="0"/>
                  <a:cs typeface="Courier New" panose="02070309020205020404" pitchFamily="49" charset="0"/>
                </a:rPr>
                <a:t>totalStudents:int</a:t>
              </a:r>
              <a:endParaRPr lang="en-US" sz="1300" b="1" dirty="0">
                <a:solidFill>
                  <a:schemeClr val="tx1"/>
                </a:solidFill>
                <a:latin typeface="Courier New" panose="02070309020205020404" pitchFamily="49" charset="0"/>
                <a:cs typeface="Courier New" panose="02070309020205020404" pitchFamily="49" charset="0"/>
              </a:endParaRPr>
            </a:p>
          </p:txBody>
        </p:sp>
        <p:sp>
          <p:nvSpPr>
            <p:cNvPr id="11" name="Flowchart: Process 10"/>
            <p:cNvSpPr/>
            <p:nvPr/>
          </p:nvSpPr>
          <p:spPr>
            <a:xfrm>
              <a:off x="6096000" y="4876800"/>
              <a:ext cx="2819400" cy="7620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getID</a:t>
              </a:r>
              <a:r>
                <a:rPr lang="en-US" sz="1300" b="1" spc="-100" dirty="0">
                  <a:solidFill>
                    <a:schemeClr val="tx1"/>
                  </a:solidFill>
                  <a:latin typeface="Courier New" panose="02070309020205020404" pitchFamily="49" charset="0"/>
                  <a:cs typeface="Courier New" panose="02070309020205020404" pitchFamily="49" charset="0"/>
                </a:rPr>
                <a:t>():</a:t>
              </a:r>
              <a:r>
                <a:rPr lang="en-US" sz="1300" b="1" spc="-100" dirty="0" err="1">
                  <a:solidFill>
                    <a:schemeClr val="tx1"/>
                  </a:solidFill>
                  <a:latin typeface="Courier New" panose="02070309020205020404" pitchFamily="49" charset="0"/>
                  <a:cs typeface="Courier New" panose="02070309020205020404" pitchFamily="49" charset="0"/>
                </a:rPr>
                <a:t>int</a:t>
              </a:r>
              <a:endParaRPr lang="en-US" sz="1300" b="1" spc="-100" dirty="0">
                <a:solidFill>
                  <a:schemeClr val="tx1"/>
                </a:solidFill>
                <a:latin typeface="Courier New" panose="02070309020205020404" pitchFamily="49" charset="0"/>
                <a:cs typeface="Courier New" panose="02070309020205020404" pitchFamily="49" charset="0"/>
              </a:endParaRPr>
            </a:p>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getEmail</a:t>
              </a:r>
              <a:r>
                <a:rPr lang="en-US" sz="1300" b="1" spc="-100" dirty="0">
                  <a:solidFill>
                    <a:schemeClr val="tx1"/>
                  </a:solidFill>
                  <a:latin typeface="Courier New" panose="02070309020205020404" pitchFamily="49" charset="0"/>
                  <a:cs typeface="Courier New" panose="02070309020205020404" pitchFamily="49" charset="0"/>
                </a:rPr>
                <a:t>():String</a:t>
              </a:r>
            </a:p>
          </p:txBody>
        </p:sp>
      </p:grpSp>
      <p:grpSp>
        <p:nvGrpSpPr>
          <p:cNvPr id="15" name="Group 14"/>
          <p:cNvGrpSpPr/>
          <p:nvPr/>
        </p:nvGrpSpPr>
        <p:grpSpPr>
          <a:xfrm>
            <a:off x="6477000" y="2667000"/>
            <a:ext cx="2286000" cy="1894114"/>
            <a:chOff x="6096000" y="3733800"/>
            <a:chExt cx="2819400" cy="1894114"/>
          </a:xfrm>
          <a:solidFill>
            <a:schemeClr val="accent6">
              <a:lumMod val="20000"/>
              <a:lumOff val="80000"/>
            </a:schemeClr>
          </a:solidFill>
        </p:grpSpPr>
        <p:sp>
          <p:nvSpPr>
            <p:cNvPr id="16" name="Flowchart: Process 15"/>
            <p:cNvSpPr/>
            <p:nvPr/>
          </p:nvSpPr>
          <p:spPr>
            <a:xfrm>
              <a:off x="6096000" y="3733800"/>
              <a:ext cx="2819400"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&lt;&lt;interface&gt;&gt;</a:t>
              </a:r>
            </a:p>
            <a:p>
              <a:pPr algn="ctr"/>
              <a:r>
                <a:rPr lang="en-US" b="1" dirty="0">
                  <a:solidFill>
                    <a:srgbClr val="800000"/>
                  </a:solidFill>
                </a:rPr>
                <a:t>Shape</a:t>
              </a:r>
            </a:p>
          </p:txBody>
        </p:sp>
        <p:sp>
          <p:nvSpPr>
            <p:cNvPr id="17" name="Flowchart: Process 16"/>
            <p:cNvSpPr/>
            <p:nvPr/>
          </p:nvSpPr>
          <p:spPr>
            <a:xfrm>
              <a:off x="6096000" y="4278086"/>
              <a:ext cx="2819400" cy="6858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dirty="0">
                <a:solidFill>
                  <a:schemeClr val="tx1"/>
                </a:solidFill>
                <a:latin typeface="Courier New" panose="02070309020205020404" pitchFamily="49" charset="0"/>
                <a:cs typeface="Courier New" panose="02070309020205020404" pitchFamily="49" charset="0"/>
              </a:endParaRPr>
            </a:p>
          </p:txBody>
        </p:sp>
        <p:sp>
          <p:nvSpPr>
            <p:cNvPr id="18" name="Flowchart: Process 17"/>
            <p:cNvSpPr/>
            <p:nvPr/>
          </p:nvSpPr>
          <p:spPr>
            <a:xfrm>
              <a:off x="6096000" y="4965441"/>
              <a:ext cx="2819400" cy="662473"/>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calculateArea</a:t>
              </a:r>
              <a:r>
                <a:rPr lang="en-US" sz="1300" b="1" spc="-100" dirty="0">
                  <a:solidFill>
                    <a:schemeClr val="tx1"/>
                  </a:solidFill>
                  <a:latin typeface="Courier New" panose="02070309020205020404" pitchFamily="49" charset="0"/>
                  <a:cs typeface="Courier New" panose="02070309020205020404" pitchFamily="49" charset="0"/>
                </a:rPr>
                <a:t>():double</a:t>
              </a:r>
            </a:p>
          </p:txBody>
        </p:sp>
      </p:grpSp>
      <p:sp>
        <p:nvSpPr>
          <p:cNvPr id="19" name="TextBox 18"/>
          <p:cNvSpPr txBox="1"/>
          <p:nvPr/>
        </p:nvSpPr>
        <p:spPr>
          <a:xfrm>
            <a:off x="381000" y="1057184"/>
            <a:ext cx="4698209"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Class name on top</a:t>
            </a:r>
          </a:p>
          <a:p>
            <a:pPr marL="285750" indent="-285750">
              <a:buFont typeface="Arial" panose="020B0604020202020204" pitchFamily="34" charset="0"/>
              <a:buChar char="•"/>
            </a:pPr>
            <a:r>
              <a:rPr lang="en-US" dirty="0"/>
              <a:t>write «interface» on top of interfaces' names</a:t>
            </a:r>
          </a:p>
          <a:p>
            <a:pPr marL="285750" indent="-285750">
              <a:buFont typeface="Arial" panose="020B0604020202020204" pitchFamily="34" charset="0"/>
              <a:buChar char="•"/>
            </a:pPr>
            <a:r>
              <a:rPr lang="en-US" dirty="0"/>
              <a:t>use </a:t>
            </a:r>
            <a:r>
              <a:rPr lang="en-US" i="1" dirty="0"/>
              <a:t>italics </a:t>
            </a:r>
            <a:r>
              <a:rPr lang="en-US" dirty="0"/>
              <a:t>for an abstract class name</a:t>
            </a:r>
          </a:p>
          <a:p>
            <a:endParaRPr lang="en-US" dirty="0"/>
          </a:p>
        </p:txBody>
      </p:sp>
      <p:cxnSp>
        <p:nvCxnSpPr>
          <p:cNvPr id="21" name="Straight Arrow Connector 20"/>
          <p:cNvCxnSpPr/>
          <p:nvPr/>
        </p:nvCxnSpPr>
        <p:spPr>
          <a:xfrm>
            <a:off x="4093663" y="1894114"/>
            <a:ext cx="592637" cy="925286"/>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4931863" y="1619108"/>
            <a:ext cx="2002337" cy="1287661"/>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477784" y="5029200"/>
            <a:ext cx="2092432" cy="92333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Attributes (optional)</a:t>
            </a:r>
          </a:p>
          <a:p>
            <a:pPr marL="285750" indent="-285750">
              <a:buFont typeface="Arial" panose="020B0604020202020204" pitchFamily="34" charset="0"/>
              <a:buChar char="•"/>
            </a:pPr>
            <a:r>
              <a:rPr lang="en-US" dirty="0"/>
              <a:t>In the middle</a:t>
            </a:r>
          </a:p>
          <a:p>
            <a:endParaRPr lang="en-US" dirty="0"/>
          </a:p>
        </p:txBody>
      </p:sp>
      <p:cxnSp>
        <p:nvCxnSpPr>
          <p:cNvPr id="31" name="Straight Arrow Connector 30"/>
          <p:cNvCxnSpPr>
            <a:stCxn id="30" idx="3"/>
          </p:cNvCxnSpPr>
          <p:nvPr/>
        </p:nvCxnSpPr>
        <p:spPr>
          <a:xfrm flipV="1">
            <a:off x="2570216" y="3581401"/>
            <a:ext cx="782584" cy="1909464"/>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3309257" y="5013658"/>
            <a:ext cx="4850302"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Operations/ methods (optional)</a:t>
            </a:r>
          </a:p>
          <a:p>
            <a:pPr marL="285750" indent="-285750">
              <a:buFont typeface="Arial" panose="020B0604020202020204" pitchFamily="34" charset="0"/>
              <a:buChar char="•"/>
            </a:pPr>
            <a:r>
              <a:rPr lang="en-US" dirty="0"/>
              <a:t>may omit trivial (get/set) methods</a:t>
            </a:r>
          </a:p>
          <a:p>
            <a:pPr marL="285750" indent="-285750">
              <a:buFont typeface="Arial" panose="020B0604020202020204" pitchFamily="34" charset="0"/>
              <a:buChar char="•"/>
            </a:pPr>
            <a:r>
              <a:rPr lang="en-US" dirty="0"/>
              <a:t>but don't omit any methods from an interface!</a:t>
            </a:r>
          </a:p>
          <a:p>
            <a:pPr marL="285750" indent="-285750">
              <a:buFont typeface="Arial" panose="020B0604020202020204" pitchFamily="34" charset="0"/>
              <a:buChar char="•"/>
            </a:pPr>
            <a:r>
              <a:rPr lang="en-US" dirty="0"/>
              <a:t>should not include inherited methods</a:t>
            </a:r>
          </a:p>
        </p:txBody>
      </p:sp>
      <p:cxnSp>
        <p:nvCxnSpPr>
          <p:cNvPr id="37" name="Straight Arrow Connector 36"/>
          <p:cNvCxnSpPr>
            <a:stCxn id="35" idx="0"/>
          </p:cNvCxnSpPr>
          <p:nvPr/>
        </p:nvCxnSpPr>
        <p:spPr>
          <a:xfrm flipH="1" flipV="1">
            <a:off x="4931864" y="4425831"/>
            <a:ext cx="802544" cy="587827"/>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35" idx="0"/>
          </p:cNvCxnSpPr>
          <p:nvPr/>
        </p:nvCxnSpPr>
        <p:spPr>
          <a:xfrm flipV="1">
            <a:off x="5734408" y="4425831"/>
            <a:ext cx="1029887" cy="587827"/>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156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Class attributes (fields, instance variables)</a:t>
            </a:r>
            <a:endParaRPr lang="en-US" dirty="0"/>
          </a:p>
        </p:txBody>
      </p:sp>
      <p:sp>
        <p:nvSpPr>
          <p:cNvPr id="7" name="Content Placeholder 6"/>
          <p:cNvSpPr>
            <a:spLocks noGrp="1"/>
          </p:cNvSpPr>
          <p:nvPr>
            <p:ph idx="1"/>
          </p:nvPr>
        </p:nvSpPr>
        <p:spPr>
          <a:xfrm>
            <a:off x="628650" y="2209799"/>
            <a:ext cx="5010150" cy="3967163"/>
          </a:xfrm>
        </p:spPr>
        <p:txBody>
          <a:bodyPr/>
          <a:lstStyle/>
          <a:p>
            <a:r>
              <a:rPr lang="en-US" dirty="0"/>
              <a:t>Visibility</a:t>
            </a:r>
          </a:p>
          <a:p>
            <a:pPr marL="342900" lvl="1" indent="0">
              <a:buNone/>
            </a:pPr>
            <a:r>
              <a:rPr lang="en-US" dirty="0"/>
              <a:t>+  public</a:t>
            </a:r>
          </a:p>
          <a:p>
            <a:pPr marL="342900" lvl="1" indent="0">
              <a:buNone/>
            </a:pPr>
            <a:r>
              <a:rPr lang="en-US" dirty="0"/>
              <a:t>#  protected</a:t>
            </a:r>
          </a:p>
          <a:p>
            <a:pPr marL="342900" lvl="1" indent="0">
              <a:buNone/>
            </a:pPr>
            <a:r>
              <a:rPr lang="en-US" dirty="0"/>
              <a:t>-  private</a:t>
            </a:r>
          </a:p>
          <a:p>
            <a:pPr marL="342900" lvl="1" indent="0">
              <a:buNone/>
            </a:pPr>
            <a:r>
              <a:rPr lang="en-US" dirty="0"/>
              <a:t>~  package (default)</a:t>
            </a:r>
          </a:p>
          <a:p>
            <a:r>
              <a:rPr lang="en-US" u="sng" dirty="0"/>
              <a:t>underline static attributes</a:t>
            </a:r>
            <a:r>
              <a:rPr lang="en-US" dirty="0"/>
              <a:t>	</a:t>
            </a:r>
          </a:p>
        </p:txBody>
      </p:sp>
      <p:grpSp>
        <p:nvGrpSpPr>
          <p:cNvPr id="13" name="Group 12"/>
          <p:cNvGrpSpPr/>
          <p:nvPr/>
        </p:nvGrpSpPr>
        <p:grpSpPr>
          <a:xfrm>
            <a:off x="6232245" y="1310438"/>
            <a:ext cx="2819400" cy="2347162"/>
            <a:chOff x="6096000" y="1371600"/>
            <a:chExt cx="2819400" cy="2347162"/>
          </a:xfrm>
          <a:solidFill>
            <a:schemeClr val="accent6">
              <a:lumMod val="20000"/>
              <a:lumOff val="80000"/>
            </a:schemeClr>
          </a:solidFill>
        </p:grpSpPr>
        <p:sp>
          <p:nvSpPr>
            <p:cNvPr id="4" name="Flowchart: Process 3"/>
            <p:cNvSpPr/>
            <p:nvPr/>
          </p:nvSpPr>
          <p:spPr>
            <a:xfrm>
              <a:off x="6096000" y="1371600"/>
              <a:ext cx="2819400" cy="4572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Student</a:t>
              </a:r>
            </a:p>
          </p:txBody>
        </p:sp>
        <p:sp>
          <p:nvSpPr>
            <p:cNvPr id="5" name="Flowchart: Process 4"/>
            <p:cNvSpPr/>
            <p:nvPr/>
          </p:nvSpPr>
          <p:spPr>
            <a:xfrm>
              <a:off x="6096000" y="1828800"/>
              <a:ext cx="2819400" cy="1432762"/>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dirty="0">
                  <a:solidFill>
                    <a:schemeClr val="tx1"/>
                  </a:solidFill>
                  <a:latin typeface="Courier New" panose="02070309020205020404" pitchFamily="49" charset="0"/>
                  <a:cs typeface="Courier New" panose="02070309020205020404" pitchFamily="49" charset="0"/>
                </a:rPr>
                <a:t>+ name: </a:t>
              </a:r>
              <a:r>
                <a:rPr lang="en-US" sz="1300" b="1" dirty="0" err="1">
                  <a:solidFill>
                    <a:schemeClr val="tx1"/>
                  </a:solidFill>
                  <a:latin typeface="Courier New" panose="02070309020205020404" pitchFamily="49" charset="0"/>
                  <a:cs typeface="Courier New" panose="02070309020205020404" pitchFamily="49" charset="0"/>
                </a:rPr>
                <a:t>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email: String</a:t>
              </a:r>
            </a:p>
            <a:p>
              <a:r>
                <a:rPr lang="en-US" sz="1300" b="1" dirty="0">
                  <a:solidFill>
                    <a:schemeClr val="tx1"/>
                  </a:solidFill>
                  <a:latin typeface="Courier New" panose="02070309020205020404" pitchFamily="49" charset="0"/>
                  <a:cs typeface="Courier New" panose="02070309020205020404" pitchFamily="49" charset="0"/>
                </a:rPr>
                <a:t>- DOB: String</a:t>
              </a:r>
            </a:p>
            <a:p>
              <a:r>
                <a:rPr lang="en-US" sz="1300" b="1" dirty="0">
                  <a:solidFill>
                    <a:schemeClr val="tx1"/>
                  </a:solidFill>
                  <a:latin typeface="Courier New" panose="02070309020205020404" pitchFamily="49" charset="0"/>
                  <a:cs typeface="Courier New" panose="02070309020205020404" pitchFamily="49" charset="0"/>
                </a:rPr>
                <a:t># Age: </a:t>
              </a:r>
              <a:r>
                <a:rPr lang="en-US" sz="1300" b="1" dirty="0" err="1">
                  <a:solidFill>
                    <a:schemeClr val="tx1"/>
                  </a:solidFill>
                  <a:latin typeface="Courier New" panose="02070309020205020404" pitchFamily="49" charset="0"/>
                  <a:cs typeface="Courier New" panose="02070309020205020404" pitchFamily="49" charset="0"/>
                </a:rPr>
                <a:t>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a:t>
              </a:r>
              <a:r>
                <a:rPr lang="en-US" sz="1300" b="1" u="sng" dirty="0" err="1">
                  <a:solidFill>
                    <a:schemeClr val="tx1"/>
                  </a:solidFill>
                  <a:latin typeface="Courier New" panose="02070309020205020404" pitchFamily="49" charset="0"/>
                  <a:cs typeface="Courier New" panose="02070309020205020404" pitchFamily="49" charset="0"/>
                </a:rPr>
                <a:t>dawgID</a:t>
              </a:r>
              <a:r>
                <a:rPr lang="en-US" sz="1300" b="1" u="sng" dirty="0">
                  <a:solidFill>
                    <a:schemeClr val="tx1"/>
                  </a:solidFill>
                  <a:latin typeface="Courier New" panose="02070309020205020404" pitchFamily="49" charset="0"/>
                  <a:cs typeface="Courier New" panose="02070309020205020404" pitchFamily="49" charset="0"/>
                </a:rPr>
                <a:t>: </a:t>
              </a:r>
              <a:r>
                <a:rPr lang="en-US" sz="1300" b="1" u="sng" dirty="0" err="1">
                  <a:solidFill>
                    <a:schemeClr val="tx1"/>
                  </a:solidFill>
                  <a:latin typeface="Courier New" panose="02070309020205020404" pitchFamily="49" charset="0"/>
                  <a:cs typeface="Courier New" panose="02070309020205020404" pitchFamily="49" charset="0"/>
                </a:rPr>
                <a:t>int</a:t>
              </a:r>
              <a:endParaRPr lang="en-US" sz="1300" b="1" u="sng"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courses[100]:Course</a:t>
              </a:r>
            </a:p>
          </p:txBody>
        </p:sp>
        <p:sp>
          <p:nvSpPr>
            <p:cNvPr id="6" name="Flowchart: Process 5"/>
            <p:cNvSpPr/>
            <p:nvPr/>
          </p:nvSpPr>
          <p:spPr>
            <a:xfrm>
              <a:off x="6096000" y="3274595"/>
              <a:ext cx="2819400" cy="444167"/>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calculateTuition</a:t>
              </a:r>
              <a:r>
                <a:rPr lang="en-US" sz="1300" b="1" spc="-100" dirty="0">
                  <a:solidFill>
                    <a:schemeClr val="tx1"/>
                  </a:solidFill>
                  <a:latin typeface="Courier New" panose="02070309020205020404" pitchFamily="49" charset="0"/>
                  <a:cs typeface="Courier New" panose="02070309020205020404" pitchFamily="49" charset="0"/>
                </a:rPr>
                <a:t>():double</a:t>
              </a:r>
            </a:p>
          </p:txBody>
        </p:sp>
      </p:grpSp>
      <p:cxnSp>
        <p:nvCxnSpPr>
          <p:cNvPr id="26" name="Straight Arrow Connector 25"/>
          <p:cNvCxnSpPr/>
          <p:nvPr/>
        </p:nvCxnSpPr>
        <p:spPr>
          <a:xfrm flipV="1">
            <a:off x="1981200" y="2162176"/>
            <a:ext cx="4343400" cy="348411"/>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flipV="1">
            <a:off x="3886200" y="2822343"/>
            <a:ext cx="2574645" cy="1521435"/>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8" name="Line Callout 2 7"/>
          <p:cNvSpPr/>
          <p:nvPr/>
        </p:nvSpPr>
        <p:spPr>
          <a:xfrm>
            <a:off x="304800" y="1371600"/>
            <a:ext cx="5105400" cy="561974"/>
          </a:xfrm>
          <a:prstGeom prst="borderCallout2">
            <a:avLst>
              <a:gd name="adj1" fmla="val 47598"/>
              <a:gd name="adj2" fmla="val 99772"/>
              <a:gd name="adj3" fmla="val 68062"/>
              <a:gd name="adj4" fmla="val 110337"/>
              <a:gd name="adj5" fmla="val 91788"/>
              <a:gd name="adj6" fmla="val 116085"/>
            </a:avLst>
          </a:prstGeom>
          <a:solidFill>
            <a:schemeClr val="accent5">
              <a:lumMod val="20000"/>
              <a:lumOff val="80000"/>
            </a:schemeClr>
          </a:solid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US" b="1" dirty="0">
                <a:latin typeface="Arial Rounded MT Bold" panose="020F0704030504030204" pitchFamily="34" charset="0"/>
                <a:cs typeface="Courier New" panose="02070309020205020404" pitchFamily="49" charset="0"/>
              </a:rPr>
              <a:t>visibility name : type [count] = </a:t>
            </a:r>
            <a:r>
              <a:rPr lang="en-US" b="1" dirty="0" err="1">
                <a:latin typeface="Arial Rounded MT Bold" panose="020F0704030504030204" pitchFamily="34" charset="0"/>
                <a:cs typeface="Courier New" panose="02070309020205020404" pitchFamily="49" charset="0"/>
              </a:rPr>
              <a:t>default_value</a:t>
            </a:r>
            <a:endParaRPr lang="en-US" b="1" dirty="0">
              <a:latin typeface="Arial Rounded MT Bold" panose="020F0704030504030204" pitchFamily="34" charset="0"/>
              <a:cs typeface="Courier New" panose="02070309020205020404" pitchFamily="49" charset="0"/>
            </a:endParaRPr>
          </a:p>
        </p:txBody>
      </p:sp>
    </p:spTree>
    <p:extLst>
      <p:ext uri="{BB962C8B-B14F-4D97-AF65-F5344CB8AC3E}">
        <p14:creationId xmlns:p14="http://schemas.microsoft.com/office/powerpoint/2010/main" val="364511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500"/>
                                        <p:tgtEl>
                                          <p:spTgt spid="7">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operations / methods</a:t>
            </a:r>
          </a:p>
        </p:txBody>
      </p:sp>
      <p:sp>
        <p:nvSpPr>
          <p:cNvPr id="7" name="Content Placeholder 6"/>
          <p:cNvSpPr>
            <a:spLocks noGrp="1"/>
          </p:cNvSpPr>
          <p:nvPr>
            <p:ph idx="1"/>
          </p:nvPr>
        </p:nvSpPr>
        <p:spPr>
          <a:xfrm>
            <a:off x="628650" y="2209799"/>
            <a:ext cx="5010150" cy="3967163"/>
          </a:xfrm>
        </p:spPr>
        <p:txBody>
          <a:bodyPr/>
          <a:lstStyle/>
          <a:p>
            <a:r>
              <a:rPr lang="en-US" dirty="0"/>
              <a:t>Visibility</a:t>
            </a:r>
          </a:p>
          <a:p>
            <a:pPr marL="342900" lvl="1" indent="0">
              <a:buNone/>
            </a:pPr>
            <a:r>
              <a:rPr lang="en-US" dirty="0"/>
              <a:t>+  public</a:t>
            </a:r>
          </a:p>
          <a:p>
            <a:pPr marL="342900" lvl="1" indent="0">
              <a:buNone/>
            </a:pPr>
            <a:r>
              <a:rPr lang="en-US" dirty="0"/>
              <a:t>#  protected</a:t>
            </a:r>
          </a:p>
          <a:p>
            <a:pPr marL="342900" lvl="1" indent="0">
              <a:buNone/>
            </a:pPr>
            <a:r>
              <a:rPr lang="en-US" dirty="0"/>
              <a:t>-  private</a:t>
            </a:r>
          </a:p>
          <a:p>
            <a:pPr marL="342900" lvl="1" indent="0">
              <a:buNone/>
            </a:pPr>
            <a:r>
              <a:rPr lang="en-US" dirty="0"/>
              <a:t>~  package (default)</a:t>
            </a:r>
          </a:p>
          <a:p>
            <a:r>
              <a:rPr lang="en-US" u="sng" dirty="0"/>
              <a:t>underline static methods</a:t>
            </a:r>
          </a:p>
          <a:p>
            <a:r>
              <a:rPr lang="en-US" dirty="0"/>
              <a:t>Parameters listed as </a:t>
            </a:r>
            <a:r>
              <a:rPr lang="en-US" dirty="0" err="1"/>
              <a:t>name:type</a:t>
            </a:r>
            <a:endParaRPr lang="en-US" dirty="0"/>
          </a:p>
          <a:p>
            <a:r>
              <a:rPr lang="en-US" dirty="0"/>
              <a:t>Omit </a:t>
            </a:r>
            <a:r>
              <a:rPr lang="en-US" dirty="0" err="1"/>
              <a:t>return_type</a:t>
            </a:r>
            <a:r>
              <a:rPr lang="en-US" dirty="0"/>
              <a:t> on constructors and when return type is void	</a:t>
            </a:r>
          </a:p>
        </p:txBody>
      </p:sp>
      <p:grpSp>
        <p:nvGrpSpPr>
          <p:cNvPr id="13" name="Group 12"/>
          <p:cNvGrpSpPr/>
          <p:nvPr/>
        </p:nvGrpSpPr>
        <p:grpSpPr>
          <a:xfrm>
            <a:off x="5848350" y="1310438"/>
            <a:ext cx="3203295" cy="3261562"/>
            <a:chOff x="6096000" y="1371600"/>
            <a:chExt cx="2819400" cy="3261562"/>
          </a:xfrm>
          <a:solidFill>
            <a:schemeClr val="accent6">
              <a:lumMod val="20000"/>
              <a:lumOff val="80000"/>
            </a:schemeClr>
          </a:solidFill>
        </p:grpSpPr>
        <p:sp>
          <p:nvSpPr>
            <p:cNvPr id="4" name="Flowchart: Process 3"/>
            <p:cNvSpPr/>
            <p:nvPr/>
          </p:nvSpPr>
          <p:spPr>
            <a:xfrm>
              <a:off x="6096000" y="1371600"/>
              <a:ext cx="2819400" cy="4572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Student</a:t>
              </a:r>
            </a:p>
          </p:txBody>
        </p:sp>
        <p:sp>
          <p:nvSpPr>
            <p:cNvPr id="5" name="Flowchart: Process 4"/>
            <p:cNvSpPr/>
            <p:nvPr/>
          </p:nvSpPr>
          <p:spPr>
            <a:xfrm>
              <a:off x="6096000" y="1828800"/>
              <a:ext cx="2819400" cy="1432762"/>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dirty="0">
                  <a:solidFill>
                    <a:schemeClr val="tx1"/>
                  </a:solidFill>
                  <a:latin typeface="Courier New" panose="02070309020205020404" pitchFamily="49" charset="0"/>
                  <a:cs typeface="Courier New" panose="02070309020205020404" pitchFamily="49" charset="0"/>
                </a:rPr>
                <a:t>+ name: String</a:t>
              </a:r>
            </a:p>
            <a:p>
              <a:r>
                <a:rPr lang="en-US" sz="1300" b="1" dirty="0">
                  <a:solidFill>
                    <a:schemeClr val="tx1"/>
                  </a:solidFill>
                  <a:latin typeface="Courier New" panose="02070309020205020404" pitchFamily="49" charset="0"/>
                  <a:cs typeface="Courier New" panose="02070309020205020404" pitchFamily="49" charset="0"/>
                </a:rPr>
                <a:t>+ email: String</a:t>
              </a:r>
            </a:p>
            <a:p>
              <a:r>
                <a:rPr lang="en-US" sz="1300" b="1" dirty="0">
                  <a:solidFill>
                    <a:schemeClr val="tx1"/>
                  </a:solidFill>
                  <a:latin typeface="Courier New" panose="02070309020205020404" pitchFamily="49" charset="0"/>
                  <a:cs typeface="Courier New" panose="02070309020205020404" pitchFamily="49" charset="0"/>
                </a:rPr>
                <a:t>- DOB: String</a:t>
              </a:r>
            </a:p>
            <a:p>
              <a:r>
                <a:rPr lang="en-US" sz="1300" b="1" dirty="0">
                  <a:solidFill>
                    <a:schemeClr val="tx1"/>
                  </a:solidFill>
                  <a:latin typeface="Courier New" panose="02070309020205020404" pitchFamily="49" charset="0"/>
                  <a:cs typeface="Courier New" panose="02070309020205020404" pitchFamily="49" charset="0"/>
                </a:rPr>
                <a:t># Age: </a:t>
              </a:r>
              <a:r>
                <a:rPr lang="en-US" sz="1300" b="1" dirty="0" err="1">
                  <a:solidFill>
                    <a:schemeClr val="tx1"/>
                  </a:solidFill>
                  <a:latin typeface="Courier New" panose="02070309020205020404" pitchFamily="49" charset="0"/>
                  <a:cs typeface="Courier New" panose="02070309020205020404" pitchFamily="49" charset="0"/>
                </a:rPr>
                <a:t>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a:t>
              </a:r>
              <a:r>
                <a:rPr lang="en-US" sz="1300" b="1" u="sng" dirty="0" err="1">
                  <a:solidFill>
                    <a:schemeClr val="tx1"/>
                  </a:solidFill>
                  <a:latin typeface="Courier New" panose="02070309020205020404" pitchFamily="49" charset="0"/>
                  <a:cs typeface="Courier New" panose="02070309020205020404" pitchFamily="49" charset="0"/>
                </a:rPr>
                <a:t>dawgID</a:t>
              </a:r>
              <a:r>
                <a:rPr lang="en-US" sz="1300" b="1" u="sng" dirty="0">
                  <a:solidFill>
                    <a:schemeClr val="tx1"/>
                  </a:solidFill>
                  <a:latin typeface="Courier New" panose="02070309020205020404" pitchFamily="49" charset="0"/>
                  <a:cs typeface="Courier New" panose="02070309020205020404" pitchFamily="49" charset="0"/>
                </a:rPr>
                <a:t>: </a:t>
              </a:r>
              <a:r>
                <a:rPr lang="en-US" sz="1300" b="1" u="sng" dirty="0" err="1">
                  <a:solidFill>
                    <a:schemeClr val="tx1"/>
                  </a:solidFill>
                  <a:latin typeface="Courier New" panose="02070309020205020404" pitchFamily="49" charset="0"/>
                  <a:cs typeface="Courier New" panose="02070309020205020404" pitchFamily="49" charset="0"/>
                </a:rPr>
                <a:t>int</a:t>
              </a:r>
              <a:endParaRPr lang="en-US" sz="1300" b="1" u="sng"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courses[100]:Course</a:t>
              </a:r>
            </a:p>
          </p:txBody>
        </p:sp>
        <p:sp>
          <p:nvSpPr>
            <p:cNvPr id="6" name="Flowchart: Process 5"/>
            <p:cNvSpPr/>
            <p:nvPr/>
          </p:nvSpPr>
          <p:spPr>
            <a:xfrm>
              <a:off x="6096000" y="3261562"/>
              <a:ext cx="2819400" cy="13716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a:solidFill>
                    <a:schemeClr val="tx1"/>
                  </a:solidFill>
                  <a:latin typeface="Courier New" panose="02070309020205020404" pitchFamily="49" charset="0"/>
                  <a:cs typeface="Courier New" panose="02070309020205020404" pitchFamily="49" charset="0"/>
                </a:rPr>
                <a:t>+Student(</a:t>
              </a:r>
              <a:r>
                <a:rPr lang="en-US" sz="1300" b="1" spc="-100" dirty="0" err="1">
                  <a:solidFill>
                    <a:schemeClr val="tx1"/>
                  </a:solidFill>
                  <a:latin typeface="Courier New" panose="02070309020205020404" pitchFamily="49" charset="0"/>
                  <a:cs typeface="Courier New" panose="02070309020205020404" pitchFamily="49" charset="0"/>
                </a:rPr>
                <a:t>n:String,dob:String</a:t>
              </a:r>
              <a:r>
                <a:rPr lang="en-US" sz="1300" b="1" spc="-100" dirty="0">
                  <a:solidFill>
                    <a:schemeClr val="tx1"/>
                  </a:solidFill>
                  <a:latin typeface="Courier New" panose="02070309020205020404" pitchFamily="49" charset="0"/>
                  <a:cs typeface="Courier New" panose="02070309020205020404" pitchFamily="49" charset="0"/>
                </a:rPr>
                <a:t>)</a:t>
              </a:r>
            </a:p>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getTotalCredits</a:t>
              </a:r>
              <a:r>
                <a:rPr lang="en-US" sz="1300" b="1" spc="-100" dirty="0">
                  <a:solidFill>
                    <a:schemeClr val="tx1"/>
                  </a:solidFill>
                  <a:latin typeface="Courier New" panose="02070309020205020404" pitchFamily="49" charset="0"/>
                  <a:cs typeface="Courier New" panose="02070309020205020404" pitchFamily="49" charset="0"/>
                </a:rPr>
                <a:t>():Course</a:t>
              </a:r>
            </a:p>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calculateTuition</a:t>
              </a:r>
              <a:r>
                <a:rPr lang="en-US" sz="1300" b="1" spc="-100" dirty="0">
                  <a:solidFill>
                    <a:schemeClr val="tx1"/>
                  </a:solidFill>
                  <a:latin typeface="Courier New" panose="02070309020205020404" pitchFamily="49" charset="0"/>
                  <a:cs typeface="Courier New" panose="02070309020205020404" pitchFamily="49" charset="0"/>
                </a:rPr>
                <a:t>():double</a:t>
              </a:r>
            </a:p>
            <a:p>
              <a:r>
                <a:rPr lang="en-US" sz="1300" b="1" spc="-100" dirty="0">
                  <a:solidFill>
                    <a:schemeClr val="tx1"/>
                  </a:solidFill>
                  <a:latin typeface="Courier New" panose="02070309020205020404" pitchFamily="49" charset="0"/>
                  <a:cs typeface="Courier New" panose="02070309020205020404" pitchFamily="49" charset="0"/>
                </a:rPr>
                <a:t>+ </a:t>
              </a:r>
              <a:r>
                <a:rPr lang="en-US" sz="1300" b="1" u="sng" spc="-100" dirty="0" err="1">
                  <a:solidFill>
                    <a:schemeClr val="tx1"/>
                  </a:solidFill>
                  <a:latin typeface="Courier New" panose="02070309020205020404" pitchFamily="49" charset="0"/>
                  <a:cs typeface="Courier New" panose="02070309020205020404" pitchFamily="49" charset="0"/>
                </a:rPr>
                <a:t>calculateGPA</a:t>
              </a:r>
              <a:r>
                <a:rPr lang="en-US" sz="1300" b="1" u="sng" spc="-100" dirty="0">
                  <a:solidFill>
                    <a:schemeClr val="tx1"/>
                  </a:solidFill>
                  <a:latin typeface="Courier New" panose="02070309020205020404" pitchFamily="49" charset="0"/>
                  <a:cs typeface="Courier New" panose="02070309020205020404" pitchFamily="49" charset="0"/>
                </a:rPr>
                <a:t>(</a:t>
              </a:r>
              <a:r>
                <a:rPr lang="en-US" sz="1300" b="1" u="sng" spc="-100" dirty="0" err="1">
                  <a:solidFill>
                    <a:schemeClr val="tx1"/>
                  </a:solidFill>
                  <a:latin typeface="Courier New" panose="02070309020205020404" pitchFamily="49" charset="0"/>
                  <a:cs typeface="Courier New" panose="02070309020205020404" pitchFamily="49" charset="0"/>
                </a:rPr>
                <a:t>crs</a:t>
              </a:r>
              <a:r>
                <a:rPr lang="en-US" sz="1300" b="1" u="sng" spc="-100" dirty="0">
                  <a:solidFill>
                    <a:schemeClr val="tx1"/>
                  </a:solidFill>
                  <a:latin typeface="Courier New" panose="02070309020205020404" pitchFamily="49" charset="0"/>
                  <a:cs typeface="Courier New" panose="02070309020205020404" pitchFamily="49" charset="0"/>
                </a:rPr>
                <a:t>: Course[]):float</a:t>
              </a:r>
            </a:p>
          </p:txBody>
        </p:sp>
      </p:grpSp>
      <p:cxnSp>
        <p:nvCxnSpPr>
          <p:cNvPr id="26" name="Straight Arrow Connector 25"/>
          <p:cNvCxnSpPr/>
          <p:nvPr/>
        </p:nvCxnSpPr>
        <p:spPr>
          <a:xfrm>
            <a:off x="1905000" y="2484019"/>
            <a:ext cx="4038600" cy="1358693"/>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3733800" y="4121317"/>
            <a:ext cx="2362200" cy="160169"/>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8" name="Line Callout 2 7"/>
          <p:cNvSpPr/>
          <p:nvPr/>
        </p:nvSpPr>
        <p:spPr>
          <a:xfrm>
            <a:off x="304800" y="1371600"/>
            <a:ext cx="5105400" cy="561974"/>
          </a:xfrm>
          <a:prstGeom prst="borderCallout2">
            <a:avLst>
              <a:gd name="adj1" fmla="val 100728"/>
              <a:gd name="adj2" fmla="val 78389"/>
              <a:gd name="adj3" fmla="val 224133"/>
              <a:gd name="adj4" fmla="val 94437"/>
              <a:gd name="adj5" fmla="val 380685"/>
              <a:gd name="adj6" fmla="val 108409"/>
            </a:avLst>
          </a:prstGeom>
          <a:solidFill>
            <a:schemeClr val="accent5">
              <a:lumMod val="20000"/>
              <a:lumOff val="80000"/>
            </a:schemeClr>
          </a:solidFill>
          <a:ln w="1905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lvl="1" algn="ctr"/>
            <a:r>
              <a:rPr lang="en-US" b="1" dirty="0">
                <a:latin typeface="Arial Rounded MT Bold" panose="020F0704030504030204" pitchFamily="34" charset="0"/>
                <a:cs typeface="Courier New" panose="02070309020205020404" pitchFamily="49" charset="0"/>
              </a:rPr>
              <a:t>visibility name(parameters) : </a:t>
            </a:r>
            <a:r>
              <a:rPr lang="en-US" b="1" dirty="0" err="1">
                <a:latin typeface="Arial Rounded MT Bold" panose="020F0704030504030204" pitchFamily="34" charset="0"/>
                <a:cs typeface="Courier New" panose="02070309020205020404" pitchFamily="49" charset="0"/>
              </a:rPr>
              <a:t>return_type</a:t>
            </a:r>
            <a:endParaRPr lang="en-US" b="1" dirty="0">
              <a:latin typeface="Arial Rounded MT Bold" panose="020F0704030504030204" pitchFamily="34" charset="0"/>
              <a:cs typeface="Courier New" panose="02070309020205020404" pitchFamily="49" charset="0"/>
            </a:endParaRPr>
          </a:p>
        </p:txBody>
      </p:sp>
    </p:spTree>
    <p:extLst>
      <p:ext uri="{BB962C8B-B14F-4D97-AF65-F5344CB8AC3E}">
        <p14:creationId xmlns:p14="http://schemas.microsoft.com/office/powerpoint/2010/main" val="32983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500"/>
                                        <p:tgtEl>
                                          <p:spTgt spid="7">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6" end="6"/>
                                            </p:txEl>
                                          </p:spTgt>
                                        </p:tgtEl>
                                        <p:attrNameLst>
                                          <p:attrName>style.visibility</p:attrName>
                                        </p:attrNameLst>
                                      </p:cBhvr>
                                      <p:to>
                                        <p:strVal val="visible"/>
                                      </p:to>
                                    </p:set>
                                    <p:animEffect transition="in" filter="fade">
                                      <p:cBhvr>
                                        <p:cTn id="36" dur="500"/>
                                        <p:tgtEl>
                                          <p:spTgt spid="7">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Effect transition="in" filter="fade">
                                      <p:cBhvr>
                                        <p:cTn id="41"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class</a:t>
            </a:r>
          </a:p>
        </p:txBody>
      </p:sp>
      <p:sp>
        <p:nvSpPr>
          <p:cNvPr id="3" name="Content Placeholder 2"/>
          <p:cNvSpPr>
            <a:spLocks noGrp="1"/>
          </p:cNvSpPr>
          <p:nvPr>
            <p:ph idx="1"/>
          </p:nvPr>
        </p:nvSpPr>
        <p:spPr/>
        <p:txBody>
          <a:bodyPr/>
          <a:lstStyle/>
          <a:p>
            <a:pPr>
              <a:spcBef>
                <a:spcPts val="600"/>
              </a:spcBef>
              <a:spcAft>
                <a:spcPts val="1200"/>
              </a:spcAft>
            </a:pPr>
            <a:r>
              <a:rPr lang="en-US" b="1" dirty="0"/>
              <a:t>Generalization</a:t>
            </a:r>
            <a:r>
              <a:rPr lang="en-US" dirty="0"/>
              <a:t>: an inheritance relationship</a:t>
            </a:r>
          </a:p>
          <a:p>
            <a:pPr lvl="1">
              <a:spcBef>
                <a:spcPts val="600"/>
              </a:spcBef>
              <a:spcAft>
                <a:spcPts val="1200"/>
              </a:spcAft>
            </a:pPr>
            <a:r>
              <a:rPr lang="en-US" dirty="0"/>
              <a:t>inheritance between classes</a:t>
            </a:r>
          </a:p>
          <a:p>
            <a:pPr lvl="1">
              <a:spcBef>
                <a:spcPts val="600"/>
              </a:spcBef>
              <a:spcAft>
                <a:spcPts val="1200"/>
              </a:spcAft>
            </a:pPr>
            <a:r>
              <a:rPr lang="en-US" dirty="0"/>
              <a:t>interface implementation</a:t>
            </a:r>
          </a:p>
          <a:p>
            <a:pPr>
              <a:spcBef>
                <a:spcPts val="600"/>
              </a:spcBef>
              <a:spcAft>
                <a:spcPts val="1200"/>
              </a:spcAft>
            </a:pPr>
            <a:r>
              <a:rPr lang="en-US" dirty="0"/>
              <a:t>A</a:t>
            </a:r>
            <a:r>
              <a:rPr lang="en-US" b="1" dirty="0"/>
              <a:t>ssociation</a:t>
            </a:r>
            <a:r>
              <a:rPr lang="en-US" dirty="0"/>
              <a:t>: a usage relationship</a:t>
            </a:r>
          </a:p>
          <a:p>
            <a:pPr lvl="1">
              <a:spcBef>
                <a:spcPts val="600"/>
              </a:spcBef>
              <a:spcAft>
                <a:spcPts val="1200"/>
              </a:spcAft>
            </a:pPr>
            <a:r>
              <a:rPr lang="en-US" dirty="0"/>
              <a:t>dependency</a:t>
            </a:r>
          </a:p>
          <a:p>
            <a:pPr lvl="1">
              <a:spcBef>
                <a:spcPts val="600"/>
              </a:spcBef>
              <a:spcAft>
                <a:spcPts val="1200"/>
              </a:spcAft>
            </a:pPr>
            <a:r>
              <a:rPr lang="en-US" dirty="0"/>
              <a:t>aggregation</a:t>
            </a:r>
          </a:p>
          <a:p>
            <a:pPr lvl="1">
              <a:spcBef>
                <a:spcPts val="600"/>
              </a:spcBef>
              <a:spcAft>
                <a:spcPts val="1200"/>
              </a:spcAft>
            </a:pPr>
            <a:r>
              <a:rPr lang="en-US" dirty="0"/>
              <a:t>composition</a:t>
            </a:r>
          </a:p>
        </p:txBody>
      </p:sp>
    </p:spTree>
    <p:extLst>
      <p:ext uri="{BB962C8B-B14F-4D97-AF65-F5344CB8AC3E}">
        <p14:creationId xmlns:p14="http://schemas.microsoft.com/office/powerpoint/2010/main" val="77736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 relationships</a:t>
            </a:r>
          </a:p>
        </p:txBody>
      </p:sp>
      <p:sp>
        <p:nvSpPr>
          <p:cNvPr id="3" name="Content Placeholder 2"/>
          <p:cNvSpPr>
            <a:spLocks noGrp="1"/>
          </p:cNvSpPr>
          <p:nvPr>
            <p:ph idx="1"/>
          </p:nvPr>
        </p:nvSpPr>
        <p:spPr>
          <a:xfrm>
            <a:off x="628650" y="1216479"/>
            <a:ext cx="4857750" cy="4960484"/>
          </a:xfrm>
        </p:spPr>
        <p:txBody>
          <a:bodyPr>
            <a:normAutofit/>
          </a:bodyPr>
          <a:lstStyle/>
          <a:p>
            <a:pPr>
              <a:spcBef>
                <a:spcPts val="600"/>
              </a:spcBef>
              <a:spcAft>
                <a:spcPts val="1200"/>
              </a:spcAft>
            </a:pPr>
            <a:r>
              <a:rPr lang="en-US" sz="2400" dirty="0"/>
              <a:t>Hierarchies drawn top-down</a:t>
            </a:r>
          </a:p>
          <a:p>
            <a:pPr>
              <a:spcBef>
                <a:spcPts val="600"/>
              </a:spcBef>
              <a:spcAft>
                <a:spcPts val="1200"/>
              </a:spcAft>
            </a:pPr>
            <a:r>
              <a:rPr lang="en-US" sz="2400" dirty="0"/>
              <a:t>Arrows point upward to parent</a:t>
            </a:r>
          </a:p>
          <a:p>
            <a:pPr>
              <a:spcBef>
                <a:spcPts val="600"/>
              </a:spcBef>
              <a:spcAft>
                <a:spcPts val="1200"/>
              </a:spcAft>
            </a:pPr>
            <a:r>
              <a:rPr lang="en-US" sz="2400" dirty="0"/>
              <a:t>Line/arrow styles indicate if parent is a(n):</a:t>
            </a:r>
          </a:p>
          <a:p>
            <a:pPr lvl="1">
              <a:spcBef>
                <a:spcPts val="600"/>
              </a:spcBef>
            </a:pPr>
            <a:r>
              <a:rPr lang="en-US" sz="2000" b="1" dirty="0"/>
              <a:t>class</a:t>
            </a:r>
            <a:r>
              <a:rPr lang="en-US" sz="2000" dirty="0"/>
              <a:t>: solid line, black arrow</a:t>
            </a:r>
          </a:p>
          <a:p>
            <a:pPr lvl="1">
              <a:spcBef>
                <a:spcPts val="600"/>
              </a:spcBef>
            </a:pPr>
            <a:r>
              <a:rPr lang="en-US" sz="2000" b="1" dirty="0"/>
              <a:t>interface</a:t>
            </a:r>
            <a:r>
              <a:rPr lang="en-US" sz="2000" dirty="0"/>
              <a:t>: dashed line, white arrow</a:t>
            </a:r>
          </a:p>
          <a:p>
            <a:pPr lvl="1">
              <a:spcBef>
                <a:spcPts val="600"/>
              </a:spcBef>
            </a:pPr>
            <a:r>
              <a:rPr lang="en-US" sz="2000" b="1" dirty="0"/>
              <a:t>abstract class</a:t>
            </a:r>
            <a:r>
              <a:rPr lang="en-US" sz="2000" dirty="0"/>
              <a:t>: solid line, white arrow</a:t>
            </a:r>
          </a:p>
          <a:p>
            <a:pPr lvl="1">
              <a:spcBef>
                <a:spcPts val="600"/>
              </a:spcBef>
            </a:pPr>
            <a:endParaRPr lang="en-US" sz="2000" dirty="0"/>
          </a:p>
        </p:txBody>
      </p:sp>
      <p:grpSp>
        <p:nvGrpSpPr>
          <p:cNvPr id="5" name="Group 4"/>
          <p:cNvGrpSpPr/>
          <p:nvPr/>
        </p:nvGrpSpPr>
        <p:grpSpPr>
          <a:xfrm>
            <a:off x="6066453" y="1079629"/>
            <a:ext cx="2848948" cy="973107"/>
            <a:chOff x="6092889" y="3733800"/>
            <a:chExt cx="2828265" cy="973107"/>
          </a:xfrm>
          <a:solidFill>
            <a:schemeClr val="accent6">
              <a:lumMod val="20000"/>
              <a:lumOff val="80000"/>
            </a:schemeClr>
          </a:solidFill>
        </p:grpSpPr>
        <p:sp>
          <p:nvSpPr>
            <p:cNvPr id="6" name="Flowchart: Process 5"/>
            <p:cNvSpPr/>
            <p:nvPr/>
          </p:nvSpPr>
          <p:spPr>
            <a:xfrm>
              <a:off x="6092889" y="3733800"/>
              <a:ext cx="2828265"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&lt;&lt;interface&gt;&gt;</a:t>
              </a:r>
            </a:p>
            <a:p>
              <a:pPr algn="ctr"/>
              <a:r>
                <a:rPr lang="en-US" b="1" dirty="0">
                  <a:solidFill>
                    <a:srgbClr val="800000"/>
                  </a:solidFill>
                </a:rPr>
                <a:t>Shape</a:t>
              </a:r>
            </a:p>
          </p:txBody>
        </p:sp>
        <p:sp>
          <p:nvSpPr>
            <p:cNvPr id="8" name="Flowchart: Process 7"/>
            <p:cNvSpPr/>
            <p:nvPr/>
          </p:nvSpPr>
          <p:spPr>
            <a:xfrm>
              <a:off x="6092889" y="4278087"/>
              <a:ext cx="2828264"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calculateArea</a:t>
              </a:r>
              <a:r>
                <a:rPr lang="en-US" sz="1300" b="1" spc="-100" dirty="0">
                  <a:solidFill>
                    <a:schemeClr val="tx1"/>
                  </a:solidFill>
                  <a:latin typeface="Courier New" panose="02070309020205020404" pitchFamily="49" charset="0"/>
                  <a:cs typeface="Courier New" panose="02070309020205020404" pitchFamily="49" charset="0"/>
                </a:rPr>
                <a:t>():double</a:t>
              </a:r>
            </a:p>
          </p:txBody>
        </p:sp>
      </p:grpSp>
      <p:grpSp>
        <p:nvGrpSpPr>
          <p:cNvPr id="9" name="Group 8"/>
          <p:cNvGrpSpPr/>
          <p:nvPr/>
        </p:nvGrpSpPr>
        <p:grpSpPr>
          <a:xfrm>
            <a:off x="6066452" y="2667000"/>
            <a:ext cx="2848947" cy="1628577"/>
            <a:chOff x="6096000" y="3733800"/>
            <a:chExt cx="2819400" cy="1628577"/>
          </a:xfrm>
          <a:solidFill>
            <a:schemeClr val="accent6">
              <a:lumMod val="20000"/>
              <a:lumOff val="80000"/>
            </a:schemeClr>
          </a:solidFill>
        </p:grpSpPr>
        <p:sp>
          <p:nvSpPr>
            <p:cNvPr id="10" name="Flowchart: Process 9"/>
            <p:cNvSpPr/>
            <p:nvPr/>
          </p:nvSpPr>
          <p:spPr>
            <a:xfrm>
              <a:off x="6096000" y="3733800"/>
              <a:ext cx="2819400" cy="419099"/>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i="1" dirty="0" err="1">
                  <a:solidFill>
                    <a:srgbClr val="800000"/>
                  </a:solidFill>
                </a:rPr>
                <a:t>RectangularShape</a:t>
              </a:r>
              <a:endParaRPr lang="en-US" b="1" i="1" dirty="0">
                <a:solidFill>
                  <a:srgbClr val="800000"/>
                </a:solidFill>
              </a:endParaRPr>
            </a:p>
          </p:txBody>
        </p:sp>
        <p:sp>
          <p:nvSpPr>
            <p:cNvPr id="11" name="Flowchart: Process 10"/>
            <p:cNvSpPr/>
            <p:nvPr/>
          </p:nvSpPr>
          <p:spPr>
            <a:xfrm>
              <a:off x="6096000" y="4152899"/>
              <a:ext cx="2819400" cy="68580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dirty="0">
                  <a:solidFill>
                    <a:schemeClr val="tx1"/>
                  </a:solidFill>
                  <a:latin typeface="Courier New" panose="02070309020205020404" pitchFamily="49" charset="0"/>
                  <a:cs typeface="Courier New" panose="02070309020205020404" pitchFamily="49" charset="0"/>
                </a:rPr>
                <a:t>- </a:t>
              </a:r>
              <a:r>
                <a:rPr lang="en-US" sz="1300" b="1" dirty="0" err="1">
                  <a:solidFill>
                    <a:schemeClr val="tx1"/>
                  </a:solidFill>
                  <a:latin typeface="Courier New" panose="02070309020205020404" pitchFamily="49" charset="0"/>
                  <a:cs typeface="Courier New" panose="02070309020205020404" pitchFamily="49" charset="0"/>
                </a:rPr>
                <a:t>width:int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height: </a:t>
              </a:r>
              <a:r>
                <a:rPr lang="en-US" sz="1300" b="1" dirty="0" err="1">
                  <a:solidFill>
                    <a:schemeClr val="tx1"/>
                  </a:solidFill>
                  <a:latin typeface="Courier New" panose="02070309020205020404" pitchFamily="49" charset="0"/>
                  <a:cs typeface="Courier New" panose="02070309020205020404" pitchFamily="49" charset="0"/>
                </a:rPr>
                <a:t>int</a:t>
              </a:r>
              <a:endParaRPr lang="en-US" sz="1300" b="1" dirty="0">
                <a:solidFill>
                  <a:schemeClr val="tx1"/>
                </a:solidFill>
                <a:latin typeface="Courier New" panose="02070309020205020404" pitchFamily="49" charset="0"/>
                <a:cs typeface="Courier New" panose="02070309020205020404" pitchFamily="49" charset="0"/>
              </a:endParaRPr>
            </a:p>
            <a:p>
              <a:r>
                <a:rPr lang="en-US" sz="1300" b="1" dirty="0">
                  <a:solidFill>
                    <a:schemeClr val="tx1"/>
                  </a:solidFill>
                  <a:latin typeface="Courier New" panose="02070309020205020404" pitchFamily="49" charset="0"/>
                  <a:cs typeface="Courier New" panose="02070309020205020404" pitchFamily="49" charset="0"/>
                </a:rPr>
                <a:t>/ area: double</a:t>
              </a:r>
            </a:p>
          </p:txBody>
        </p:sp>
        <p:sp>
          <p:nvSpPr>
            <p:cNvPr id="12" name="Flowchart: Process 11"/>
            <p:cNvSpPr/>
            <p:nvPr/>
          </p:nvSpPr>
          <p:spPr>
            <a:xfrm>
              <a:off x="6096000" y="4838699"/>
              <a:ext cx="2819400" cy="523678"/>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a:solidFill>
                    <a:schemeClr val="tx1"/>
                  </a:solidFill>
                  <a:latin typeface="Courier New" panose="02070309020205020404" pitchFamily="49" charset="0"/>
                  <a:cs typeface="Courier New" panose="02070309020205020404" pitchFamily="49" charset="0"/>
                </a:rPr>
                <a:t>+ </a:t>
              </a:r>
              <a:r>
                <a:rPr lang="en-US" sz="1300" b="1" spc="-100" dirty="0" err="1">
                  <a:solidFill>
                    <a:schemeClr val="tx1"/>
                  </a:solidFill>
                  <a:latin typeface="Courier New" panose="02070309020205020404" pitchFamily="49" charset="0"/>
                  <a:cs typeface="Courier New" panose="02070309020205020404" pitchFamily="49" charset="0"/>
                </a:rPr>
                <a:t>calculateArea</a:t>
              </a:r>
              <a:r>
                <a:rPr lang="en-US" sz="1300" b="1" spc="-100" dirty="0">
                  <a:solidFill>
                    <a:schemeClr val="tx1"/>
                  </a:solidFill>
                  <a:latin typeface="Courier New" panose="02070309020205020404" pitchFamily="49" charset="0"/>
                  <a:cs typeface="Courier New" panose="02070309020205020404" pitchFamily="49" charset="0"/>
                </a:rPr>
                <a:t>():double</a:t>
              </a:r>
            </a:p>
            <a:p>
              <a:r>
                <a:rPr lang="en-US" sz="1300" b="1" spc="-100" dirty="0">
                  <a:solidFill>
                    <a:schemeClr val="tx1"/>
                  </a:solidFill>
                  <a:latin typeface="Courier New" panose="02070309020205020404" pitchFamily="49" charset="0"/>
                  <a:cs typeface="Courier New" panose="02070309020205020404" pitchFamily="49" charset="0"/>
                </a:rPr>
                <a:t>+ contains(</a:t>
              </a:r>
              <a:r>
                <a:rPr lang="en-US" sz="1300" b="1" spc="-100" dirty="0" err="1">
                  <a:solidFill>
                    <a:schemeClr val="tx1"/>
                  </a:solidFill>
                  <a:latin typeface="Courier New" panose="02070309020205020404" pitchFamily="49" charset="0"/>
                  <a:cs typeface="Courier New" panose="02070309020205020404" pitchFamily="49" charset="0"/>
                </a:rPr>
                <a:t>x:int,y:int</a:t>
              </a:r>
              <a:r>
                <a:rPr lang="en-US" sz="1300" b="1" spc="-100" dirty="0">
                  <a:solidFill>
                    <a:schemeClr val="tx1"/>
                  </a:solidFill>
                  <a:latin typeface="Courier New" panose="02070309020205020404" pitchFamily="49" charset="0"/>
                  <a:cs typeface="Courier New" panose="02070309020205020404" pitchFamily="49" charset="0"/>
                </a:rPr>
                <a:t>):bool</a:t>
              </a:r>
            </a:p>
          </p:txBody>
        </p:sp>
      </p:grpSp>
      <p:grpSp>
        <p:nvGrpSpPr>
          <p:cNvPr id="13" name="Group 12"/>
          <p:cNvGrpSpPr/>
          <p:nvPr/>
        </p:nvGrpSpPr>
        <p:grpSpPr>
          <a:xfrm>
            <a:off x="6096000" y="5011702"/>
            <a:ext cx="2824067" cy="1441971"/>
            <a:chOff x="6096000" y="3733800"/>
            <a:chExt cx="2819400" cy="1441971"/>
          </a:xfrm>
          <a:solidFill>
            <a:schemeClr val="accent6">
              <a:lumMod val="20000"/>
              <a:lumOff val="80000"/>
            </a:schemeClr>
          </a:solidFill>
        </p:grpSpPr>
        <p:sp>
          <p:nvSpPr>
            <p:cNvPr id="14" name="Flowchart: Process 13"/>
            <p:cNvSpPr/>
            <p:nvPr/>
          </p:nvSpPr>
          <p:spPr>
            <a:xfrm>
              <a:off x="6096000" y="3733800"/>
              <a:ext cx="2819400"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Rectangle</a:t>
              </a:r>
            </a:p>
          </p:txBody>
        </p:sp>
        <p:sp>
          <p:nvSpPr>
            <p:cNvPr id="15" name="Flowchart: Process 14"/>
            <p:cNvSpPr/>
            <p:nvPr/>
          </p:nvSpPr>
          <p:spPr>
            <a:xfrm>
              <a:off x="6096000" y="4278086"/>
              <a:ext cx="2819400" cy="24493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dirty="0">
                <a:solidFill>
                  <a:schemeClr val="tx1"/>
                </a:solidFill>
                <a:latin typeface="Courier New" panose="02070309020205020404" pitchFamily="49" charset="0"/>
                <a:cs typeface="Courier New" panose="02070309020205020404" pitchFamily="49" charset="0"/>
              </a:endParaRPr>
            </a:p>
          </p:txBody>
        </p:sp>
        <p:sp>
          <p:nvSpPr>
            <p:cNvPr id="16" name="Flowchart: Process 15"/>
            <p:cNvSpPr/>
            <p:nvPr/>
          </p:nvSpPr>
          <p:spPr>
            <a:xfrm>
              <a:off x="6096000" y="4513298"/>
              <a:ext cx="2819400" cy="662473"/>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300" b="1" spc="-100" dirty="0">
                  <a:solidFill>
                    <a:schemeClr val="tx1"/>
                  </a:solidFill>
                  <a:latin typeface="Courier New" panose="02070309020205020404" pitchFamily="49" charset="0"/>
                  <a:cs typeface="Courier New" panose="02070309020205020404" pitchFamily="49" charset="0"/>
                </a:rPr>
                <a:t>+ Rectangle(</a:t>
              </a:r>
              <a:r>
                <a:rPr lang="en-US" sz="1300" b="1" spc="-100" dirty="0" err="1">
                  <a:solidFill>
                    <a:schemeClr val="tx1"/>
                  </a:solidFill>
                  <a:latin typeface="Courier New" panose="02070309020205020404" pitchFamily="49" charset="0"/>
                  <a:cs typeface="Courier New" panose="02070309020205020404" pitchFamily="49" charset="0"/>
                </a:rPr>
                <a:t>x:int,y:int</a:t>
              </a:r>
              <a:r>
                <a:rPr lang="en-US" sz="1300" b="1" spc="-100" dirty="0">
                  <a:solidFill>
                    <a:schemeClr val="tx1"/>
                  </a:solidFill>
                  <a:latin typeface="Courier New" panose="02070309020205020404" pitchFamily="49" charset="0"/>
                  <a:cs typeface="Courier New" panose="02070309020205020404" pitchFamily="49" charset="0"/>
                </a:rPr>
                <a:t>)</a:t>
              </a:r>
            </a:p>
            <a:p>
              <a:r>
                <a:rPr lang="en-US" sz="1300" b="1" spc="-100" dirty="0">
                  <a:solidFill>
                    <a:schemeClr val="tx1"/>
                  </a:solidFill>
                  <a:latin typeface="Courier New" panose="02070309020205020404" pitchFamily="49" charset="0"/>
                  <a:cs typeface="Courier New" panose="02070309020205020404" pitchFamily="49" charset="0"/>
                </a:rPr>
                <a:t>+ distance(</a:t>
              </a:r>
              <a:r>
                <a:rPr lang="en-US" sz="1300" b="1" spc="-100" dirty="0" err="1">
                  <a:solidFill>
                    <a:schemeClr val="tx1"/>
                  </a:solidFill>
                  <a:latin typeface="Courier New" panose="02070309020205020404" pitchFamily="49" charset="0"/>
                  <a:cs typeface="Courier New" panose="02070309020205020404" pitchFamily="49" charset="0"/>
                </a:rPr>
                <a:t>r:Rectangle</a:t>
              </a:r>
              <a:r>
                <a:rPr lang="en-US" sz="1300" b="1" spc="-100" dirty="0">
                  <a:solidFill>
                    <a:schemeClr val="tx1"/>
                  </a:solidFill>
                  <a:latin typeface="Courier New" panose="02070309020205020404" pitchFamily="49" charset="0"/>
                  <a:cs typeface="Courier New" panose="02070309020205020404" pitchFamily="49" charset="0"/>
                </a:rPr>
                <a:t>):double</a:t>
              </a:r>
            </a:p>
          </p:txBody>
        </p:sp>
      </p:grpSp>
      <p:sp>
        <p:nvSpPr>
          <p:cNvPr id="17" name="Isosceles Triangle 16"/>
          <p:cNvSpPr/>
          <p:nvPr/>
        </p:nvSpPr>
        <p:spPr>
          <a:xfrm>
            <a:off x="7391400" y="2057400"/>
            <a:ext cx="228600" cy="233264"/>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a:off x="7391400" y="4316574"/>
            <a:ext cx="228600" cy="233264"/>
          </a:xfrm>
          <a:prstGeom prst="triangl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7" idx="3"/>
            <a:endCxn id="10" idx="0"/>
          </p:cNvCxnSpPr>
          <p:nvPr/>
        </p:nvCxnSpPr>
        <p:spPr>
          <a:xfrm flipH="1">
            <a:off x="7490926" y="2290664"/>
            <a:ext cx="14774" cy="376336"/>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22" name="Straight Connector 21"/>
          <p:cNvCxnSpPr>
            <a:stCxn id="18" idx="3"/>
            <a:endCxn id="14" idx="0"/>
          </p:cNvCxnSpPr>
          <p:nvPr/>
        </p:nvCxnSpPr>
        <p:spPr>
          <a:xfrm>
            <a:off x="7505700" y="4549838"/>
            <a:ext cx="2334" cy="461864"/>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5105400" y="4129184"/>
            <a:ext cx="2153817" cy="420654"/>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V="1">
            <a:off x="4830146" y="2410021"/>
            <a:ext cx="2561254" cy="1357991"/>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788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par>
                          <p:cTn id="22" fill="hold">
                            <p:stCondLst>
                              <p:cond delay="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par>
                          <p:cTn id="45" fill="hold">
                            <p:stCondLst>
                              <p:cond delay="0"/>
                            </p:stCondLst>
                            <p:childTnLst>
                              <p:par>
                                <p:cTn id="46" presetID="22" presetClass="entr" presetSubtype="4"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up)">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(usage) relationships</a:t>
            </a:r>
          </a:p>
        </p:txBody>
      </p:sp>
      <p:sp>
        <p:nvSpPr>
          <p:cNvPr id="3" name="Content Placeholder 2"/>
          <p:cNvSpPr>
            <a:spLocks noGrp="1"/>
          </p:cNvSpPr>
          <p:nvPr>
            <p:ph idx="1"/>
          </p:nvPr>
        </p:nvSpPr>
        <p:spPr>
          <a:xfrm>
            <a:off x="2298828" y="987100"/>
            <a:ext cx="4330572" cy="1907721"/>
          </a:xfr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a:normAutofit lnSpcReduction="10000"/>
          </a:bodyPr>
          <a:lstStyle/>
          <a:p>
            <a:pPr marL="0" indent="0">
              <a:buNone/>
            </a:pPr>
            <a:r>
              <a:rPr lang="en-US" dirty="0"/>
              <a:t>Multiplicity (how many are used)</a:t>
            </a:r>
          </a:p>
          <a:p>
            <a:r>
              <a:rPr lang="en-US" dirty="0"/>
              <a:t>* (zero or more)</a:t>
            </a:r>
          </a:p>
          <a:p>
            <a:r>
              <a:rPr lang="en-US" dirty="0"/>
              <a:t>1 (exactly one)</a:t>
            </a:r>
          </a:p>
          <a:p>
            <a:r>
              <a:rPr lang="en-US" dirty="0"/>
              <a:t>2..4 (between 2 and 4, inclusive)</a:t>
            </a:r>
          </a:p>
          <a:p>
            <a:r>
              <a:rPr lang="en-US" dirty="0"/>
              <a:t>3..* (3 or more, * may be omitted)</a:t>
            </a:r>
          </a:p>
        </p:txBody>
      </p:sp>
      <p:grpSp>
        <p:nvGrpSpPr>
          <p:cNvPr id="4" name="Group 3"/>
          <p:cNvGrpSpPr/>
          <p:nvPr/>
        </p:nvGrpSpPr>
        <p:grpSpPr>
          <a:xfrm>
            <a:off x="6477000" y="3315622"/>
            <a:ext cx="1544216" cy="973107"/>
            <a:chOff x="6092889" y="3733800"/>
            <a:chExt cx="2828265" cy="973107"/>
          </a:xfrm>
          <a:solidFill>
            <a:schemeClr val="accent6">
              <a:lumMod val="20000"/>
              <a:lumOff val="80000"/>
            </a:schemeClr>
          </a:solidFill>
        </p:grpSpPr>
        <p:sp>
          <p:nvSpPr>
            <p:cNvPr id="5" name="Flowchart: Process 4"/>
            <p:cNvSpPr/>
            <p:nvPr/>
          </p:nvSpPr>
          <p:spPr>
            <a:xfrm>
              <a:off x="6092889" y="3733800"/>
              <a:ext cx="2828265"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Class B</a:t>
              </a:r>
            </a:p>
          </p:txBody>
        </p:sp>
        <p:sp>
          <p:nvSpPr>
            <p:cNvPr id="6" name="Flowchart: Process 5"/>
            <p:cNvSpPr/>
            <p:nvPr/>
          </p:nvSpPr>
          <p:spPr>
            <a:xfrm>
              <a:off x="6092889" y="4278087"/>
              <a:ext cx="2828264"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spc="-100" dirty="0">
                <a:solidFill>
                  <a:schemeClr val="tx1"/>
                </a:solidFill>
                <a:latin typeface="Courier New" panose="02070309020205020404" pitchFamily="49" charset="0"/>
                <a:cs typeface="Courier New" panose="02070309020205020404" pitchFamily="49" charset="0"/>
              </a:endParaRPr>
            </a:p>
          </p:txBody>
        </p:sp>
      </p:grpSp>
      <p:grpSp>
        <p:nvGrpSpPr>
          <p:cNvPr id="7" name="Group 6"/>
          <p:cNvGrpSpPr/>
          <p:nvPr/>
        </p:nvGrpSpPr>
        <p:grpSpPr>
          <a:xfrm>
            <a:off x="990600" y="3315622"/>
            <a:ext cx="1544216" cy="973107"/>
            <a:chOff x="6092889" y="3733800"/>
            <a:chExt cx="2828265" cy="973107"/>
          </a:xfrm>
          <a:solidFill>
            <a:schemeClr val="accent6">
              <a:lumMod val="20000"/>
              <a:lumOff val="80000"/>
            </a:schemeClr>
          </a:solidFill>
        </p:grpSpPr>
        <p:sp>
          <p:nvSpPr>
            <p:cNvPr id="8" name="Flowchart: Process 7"/>
            <p:cNvSpPr/>
            <p:nvPr/>
          </p:nvSpPr>
          <p:spPr>
            <a:xfrm>
              <a:off x="6092889" y="3733800"/>
              <a:ext cx="2828265"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Class A</a:t>
              </a:r>
            </a:p>
          </p:txBody>
        </p:sp>
        <p:sp>
          <p:nvSpPr>
            <p:cNvPr id="9" name="Flowchart: Process 8"/>
            <p:cNvSpPr/>
            <p:nvPr/>
          </p:nvSpPr>
          <p:spPr>
            <a:xfrm>
              <a:off x="6092889" y="4278087"/>
              <a:ext cx="2828264"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spc="-100" dirty="0">
                <a:solidFill>
                  <a:schemeClr val="tx1"/>
                </a:solidFill>
                <a:latin typeface="Courier New" panose="02070309020205020404" pitchFamily="49" charset="0"/>
                <a:cs typeface="Courier New" panose="02070309020205020404" pitchFamily="49" charset="0"/>
              </a:endParaRPr>
            </a:p>
          </p:txBody>
        </p:sp>
      </p:grpSp>
      <p:cxnSp>
        <p:nvCxnSpPr>
          <p:cNvPr id="11" name="Straight Connector 10"/>
          <p:cNvCxnSpPr>
            <a:stCxn id="9" idx="3"/>
            <a:endCxn id="12" idx="1"/>
          </p:cNvCxnSpPr>
          <p:nvPr/>
        </p:nvCxnSpPr>
        <p:spPr>
          <a:xfrm>
            <a:off x="2534815" y="4074319"/>
            <a:ext cx="3561184" cy="0"/>
          </a:xfrm>
          <a:prstGeom prst="line">
            <a:avLst/>
          </a:prstGeom>
          <a:ln w="19050"/>
        </p:spPr>
        <p:style>
          <a:lnRef idx="1">
            <a:schemeClr val="dk1"/>
          </a:lnRef>
          <a:fillRef idx="0">
            <a:schemeClr val="dk1"/>
          </a:fillRef>
          <a:effectRef idx="0">
            <a:schemeClr val="dk1"/>
          </a:effectRef>
          <a:fontRef idx="minor">
            <a:schemeClr val="tx1"/>
          </a:fontRef>
        </p:style>
      </p:cxnSp>
      <p:sp>
        <p:nvSpPr>
          <p:cNvPr id="12" name="Diamond 11"/>
          <p:cNvSpPr/>
          <p:nvPr/>
        </p:nvSpPr>
        <p:spPr>
          <a:xfrm>
            <a:off x="6095999" y="3939778"/>
            <a:ext cx="381000" cy="269081"/>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67000" y="3637717"/>
            <a:ext cx="575799" cy="369332"/>
          </a:xfrm>
          <a:prstGeom prst="rect">
            <a:avLst/>
          </a:prstGeom>
          <a:noFill/>
        </p:spPr>
        <p:txBody>
          <a:bodyPr wrap="none" rtlCol="0">
            <a:spAutoFit/>
          </a:bodyPr>
          <a:lstStyle/>
          <a:p>
            <a:r>
              <a:rPr lang="en-US" dirty="0"/>
              <a:t>1…*</a:t>
            </a:r>
          </a:p>
        </p:txBody>
      </p:sp>
      <p:sp>
        <p:nvSpPr>
          <p:cNvPr id="15" name="TextBox 14"/>
          <p:cNvSpPr txBox="1"/>
          <p:nvPr/>
        </p:nvSpPr>
        <p:spPr>
          <a:xfrm>
            <a:off x="6140121" y="3575256"/>
            <a:ext cx="288862" cy="369332"/>
          </a:xfrm>
          <a:prstGeom prst="rect">
            <a:avLst/>
          </a:prstGeom>
          <a:noFill/>
        </p:spPr>
        <p:txBody>
          <a:bodyPr wrap="none" rtlCol="0">
            <a:spAutoFit/>
          </a:bodyPr>
          <a:lstStyle/>
          <a:p>
            <a:r>
              <a:rPr lang="en-US" dirty="0"/>
              <a:t>k</a:t>
            </a:r>
          </a:p>
        </p:txBody>
      </p:sp>
      <p:sp>
        <p:nvSpPr>
          <p:cNvPr id="16" name="TextBox 15"/>
          <p:cNvSpPr txBox="1"/>
          <p:nvPr/>
        </p:nvSpPr>
        <p:spPr>
          <a:xfrm>
            <a:off x="3760815" y="4074318"/>
            <a:ext cx="971292" cy="369332"/>
          </a:xfrm>
          <a:prstGeom prst="rect">
            <a:avLst/>
          </a:prstGeom>
          <a:noFill/>
        </p:spPr>
        <p:txBody>
          <a:bodyPr wrap="none" rtlCol="0">
            <a:spAutoFit/>
          </a:bodyPr>
          <a:lstStyle/>
          <a:p>
            <a:r>
              <a:rPr lang="en-US" i="1" dirty="0"/>
              <a:t>contains</a:t>
            </a:r>
          </a:p>
        </p:txBody>
      </p:sp>
      <p:cxnSp>
        <p:nvCxnSpPr>
          <p:cNvPr id="18" name="Straight Connector 17"/>
          <p:cNvCxnSpPr>
            <a:stCxn id="3" idx="2"/>
          </p:cNvCxnSpPr>
          <p:nvPr/>
        </p:nvCxnSpPr>
        <p:spPr>
          <a:xfrm flipH="1">
            <a:off x="3124200" y="2894821"/>
            <a:ext cx="1339914" cy="680435"/>
          </a:xfrm>
          <a:prstGeom prst="line">
            <a:avLst/>
          </a:prstGeom>
          <a:ln w="19050">
            <a:solidFill>
              <a:srgbClr val="FF0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Connector 19"/>
          <p:cNvCxnSpPr>
            <a:stCxn id="3" idx="2"/>
          </p:cNvCxnSpPr>
          <p:nvPr/>
        </p:nvCxnSpPr>
        <p:spPr>
          <a:xfrm>
            <a:off x="4464114" y="2894821"/>
            <a:ext cx="1676007" cy="742896"/>
          </a:xfrm>
          <a:prstGeom prst="line">
            <a:avLst/>
          </a:prstGeom>
          <a:ln w="19050">
            <a:solidFill>
              <a:srgbClr val="FF000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1" name="Content Placeholder 2"/>
          <p:cNvSpPr txBox="1">
            <a:spLocks/>
          </p:cNvSpPr>
          <p:nvPr/>
        </p:nvSpPr>
        <p:spPr>
          <a:xfrm>
            <a:off x="1355757" y="4871585"/>
            <a:ext cx="2622486" cy="859207"/>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375"/>
              </a:spcBef>
              <a:buFont typeface="Calibri" panose="020F0502020204030204" pitchFamily="34" charset="0"/>
              <a:buChar char="ꟷ"/>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9pPr>
          </a:lstStyle>
          <a:p>
            <a:pPr marL="0" indent="0">
              <a:buFont typeface="Arial" panose="020B0604020202020204" pitchFamily="34" charset="0"/>
              <a:buNone/>
            </a:pPr>
            <a:r>
              <a:rPr lang="en-US" dirty="0"/>
              <a:t>Name (what relationship the objects have)</a:t>
            </a:r>
          </a:p>
        </p:txBody>
      </p:sp>
      <p:cxnSp>
        <p:nvCxnSpPr>
          <p:cNvPr id="22" name="Straight Connector 21"/>
          <p:cNvCxnSpPr>
            <a:stCxn id="21" idx="0"/>
            <a:endCxn id="16" idx="1"/>
          </p:cNvCxnSpPr>
          <p:nvPr/>
        </p:nvCxnSpPr>
        <p:spPr>
          <a:xfrm flipV="1">
            <a:off x="2667000" y="4258984"/>
            <a:ext cx="1093815" cy="612601"/>
          </a:xfrm>
          <a:prstGeom prst="line">
            <a:avLst/>
          </a:prstGeom>
          <a:ln w="19050">
            <a:solidFill>
              <a:srgbClr val="FF000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6" name="Content Placeholder 2"/>
          <p:cNvSpPr txBox="1">
            <a:spLocks/>
          </p:cNvSpPr>
          <p:nvPr/>
        </p:nvSpPr>
        <p:spPr>
          <a:xfrm>
            <a:off x="5715000" y="4878222"/>
            <a:ext cx="2895600" cy="510135"/>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375"/>
              </a:spcBef>
              <a:buFont typeface="Calibri" panose="020F0502020204030204" pitchFamily="34" charset="0"/>
              <a:buChar char="ꟷ"/>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9pPr>
          </a:lstStyle>
          <a:p>
            <a:pPr marL="0" indent="0">
              <a:buFont typeface="Arial" panose="020B0604020202020204" pitchFamily="34" charset="0"/>
              <a:buNone/>
            </a:pPr>
            <a:r>
              <a:rPr lang="en-US" dirty="0"/>
              <a:t>Navigability (direction)</a:t>
            </a:r>
          </a:p>
        </p:txBody>
      </p:sp>
      <p:cxnSp>
        <p:nvCxnSpPr>
          <p:cNvPr id="27" name="Straight Connector 26"/>
          <p:cNvCxnSpPr>
            <a:endCxn id="12" idx="2"/>
          </p:cNvCxnSpPr>
          <p:nvPr/>
        </p:nvCxnSpPr>
        <p:spPr>
          <a:xfrm flipH="1" flipV="1">
            <a:off x="6286499" y="4208859"/>
            <a:ext cx="640901" cy="675011"/>
          </a:xfrm>
          <a:prstGeom prst="line">
            <a:avLst/>
          </a:prstGeom>
          <a:ln w="19050">
            <a:solidFill>
              <a:srgbClr val="FF0000"/>
            </a:solidFill>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29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1" grpId="0" build="p" animBg="1"/>
      <p:bldP spid="26"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multiplicities</a:t>
            </a:r>
          </a:p>
        </p:txBody>
      </p:sp>
      <p:sp>
        <p:nvSpPr>
          <p:cNvPr id="3" name="Content Placeholder 2"/>
          <p:cNvSpPr>
            <a:spLocks noGrp="1"/>
          </p:cNvSpPr>
          <p:nvPr>
            <p:ph idx="1"/>
          </p:nvPr>
        </p:nvSpPr>
        <p:spPr>
          <a:xfrm>
            <a:off x="354184" y="1190626"/>
            <a:ext cx="4330572" cy="1302812"/>
          </a:xfr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sz="2400" dirty="0"/>
              <a:t>One to one</a:t>
            </a:r>
          </a:p>
          <a:p>
            <a:pPr>
              <a:buFont typeface="Wingdings" panose="05000000000000000000" pitchFamily="2" charset="2"/>
              <a:buChar char="§"/>
            </a:pPr>
            <a:r>
              <a:rPr lang="en-US" sz="2000" dirty="0"/>
              <a:t>Each car has exactly one engine</a:t>
            </a:r>
          </a:p>
          <a:p>
            <a:pPr>
              <a:buFont typeface="Wingdings" panose="05000000000000000000" pitchFamily="2" charset="2"/>
              <a:buChar char="§"/>
            </a:pPr>
            <a:r>
              <a:rPr lang="en-US" sz="2000" dirty="0"/>
              <a:t>Each engine belongs to exactly one car</a:t>
            </a:r>
          </a:p>
        </p:txBody>
      </p:sp>
      <p:grpSp>
        <p:nvGrpSpPr>
          <p:cNvPr id="10" name="Group 9"/>
          <p:cNvGrpSpPr/>
          <p:nvPr/>
        </p:nvGrpSpPr>
        <p:grpSpPr>
          <a:xfrm>
            <a:off x="5029200" y="1355478"/>
            <a:ext cx="3723891" cy="973107"/>
            <a:chOff x="990600" y="3315622"/>
            <a:chExt cx="7030616" cy="973107"/>
          </a:xfrm>
        </p:grpSpPr>
        <p:grpSp>
          <p:nvGrpSpPr>
            <p:cNvPr id="4" name="Group 3"/>
            <p:cNvGrpSpPr/>
            <p:nvPr/>
          </p:nvGrpSpPr>
          <p:grpSpPr>
            <a:xfrm>
              <a:off x="6477000" y="3315622"/>
              <a:ext cx="1544216" cy="973107"/>
              <a:chOff x="6092889" y="3733800"/>
              <a:chExt cx="2828265" cy="973107"/>
            </a:xfrm>
            <a:solidFill>
              <a:schemeClr val="accent6">
                <a:lumMod val="20000"/>
                <a:lumOff val="80000"/>
              </a:schemeClr>
            </a:solidFill>
          </p:grpSpPr>
          <p:sp>
            <p:nvSpPr>
              <p:cNvPr id="5" name="Flowchart: Process 4"/>
              <p:cNvSpPr/>
              <p:nvPr/>
            </p:nvSpPr>
            <p:spPr>
              <a:xfrm>
                <a:off x="6092889" y="3733800"/>
                <a:ext cx="2828265"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Car</a:t>
                </a:r>
              </a:p>
            </p:txBody>
          </p:sp>
          <p:sp>
            <p:nvSpPr>
              <p:cNvPr id="6" name="Flowchart: Process 5"/>
              <p:cNvSpPr/>
              <p:nvPr/>
            </p:nvSpPr>
            <p:spPr>
              <a:xfrm>
                <a:off x="6092889" y="4278087"/>
                <a:ext cx="2828264"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spc="-100" dirty="0">
                  <a:solidFill>
                    <a:schemeClr val="tx1"/>
                  </a:solidFill>
                  <a:latin typeface="Courier New" panose="02070309020205020404" pitchFamily="49" charset="0"/>
                  <a:cs typeface="Courier New" panose="02070309020205020404" pitchFamily="49" charset="0"/>
                </a:endParaRPr>
              </a:p>
            </p:txBody>
          </p:sp>
        </p:grpSp>
        <p:grpSp>
          <p:nvGrpSpPr>
            <p:cNvPr id="7" name="Group 6"/>
            <p:cNvGrpSpPr/>
            <p:nvPr/>
          </p:nvGrpSpPr>
          <p:grpSpPr>
            <a:xfrm>
              <a:off x="990600" y="3315622"/>
              <a:ext cx="1544216" cy="973107"/>
              <a:chOff x="6092889" y="3733800"/>
              <a:chExt cx="2828265" cy="973107"/>
            </a:xfrm>
            <a:solidFill>
              <a:schemeClr val="accent6">
                <a:lumMod val="20000"/>
                <a:lumOff val="80000"/>
              </a:schemeClr>
            </a:solidFill>
          </p:grpSpPr>
          <p:sp>
            <p:nvSpPr>
              <p:cNvPr id="8" name="Flowchart: Process 7"/>
              <p:cNvSpPr/>
              <p:nvPr/>
            </p:nvSpPr>
            <p:spPr>
              <a:xfrm>
                <a:off x="6092889" y="3733800"/>
                <a:ext cx="2828265"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Engine</a:t>
                </a:r>
              </a:p>
            </p:txBody>
          </p:sp>
          <p:sp>
            <p:nvSpPr>
              <p:cNvPr id="9" name="Flowchart: Process 8"/>
              <p:cNvSpPr/>
              <p:nvPr/>
            </p:nvSpPr>
            <p:spPr>
              <a:xfrm>
                <a:off x="6092889" y="4278087"/>
                <a:ext cx="2828264"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spc="-100" dirty="0">
                  <a:solidFill>
                    <a:schemeClr val="tx1"/>
                  </a:solidFill>
                  <a:latin typeface="Courier New" panose="02070309020205020404" pitchFamily="49" charset="0"/>
                  <a:cs typeface="Courier New" panose="02070309020205020404" pitchFamily="49" charset="0"/>
                </a:endParaRPr>
              </a:p>
            </p:txBody>
          </p:sp>
        </p:grpSp>
        <p:cxnSp>
          <p:nvCxnSpPr>
            <p:cNvPr id="11" name="Straight Connector 10"/>
            <p:cNvCxnSpPr>
              <a:stCxn id="9" idx="3"/>
              <a:endCxn id="12" idx="1"/>
            </p:cNvCxnSpPr>
            <p:nvPr/>
          </p:nvCxnSpPr>
          <p:spPr>
            <a:xfrm>
              <a:off x="2534815" y="4074319"/>
              <a:ext cx="3561184" cy="0"/>
            </a:xfrm>
            <a:prstGeom prst="line">
              <a:avLst/>
            </a:prstGeom>
            <a:ln w="19050"/>
          </p:spPr>
          <p:style>
            <a:lnRef idx="1">
              <a:schemeClr val="dk1"/>
            </a:lnRef>
            <a:fillRef idx="0">
              <a:schemeClr val="dk1"/>
            </a:fillRef>
            <a:effectRef idx="0">
              <a:schemeClr val="dk1"/>
            </a:effectRef>
            <a:fontRef idx="minor">
              <a:schemeClr val="tx1"/>
            </a:fontRef>
          </p:style>
        </p:cxnSp>
        <p:sp>
          <p:nvSpPr>
            <p:cNvPr id="12" name="Diamond 11"/>
            <p:cNvSpPr/>
            <p:nvPr/>
          </p:nvSpPr>
          <p:spPr>
            <a:xfrm>
              <a:off x="6095999" y="3939778"/>
              <a:ext cx="381000" cy="269081"/>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67000" y="3637717"/>
              <a:ext cx="919709" cy="369332"/>
            </a:xfrm>
            <a:prstGeom prst="rect">
              <a:avLst/>
            </a:prstGeom>
            <a:noFill/>
          </p:spPr>
          <p:txBody>
            <a:bodyPr wrap="square" rtlCol="0">
              <a:spAutoFit/>
            </a:bodyPr>
            <a:lstStyle/>
            <a:p>
              <a:r>
                <a:rPr lang="en-US" dirty="0"/>
                <a:t>1</a:t>
              </a:r>
            </a:p>
          </p:txBody>
        </p:sp>
        <p:sp>
          <p:nvSpPr>
            <p:cNvPr id="15" name="TextBox 14"/>
            <p:cNvSpPr txBox="1"/>
            <p:nvPr/>
          </p:nvSpPr>
          <p:spPr>
            <a:xfrm>
              <a:off x="6031709" y="3570446"/>
              <a:ext cx="497849" cy="369332"/>
            </a:xfrm>
            <a:prstGeom prst="rect">
              <a:avLst/>
            </a:prstGeom>
            <a:noFill/>
          </p:spPr>
          <p:txBody>
            <a:bodyPr wrap="none" rtlCol="0">
              <a:spAutoFit/>
            </a:bodyPr>
            <a:lstStyle/>
            <a:p>
              <a:r>
                <a:rPr lang="en-US" dirty="0"/>
                <a:t>1</a:t>
              </a:r>
            </a:p>
          </p:txBody>
        </p:sp>
      </p:grpSp>
      <p:sp>
        <p:nvSpPr>
          <p:cNvPr id="23" name="Content Placeholder 2"/>
          <p:cNvSpPr txBox="1">
            <a:spLocks/>
          </p:cNvSpPr>
          <p:nvPr/>
        </p:nvSpPr>
        <p:spPr>
          <a:xfrm>
            <a:off x="364093" y="3040588"/>
            <a:ext cx="4330572" cy="1302812"/>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375"/>
              </a:spcBef>
              <a:buFont typeface="Calibri" panose="020F0502020204030204" pitchFamily="34" charset="0"/>
              <a:buChar char="ꟷ"/>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9pPr>
          </a:lstStyle>
          <a:p>
            <a:pPr marL="0" indent="0">
              <a:buFont typeface="Arial" panose="020B0604020202020204" pitchFamily="34" charset="0"/>
              <a:buNone/>
            </a:pPr>
            <a:r>
              <a:rPr lang="en-US" sz="2400" dirty="0"/>
              <a:t>One to many</a:t>
            </a:r>
          </a:p>
          <a:p>
            <a:pPr>
              <a:buFont typeface="Wingdings" panose="05000000000000000000" pitchFamily="2" charset="2"/>
              <a:buChar char="§"/>
            </a:pPr>
            <a:r>
              <a:rPr lang="en-US" sz="2000" dirty="0"/>
              <a:t>Each book has many pages</a:t>
            </a:r>
          </a:p>
          <a:p>
            <a:pPr>
              <a:buFont typeface="Wingdings" panose="05000000000000000000" pitchFamily="2" charset="2"/>
              <a:buChar char="§"/>
            </a:pPr>
            <a:r>
              <a:rPr lang="en-US" sz="2000" dirty="0"/>
              <a:t>Each page belongs to exactly one book</a:t>
            </a:r>
          </a:p>
        </p:txBody>
      </p:sp>
      <p:grpSp>
        <p:nvGrpSpPr>
          <p:cNvPr id="24" name="Group 23"/>
          <p:cNvGrpSpPr/>
          <p:nvPr/>
        </p:nvGrpSpPr>
        <p:grpSpPr>
          <a:xfrm>
            <a:off x="5039109" y="3205440"/>
            <a:ext cx="3723891" cy="973107"/>
            <a:chOff x="990600" y="3315622"/>
            <a:chExt cx="7030616" cy="973107"/>
          </a:xfrm>
        </p:grpSpPr>
        <p:grpSp>
          <p:nvGrpSpPr>
            <p:cNvPr id="25" name="Group 24"/>
            <p:cNvGrpSpPr/>
            <p:nvPr/>
          </p:nvGrpSpPr>
          <p:grpSpPr>
            <a:xfrm>
              <a:off x="6477000" y="3315622"/>
              <a:ext cx="1544216" cy="973107"/>
              <a:chOff x="6092889" y="3733800"/>
              <a:chExt cx="2828265" cy="973107"/>
            </a:xfrm>
            <a:solidFill>
              <a:schemeClr val="accent6">
                <a:lumMod val="20000"/>
                <a:lumOff val="80000"/>
              </a:schemeClr>
            </a:solidFill>
          </p:grpSpPr>
          <p:sp>
            <p:nvSpPr>
              <p:cNvPr id="35" name="Flowchart: Process 34"/>
              <p:cNvSpPr/>
              <p:nvPr/>
            </p:nvSpPr>
            <p:spPr>
              <a:xfrm>
                <a:off x="6092889" y="3733800"/>
                <a:ext cx="2828265"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Book</a:t>
                </a:r>
              </a:p>
            </p:txBody>
          </p:sp>
          <p:sp>
            <p:nvSpPr>
              <p:cNvPr id="36" name="Flowchart: Process 35"/>
              <p:cNvSpPr/>
              <p:nvPr/>
            </p:nvSpPr>
            <p:spPr>
              <a:xfrm>
                <a:off x="6092889" y="4278087"/>
                <a:ext cx="2828264"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spc="-100" dirty="0">
                  <a:solidFill>
                    <a:schemeClr val="tx1"/>
                  </a:solidFill>
                  <a:latin typeface="Courier New" panose="02070309020205020404" pitchFamily="49" charset="0"/>
                  <a:cs typeface="Courier New" panose="02070309020205020404" pitchFamily="49" charset="0"/>
                </a:endParaRPr>
              </a:p>
            </p:txBody>
          </p:sp>
        </p:grpSp>
        <p:grpSp>
          <p:nvGrpSpPr>
            <p:cNvPr id="28" name="Group 27"/>
            <p:cNvGrpSpPr/>
            <p:nvPr/>
          </p:nvGrpSpPr>
          <p:grpSpPr>
            <a:xfrm>
              <a:off x="990600" y="3315622"/>
              <a:ext cx="1544216" cy="973107"/>
              <a:chOff x="6092889" y="3733800"/>
              <a:chExt cx="2828265" cy="973107"/>
            </a:xfrm>
            <a:solidFill>
              <a:schemeClr val="accent6">
                <a:lumMod val="20000"/>
                <a:lumOff val="80000"/>
              </a:schemeClr>
            </a:solidFill>
          </p:grpSpPr>
          <p:sp>
            <p:nvSpPr>
              <p:cNvPr id="33" name="Flowchart: Process 32"/>
              <p:cNvSpPr/>
              <p:nvPr/>
            </p:nvSpPr>
            <p:spPr>
              <a:xfrm>
                <a:off x="6092889" y="3733800"/>
                <a:ext cx="2828265"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Page</a:t>
                </a:r>
              </a:p>
            </p:txBody>
          </p:sp>
          <p:sp>
            <p:nvSpPr>
              <p:cNvPr id="34" name="Flowchart: Process 33"/>
              <p:cNvSpPr/>
              <p:nvPr/>
            </p:nvSpPr>
            <p:spPr>
              <a:xfrm>
                <a:off x="6092889" y="4278087"/>
                <a:ext cx="2828264"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spc="-100" dirty="0">
                  <a:solidFill>
                    <a:schemeClr val="tx1"/>
                  </a:solidFill>
                  <a:latin typeface="Courier New" panose="02070309020205020404" pitchFamily="49" charset="0"/>
                  <a:cs typeface="Courier New" panose="02070309020205020404" pitchFamily="49" charset="0"/>
                </a:endParaRPr>
              </a:p>
            </p:txBody>
          </p:sp>
        </p:grpSp>
        <p:cxnSp>
          <p:nvCxnSpPr>
            <p:cNvPr id="29" name="Straight Connector 28"/>
            <p:cNvCxnSpPr>
              <a:stCxn id="34" idx="3"/>
              <a:endCxn id="30" idx="1"/>
            </p:cNvCxnSpPr>
            <p:nvPr/>
          </p:nvCxnSpPr>
          <p:spPr>
            <a:xfrm>
              <a:off x="2534815" y="4074319"/>
              <a:ext cx="3561184" cy="0"/>
            </a:xfrm>
            <a:prstGeom prst="line">
              <a:avLst/>
            </a:prstGeom>
            <a:ln w="19050"/>
          </p:spPr>
          <p:style>
            <a:lnRef idx="1">
              <a:schemeClr val="dk1"/>
            </a:lnRef>
            <a:fillRef idx="0">
              <a:schemeClr val="dk1"/>
            </a:fillRef>
            <a:effectRef idx="0">
              <a:schemeClr val="dk1"/>
            </a:effectRef>
            <a:fontRef idx="minor">
              <a:schemeClr val="tx1"/>
            </a:fontRef>
          </p:style>
        </p:cxnSp>
        <p:sp>
          <p:nvSpPr>
            <p:cNvPr id="30" name="Diamond 29"/>
            <p:cNvSpPr/>
            <p:nvPr/>
          </p:nvSpPr>
          <p:spPr>
            <a:xfrm>
              <a:off x="6095999" y="3939778"/>
              <a:ext cx="381000" cy="269081"/>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667000" y="3637717"/>
              <a:ext cx="919709" cy="369332"/>
            </a:xfrm>
            <a:prstGeom prst="rect">
              <a:avLst/>
            </a:prstGeom>
            <a:noFill/>
          </p:spPr>
          <p:txBody>
            <a:bodyPr wrap="square" rtlCol="0">
              <a:spAutoFit/>
            </a:bodyPr>
            <a:lstStyle/>
            <a:p>
              <a:r>
                <a:rPr lang="en-US" dirty="0"/>
                <a:t>*</a:t>
              </a:r>
            </a:p>
          </p:txBody>
        </p:sp>
        <p:sp>
          <p:nvSpPr>
            <p:cNvPr id="32" name="TextBox 31"/>
            <p:cNvSpPr txBox="1"/>
            <p:nvPr/>
          </p:nvSpPr>
          <p:spPr>
            <a:xfrm>
              <a:off x="6031709" y="3570446"/>
              <a:ext cx="497849" cy="369332"/>
            </a:xfrm>
            <a:prstGeom prst="rect">
              <a:avLst/>
            </a:prstGeom>
            <a:noFill/>
          </p:spPr>
          <p:txBody>
            <a:bodyPr wrap="none" rtlCol="0">
              <a:spAutoFit/>
            </a:bodyPr>
            <a:lstStyle/>
            <a:p>
              <a:r>
                <a:rPr lang="en-US" dirty="0"/>
                <a:t>1</a:t>
              </a:r>
            </a:p>
          </p:txBody>
        </p:sp>
      </p:grpSp>
    </p:spTree>
    <p:extLst>
      <p:ext uri="{BB962C8B-B14F-4D97-AF65-F5344CB8AC3E}">
        <p14:creationId xmlns:p14="http://schemas.microsoft.com/office/powerpoint/2010/main" val="211084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xEl>
                                              <p:pRg st="2" end="2"/>
                                            </p:txEl>
                                          </p:spTgt>
                                        </p:tgtEl>
                                        <p:attrNameLst>
                                          <p:attrName>style.visibility</p:attrName>
                                        </p:attrNameLst>
                                      </p:cBhvr>
                                      <p:to>
                                        <p:strVal val="visible"/>
                                      </p:to>
                                    </p:set>
                                  </p:childTnLst>
                                </p:cTn>
                              </p:par>
                            </p:childTnLst>
                          </p:cTn>
                        </p:par>
                        <p:par>
                          <p:cTn id="25" fill="hold">
                            <p:stCondLst>
                              <p:cond delay="0"/>
                            </p:stCondLst>
                            <p:childTnLst>
                              <p:par>
                                <p:cTn id="26" presetID="10" presetClass="entr" presetSubtype="0"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2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a:t>Roles of software models</a:t>
            </a:r>
          </a:p>
        </p:txBody>
      </p:sp>
      <p:sp>
        <p:nvSpPr>
          <p:cNvPr id="3" name="Content Placeholder 2"/>
          <p:cNvSpPr>
            <a:spLocks noGrp="1"/>
          </p:cNvSpPr>
          <p:nvPr>
            <p:ph idx="1"/>
          </p:nvPr>
        </p:nvSpPr>
        <p:spPr/>
        <p:txBody>
          <a:bodyPr/>
          <a:lstStyle/>
          <a:p>
            <a:pPr marL="182563" indent="-182563">
              <a:buClr>
                <a:schemeClr val="accent1"/>
              </a:buClr>
              <a:buSzPct val="85000"/>
              <a:buFont typeface="Arial" charset="0"/>
              <a:buChar char="•"/>
              <a:defRPr/>
            </a:pPr>
            <a:r>
              <a:rPr lang="en-US" sz="2400" dirty="0">
                <a:cs typeface="Arial" panose="020B0604020202020204" pitchFamily="34" charset="0"/>
              </a:rPr>
              <a:t>Predictive (Designs)</a:t>
            </a:r>
          </a:p>
          <a:p>
            <a:pPr lvl="1" indent="-182563">
              <a:buClr>
                <a:schemeClr val="accent1"/>
              </a:buClr>
              <a:buSzPct val="85000"/>
              <a:buFont typeface="Arial" charset="0"/>
              <a:buChar char="•"/>
              <a:defRPr/>
            </a:pPr>
            <a:r>
              <a:rPr lang="en-US" sz="2800" dirty="0">
                <a:cs typeface="Arial" panose="020B0604020202020204" pitchFamily="34" charset="0"/>
              </a:rPr>
              <a:t>created up-front, before implementation starts</a:t>
            </a:r>
          </a:p>
          <a:p>
            <a:pPr lvl="1" indent="-182563">
              <a:buClr>
                <a:schemeClr val="accent1"/>
              </a:buClr>
              <a:buSzPct val="85000"/>
              <a:buFont typeface="Arial" charset="0"/>
              <a:buChar char="•"/>
              <a:defRPr/>
            </a:pPr>
            <a:r>
              <a:rPr lang="en-US" sz="2800" dirty="0">
                <a:cs typeface="Arial" panose="020B0604020202020204" pitchFamily="34" charset="0"/>
              </a:rPr>
              <a:t>predict how the software will be like</a:t>
            </a:r>
          </a:p>
          <a:p>
            <a:pPr lvl="1" indent="-182563">
              <a:buClr>
                <a:schemeClr val="accent1"/>
              </a:buClr>
              <a:buSzPct val="85000"/>
              <a:buFont typeface="Arial" charset="0"/>
              <a:buChar char="•"/>
              <a:defRPr/>
            </a:pPr>
            <a:r>
              <a:rPr lang="en-US" sz="2800" dirty="0">
                <a:cs typeface="Arial" panose="020B0604020202020204" pitchFamily="34" charset="0"/>
              </a:rPr>
              <a:t>helpful for resource planning and risk assessment</a:t>
            </a:r>
          </a:p>
          <a:p>
            <a:pPr marL="182563" indent="-182563">
              <a:buClr>
                <a:schemeClr val="accent1"/>
              </a:buClr>
              <a:buSzPct val="85000"/>
              <a:buFont typeface="Arial" charset="0"/>
              <a:buChar char="•"/>
              <a:defRPr/>
            </a:pPr>
            <a:r>
              <a:rPr lang="en-US" sz="2400" dirty="0">
                <a:cs typeface="Arial" panose="020B0604020202020204" pitchFamily="34" charset="0"/>
              </a:rPr>
              <a:t>Extracted</a:t>
            </a:r>
          </a:p>
          <a:p>
            <a:pPr lvl="1" indent="-182563">
              <a:buClr>
                <a:schemeClr val="accent1"/>
              </a:buClr>
              <a:buSzPct val="85000"/>
              <a:buFont typeface="Arial" charset="0"/>
              <a:buChar char="•"/>
              <a:defRPr/>
            </a:pPr>
            <a:r>
              <a:rPr lang="en-US" sz="2800" dirty="0">
                <a:cs typeface="Arial" panose="020B0604020202020204" pitchFamily="34" charset="0"/>
              </a:rPr>
              <a:t>extracted from an existing system, by analysis of the properties of the software</a:t>
            </a:r>
          </a:p>
          <a:p>
            <a:pPr lvl="1" indent="-182563">
              <a:buClr>
                <a:schemeClr val="accent1"/>
              </a:buClr>
              <a:buSzPct val="85000"/>
              <a:buFont typeface="Arial" charset="0"/>
              <a:buChar char="•"/>
              <a:defRPr/>
            </a:pPr>
            <a:r>
              <a:rPr lang="en-US" sz="2800" dirty="0">
                <a:cs typeface="Arial" panose="020B0604020202020204" pitchFamily="34" charset="0"/>
              </a:rPr>
              <a:t>help answer specific questions about the software</a:t>
            </a:r>
          </a:p>
          <a:p>
            <a:pPr>
              <a:defRPr/>
            </a:pPr>
            <a:endParaRPr lang="en-US" dirty="0"/>
          </a:p>
        </p:txBody>
      </p:sp>
      <p:sp>
        <p:nvSpPr>
          <p:cNvPr id="410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91EBAB91-5552-4029-82A8-C6607CCEE4AA}" type="slidenum">
              <a:rPr lang="en-US" altLang="en-US" sz="1400"/>
              <a:pPr eaLnBrk="1" hangingPunct="1">
                <a:spcBef>
                  <a:spcPct val="0"/>
                </a:spcBef>
                <a:buFontTx/>
                <a:buNone/>
              </a:pPr>
              <a:t>3</a:t>
            </a:fld>
            <a:endParaRPr lang="en-US" altLang="en-US" sz="1400"/>
          </a:p>
        </p:txBody>
      </p:sp>
    </p:spTree>
    <p:extLst>
      <p:ext uri="{BB962C8B-B14F-4D97-AF65-F5344CB8AC3E}">
        <p14:creationId xmlns:p14="http://schemas.microsoft.com/office/powerpoint/2010/main" val="2954193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types</a:t>
            </a:r>
          </a:p>
        </p:txBody>
      </p:sp>
      <p:sp>
        <p:nvSpPr>
          <p:cNvPr id="3" name="Content Placeholder 2"/>
          <p:cNvSpPr>
            <a:spLocks noGrp="1"/>
          </p:cNvSpPr>
          <p:nvPr>
            <p:ph idx="1"/>
          </p:nvPr>
        </p:nvSpPr>
        <p:spPr>
          <a:xfrm>
            <a:off x="260831" y="1392271"/>
            <a:ext cx="4566565" cy="923549"/>
          </a:xfr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a:normAutofit/>
          </a:bodyPr>
          <a:lstStyle/>
          <a:p>
            <a:pPr marL="0" indent="0">
              <a:buNone/>
            </a:pPr>
            <a:r>
              <a:rPr lang="en-US" sz="2400" dirty="0"/>
              <a:t>Aggregation: “is part of”</a:t>
            </a:r>
          </a:p>
          <a:p>
            <a:pPr>
              <a:buFont typeface="Wingdings" panose="05000000000000000000" pitchFamily="2" charset="2"/>
              <a:buChar char="§"/>
            </a:pPr>
            <a:r>
              <a:rPr lang="en-US" sz="1800" dirty="0"/>
              <a:t>symbolized by a clear white diamond</a:t>
            </a:r>
          </a:p>
        </p:txBody>
      </p:sp>
      <p:grpSp>
        <p:nvGrpSpPr>
          <p:cNvPr id="10" name="Group 9"/>
          <p:cNvGrpSpPr/>
          <p:nvPr/>
        </p:nvGrpSpPr>
        <p:grpSpPr>
          <a:xfrm>
            <a:off x="5267709" y="1355478"/>
            <a:ext cx="3723891" cy="973107"/>
            <a:chOff x="990600" y="3315622"/>
            <a:chExt cx="7030616" cy="973107"/>
          </a:xfrm>
        </p:grpSpPr>
        <p:grpSp>
          <p:nvGrpSpPr>
            <p:cNvPr id="4" name="Group 3"/>
            <p:cNvGrpSpPr/>
            <p:nvPr/>
          </p:nvGrpSpPr>
          <p:grpSpPr>
            <a:xfrm>
              <a:off x="6477000" y="3315622"/>
              <a:ext cx="1544216" cy="973107"/>
              <a:chOff x="6092889" y="3733800"/>
              <a:chExt cx="2828265" cy="973107"/>
            </a:xfrm>
            <a:solidFill>
              <a:schemeClr val="accent6">
                <a:lumMod val="20000"/>
                <a:lumOff val="80000"/>
              </a:schemeClr>
            </a:solidFill>
          </p:grpSpPr>
          <p:sp>
            <p:nvSpPr>
              <p:cNvPr id="5" name="Flowchart: Process 4"/>
              <p:cNvSpPr/>
              <p:nvPr/>
            </p:nvSpPr>
            <p:spPr>
              <a:xfrm>
                <a:off x="6092889" y="3733800"/>
                <a:ext cx="2828265"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Car</a:t>
                </a:r>
              </a:p>
            </p:txBody>
          </p:sp>
          <p:sp>
            <p:nvSpPr>
              <p:cNvPr id="6" name="Flowchart: Process 5"/>
              <p:cNvSpPr/>
              <p:nvPr/>
            </p:nvSpPr>
            <p:spPr>
              <a:xfrm>
                <a:off x="6092889" y="4278087"/>
                <a:ext cx="2828264"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spc="-100" dirty="0">
                  <a:solidFill>
                    <a:schemeClr val="tx1"/>
                  </a:solidFill>
                  <a:latin typeface="Courier New" panose="02070309020205020404" pitchFamily="49" charset="0"/>
                  <a:cs typeface="Courier New" panose="02070309020205020404" pitchFamily="49" charset="0"/>
                </a:endParaRPr>
              </a:p>
            </p:txBody>
          </p:sp>
        </p:grpSp>
        <p:grpSp>
          <p:nvGrpSpPr>
            <p:cNvPr id="7" name="Group 6"/>
            <p:cNvGrpSpPr/>
            <p:nvPr/>
          </p:nvGrpSpPr>
          <p:grpSpPr>
            <a:xfrm>
              <a:off x="990600" y="3315622"/>
              <a:ext cx="1544216" cy="973107"/>
              <a:chOff x="6092889" y="3733800"/>
              <a:chExt cx="2828265" cy="973107"/>
            </a:xfrm>
            <a:solidFill>
              <a:schemeClr val="accent6">
                <a:lumMod val="20000"/>
                <a:lumOff val="80000"/>
              </a:schemeClr>
            </a:solidFill>
          </p:grpSpPr>
          <p:sp>
            <p:nvSpPr>
              <p:cNvPr id="8" name="Flowchart: Process 7"/>
              <p:cNvSpPr/>
              <p:nvPr/>
            </p:nvSpPr>
            <p:spPr>
              <a:xfrm>
                <a:off x="6092889" y="3733800"/>
                <a:ext cx="2828265"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Engine</a:t>
                </a:r>
              </a:p>
            </p:txBody>
          </p:sp>
          <p:sp>
            <p:nvSpPr>
              <p:cNvPr id="9" name="Flowchart: Process 8"/>
              <p:cNvSpPr/>
              <p:nvPr/>
            </p:nvSpPr>
            <p:spPr>
              <a:xfrm>
                <a:off x="6092889" y="4278087"/>
                <a:ext cx="2828264"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spc="-100" dirty="0">
                  <a:solidFill>
                    <a:schemeClr val="tx1"/>
                  </a:solidFill>
                  <a:latin typeface="Courier New" panose="02070309020205020404" pitchFamily="49" charset="0"/>
                  <a:cs typeface="Courier New" panose="02070309020205020404" pitchFamily="49" charset="0"/>
                </a:endParaRPr>
              </a:p>
            </p:txBody>
          </p:sp>
        </p:grpSp>
        <p:cxnSp>
          <p:nvCxnSpPr>
            <p:cNvPr id="11" name="Straight Connector 10"/>
            <p:cNvCxnSpPr>
              <a:stCxn id="9" idx="3"/>
              <a:endCxn id="12" idx="1"/>
            </p:cNvCxnSpPr>
            <p:nvPr/>
          </p:nvCxnSpPr>
          <p:spPr>
            <a:xfrm>
              <a:off x="2534815" y="4074319"/>
              <a:ext cx="3561184" cy="0"/>
            </a:xfrm>
            <a:prstGeom prst="line">
              <a:avLst/>
            </a:prstGeom>
            <a:ln w="19050"/>
          </p:spPr>
          <p:style>
            <a:lnRef idx="1">
              <a:schemeClr val="dk1"/>
            </a:lnRef>
            <a:fillRef idx="0">
              <a:schemeClr val="dk1"/>
            </a:fillRef>
            <a:effectRef idx="0">
              <a:schemeClr val="dk1"/>
            </a:effectRef>
            <a:fontRef idx="minor">
              <a:schemeClr val="tx1"/>
            </a:fontRef>
          </p:style>
        </p:cxnSp>
        <p:sp>
          <p:nvSpPr>
            <p:cNvPr id="12" name="Diamond 11"/>
            <p:cNvSpPr/>
            <p:nvPr/>
          </p:nvSpPr>
          <p:spPr>
            <a:xfrm>
              <a:off x="6095999" y="3939778"/>
              <a:ext cx="381000" cy="269081"/>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67000" y="3637717"/>
              <a:ext cx="919709" cy="369332"/>
            </a:xfrm>
            <a:prstGeom prst="rect">
              <a:avLst/>
            </a:prstGeom>
            <a:noFill/>
          </p:spPr>
          <p:txBody>
            <a:bodyPr wrap="square" rtlCol="0">
              <a:spAutoFit/>
            </a:bodyPr>
            <a:lstStyle/>
            <a:p>
              <a:r>
                <a:rPr lang="en-US" dirty="0"/>
                <a:t>1</a:t>
              </a:r>
            </a:p>
          </p:txBody>
        </p:sp>
        <p:sp>
          <p:nvSpPr>
            <p:cNvPr id="15" name="TextBox 14"/>
            <p:cNvSpPr txBox="1"/>
            <p:nvPr/>
          </p:nvSpPr>
          <p:spPr>
            <a:xfrm>
              <a:off x="6031709" y="3570446"/>
              <a:ext cx="497849" cy="369332"/>
            </a:xfrm>
            <a:prstGeom prst="rect">
              <a:avLst/>
            </a:prstGeom>
            <a:noFill/>
          </p:spPr>
          <p:txBody>
            <a:bodyPr wrap="none" rtlCol="0">
              <a:spAutoFit/>
            </a:bodyPr>
            <a:lstStyle/>
            <a:p>
              <a:r>
                <a:rPr lang="en-US" dirty="0"/>
                <a:t>1</a:t>
              </a:r>
            </a:p>
          </p:txBody>
        </p:sp>
      </p:grpSp>
      <p:sp>
        <p:nvSpPr>
          <p:cNvPr id="23" name="Content Placeholder 2"/>
          <p:cNvSpPr txBox="1">
            <a:spLocks/>
          </p:cNvSpPr>
          <p:nvPr/>
        </p:nvSpPr>
        <p:spPr>
          <a:xfrm>
            <a:off x="260831" y="2832572"/>
            <a:ext cx="4576475" cy="1759258"/>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375"/>
              </a:spcBef>
              <a:buFont typeface="Calibri" panose="020F0502020204030204" pitchFamily="34" charset="0"/>
              <a:buChar char="ꟷ"/>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9pPr>
          </a:lstStyle>
          <a:p>
            <a:pPr marL="0" indent="0">
              <a:buFont typeface="Arial" panose="020B0604020202020204" pitchFamily="34" charset="0"/>
              <a:buNone/>
            </a:pPr>
            <a:r>
              <a:rPr lang="en-US" sz="2400" dirty="0"/>
              <a:t>Composition: “is entirely made of”</a:t>
            </a:r>
          </a:p>
          <a:p>
            <a:pPr>
              <a:buFont typeface="Wingdings" panose="05000000000000000000" pitchFamily="2" charset="2"/>
              <a:buChar char="§"/>
            </a:pPr>
            <a:r>
              <a:rPr lang="en-US" sz="1800" dirty="0"/>
              <a:t>stronger version of aggregation</a:t>
            </a:r>
          </a:p>
          <a:p>
            <a:pPr>
              <a:buFont typeface="Wingdings" panose="05000000000000000000" pitchFamily="2" charset="2"/>
              <a:buChar char="§"/>
            </a:pPr>
            <a:r>
              <a:rPr lang="en-US" sz="1800" dirty="0"/>
              <a:t>the parts live and die with the whole</a:t>
            </a:r>
          </a:p>
          <a:p>
            <a:pPr>
              <a:buFont typeface="Wingdings" panose="05000000000000000000" pitchFamily="2" charset="2"/>
              <a:buChar char="§"/>
            </a:pPr>
            <a:r>
              <a:rPr lang="en-US" sz="1800" dirty="0"/>
              <a:t>symbolized by a black diamond</a:t>
            </a:r>
            <a:endParaRPr lang="en-US" sz="2000" dirty="0"/>
          </a:p>
        </p:txBody>
      </p:sp>
      <p:grpSp>
        <p:nvGrpSpPr>
          <p:cNvPr id="24" name="Group 23"/>
          <p:cNvGrpSpPr/>
          <p:nvPr/>
        </p:nvGrpSpPr>
        <p:grpSpPr>
          <a:xfrm>
            <a:off x="5267709" y="3205440"/>
            <a:ext cx="3723891" cy="973107"/>
            <a:chOff x="990600" y="3315622"/>
            <a:chExt cx="7030616" cy="973107"/>
          </a:xfrm>
        </p:grpSpPr>
        <p:grpSp>
          <p:nvGrpSpPr>
            <p:cNvPr id="25" name="Group 24"/>
            <p:cNvGrpSpPr/>
            <p:nvPr/>
          </p:nvGrpSpPr>
          <p:grpSpPr>
            <a:xfrm>
              <a:off x="6477000" y="3315622"/>
              <a:ext cx="1544216" cy="973107"/>
              <a:chOff x="6092889" y="3733800"/>
              <a:chExt cx="2828265" cy="973107"/>
            </a:xfrm>
            <a:solidFill>
              <a:schemeClr val="accent6">
                <a:lumMod val="20000"/>
                <a:lumOff val="80000"/>
              </a:schemeClr>
            </a:solidFill>
          </p:grpSpPr>
          <p:sp>
            <p:nvSpPr>
              <p:cNvPr id="35" name="Flowchart: Process 34"/>
              <p:cNvSpPr/>
              <p:nvPr/>
            </p:nvSpPr>
            <p:spPr>
              <a:xfrm>
                <a:off x="6092889" y="3733800"/>
                <a:ext cx="2828265"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Book</a:t>
                </a:r>
              </a:p>
            </p:txBody>
          </p:sp>
          <p:sp>
            <p:nvSpPr>
              <p:cNvPr id="36" name="Flowchart: Process 35"/>
              <p:cNvSpPr/>
              <p:nvPr/>
            </p:nvSpPr>
            <p:spPr>
              <a:xfrm>
                <a:off x="6092889" y="4278087"/>
                <a:ext cx="2828264"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spc="-100" dirty="0">
                  <a:solidFill>
                    <a:schemeClr val="tx1"/>
                  </a:solidFill>
                  <a:latin typeface="Courier New" panose="02070309020205020404" pitchFamily="49" charset="0"/>
                  <a:cs typeface="Courier New" panose="02070309020205020404" pitchFamily="49" charset="0"/>
                </a:endParaRPr>
              </a:p>
            </p:txBody>
          </p:sp>
        </p:grpSp>
        <p:grpSp>
          <p:nvGrpSpPr>
            <p:cNvPr id="28" name="Group 27"/>
            <p:cNvGrpSpPr/>
            <p:nvPr/>
          </p:nvGrpSpPr>
          <p:grpSpPr>
            <a:xfrm>
              <a:off x="990600" y="3315622"/>
              <a:ext cx="1544216" cy="973107"/>
              <a:chOff x="6092889" y="3733800"/>
              <a:chExt cx="2828265" cy="973107"/>
            </a:xfrm>
            <a:solidFill>
              <a:schemeClr val="accent6">
                <a:lumMod val="20000"/>
                <a:lumOff val="80000"/>
              </a:schemeClr>
            </a:solidFill>
          </p:grpSpPr>
          <p:sp>
            <p:nvSpPr>
              <p:cNvPr id="33" name="Flowchart: Process 32"/>
              <p:cNvSpPr/>
              <p:nvPr/>
            </p:nvSpPr>
            <p:spPr>
              <a:xfrm>
                <a:off x="6092889" y="3733800"/>
                <a:ext cx="2828265"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Page</a:t>
                </a:r>
              </a:p>
            </p:txBody>
          </p:sp>
          <p:sp>
            <p:nvSpPr>
              <p:cNvPr id="34" name="Flowchart: Process 33"/>
              <p:cNvSpPr/>
              <p:nvPr/>
            </p:nvSpPr>
            <p:spPr>
              <a:xfrm>
                <a:off x="6092889" y="4278087"/>
                <a:ext cx="2828264"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spc="-100" dirty="0">
                  <a:solidFill>
                    <a:schemeClr val="tx1"/>
                  </a:solidFill>
                  <a:latin typeface="Courier New" panose="02070309020205020404" pitchFamily="49" charset="0"/>
                  <a:cs typeface="Courier New" panose="02070309020205020404" pitchFamily="49" charset="0"/>
                </a:endParaRPr>
              </a:p>
            </p:txBody>
          </p:sp>
        </p:grpSp>
        <p:cxnSp>
          <p:nvCxnSpPr>
            <p:cNvPr id="29" name="Straight Connector 28"/>
            <p:cNvCxnSpPr>
              <a:stCxn id="34" idx="3"/>
              <a:endCxn id="30" idx="1"/>
            </p:cNvCxnSpPr>
            <p:nvPr/>
          </p:nvCxnSpPr>
          <p:spPr>
            <a:xfrm>
              <a:off x="2534815" y="4074319"/>
              <a:ext cx="3561184" cy="0"/>
            </a:xfrm>
            <a:prstGeom prst="line">
              <a:avLst/>
            </a:prstGeom>
            <a:ln w="19050"/>
          </p:spPr>
          <p:style>
            <a:lnRef idx="1">
              <a:schemeClr val="dk1"/>
            </a:lnRef>
            <a:fillRef idx="0">
              <a:schemeClr val="dk1"/>
            </a:fillRef>
            <a:effectRef idx="0">
              <a:schemeClr val="dk1"/>
            </a:effectRef>
            <a:fontRef idx="minor">
              <a:schemeClr val="tx1"/>
            </a:fontRef>
          </p:style>
        </p:cxnSp>
        <p:sp>
          <p:nvSpPr>
            <p:cNvPr id="30" name="Diamond 29"/>
            <p:cNvSpPr/>
            <p:nvPr/>
          </p:nvSpPr>
          <p:spPr>
            <a:xfrm>
              <a:off x="6095999" y="3939778"/>
              <a:ext cx="381000" cy="269081"/>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667000" y="3637717"/>
              <a:ext cx="919709" cy="369332"/>
            </a:xfrm>
            <a:prstGeom prst="rect">
              <a:avLst/>
            </a:prstGeom>
            <a:noFill/>
          </p:spPr>
          <p:txBody>
            <a:bodyPr wrap="square" rtlCol="0">
              <a:spAutoFit/>
            </a:bodyPr>
            <a:lstStyle/>
            <a:p>
              <a:r>
                <a:rPr lang="en-US" dirty="0"/>
                <a:t>*</a:t>
              </a:r>
            </a:p>
          </p:txBody>
        </p:sp>
        <p:sp>
          <p:nvSpPr>
            <p:cNvPr id="32" name="TextBox 31"/>
            <p:cNvSpPr txBox="1"/>
            <p:nvPr/>
          </p:nvSpPr>
          <p:spPr>
            <a:xfrm>
              <a:off x="6031709" y="3570446"/>
              <a:ext cx="497849" cy="369332"/>
            </a:xfrm>
            <a:prstGeom prst="rect">
              <a:avLst/>
            </a:prstGeom>
            <a:noFill/>
          </p:spPr>
          <p:txBody>
            <a:bodyPr wrap="none" rtlCol="0">
              <a:spAutoFit/>
            </a:bodyPr>
            <a:lstStyle/>
            <a:p>
              <a:r>
                <a:rPr lang="en-US" dirty="0"/>
                <a:t>1</a:t>
              </a:r>
            </a:p>
          </p:txBody>
        </p:sp>
      </p:grpSp>
      <p:sp>
        <p:nvSpPr>
          <p:cNvPr id="37" name="Content Placeholder 2"/>
          <p:cNvSpPr txBox="1">
            <a:spLocks/>
          </p:cNvSpPr>
          <p:nvPr/>
        </p:nvSpPr>
        <p:spPr>
          <a:xfrm>
            <a:off x="260832" y="4869388"/>
            <a:ext cx="4433833" cy="1455212"/>
          </a:xfrm>
          <a:prstGeom prst="rect">
            <a:avLst/>
          </a:prstGeom>
          <a:solidFill>
            <a:schemeClr val="bg1">
              <a:lumMod val="85000"/>
            </a:schemeClr>
          </a:solidFill>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375"/>
              </a:spcBef>
              <a:buFont typeface="Calibri" panose="020F0502020204030204" pitchFamily="34" charset="0"/>
              <a:buChar char="ꟷ"/>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9pPr>
          </a:lstStyle>
          <a:p>
            <a:pPr marL="0" indent="0">
              <a:buFont typeface="Arial" panose="020B0604020202020204" pitchFamily="34" charset="0"/>
              <a:buNone/>
            </a:pPr>
            <a:r>
              <a:rPr lang="en-US" sz="2400" dirty="0"/>
              <a:t>Dependency: “uses temporarily”</a:t>
            </a:r>
          </a:p>
          <a:p>
            <a:pPr>
              <a:buFont typeface="Wingdings" panose="05000000000000000000" pitchFamily="2" charset="2"/>
              <a:buChar char="§"/>
            </a:pPr>
            <a:r>
              <a:rPr lang="en-US" sz="1800" dirty="0"/>
              <a:t>symbolized by dotted line</a:t>
            </a:r>
          </a:p>
          <a:p>
            <a:pPr>
              <a:buFont typeface="Wingdings" panose="05000000000000000000" pitchFamily="2" charset="2"/>
              <a:buChar char="§"/>
            </a:pPr>
            <a:r>
              <a:rPr lang="en-US" sz="1800" dirty="0"/>
              <a:t>often is an implementation detail, not an intrinsic part of the object's state</a:t>
            </a:r>
          </a:p>
        </p:txBody>
      </p:sp>
      <p:grpSp>
        <p:nvGrpSpPr>
          <p:cNvPr id="38" name="Group 37"/>
          <p:cNvGrpSpPr/>
          <p:nvPr/>
        </p:nvGrpSpPr>
        <p:grpSpPr>
          <a:xfrm>
            <a:off x="5257800" y="5034240"/>
            <a:ext cx="3723892" cy="973107"/>
            <a:chOff x="990599" y="3315622"/>
            <a:chExt cx="7030618" cy="973107"/>
          </a:xfrm>
        </p:grpSpPr>
        <p:grpSp>
          <p:nvGrpSpPr>
            <p:cNvPr id="39" name="Group 38"/>
            <p:cNvGrpSpPr/>
            <p:nvPr/>
          </p:nvGrpSpPr>
          <p:grpSpPr>
            <a:xfrm>
              <a:off x="6114708" y="3315622"/>
              <a:ext cx="1906509" cy="973107"/>
              <a:chOff x="5429344" y="3733800"/>
              <a:chExt cx="3491813" cy="973107"/>
            </a:xfrm>
            <a:solidFill>
              <a:schemeClr val="accent6">
                <a:lumMod val="20000"/>
                <a:lumOff val="80000"/>
              </a:schemeClr>
            </a:solidFill>
          </p:grpSpPr>
          <p:sp>
            <p:nvSpPr>
              <p:cNvPr id="47" name="Flowchart: Process 46"/>
              <p:cNvSpPr/>
              <p:nvPr/>
            </p:nvSpPr>
            <p:spPr>
              <a:xfrm>
                <a:off x="5429344" y="3733800"/>
                <a:ext cx="3491813"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Random</a:t>
                </a:r>
              </a:p>
            </p:txBody>
          </p:sp>
          <p:sp>
            <p:nvSpPr>
              <p:cNvPr id="48" name="Flowchart: Process 47"/>
              <p:cNvSpPr/>
              <p:nvPr/>
            </p:nvSpPr>
            <p:spPr>
              <a:xfrm>
                <a:off x="5429344" y="4278087"/>
                <a:ext cx="3491813"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spc="-100" dirty="0">
                  <a:solidFill>
                    <a:schemeClr val="tx1"/>
                  </a:solidFill>
                  <a:latin typeface="Courier New" panose="02070309020205020404" pitchFamily="49" charset="0"/>
                  <a:cs typeface="Courier New" panose="02070309020205020404" pitchFamily="49" charset="0"/>
                </a:endParaRPr>
              </a:p>
            </p:txBody>
          </p:sp>
        </p:grpSp>
        <p:grpSp>
          <p:nvGrpSpPr>
            <p:cNvPr id="40" name="Group 39"/>
            <p:cNvGrpSpPr/>
            <p:nvPr/>
          </p:nvGrpSpPr>
          <p:grpSpPr>
            <a:xfrm>
              <a:off x="990599" y="3315622"/>
              <a:ext cx="1695108" cy="973107"/>
              <a:chOff x="6092889" y="3733800"/>
              <a:chExt cx="3104628" cy="973107"/>
            </a:xfrm>
            <a:solidFill>
              <a:schemeClr val="accent6">
                <a:lumMod val="20000"/>
                <a:lumOff val="80000"/>
              </a:schemeClr>
            </a:solidFill>
          </p:grpSpPr>
          <p:sp>
            <p:nvSpPr>
              <p:cNvPr id="45" name="Flowchart: Process 44"/>
              <p:cNvSpPr/>
              <p:nvPr/>
            </p:nvSpPr>
            <p:spPr>
              <a:xfrm>
                <a:off x="6092889" y="3733800"/>
                <a:ext cx="3104628" cy="544286"/>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800000"/>
                    </a:solidFill>
                  </a:rPr>
                  <a:t>Lottery</a:t>
                </a:r>
              </a:p>
            </p:txBody>
          </p:sp>
          <p:sp>
            <p:nvSpPr>
              <p:cNvPr id="46" name="Flowchart: Process 45"/>
              <p:cNvSpPr/>
              <p:nvPr/>
            </p:nvSpPr>
            <p:spPr>
              <a:xfrm>
                <a:off x="6092889" y="4278087"/>
                <a:ext cx="3104628" cy="428820"/>
              </a:xfrm>
              <a:prstGeom prst="flowChartProcess">
                <a:avLst/>
              </a:prstGeom>
              <a:grpFill/>
              <a:ln w="19050"/>
            </p:spPr>
            <p:style>
              <a:lnRef idx="2">
                <a:schemeClr val="dk1">
                  <a:shade val="50000"/>
                </a:schemeClr>
              </a:lnRef>
              <a:fillRef idx="1">
                <a:schemeClr val="dk1"/>
              </a:fillRef>
              <a:effectRef idx="0">
                <a:schemeClr val="dk1"/>
              </a:effectRef>
              <a:fontRef idx="minor">
                <a:schemeClr val="lt1"/>
              </a:fontRef>
            </p:style>
            <p:txBody>
              <a:bodyPr rtlCol="0" anchor="ctr"/>
              <a:lstStyle/>
              <a:p>
                <a:endParaRPr lang="en-US" sz="1300" b="1" spc="-100" dirty="0">
                  <a:solidFill>
                    <a:schemeClr val="tx1"/>
                  </a:solidFill>
                  <a:latin typeface="Courier New" panose="02070309020205020404" pitchFamily="49" charset="0"/>
                  <a:cs typeface="Courier New" panose="02070309020205020404" pitchFamily="49" charset="0"/>
                </a:endParaRPr>
              </a:p>
            </p:txBody>
          </p:sp>
        </p:grpSp>
        <p:cxnSp>
          <p:nvCxnSpPr>
            <p:cNvPr id="41" name="Straight Connector 40"/>
            <p:cNvCxnSpPr>
              <a:stCxn id="46" idx="3"/>
              <a:endCxn id="48" idx="1"/>
            </p:cNvCxnSpPr>
            <p:nvPr/>
          </p:nvCxnSpPr>
          <p:spPr>
            <a:xfrm>
              <a:off x="2685707" y="4074319"/>
              <a:ext cx="3429002" cy="0"/>
            </a:xfrm>
            <a:prstGeom prst="line">
              <a:avLst/>
            </a:prstGeom>
            <a:ln w="19050">
              <a:prstDash val="sys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2667000" y="3637717"/>
              <a:ext cx="919709" cy="369332"/>
            </a:xfrm>
            <a:prstGeom prst="rect">
              <a:avLst/>
            </a:prstGeom>
            <a:noFill/>
          </p:spPr>
          <p:txBody>
            <a:bodyPr wrap="square" rtlCol="0">
              <a:spAutoFit/>
            </a:bodyPr>
            <a:lstStyle/>
            <a:p>
              <a:endParaRPr lang="en-US" dirty="0"/>
            </a:p>
          </p:txBody>
        </p:sp>
        <p:sp>
          <p:nvSpPr>
            <p:cNvPr id="44" name="TextBox 43"/>
            <p:cNvSpPr txBox="1"/>
            <p:nvPr/>
          </p:nvSpPr>
          <p:spPr>
            <a:xfrm>
              <a:off x="6031708" y="3570446"/>
              <a:ext cx="348768" cy="369332"/>
            </a:xfrm>
            <a:prstGeom prst="rect">
              <a:avLst/>
            </a:prstGeom>
            <a:noFill/>
          </p:spPr>
          <p:txBody>
            <a:bodyPr wrap="none" rtlCol="0">
              <a:spAutoFit/>
            </a:bodyPr>
            <a:lstStyle/>
            <a:p>
              <a:endParaRPr lang="en-US" dirty="0"/>
            </a:p>
          </p:txBody>
        </p:sp>
      </p:grpSp>
    </p:spTree>
    <p:extLst>
      <p:ext uri="{BB962C8B-B14F-4D97-AF65-F5344CB8AC3E}">
        <p14:creationId xmlns:p14="http://schemas.microsoft.com/office/powerpoint/2010/main" val="160376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xEl>
                                              <p:pRg st="3" end="3"/>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xEl>
                                              <p:pRg st="0" end="0"/>
                                            </p:txEl>
                                          </p:spTgt>
                                        </p:tgtEl>
                                        <p:attrNameLst>
                                          <p:attrName>style.visibility</p:attrName>
                                        </p:attrNameLst>
                                      </p:cBhvr>
                                      <p:to>
                                        <p:strVal val="visible"/>
                                      </p:to>
                                    </p:se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 presetClass="entr" presetSubtype="0" fill="hold" nodeType="withEffect">
                                  <p:stCondLst>
                                    <p:cond delay="0"/>
                                  </p:stCondLst>
                                  <p:childTnLst>
                                    <p:set>
                                      <p:cBhvr>
                                        <p:cTn id="38" dur="1" fill="hold">
                                          <p:stCondLst>
                                            <p:cond delay="0"/>
                                          </p:stCondLst>
                                        </p:cTn>
                                        <p:tgtEl>
                                          <p:spTgt spid="37">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3" grpId="0" build="p" animBg="1"/>
      <p:bldP spid="37"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465D8072-9F35-4131-AF78-F7150A9E3916}" type="slidenum">
              <a:rPr lang="en-US" altLang="en-US" sz="1400"/>
              <a:pPr eaLnBrk="1" hangingPunct="1">
                <a:spcBef>
                  <a:spcPct val="0"/>
                </a:spcBef>
                <a:buFontTx/>
                <a:buNone/>
              </a:pPr>
              <a:t>31</a:t>
            </a:fld>
            <a:endParaRPr lang="en-US" altLang="en-US" sz="1400"/>
          </a:p>
        </p:txBody>
      </p:sp>
      <p:sp>
        <p:nvSpPr>
          <p:cNvPr id="16388" name="Rectangle 2"/>
          <p:cNvSpPr>
            <a:spLocks noGrp="1" noChangeArrowheads="1"/>
          </p:cNvSpPr>
          <p:nvPr>
            <p:ph type="title"/>
          </p:nvPr>
        </p:nvSpPr>
        <p:spPr/>
        <p:txBody>
          <a:bodyPr/>
          <a:lstStyle/>
          <a:p>
            <a:r>
              <a:rPr lang="en-US" altLang="en-US"/>
              <a:t>                                            PoS</a:t>
            </a:r>
          </a:p>
        </p:txBody>
      </p:sp>
      <p:sp>
        <p:nvSpPr>
          <p:cNvPr id="16390" name="Rectangle 5"/>
          <p:cNvSpPr>
            <a:spLocks noChangeArrowheads="1"/>
          </p:cNvSpPr>
          <p:nvPr/>
        </p:nvSpPr>
        <p:spPr bwMode="auto">
          <a:xfrm>
            <a:off x="0" y="15097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6391" name="Rectangle 8"/>
          <p:cNvSpPr>
            <a:spLocks noChangeArrowheads="1"/>
          </p:cNvSpPr>
          <p:nvPr/>
        </p:nvSpPr>
        <p:spPr bwMode="auto">
          <a:xfrm>
            <a:off x="0" y="1400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aphicFrame>
        <p:nvGraphicFramePr>
          <p:cNvPr id="16392" name="Object 7"/>
          <p:cNvGraphicFramePr>
            <a:graphicFrameLocks noChangeAspect="1"/>
          </p:cNvGraphicFramePr>
          <p:nvPr/>
        </p:nvGraphicFramePr>
        <p:xfrm>
          <a:off x="457200" y="381000"/>
          <a:ext cx="6248400" cy="5638800"/>
        </p:xfrm>
        <a:graphic>
          <a:graphicData uri="http://schemas.openxmlformats.org/presentationml/2006/ole">
            <mc:AlternateContent xmlns:mc="http://schemas.openxmlformats.org/markup-compatibility/2006">
              <mc:Choice xmlns:v="urn:schemas-microsoft-com:vml" Requires="v">
                <p:oleObj spid="_x0000_s2050" name="Visio" r:id="rId4" imgW="4495419" imgH="4055364" progId="Visio.Drawing.11">
                  <p:embed/>
                </p:oleObj>
              </mc:Choice>
              <mc:Fallback>
                <p:oleObj name="Visio" r:id="rId4" imgW="4495419" imgH="4055364" progId="Visio.Drawing.11">
                  <p:embed/>
                  <p:pic>
                    <p:nvPicPr>
                      <p:cNvPr id="16392"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81000"/>
                        <a:ext cx="6248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8088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6">
            <a:extLst>
              <a:ext uri="{FF2B5EF4-FFF2-40B4-BE49-F238E27FC236}">
                <a16:creationId xmlns:a16="http://schemas.microsoft.com/office/drawing/2014/main" id="{8C0F7955-373B-4C6A-9D0A-7A434AB1506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AF9B4376-F82E-4843-BEC1-8905EA1361EA}" type="slidenum">
              <a:rPr lang="en-US" altLang="en-US" sz="1400"/>
              <a:pPr eaLnBrk="1" hangingPunct="1">
                <a:spcBef>
                  <a:spcPct val="0"/>
                </a:spcBef>
                <a:buFontTx/>
                <a:buNone/>
              </a:pPr>
              <a:t>32</a:t>
            </a:fld>
            <a:endParaRPr lang="en-US" altLang="en-US" sz="1400"/>
          </a:p>
        </p:txBody>
      </p:sp>
      <p:sp>
        <p:nvSpPr>
          <p:cNvPr id="19460" name="Rectangle 2">
            <a:extLst>
              <a:ext uri="{FF2B5EF4-FFF2-40B4-BE49-F238E27FC236}">
                <a16:creationId xmlns:a16="http://schemas.microsoft.com/office/drawing/2014/main" id="{991BD24A-E019-4C52-8CB8-F0EFFAABCC2E}"/>
              </a:ext>
            </a:extLst>
          </p:cNvPr>
          <p:cNvSpPr>
            <a:spLocks noGrp="1" noChangeArrowheads="1"/>
          </p:cNvSpPr>
          <p:nvPr>
            <p:ph type="title"/>
          </p:nvPr>
        </p:nvSpPr>
        <p:spPr/>
        <p:txBody>
          <a:bodyPr/>
          <a:lstStyle/>
          <a:p>
            <a:r>
              <a:rPr lang="en-US" altLang="en-US"/>
              <a:t>Class dependency graphs (CDG)</a:t>
            </a:r>
          </a:p>
        </p:txBody>
      </p:sp>
      <p:sp>
        <p:nvSpPr>
          <p:cNvPr id="19461" name="Rectangle 3">
            <a:extLst>
              <a:ext uri="{FF2B5EF4-FFF2-40B4-BE49-F238E27FC236}">
                <a16:creationId xmlns:a16="http://schemas.microsoft.com/office/drawing/2014/main" id="{681F29D5-5C0E-4119-A887-0F1B0F82B333}"/>
              </a:ext>
            </a:extLst>
          </p:cNvPr>
          <p:cNvSpPr>
            <a:spLocks noGrp="1" noChangeArrowheads="1"/>
          </p:cNvSpPr>
          <p:nvPr>
            <p:ph type="body" idx="1"/>
          </p:nvPr>
        </p:nvSpPr>
        <p:spPr/>
        <p:txBody>
          <a:bodyPr/>
          <a:lstStyle/>
          <a:p>
            <a:pPr>
              <a:lnSpc>
                <a:spcPct val="150000"/>
              </a:lnSpc>
            </a:pPr>
            <a:r>
              <a:rPr lang="en-US" altLang="en-US" sz="2400" dirty="0"/>
              <a:t>Depict classes and their dependencies</a:t>
            </a:r>
          </a:p>
          <a:p>
            <a:pPr>
              <a:lnSpc>
                <a:spcPct val="150000"/>
              </a:lnSpc>
            </a:pPr>
            <a:r>
              <a:rPr lang="en-US" altLang="en-US" sz="2400" dirty="0"/>
              <a:t>Different from UML class diagrams </a:t>
            </a:r>
          </a:p>
          <a:p>
            <a:pPr lvl="1">
              <a:lnSpc>
                <a:spcPct val="150000"/>
              </a:lnSpc>
            </a:pPr>
            <a:r>
              <a:rPr lang="en-US" altLang="en-US" sz="2000" dirty="0"/>
              <a:t>in small but significant details</a:t>
            </a:r>
          </a:p>
          <a:p>
            <a:pPr>
              <a:lnSpc>
                <a:spcPct val="150000"/>
              </a:lnSpc>
            </a:pPr>
            <a:r>
              <a:rPr lang="en-US" altLang="en-US" sz="2400" dirty="0"/>
              <a:t>Extracted form the existing code </a:t>
            </a:r>
          </a:p>
          <a:p>
            <a:pPr>
              <a:lnSpc>
                <a:spcPct val="150000"/>
              </a:lnSpc>
            </a:pPr>
            <a:r>
              <a:rPr lang="en-US" altLang="en-US" sz="2400" dirty="0"/>
              <a:t>Used during software evolution </a:t>
            </a:r>
          </a:p>
          <a:p>
            <a:pPr lvl="1">
              <a:buFontTx/>
              <a:buNone/>
            </a:pP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6">
            <a:extLst>
              <a:ext uri="{FF2B5EF4-FFF2-40B4-BE49-F238E27FC236}">
                <a16:creationId xmlns:a16="http://schemas.microsoft.com/office/drawing/2014/main" id="{80A9905F-D0D7-46BB-A1C7-CC1047FC66D8}"/>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2959E91C-54A6-4ABC-B037-28B30DA30BA4}" type="slidenum">
              <a:rPr lang="en-US" altLang="en-US" sz="1400"/>
              <a:pPr eaLnBrk="1" hangingPunct="1">
                <a:spcBef>
                  <a:spcPct val="0"/>
                </a:spcBef>
                <a:buFontTx/>
                <a:buNone/>
              </a:pPr>
              <a:t>33</a:t>
            </a:fld>
            <a:endParaRPr lang="en-US" altLang="en-US" sz="1400"/>
          </a:p>
        </p:txBody>
      </p:sp>
      <p:sp>
        <p:nvSpPr>
          <p:cNvPr id="20484" name="Rectangle 2">
            <a:extLst>
              <a:ext uri="{FF2B5EF4-FFF2-40B4-BE49-F238E27FC236}">
                <a16:creationId xmlns:a16="http://schemas.microsoft.com/office/drawing/2014/main" id="{BBB0FD2C-C5A1-4A4B-851E-86844A725E49}"/>
              </a:ext>
            </a:extLst>
          </p:cNvPr>
          <p:cNvSpPr>
            <a:spLocks noGrp="1" noChangeArrowheads="1"/>
          </p:cNvSpPr>
          <p:nvPr>
            <p:ph type="title"/>
          </p:nvPr>
        </p:nvSpPr>
        <p:spPr>
          <a:xfrm>
            <a:off x="457200" y="533400"/>
            <a:ext cx="8229600" cy="1143000"/>
          </a:xfrm>
        </p:spPr>
        <p:txBody>
          <a:bodyPr/>
          <a:lstStyle/>
          <a:p>
            <a:r>
              <a:rPr lang="en-US" altLang="en-US"/>
              <a:t>Class responsibilities</a:t>
            </a:r>
            <a:br>
              <a:rPr lang="en-US" altLang="en-US"/>
            </a:br>
            <a:endParaRPr lang="en-US" altLang="en-US"/>
          </a:p>
        </p:txBody>
      </p:sp>
      <p:sp>
        <p:nvSpPr>
          <p:cNvPr id="20485" name="Rectangle 3">
            <a:extLst>
              <a:ext uri="{FF2B5EF4-FFF2-40B4-BE49-F238E27FC236}">
                <a16:creationId xmlns:a16="http://schemas.microsoft.com/office/drawing/2014/main" id="{A5F4D669-46D7-482C-8751-FB598B6659F9}"/>
              </a:ext>
            </a:extLst>
          </p:cNvPr>
          <p:cNvSpPr>
            <a:spLocks noGrp="1" noChangeArrowheads="1"/>
          </p:cNvSpPr>
          <p:nvPr>
            <p:ph type="body" idx="1"/>
          </p:nvPr>
        </p:nvSpPr>
        <p:spPr/>
        <p:txBody>
          <a:bodyPr/>
          <a:lstStyle/>
          <a:p>
            <a:r>
              <a:rPr lang="en-US" altLang="en-US" sz="3200" dirty="0"/>
              <a:t>Each class in the program plays a role</a:t>
            </a:r>
          </a:p>
          <a:p>
            <a:pPr lvl="1"/>
            <a:r>
              <a:rPr lang="en-US" altLang="en-US" sz="2800" dirty="0"/>
              <a:t>assumes a certain responsibility</a:t>
            </a:r>
          </a:p>
          <a:p>
            <a:pPr lvl="1"/>
            <a:r>
              <a:rPr lang="en-US" altLang="en-US" sz="2800" dirty="0"/>
              <a:t>class Item is responsible for items sold in the store</a:t>
            </a:r>
          </a:p>
          <a:p>
            <a:pPr lvl="1"/>
            <a:endParaRPr lang="en-US" altLang="en-US" sz="2800" dirty="0"/>
          </a:p>
          <a:p>
            <a:r>
              <a:rPr lang="en-US" altLang="en-US" sz="3200" dirty="0"/>
              <a:t>Supplier class</a:t>
            </a:r>
          </a:p>
          <a:p>
            <a:pPr lvl="1"/>
            <a:r>
              <a:rPr lang="en-US" altLang="en-US" sz="2800" dirty="0"/>
              <a:t>helps class Item to fulfill its responsibility </a:t>
            </a:r>
          </a:p>
          <a:p>
            <a:pPr lvl="1"/>
            <a:r>
              <a:rPr lang="en-US" altLang="en-US" sz="2800" dirty="0"/>
              <a:t>class Price is supplier class of Item</a:t>
            </a:r>
          </a:p>
          <a:p>
            <a:endParaRPr lang="en-US" altLang="en-US" dirty="0"/>
          </a:p>
          <a:p>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6">
            <a:extLst>
              <a:ext uri="{FF2B5EF4-FFF2-40B4-BE49-F238E27FC236}">
                <a16:creationId xmlns:a16="http://schemas.microsoft.com/office/drawing/2014/main" id="{472C9D80-A5F5-42B2-9ED4-BF1353B4A37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99E3C14E-8111-47CF-8BEB-02D8762D856A}" type="slidenum">
              <a:rPr lang="en-US" altLang="en-US" sz="1400"/>
              <a:pPr eaLnBrk="1" hangingPunct="1">
                <a:spcBef>
                  <a:spcPct val="0"/>
                </a:spcBef>
                <a:buFontTx/>
                <a:buNone/>
              </a:pPr>
              <a:t>34</a:t>
            </a:fld>
            <a:endParaRPr lang="en-US" altLang="en-US" sz="1400"/>
          </a:p>
        </p:txBody>
      </p:sp>
      <p:sp>
        <p:nvSpPr>
          <p:cNvPr id="21508" name="Rectangle 2">
            <a:extLst>
              <a:ext uri="{FF2B5EF4-FFF2-40B4-BE49-F238E27FC236}">
                <a16:creationId xmlns:a16="http://schemas.microsoft.com/office/drawing/2014/main" id="{925BB7C1-5D47-41A8-8935-FED5F92BF43A}"/>
              </a:ext>
            </a:extLst>
          </p:cNvPr>
          <p:cNvSpPr>
            <a:spLocks noGrp="1" noChangeArrowheads="1"/>
          </p:cNvSpPr>
          <p:nvPr>
            <p:ph type="title"/>
          </p:nvPr>
        </p:nvSpPr>
        <p:spPr>
          <a:xfrm>
            <a:off x="457200" y="274638"/>
            <a:ext cx="8458200" cy="1143000"/>
          </a:xfrm>
        </p:spPr>
        <p:txBody>
          <a:bodyPr/>
          <a:lstStyle/>
          <a:p>
            <a:r>
              <a:rPr lang="en-US" altLang="en-US"/>
              <a:t>Clients, suppliers, dependencies</a:t>
            </a:r>
          </a:p>
        </p:txBody>
      </p:sp>
      <p:sp>
        <p:nvSpPr>
          <p:cNvPr id="21509" name="Rectangle 3">
            <a:extLst>
              <a:ext uri="{FF2B5EF4-FFF2-40B4-BE49-F238E27FC236}">
                <a16:creationId xmlns:a16="http://schemas.microsoft.com/office/drawing/2014/main" id="{63162B3A-FE43-4F1A-BB6B-098435F5E1C9}"/>
              </a:ext>
            </a:extLst>
          </p:cNvPr>
          <p:cNvSpPr>
            <a:spLocks noGrp="1" noChangeArrowheads="1"/>
          </p:cNvSpPr>
          <p:nvPr>
            <p:ph type="body" idx="1"/>
          </p:nvPr>
        </p:nvSpPr>
        <p:spPr/>
        <p:txBody>
          <a:bodyPr/>
          <a:lstStyle/>
          <a:p>
            <a:r>
              <a:rPr lang="en-US" altLang="en-US" sz="3200" dirty="0"/>
              <a:t>Class B helps class A to fulfill its responsibilities:</a:t>
            </a:r>
          </a:p>
          <a:p>
            <a:pPr lvl="1"/>
            <a:r>
              <a:rPr lang="en-US" altLang="en-US" sz="2800" dirty="0"/>
              <a:t>B is </a:t>
            </a:r>
            <a:r>
              <a:rPr lang="en-US" altLang="en-US" sz="2800" i="1" dirty="0"/>
              <a:t>supplier</a:t>
            </a:r>
            <a:r>
              <a:rPr lang="en-US" altLang="en-US" sz="2800" dirty="0"/>
              <a:t> of class A </a:t>
            </a:r>
          </a:p>
          <a:p>
            <a:pPr lvl="1"/>
            <a:r>
              <a:rPr lang="en-US" altLang="en-US" sz="2800" dirty="0"/>
              <a:t>A is </a:t>
            </a:r>
            <a:r>
              <a:rPr lang="en-US" altLang="en-US" sz="2800" i="1" dirty="0"/>
              <a:t>client</a:t>
            </a:r>
            <a:r>
              <a:rPr lang="en-US" altLang="en-US" sz="2800" dirty="0"/>
              <a:t> of class B</a:t>
            </a:r>
          </a:p>
          <a:p>
            <a:pPr lvl="1"/>
            <a:r>
              <a:rPr lang="en-US" altLang="en-US" sz="2800" dirty="0"/>
              <a:t>there is </a:t>
            </a:r>
            <a:r>
              <a:rPr lang="en-US" altLang="en-US" sz="2800" i="1" dirty="0"/>
              <a:t>dependency</a:t>
            </a:r>
            <a:r>
              <a:rPr lang="en-US" altLang="en-US" sz="2800" dirty="0"/>
              <a:t> of class A on class B</a:t>
            </a:r>
          </a:p>
          <a:p>
            <a:pPr lvl="2"/>
            <a:r>
              <a:rPr lang="en-US" altLang="en-US" sz="2000" dirty="0"/>
              <a:t>denoted (A,B)</a:t>
            </a:r>
          </a:p>
          <a:p>
            <a:endParaRPr lang="en-US" altLang="en-US" dirty="0"/>
          </a:p>
          <a:p>
            <a:endParaRPr lang="en-US" altLang="en-US" dirty="0"/>
          </a:p>
          <a:p>
            <a:pPr lvl="1"/>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9201E78-DD3B-4B35-B2D6-A5390A58A468}"/>
              </a:ext>
            </a:extLst>
          </p:cNvPr>
          <p:cNvSpPr>
            <a:spLocks noGrp="1"/>
          </p:cNvSpPr>
          <p:nvPr>
            <p:ph type="title"/>
          </p:nvPr>
        </p:nvSpPr>
        <p:spPr/>
        <p:txBody>
          <a:bodyPr/>
          <a:lstStyle/>
          <a:p>
            <a:r>
              <a:rPr lang="en-US" altLang="en-US"/>
              <a:t>Dependency examples</a:t>
            </a:r>
          </a:p>
        </p:txBody>
      </p:sp>
      <p:sp>
        <p:nvSpPr>
          <p:cNvPr id="22531" name="Content Placeholder 2">
            <a:extLst>
              <a:ext uri="{FF2B5EF4-FFF2-40B4-BE49-F238E27FC236}">
                <a16:creationId xmlns:a16="http://schemas.microsoft.com/office/drawing/2014/main" id="{9CC170F0-2269-4444-A7D0-001E629B8BA5}"/>
              </a:ext>
            </a:extLst>
          </p:cNvPr>
          <p:cNvSpPr>
            <a:spLocks noGrp="1"/>
          </p:cNvSpPr>
          <p:nvPr>
            <p:ph idx="1"/>
          </p:nvPr>
        </p:nvSpPr>
        <p:spPr/>
        <p:txBody>
          <a:bodyPr/>
          <a:lstStyle/>
          <a:p>
            <a:pPr>
              <a:spcBef>
                <a:spcPts val="1200"/>
              </a:spcBef>
            </a:pPr>
            <a:r>
              <a:rPr lang="en-US" altLang="en-US" sz="2400" dirty="0"/>
              <a:t>If there is a part-of relation between classes A and B, there is also a dependency (A,B)</a:t>
            </a:r>
          </a:p>
          <a:p>
            <a:pPr>
              <a:spcBef>
                <a:spcPts val="1200"/>
              </a:spcBef>
            </a:pPr>
            <a:r>
              <a:rPr lang="en-US" altLang="en-US" sz="2400" dirty="0"/>
              <a:t>If there is a non-polymorphic inheritance of X from Y, then (X,Y) is a dependence</a:t>
            </a:r>
          </a:p>
          <a:p>
            <a:pPr>
              <a:spcBef>
                <a:spcPts val="1200"/>
              </a:spcBef>
            </a:pPr>
            <a:r>
              <a:rPr lang="en-US" altLang="en-US" sz="2400" dirty="0"/>
              <a:t>If there is a polymorphic inheritance between X and Y, then both (X,Y) and (Y,X) are dependencies.</a:t>
            </a:r>
          </a:p>
          <a:p>
            <a:endParaRPr lang="en-US" altLang="en-US" dirty="0"/>
          </a:p>
        </p:txBody>
      </p:sp>
      <p:sp>
        <p:nvSpPr>
          <p:cNvPr id="22533" name="Slide Number Placeholder 4">
            <a:extLst>
              <a:ext uri="{FF2B5EF4-FFF2-40B4-BE49-F238E27FC236}">
                <a16:creationId xmlns:a16="http://schemas.microsoft.com/office/drawing/2014/main" id="{8D554FFC-A276-4430-BFE2-9B82AE82E4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C9721E89-E009-46AC-938E-DF8875A0C41C}" type="slidenum">
              <a:rPr lang="en-US" altLang="en-US" sz="1400"/>
              <a:pPr eaLnBrk="1" hangingPunct="1">
                <a:spcBef>
                  <a:spcPct val="0"/>
                </a:spcBef>
                <a:buFontTx/>
                <a:buNone/>
              </a:pPr>
              <a:t>35</a:t>
            </a:fld>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6">
            <a:extLst>
              <a:ext uri="{FF2B5EF4-FFF2-40B4-BE49-F238E27FC236}">
                <a16:creationId xmlns:a16="http://schemas.microsoft.com/office/drawing/2014/main" id="{889A14D9-5D14-47B4-BF78-4D691EFEACB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80FCC82-2276-47DA-9929-ADFB3450BA5D}" type="slidenum">
              <a:rPr lang="en-US" altLang="en-US" sz="1400"/>
              <a:pPr eaLnBrk="1" hangingPunct="1">
                <a:spcBef>
                  <a:spcPct val="0"/>
                </a:spcBef>
                <a:buFontTx/>
                <a:buNone/>
              </a:pPr>
              <a:t>36</a:t>
            </a:fld>
            <a:endParaRPr lang="en-US" altLang="en-US" sz="1400"/>
          </a:p>
        </p:txBody>
      </p:sp>
      <p:sp>
        <p:nvSpPr>
          <p:cNvPr id="23556" name="Rectangle 2">
            <a:extLst>
              <a:ext uri="{FF2B5EF4-FFF2-40B4-BE49-F238E27FC236}">
                <a16:creationId xmlns:a16="http://schemas.microsoft.com/office/drawing/2014/main" id="{C64BA82A-24BE-4B8F-A9AB-E68A0AD75ED4}"/>
              </a:ext>
            </a:extLst>
          </p:cNvPr>
          <p:cNvSpPr>
            <a:spLocks noGrp="1" noChangeArrowheads="1"/>
          </p:cNvSpPr>
          <p:nvPr>
            <p:ph type="title"/>
          </p:nvPr>
        </p:nvSpPr>
        <p:spPr/>
        <p:txBody>
          <a:bodyPr/>
          <a:lstStyle/>
          <a:p>
            <a:r>
              <a:rPr lang="en-US" altLang="en-US"/>
              <a:t>Definition of CDG</a:t>
            </a:r>
          </a:p>
        </p:txBody>
      </p:sp>
      <p:sp>
        <p:nvSpPr>
          <p:cNvPr id="23557" name="Rectangle 3">
            <a:extLst>
              <a:ext uri="{FF2B5EF4-FFF2-40B4-BE49-F238E27FC236}">
                <a16:creationId xmlns:a16="http://schemas.microsoft.com/office/drawing/2014/main" id="{7496766D-7F4E-4246-AB4F-542E78324D72}"/>
              </a:ext>
            </a:extLst>
          </p:cNvPr>
          <p:cNvSpPr>
            <a:spLocks noGrp="1" noChangeArrowheads="1"/>
          </p:cNvSpPr>
          <p:nvPr>
            <p:ph type="body" idx="1"/>
          </p:nvPr>
        </p:nvSpPr>
        <p:spPr/>
        <p:txBody>
          <a:bodyPr/>
          <a:lstStyle/>
          <a:p>
            <a:r>
              <a:rPr lang="en-US" altLang="en-US" sz="3600" dirty="0"/>
              <a:t>directed graph G = (C,D)</a:t>
            </a:r>
          </a:p>
          <a:p>
            <a:pPr lvl="1"/>
            <a:r>
              <a:rPr lang="en-US" altLang="en-US" sz="3200" dirty="0"/>
              <a:t>vertices C are classes of the program</a:t>
            </a:r>
          </a:p>
          <a:p>
            <a:pPr lvl="1"/>
            <a:r>
              <a:rPr lang="en-US" altLang="en-US" sz="3200" dirty="0"/>
              <a:t>edges D are dependencies</a:t>
            </a:r>
          </a:p>
          <a:p>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6">
            <a:extLst>
              <a:ext uri="{FF2B5EF4-FFF2-40B4-BE49-F238E27FC236}">
                <a16:creationId xmlns:a16="http://schemas.microsoft.com/office/drawing/2014/main" id="{F50F165D-0620-4A60-B478-740DAFD7CF9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DBD5C534-B6D3-4E17-B0E1-A4F4B4507888}" type="slidenum">
              <a:rPr lang="en-US" altLang="en-US" sz="1400"/>
              <a:pPr eaLnBrk="1" hangingPunct="1">
                <a:spcBef>
                  <a:spcPct val="0"/>
                </a:spcBef>
                <a:buFontTx/>
                <a:buNone/>
              </a:pPr>
              <a:t>37</a:t>
            </a:fld>
            <a:endParaRPr lang="en-US" altLang="en-US" sz="1400"/>
          </a:p>
        </p:txBody>
      </p:sp>
      <p:sp>
        <p:nvSpPr>
          <p:cNvPr id="24580" name="Rectangle 2">
            <a:extLst>
              <a:ext uri="{FF2B5EF4-FFF2-40B4-BE49-F238E27FC236}">
                <a16:creationId xmlns:a16="http://schemas.microsoft.com/office/drawing/2014/main" id="{C10D8A7E-9B04-4B18-99DE-2D0E63B06212}"/>
              </a:ext>
            </a:extLst>
          </p:cNvPr>
          <p:cNvSpPr>
            <a:spLocks noGrp="1" noChangeArrowheads="1"/>
          </p:cNvSpPr>
          <p:nvPr>
            <p:ph type="title"/>
          </p:nvPr>
        </p:nvSpPr>
        <p:spPr/>
        <p:txBody>
          <a:bodyPr/>
          <a:lstStyle/>
          <a:p>
            <a:r>
              <a:rPr lang="en-US" altLang="en-US"/>
              <a:t>                                       CDG</a:t>
            </a:r>
          </a:p>
        </p:txBody>
      </p:sp>
      <p:sp>
        <p:nvSpPr>
          <p:cNvPr id="24582" name="Rectangle 5">
            <a:extLst>
              <a:ext uri="{FF2B5EF4-FFF2-40B4-BE49-F238E27FC236}">
                <a16:creationId xmlns:a16="http://schemas.microsoft.com/office/drawing/2014/main" id="{2330C4D0-39D3-42AE-957D-FE935F4A894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3" name="Rectangle 8">
            <a:extLst>
              <a:ext uri="{FF2B5EF4-FFF2-40B4-BE49-F238E27FC236}">
                <a16:creationId xmlns:a16="http://schemas.microsoft.com/office/drawing/2014/main" id="{E1E66084-AFE2-47C4-BAFF-B956CEA44962}"/>
              </a:ext>
            </a:extLst>
          </p:cNvPr>
          <p:cNvSpPr>
            <a:spLocks noChangeArrowheads="1"/>
          </p:cNvSpPr>
          <p:nvPr/>
        </p:nvSpPr>
        <p:spPr bwMode="auto">
          <a:xfrm>
            <a:off x="0" y="1509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aphicFrame>
        <p:nvGraphicFramePr>
          <p:cNvPr id="24584" name="Object 7">
            <a:extLst>
              <a:ext uri="{FF2B5EF4-FFF2-40B4-BE49-F238E27FC236}">
                <a16:creationId xmlns:a16="http://schemas.microsoft.com/office/drawing/2014/main" id="{4ADE5524-FBC2-45A6-9040-3AB6DD952FF2}"/>
              </a:ext>
            </a:extLst>
          </p:cNvPr>
          <p:cNvGraphicFramePr>
            <a:graphicFrameLocks noChangeAspect="1"/>
          </p:cNvGraphicFramePr>
          <p:nvPr/>
        </p:nvGraphicFramePr>
        <p:xfrm>
          <a:off x="533400" y="304800"/>
          <a:ext cx="6019800" cy="5916613"/>
        </p:xfrm>
        <a:graphic>
          <a:graphicData uri="http://schemas.openxmlformats.org/presentationml/2006/ole">
            <mc:AlternateContent xmlns:mc="http://schemas.openxmlformats.org/markup-compatibility/2006">
              <mc:Choice xmlns:v="urn:schemas-microsoft-com:vml" Requires="v">
                <p:oleObj spid="_x0000_s3074" name="Visio" r:id="rId4" imgW="3901059" imgH="3842766" progId="Visio.Drawing.11">
                  <p:embed/>
                </p:oleObj>
              </mc:Choice>
              <mc:Fallback>
                <p:oleObj name="Visio" r:id="rId4" imgW="3901059" imgH="3842766" progId="Visio.Drawing.11">
                  <p:embed/>
                  <p:pic>
                    <p:nvPicPr>
                      <p:cNvPr id="24584" name="Object 7">
                        <a:extLst>
                          <a:ext uri="{FF2B5EF4-FFF2-40B4-BE49-F238E27FC236}">
                            <a16:creationId xmlns:a16="http://schemas.microsoft.com/office/drawing/2014/main" id="{4ADE5524-FBC2-45A6-9040-3AB6DD952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4800"/>
                        <a:ext cx="6019800" cy="591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a:extLst>
              <a:ext uri="{FF2B5EF4-FFF2-40B4-BE49-F238E27FC236}">
                <a16:creationId xmlns:a16="http://schemas.microsoft.com/office/drawing/2014/main" id="{F924889A-6FD8-44B8-A8AE-C2017B654C8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7039901E-284C-419B-9C6D-5BFF90E9DF89}" type="slidenum">
              <a:rPr lang="en-US" altLang="en-US" sz="1400"/>
              <a:pPr eaLnBrk="1" hangingPunct="1">
                <a:spcBef>
                  <a:spcPct val="0"/>
                </a:spcBef>
                <a:buFontTx/>
                <a:buNone/>
              </a:pPr>
              <a:t>38</a:t>
            </a:fld>
            <a:endParaRPr lang="en-US" altLang="en-US" sz="1400"/>
          </a:p>
        </p:txBody>
      </p:sp>
      <p:sp>
        <p:nvSpPr>
          <p:cNvPr id="25604" name="Rectangle 2">
            <a:extLst>
              <a:ext uri="{FF2B5EF4-FFF2-40B4-BE49-F238E27FC236}">
                <a16:creationId xmlns:a16="http://schemas.microsoft.com/office/drawing/2014/main" id="{D122AE0F-8D66-4445-B629-EFF34218226A}"/>
              </a:ext>
            </a:extLst>
          </p:cNvPr>
          <p:cNvSpPr>
            <a:spLocks noGrp="1" noChangeArrowheads="1"/>
          </p:cNvSpPr>
          <p:nvPr>
            <p:ph type="title"/>
          </p:nvPr>
        </p:nvSpPr>
        <p:spPr/>
        <p:txBody>
          <a:bodyPr/>
          <a:lstStyle/>
          <a:p>
            <a:r>
              <a:rPr lang="en-US" altLang="en-US"/>
              <a:t>Supplier slice</a:t>
            </a:r>
          </a:p>
        </p:txBody>
      </p:sp>
      <p:sp>
        <p:nvSpPr>
          <p:cNvPr id="30725" name="Rectangle 3">
            <a:extLst>
              <a:ext uri="{FF2B5EF4-FFF2-40B4-BE49-F238E27FC236}">
                <a16:creationId xmlns:a16="http://schemas.microsoft.com/office/drawing/2014/main" id="{1FF5B0FC-0DAE-4618-AFD6-E2311F312172}"/>
              </a:ext>
            </a:extLst>
          </p:cNvPr>
          <p:cNvSpPr>
            <a:spLocks noGrp="1" noChangeArrowheads="1"/>
          </p:cNvSpPr>
          <p:nvPr>
            <p:ph type="body" idx="1"/>
          </p:nvPr>
        </p:nvSpPr>
        <p:spPr>
          <a:xfrm>
            <a:off x="457200" y="1600200"/>
            <a:ext cx="8686800" cy="4525963"/>
          </a:xfrm>
        </p:spPr>
        <p:txBody>
          <a:bodyPr/>
          <a:lstStyle/>
          <a:p>
            <a:pPr>
              <a:defRPr/>
            </a:pPr>
            <a:r>
              <a:rPr lang="en-US" dirty="0"/>
              <a:t>Set of all suppliers, suppliers of suppliers, …</a:t>
            </a:r>
          </a:p>
          <a:p>
            <a:pPr marL="0" indent="0">
              <a:buFontTx/>
              <a:buNone/>
              <a:defRPr/>
            </a:pPr>
            <a:r>
              <a:rPr lang="en-US" dirty="0"/>
              <a:t> </a:t>
            </a:r>
          </a:p>
          <a:p>
            <a:pPr>
              <a:defRPr/>
            </a:pPr>
            <a:r>
              <a:rPr lang="en-US" dirty="0"/>
              <a:t>Let (C,D) be a CDG </a:t>
            </a:r>
          </a:p>
          <a:p>
            <a:pPr lvl="1">
              <a:defRPr/>
            </a:pPr>
            <a:r>
              <a:rPr lang="en-US" dirty="0"/>
              <a:t>A </a:t>
            </a:r>
            <a:r>
              <a:rPr lang="en-US" dirty="0">
                <a:sym typeface="Symbol" pitchFamily="18" charset="2"/>
              </a:rPr>
              <a:t></a:t>
            </a:r>
            <a:r>
              <a:rPr lang="en-US" dirty="0"/>
              <a:t> C be a class</a:t>
            </a:r>
          </a:p>
          <a:p>
            <a:pPr lvl="1">
              <a:defRPr/>
            </a:pPr>
            <a:r>
              <a:rPr lang="en-US" dirty="0"/>
              <a:t>then supplier slice S(A) = </a:t>
            </a:r>
          </a:p>
          <a:p>
            <a:pPr lvl="2">
              <a:buFontTx/>
              <a:buNone/>
              <a:defRPr/>
            </a:pPr>
            <a:r>
              <a:rPr lang="en-US" dirty="0"/>
              <a:t>{X | X = A or </a:t>
            </a:r>
          </a:p>
          <a:p>
            <a:pPr lvl="2">
              <a:buFontTx/>
              <a:buNone/>
              <a:defRPr/>
            </a:pPr>
            <a:r>
              <a:rPr lang="en-US" dirty="0"/>
              <a:t>there is a dependency &lt;Y, X&gt; </a:t>
            </a:r>
            <a:r>
              <a:rPr lang="en-US" dirty="0">
                <a:sym typeface="Symbol" pitchFamily="18" charset="2"/>
              </a:rPr>
              <a:t></a:t>
            </a:r>
            <a:r>
              <a:rPr lang="en-US" dirty="0"/>
              <a:t> D such that Y </a:t>
            </a:r>
            <a:r>
              <a:rPr lang="en-US" dirty="0">
                <a:sym typeface="Symbol" pitchFamily="18" charset="2"/>
              </a:rPr>
              <a:t></a:t>
            </a:r>
            <a:r>
              <a:rPr lang="en-US" dirty="0"/>
              <a:t> S(A)}</a:t>
            </a:r>
          </a:p>
          <a:p>
            <a:pPr lvl="2">
              <a:buFontTx/>
              <a:buNone/>
              <a:defRPr/>
            </a:pPr>
            <a:r>
              <a:rPr lang="en-US" dirty="0"/>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6">
            <a:extLst>
              <a:ext uri="{FF2B5EF4-FFF2-40B4-BE49-F238E27FC236}">
                <a16:creationId xmlns:a16="http://schemas.microsoft.com/office/drawing/2014/main" id="{AC9923E9-5B7C-4BDB-89D5-D0025FA610E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52751206-C6B3-4970-9ACA-AD3FBC4599A2}" type="slidenum">
              <a:rPr lang="en-US" altLang="en-US" sz="1400"/>
              <a:pPr eaLnBrk="1" hangingPunct="1">
                <a:spcBef>
                  <a:spcPct val="0"/>
                </a:spcBef>
                <a:buFontTx/>
                <a:buNone/>
              </a:pPr>
              <a:t>39</a:t>
            </a:fld>
            <a:endParaRPr lang="en-US" altLang="en-US" sz="1400"/>
          </a:p>
        </p:txBody>
      </p:sp>
      <p:sp>
        <p:nvSpPr>
          <p:cNvPr id="26628" name="Rectangle 2">
            <a:extLst>
              <a:ext uri="{FF2B5EF4-FFF2-40B4-BE49-F238E27FC236}">
                <a16:creationId xmlns:a16="http://schemas.microsoft.com/office/drawing/2014/main" id="{14F1A462-20C3-4638-A894-FE27AD2C32A2}"/>
              </a:ext>
            </a:extLst>
          </p:cNvPr>
          <p:cNvSpPr>
            <a:spLocks noGrp="1" noChangeArrowheads="1"/>
          </p:cNvSpPr>
          <p:nvPr>
            <p:ph type="title"/>
          </p:nvPr>
        </p:nvSpPr>
        <p:spPr/>
        <p:txBody>
          <a:bodyPr>
            <a:normAutofit fontScale="90000"/>
          </a:bodyPr>
          <a:lstStyle/>
          <a:p>
            <a:pPr algn="r"/>
            <a:r>
              <a:rPr lang="en-US" altLang="en-US"/>
              <a:t>                                 </a:t>
            </a:r>
            <a:br>
              <a:rPr lang="en-US" altLang="en-US"/>
            </a:br>
            <a:r>
              <a:rPr lang="en-US" altLang="en-US"/>
              <a:t>Supplier</a:t>
            </a:r>
            <a:br>
              <a:rPr lang="en-US" altLang="en-US"/>
            </a:br>
            <a:r>
              <a:rPr lang="en-US" altLang="en-US"/>
              <a:t>slice of </a:t>
            </a:r>
            <a:br>
              <a:rPr lang="en-US" altLang="en-US"/>
            </a:br>
            <a:r>
              <a:rPr lang="en-US" altLang="en-US"/>
              <a:t>Item</a:t>
            </a:r>
          </a:p>
        </p:txBody>
      </p:sp>
      <p:sp>
        <p:nvSpPr>
          <p:cNvPr id="26630" name="Rectangle 4">
            <a:extLst>
              <a:ext uri="{FF2B5EF4-FFF2-40B4-BE49-F238E27FC236}">
                <a16:creationId xmlns:a16="http://schemas.microsoft.com/office/drawing/2014/main" id="{C842F29F-4D05-4695-9713-58EA2329ECE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6631" name="Rectangle 145">
            <a:extLst>
              <a:ext uri="{FF2B5EF4-FFF2-40B4-BE49-F238E27FC236}">
                <a16:creationId xmlns:a16="http://schemas.microsoft.com/office/drawing/2014/main" id="{20B802F3-5D97-48A0-8734-679AFE65C21A}"/>
              </a:ext>
            </a:extLst>
          </p:cNvPr>
          <p:cNvSpPr>
            <a:spLocks noChangeArrowheads="1"/>
          </p:cNvSpPr>
          <p:nvPr/>
        </p:nvSpPr>
        <p:spPr bwMode="auto">
          <a:xfrm>
            <a:off x="0" y="1509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aphicFrame>
        <p:nvGraphicFramePr>
          <p:cNvPr id="26632" name="Object 144">
            <a:extLst>
              <a:ext uri="{FF2B5EF4-FFF2-40B4-BE49-F238E27FC236}">
                <a16:creationId xmlns:a16="http://schemas.microsoft.com/office/drawing/2014/main" id="{67C7CB20-361F-4A26-A3D2-859ED1A121A4}"/>
              </a:ext>
            </a:extLst>
          </p:cNvPr>
          <p:cNvGraphicFramePr>
            <a:graphicFrameLocks noChangeAspect="1"/>
          </p:cNvGraphicFramePr>
          <p:nvPr/>
        </p:nvGraphicFramePr>
        <p:xfrm>
          <a:off x="457200" y="533400"/>
          <a:ext cx="5867400" cy="5767388"/>
        </p:xfrm>
        <a:graphic>
          <a:graphicData uri="http://schemas.openxmlformats.org/presentationml/2006/ole">
            <mc:AlternateContent xmlns:mc="http://schemas.openxmlformats.org/markup-compatibility/2006">
              <mc:Choice xmlns:v="urn:schemas-microsoft-com:vml" Requires="v">
                <p:oleObj spid="_x0000_s4098" name="Visio" r:id="rId4" imgW="3901059" imgH="3842766" progId="Visio.Drawing.11">
                  <p:embed/>
                </p:oleObj>
              </mc:Choice>
              <mc:Fallback>
                <p:oleObj name="Visio" r:id="rId4" imgW="3901059" imgH="3842766" progId="Visio.Drawing.11">
                  <p:embed/>
                  <p:pic>
                    <p:nvPicPr>
                      <p:cNvPr id="26632" name="Object 144">
                        <a:extLst>
                          <a:ext uri="{FF2B5EF4-FFF2-40B4-BE49-F238E27FC236}">
                            <a16:creationId xmlns:a16="http://schemas.microsoft.com/office/drawing/2014/main" id="{67C7CB20-361F-4A26-A3D2-859ED1A12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33400"/>
                        <a:ext cx="5867400" cy="576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Roles of software models –cont.</a:t>
            </a:r>
          </a:p>
        </p:txBody>
      </p:sp>
      <p:sp>
        <p:nvSpPr>
          <p:cNvPr id="5123" name="Content Placeholder 2"/>
          <p:cNvSpPr>
            <a:spLocks noGrp="1"/>
          </p:cNvSpPr>
          <p:nvPr>
            <p:ph idx="1"/>
          </p:nvPr>
        </p:nvSpPr>
        <p:spPr/>
        <p:txBody>
          <a:bodyPr/>
          <a:lstStyle/>
          <a:p>
            <a:pPr eaLnBrk="1" hangingPunct="1">
              <a:spcBef>
                <a:spcPts val="1200"/>
              </a:spcBef>
            </a:pPr>
            <a:r>
              <a:rPr lang="en-US" altLang="en-US" sz="3200" dirty="0"/>
              <a:t>Prescriptive</a:t>
            </a:r>
          </a:p>
          <a:p>
            <a:pPr lvl="1" eaLnBrk="1" hangingPunct="1">
              <a:spcBef>
                <a:spcPts val="1200"/>
              </a:spcBef>
            </a:pPr>
            <a:r>
              <a:rPr lang="en-US" altLang="en-US" sz="2800" dirty="0"/>
              <a:t>correspond to an existing system and its code</a:t>
            </a:r>
          </a:p>
          <a:p>
            <a:pPr lvl="1" eaLnBrk="1" hangingPunct="1">
              <a:spcBef>
                <a:spcPts val="1200"/>
              </a:spcBef>
            </a:pPr>
            <a:r>
              <a:rPr lang="en-US" altLang="en-US" sz="2800" dirty="0"/>
              <a:t>set of rules on how to evolve the software </a:t>
            </a:r>
          </a:p>
          <a:p>
            <a:pPr lvl="1" eaLnBrk="1" hangingPunct="1">
              <a:spcBef>
                <a:spcPts val="1200"/>
              </a:spcBef>
            </a:pPr>
            <a:r>
              <a:rPr lang="en-US" altLang="en-US" sz="2800" dirty="0"/>
              <a:t>software engineers must guarantee that the models remain valid after they change the code</a:t>
            </a:r>
          </a:p>
          <a:p>
            <a:pPr lvl="1" eaLnBrk="1" hangingPunct="1">
              <a:spcBef>
                <a:spcPts val="1200"/>
              </a:spcBef>
            </a:pPr>
            <a:r>
              <a:rPr lang="en-US" altLang="en-US" sz="2800" dirty="0"/>
              <a:t>define constraints that need to be preserved during evolution</a:t>
            </a:r>
          </a:p>
          <a:p>
            <a:endParaRPr lang="en-US" altLang="en-US" dirty="0"/>
          </a:p>
        </p:txBody>
      </p:sp>
      <p:sp>
        <p:nvSpPr>
          <p:cNvPr id="512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A0F2D5F6-4817-44B6-BED1-5895C0A8659B}" type="slidenum">
              <a:rPr lang="en-US" altLang="en-US" sz="1400"/>
              <a:pPr eaLnBrk="1" hangingPunct="1">
                <a:spcBef>
                  <a:spcPct val="0"/>
                </a:spcBef>
                <a:buFontTx/>
                <a:buNone/>
              </a:pPr>
              <a:t>4</a:t>
            </a:fld>
            <a:endParaRPr lang="en-US" altLang="en-US" sz="1400"/>
          </a:p>
        </p:txBody>
      </p:sp>
    </p:spTree>
    <p:extLst>
      <p:ext uri="{BB962C8B-B14F-4D97-AF65-F5344CB8AC3E}">
        <p14:creationId xmlns:p14="http://schemas.microsoft.com/office/powerpoint/2010/main" val="3155731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altLang="en-US"/>
              <a:t>Use Cases</a:t>
            </a:r>
          </a:p>
        </p:txBody>
      </p:sp>
      <p:sp>
        <p:nvSpPr>
          <p:cNvPr id="755715" name="Rectangle 3"/>
          <p:cNvSpPr>
            <a:spLocks noGrp="1" noChangeArrowheads="1"/>
          </p:cNvSpPr>
          <p:nvPr>
            <p:ph type="body" idx="1"/>
          </p:nvPr>
        </p:nvSpPr>
        <p:spPr/>
        <p:txBody>
          <a:bodyPr>
            <a:normAutofit/>
          </a:bodyPr>
          <a:lstStyle/>
          <a:p>
            <a:pPr>
              <a:spcBef>
                <a:spcPts val="600"/>
              </a:spcBef>
              <a:spcAft>
                <a:spcPts val="600"/>
              </a:spcAft>
            </a:pPr>
            <a:r>
              <a:rPr lang="en-GB" altLang="en-US" sz="2800" dirty="0"/>
              <a:t>What is a Use Case?</a:t>
            </a:r>
          </a:p>
          <a:p>
            <a:pPr lvl="1">
              <a:spcBef>
                <a:spcPts val="600"/>
              </a:spcBef>
              <a:spcAft>
                <a:spcPts val="600"/>
              </a:spcAft>
            </a:pPr>
            <a:r>
              <a:rPr lang="en-US" altLang="en-US" sz="2400" dirty="0"/>
              <a:t>A list of actions or event steps, typically defining the interactions between a role (known as actor) and a system, to achieve a goal.</a:t>
            </a:r>
            <a:endParaRPr lang="en-GB" altLang="en-US" sz="2400" dirty="0"/>
          </a:p>
          <a:p>
            <a:pPr lvl="1">
              <a:spcBef>
                <a:spcPts val="600"/>
              </a:spcBef>
              <a:spcAft>
                <a:spcPts val="600"/>
              </a:spcAft>
            </a:pPr>
            <a:r>
              <a:rPr lang="en-GB" altLang="en-US" sz="2400" dirty="0"/>
              <a:t>A formal way of representing how a business system interacts with its environment</a:t>
            </a:r>
          </a:p>
          <a:p>
            <a:pPr lvl="1">
              <a:spcBef>
                <a:spcPts val="600"/>
              </a:spcBef>
              <a:spcAft>
                <a:spcPts val="600"/>
              </a:spcAft>
            </a:pPr>
            <a:r>
              <a:rPr lang="en-GB" altLang="en-US" sz="2400" dirty="0"/>
              <a:t>Illustrates the activities that are performed by the users of the system</a:t>
            </a:r>
          </a:p>
          <a:p>
            <a:pPr lvl="1">
              <a:spcBef>
                <a:spcPts val="600"/>
              </a:spcBef>
              <a:spcAft>
                <a:spcPts val="600"/>
              </a:spcAft>
            </a:pPr>
            <a:r>
              <a:rPr lang="en-GB" altLang="en-US" sz="2400" dirty="0"/>
              <a:t>A scenario-based technique in the UML</a:t>
            </a:r>
          </a:p>
          <a:p>
            <a:pPr lvl="1">
              <a:spcBef>
                <a:spcPts val="600"/>
              </a:spcBef>
              <a:spcAft>
                <a:spcPts val="600"/>
              </a:spcAft>
            </a:pPr>
            <a:r>
              <a:rPr lang="en-US" altLang="en-US" sz="2400" dirty="0"/>
              <a:t>A sequence of actions a system performs that yields a valuable result for a particular actor.</a:t>
            </a:r>
          </a:p>
        </p:txBody>
      </p:sp>
    </p:spTree>
    <p:extLst>
      <p:ext uri="{BB962C8B-B14F-4D97-AF65-F5344CB8AC3E}">
        <p14:creationId xmlns:p14="http://schemas.microsoft.com/office/powerpoint/2010/main" val="1017321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altLang="en-US"/>
              <a:t>Actors and stakeholders</a:t>
            </a:r>
          </a:p>
        </p:txBody>
      </p:sp>
      <p:sp>
        <p:nvSpPr>
          <p:cNvPr id="604163" name="Rectangle 3"/>
          <p:cNvSpPr>
            <a:spLocks noGrp="1" noChangeArrowheads="1"/>
          </p:cNvSpPr>
          <p:nvPr>
            <p:ph type="body" idx="1"/>
          </p:nvPr>
        </p:nvSpPr>
        <p:spPr/>
        <p:txBody>
          <a:bodyPr>
            <a:normAutofit/>
          </a:bodyPr>
          <a:lstStyle/>
          <a:p>
            <a:r>
              <a:rPr lang="en-US" altLang="en-US" sz="2800" dirty="0"/>
              <a:t>What is an actor?  A primary actor?</a:t>
            </a:r>
          </a:p>
          <a:p>
            <a:endParaRPr lang="en-US" altLang="en-US" sz="2800" dirty="0"/>
          </a:p>
          <a:p>
            <a:endParaRPr lang="en-US" altLang="en-US" sz="2800" dirty="0"/>
          </a:p>
          <a:p>
            <a:endParaRPr lang="en-US" altLang="en-US" sz="2800" dirty="0"/>
          </a:p>
          <a:p>
            <a:endParaRPr lang="en-US" altLang="en-US" sz="2800" dirty="0"/>
          </a:p>
          <a:p>
            <a:r>
              <a:rPr lang="en-US" altLang="en-US" sz="2800" dirty="0"/>
              <a:t>What is the difference between an actor and a stakeholder?</a:t>
            </a:r>
          </a:p>
        </p:txBody>
      </p:sp>
      <p:sp>
        <p:nvSpPr>
          <p:cNvPr id="6" name="Slide Number Placeholder 5"/>
          <p:cNvSpPr>
            <a:spLocks noGrp="1"/>
          </p:cNvSpPr>
          <p:nvPr>
            <p:ph type="sldNum" sz="quarter" idx="10"/>
          </p:nvPr>
        </p:nvSpPr>
        <p:spPr/>
        <p:txBody>
          <a:bodyPr/>
          <a:lstStyle/>
          <a:p>
            <a:fld id="{D3D8692C-0AC0-46C2-A708-53C4FD202B44}" type="slidenum">
              <a:rPr lang="en-US" altLang="en-US" smtClean="0"/>
              <a:pPr/>
              <a:t>41</a:t>
            </a:fld>
            <a:endParaRPr lang="en-US" altLang="en-US"/>
          </a:p>
        </p:txBody>
      </p:sp>
      <p:sp>
        <p:nvSpPr>
          <p:cNvPr id="604164" name="Text Box 4"/>
          <p:cNvSpPr txBox="1">
            <a:spLocks noChangeArrowheads="1"/>
          </p:cNvSpPr>
          <p:nvPr/>
        </p:nvSpPr>
        <p:spPr bwMode="auto">
          <a:xfrm>
            <a:off x="304800" y="1676400"/>
            <a:ext cx="80010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defRPr>
            </a:lvl2pPr>
            <a:lvl3pPr eaLnBrk="0" hangingPunct="0">
              <a:defRPr kumimoji="1" sz="2400">
                <a:solidFill>
                  <a:schemeClr val="tx1"/>
                </a:solidFill>
                <a:latin typeface="Times New Roman" panose="02020603050405020304" pitchFamily="18" charset="0"/>
              </a:defRPr>
            </a:lvl3pPr>
            <a:lvl4pPr eaLnBrk="0" hangingPunct="0">
              <a:defRPr kumimoji="1" sz="2400">
                <a:solidFill>
                  <a:schemeClr val="tx1"/>
                </a:solidFill>
                <a:latin typeface="Times New Roman" panose="02020603050405020304" pitchFamily="18" charset="0"/>
              </a:defRPr>
            </a:lvl4pPr>
            <a:lvl5pPr eaLnBrk="0" hangingPunct="0">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1" eaLnBrk="1" hangingPunct="1">
              <a:lnSpc>
                <a:spcPct val="80000"/>
              </a:lnSpc>
              <a:spcBef>
                <a:spcPct val="20000"/>
              </a:spcBef>
              <a:spcAft>
                <a:spcPts val="600"/>
              </a:spcAft>
              <a:buClr>
                <a:schemeClr val="hlink"/>
              </a:buClr>
              <a:buSzPct val="55000"/>
              <a:buFont typeface="Wingdings" panose="05000000000000000000" pitchFamily="2" charset="2"/>
              <a:buChar char="n"/>
            </a:pPr>
            <a:r>
              <a:rPr kumimoji="0" lang="en-US" altLang="en-US" sz="2000" b="1" dirty="0">
                <a:latin typeface="+mn-lt"/>
              </a:rPr>
              <a:t>actor</a:t>
            </a:r>
            <a:r>
              <a:rPr kumimoji="0" lang="en-US" altLang="en-US" sz="2000" dirty="0">
                <a:latin typeface="+mn-lt"/>
              </a:rPr>
              <a:t>: anything with behavior that acts on the system</a:t>
            </a:r>
          </a:p>
          <a:p>
            <a:pPr lvl="1" eaLnBrk="1" hangingPunct="1">
              <a:lnSpc>
                <a:spcPct val="80000"/>
              </a:lnSpc>
              <a:spcBef>
                <a:spcPct val="20000"/>
              </a:spcBef>
              <a:spcAft>
                <a:spcPts val="600"/>
              </a:spcAft>
              <a:buClr>
                <a:schemeClr val="hlink"/>
              </a:buClr>
              <a:buSzPct val="55000"/>
              <a:buFont typeface="Wingdings" panose="05000000000000000000" pitchFamily="2" charset="2"/>
              <a:buChar char="n"/>
            </a:pPr>
            <a:r>
              <a:rPr kumimoji="0" lang="en-US" altLang="en-US" sz="2000" b="1" dirty="0">
                <a:latin typeface="+mn-lt"/>
              </a:rPr>
              <a:t>primary actor</a:t>
            </a:r>
            <a:r>
              <a:rPr kumimoji="0" lang="en-US" altLang="en-US" sz="2000" dirty="0">
                <a:latin typeface="+mn-lt"/>
              </a:rPr>
              <a:t>: initiates interaction to achieve goal</a:t>
            </a:r>
            <a:br>
              <a:rPr kumimoji="0" lang="en-US" altLang="en-US" sz="2000" dirty="0">
                <a:latin typeface="+mn-lt"/>
              </a:rPr>
            </a:br>
            <a:r>
              <a:rPr kumimoji="0" lang="en-US" altLang="en-US" sz="2000" dirty="0">
                <a:latin typeface="+mn-lt"/>
              </a:rPr>
              <a:t>(when system is a software product, primary actor is often the computer user)</a:t>
            </a:r>
          </a:p>
          <a:p>
            <a:pPr lvl="1" eaLnBrk="1" hangingPunct="1">
              <a:lnSpc>
                <a:spcPct val="80000"/>
              </a:lnSpc>
              <a:spcBef>
                <a:spcPct val="20000"/>
              </a:spcBef>
              <a:spcAft>
                <a:spcPts val="600"/>
              </a:spcAft>
              <a:buClr>
                <a:schemeClr val="hlink"/>
              </a:buClr>
              <a:buSzPct val="55000"/>
              <a:buFont typeface="Wingdings" panose="05000000000000000000" pitchFamily="2" charset="2"/>
              <a:buChar char="n"/>
            </a:pPr>
            <a:r>
              <a:rPr kumimoji="0" lang="en-US" altLang="en-US" sz="2000" b="1" dirty="0">
                <a:latin typeface="+mn-lt"/>
              </a:rPr>
              <a:t>supporting actor</a:t>
            </a:r>
            <a:r>
              <a:rPr kumimoji="0" lang="en-US" altLang="en-US" sz="2000" dirty="0">
                <a:latin typeface="+mn-lt"/>
              </a:rPr>
              <a:t>: performs sub-goals to help use case</a:t>
            </a:r>
          </a:p>
        </p:txBody>
      </p:sp>
      <p:sp>
        <p:nvSpPr>
          <p:cNvPr id="604165" name="Text Box 5"/>
          <p:cNvSpPr txBox="1">
            <a:spLocks noChangeArrowheads="1"/>
          </p:cNvSpPr>
          <p:nvPr/>
        </p:nvSpPr>
        <p:spPr bwMode="auto">
          <a:xfrm>
            <a:off x="284972" y="4495800"/>
            <a:ext cx="878282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defRPr>
            </a:lvl2pPr>
            <a:lvl3pPr marL="1200150" indent="-285750" eaLnBrk="0" hangingPunct="0">
              <a:defRPr kumimoji="1" sz="2400">
                <a:solidFill>
                  <a:schemeClr val="tx1"/>
                </a:solidFill>
                <a:latin typeface="Times New Roman" panose="02020603050405020304" pitchFamily="18" charset="0"/>
              </a:defRPr>
            </a:lvl3pPr>
            <a:lvl4pPr eaLnBrk="0" hangingPunct="0">
              <a:defRPr kumimoji="1" sz="2400">
                <a:solidFill>
                  <a:schemeClr val="tx1"/>
                </a:solidFill>
                <a:latin typeface="Times New Roman" panose="02020603050405020304" pitchFamily="18" charset="0"/>
              </a:defRPr>
            </a:lvl4pPr>
            <a:lvl5pPr eaLnBrk="0" hangingPunct="0">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1" eaLnBrk="1" hangingPunct="1">
              <a:lnSpc>
                <a:spcPct val="80000"/>
              </a:lnSpc>
              <a:spcBef>
                <a:spcPct val="20000"/>
              </a:spcBef>
              <a:buClr>
                <a:schemeClr val="hlink"/>
              </a:buClr>
              <a:buSzPct val="55000"/>
              <a:buFont typeface="Wingdings" panose="05000000000000000000" pitchFamily="2" charset="2"/>
              <a:buChar char="n"/>
            </a:pPr>
            <a:r>
              <a:rPr kumimoji="0" lang="en-US" altLang="en-US" sz="2000" b="1" dirty="0">
                <a:latin typeface="+mn-lt"/>
              </a:rPr>
              <a:t>stakeholder</a:t>
            </a:r>
            <a:r>
              <a:rPr kumimoji="0" lang="en-US" altLang="en-US" sz="2000" dirty="0">
                <a:latin typeface="+mn-lt"/>
              </a:rPr>
              <a:t>: anyone interested in the system</a:t>
            </a:r>
          </a:p>
          <a:p>
            <a:pPr lvl="2" eaLnBrk="1" hangingPunct="1">
              <a:lnSpc>
                <a:spcPct val="80000"/>
              </a:lnSpc>
              <a:spcBef>
                <a:spcPct val="20000"/>
              </a:spcBef>
              <a:buClr>
                <a:schemeClr val="hlink"/>
              </a:buClr>
              <a:buSzPct val="55000"/>
              <a:buFont typeface="Wingdings" panose="05000000000000000000" pitchFamily="2" charset="2"/>
              <a:buChar char="n"/>
            </a:pPr>
            <a:r>
              <a:rPr kumimoji="0" lang="en-US" altLang="en-US" sz="2000" dirty="0">
                <a:latin typeface="+mn-lt"/>
              </a:rPr>
              <a:t>examples: supplier, stock agency, vendor</a:t>
            </a:r>
          </a:p>
          <a:p>
            <a:pPr lvl="1" eaLnBrk="1" hangingPunct="1">
              <a:lnSpc>
                <a:spcPct val="80000"/>
              </a:lnSpc>
              <a:spcBef>
                <a:spcPct val="20000"/>
              </a:spcBef>
              <a:buClr>
                <a:schemeClr val="hlink"/>
              </a:buClr>
              <a:buSzPct val="55000"/>
              <a:buFont typeface="Wingdings" panose="05000000000000000000" pitchFamily="2" charset="2"/>
              <a:buChar char="n"/>
            </a:pPr>
            <a:endParaRPr kumimoji="0" lang="en-US" altLang="en-US" sz="2000" dirty="0">
              <a:latin typeface="+mn-lt"/>
            </a:endParaRPr>
          </a:p>
          <a:p>
            <a:pPr lvl="1" eaLnBrk="1" hangingPunct="1">
              <a:lnSpc>
                <a:spcPct val="80000"/>
              </a:lnSpc>
              <a:spcBef>
                <a:spcPct val="20000"/>
              </a:spcBef>
              <a:buClr>
                <a:schemeClr val="hlink"/>
              </a:buClr>
              <a:buSzPct val="55000"/>
              <a:buFont typeface="Wingdings" panose="05000000000000000000" pitchFamily="2" charset="2"/>
              <a:buChar char="n"/>
            </a:pPr>
            <a:r>
              <a:rPr kumimoji="0" lang="en-US" altLang="en-US" sz="2000" dirty="0">
                <a:latin typeface="+mn-lt"/>
              </a:rPr>
              <a:t>the difference: stakeholder might not "act" in any scenario</a:t>
            </a:r>
          </a:p>
        </p:txBody>
      </p:sp>
    </p:spTree>
    <p:extLst>
      <p:ext uri="{BB962C8B-B14F-4D97-AF65-F5344CB8AC3E}">
        <p14:creationId xmlns:p14="http://schemas.microsoft.com/office/powerpoint/2010/main" val="1089915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4164"/>
                                        </p:tgtEl>
                                        <p:attrNameLst>
                                          <p:attrName>style.visibility</p:attrName>
                                        </p:attrNameLst>
                                      </p:cBhvr>
                                      <p:to>
                                        <p:strVal val="visible"/>
                                      </p:to>
                                    </p:set>
                                    <p:anim calcmode="lin" valueType="num">
                                      <p:cBhvr additive="base">
                                        <p:cTn id="7" dur="500" fill="hold"/>
                                        <p:tgtEl>
                                          <p:spTgt spid="604164"/>
                                        </p:tgtEl>
                                        <p:attrNameLst>
                                          <p:attrName>ppt_x</p:attrName>
                                        </p:attrNameLst>
                                      </p:cBhvr>
                                      <p:tavLst>
                                        <p:tav tm="0">
                                          <p:val>
                                            <p:strVal val="0-#ppt_w/2"/>
                                          </p:val>
                                        </p:tav>
                                        <p:tav tm="100000">
                                          <p:val>
                                            <p:strVal val="#ppt_x"/>
                                          </p:val>
                                        </p:tav>
                                      </p:tavLst>
                                    </p:anim>
                                    <p:anim calcmode="lin" valueType="num">
                                      <p:cBhvr additive="base">
                                        <p:cTn id="8" dur="500" fill="hold"/>
                                        <p:tgtEl>
                                          <p:spTgt spid="6041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165"/>
                                        </p:tgtEl>
                                        <p:attrNameLst>
                                          <p:attrName>style.visibility</p:attrName>
                                        </p:attrNameLst>
                                      </p:cBhvr>
                                      <p:to>
                                        <p:strVal val="visible"/>
                                      </p:to>
                                    </p:set>
                                    <p:anim calcmode="lin" valueType="num">
                                      <p:cBhvr additive="base">
                                        <p:cTn id="13" dur="500" fill="hold"/>
                                        <p:tgtEl>
                                          <p:spTgt spid="604165"/>
                                        </p:tgtEl>
                                        <p:attrNameLst>
                                          <p:attrName>ppt_x</p:attrName>
                                        </p:attrNameLst>
                                      </p:cBhvr>
                                      <p:tavLst>
                                        <p:tav tm="0">
                                          <p:val>
                                            <p:strVal val="#ppt_x"/>
                                          </p:val>
                                        </p:tav>
                                        <p:tav tm="100000">
                                          <p:val>
                                            <p:strVal val="#ppt_x"/>
                                          </p:val>
                                        </p:tav>
                                      </p:tavLst>
                                    </p:anim>
                                    <p:anim calcmode="lin" valueType="num">
                                      <p:cBhvr additive="base">
                                        <p:cTn id="14" dur="500" fill="hold"/>
                                        <p:tgtEl>
                                          <p:spTgt spid="604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4" grpId="0" autoUpdateAnimBg="0"/>
      <p:bldP spid="604165"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p:txBody>
          <a:bodyPr>
            <a:normAutofit/>
          </a:bodyPr>
          <a:lstStyle/>
          <a:p>
            <a:r>
              <a:rPr lang="en-GB" altLang="en-US" dirty="0"/>
              <a:t>How to identify actors?</a:t>
            </a:r>
          </a:p>
        </p:txBody>
      </p:sp>
      <p:sp>
        <p:nvSpPr>
          <p:cNvPr id="625667" name="Rectangle 3"/>
          <p:cNvSpPr>
            <a:spLocks noGrp="1" noChangeArrowheads="1"/>
          </p:cNvSpPr>
          <p:nvPr>
            <p:ph type="body" idx="1"/>
          </p:nvPr>
        </p:nvSpPr>
        <p:spPr/>
        <p:txBody>
          <a:bodyPr>
            <a:normAutofit/>
          </a:bodyPr>
          <a:lstStyle/>
          <a:p>
            <a:pPr>
              <a:spcAft>
                <a:spcPts val="1200"/>
              </a:spcAft>
            </a:pPr>
            <a:r>
              <a:rPr lang="en-GB" altLang="en-US" sz="2400" b="1" dirty="0"/>
              <a:t>Who is interested </a:t>
            </a:r>
            <a:r>
              <a:rPr lang="en-GB" altLang="en-US" sz="2400" dirty="0"/>
              <a:t>in the scenario/system?</a:t>
            </a:r>
          </a:p>
          <a:p>
            <a:pPr>
              <a:spcAft>
                <a:spcPts val="1200"/>
              </a:spcAft>
            </a:pPr>
            <a:r>
              <a:rPr lang="en-GB" altLang="en-US" sz="2400" b="1" dirty="0"/>
              <a:t>Where</a:t>
            </a:r>
            <a:r>
              <a:rPr lang="en-GB" altLang="en-US" sz="2400" dirty="0"/>
              <a:t> in the organization is the scenario/system be used?</a:t>
            </a:r>
          </a:p>
          <a:p>
            <a:pPr>
              <a:spcAft>
                <a:spcPts val="1200"/>
              </a:spcAft>
            </a:pPr>
            <a:r>
              <a:rPr lang="en-GB" altLang="en-US" sz="2400" b="1" dirty="0"/>
              <a:t>Who will benefit </a:t>
            </a:r>
            <a:r>
              <a:rPr lang="en-GB" altLang="en-US" sz="2400" dirty="0"/>
              <a:t>from the use of the scenario/system?</a:t>
            </a:r>
          </a:p>
          <a:p>
            <a:pPr>
              <a:spcAft>
                <a:spcPts val="1200"/>
              </a:spcAft>
            </a:pPr>
            <a:r>
              <a:rPr lang="en-GB" altLang="en-US" sz="2400" b="1" dirty="0"/>
              <a:t>Who will supply </a:t>
            </a:r>
            <a:r>
              <a:rPr lang="en-GB" altLang="en-US" sz="2400" dirty="0"/>
              <a:t>the scenario/system with this information, use this information, and remove this information?</a:t>
            </a:r>
          </a:p>
          <a:p>
            <a:pPr>
              <a:spcAft>
                <a:spcPts val="1200"/>
              </a:spcAft>
            </a:pPr>
            <a:r>
              <a:rPr lang="en-GB" altLang="en-US" sz="2400" b="1" dirty="0"/>
              <a:t>Does one person </a:t>
            </a:r>
            <a:r>
              <a:rPr lang="en-GB" altLang="en-US" sz="2400" dirty="0"/>
              <a:t>play several different roles?</a:t>
            </a:r>
          </a:p>
          <a:p>
            <a:pPr>
              <a:spcAft>
                <a:spcPts val="1200"/>
              </a:spcAft>
            </a:pPr>
            <a:r>
              <a:rPr lang="en-GB" altLang="en-US" sz="2400" b="1" dirty="0"/>
              <a:t>Do several people </a:t>
            </a:r>
            <a:r>
              <a:rPr lang="en-GB" altLang="en-US" sz="2400" dirty="0"/>
              <a:t>play the same role?</a:t>
            </a:r>
          </a:p>
        </p:txBody>
      </p:sp>
    </p:spTree>
    <p:extLst>
      <p:ext uri="{BB962C8B-B14F-4D97-AF65-F5344CB8AC3E}">
        <p14:creationId xmlns:p14="http://schemas.microsoft.com/office/powerpoint/2010/main" val="475715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template</a:t>
            </a:r>
          </a:p>
        </p:txBody>
      </p:sp>
      <p:sp>
        <p:nvSpPr>
          <p:cNvPr id="7" name="Rectangle 2"/>
          <p:cNvSpPr>
            <a:spLocks noChangeArrowheads="1"/>
          </p:cNvSpPr>
          <p:nvPr/>
        </p:nvSpPr>
        <p:spPr bwMode="auto">
          <a:xfrm>
            <a:off x="0" y="-323165"/>
            <a:ext cx="9067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Content Placeholder 8"/>
          <p:cNvSpPr>
            <a:spLocks noGrp="1"/>
          </p:cNvSpPr>
          <p:nvPr>
            <p:ph idx="1"/>
          </p:nvPr>
        </p:nvSpPr>
        <p:spPr/>
        <p:txBody>
          <a:bodyPr>
            <a:normAutofit lnSpcReduction="10000"/>
          </a:bodyPr>
          <a:lstStyle/>
          <a:p>
            <a:pPr marL="457200" indent="-457200">
              <a:buFont typeface="+mj-lt"/>
              <a:buAutoNum type="arabicPeriod"/>
            </a:pPr>
            <a:r>
              <a:rPr lang="en-US" dirty="0"/>
              <a:t> </a:t>
            </a:r>
            <a:r>
              <a:rPr lang="en-US" b="1" dirty="0"/>
              <a:t>Brief Description:</a:t>
            </a:r>
            <a:r>
              <a:rPr lang="en-US" dirty="0"/>
              <a:t> A brief description of the task</a:t>
            </a:r>
          </a:p>
          <a:p>
            <a:pPr marL="457200" indent="-457200">
              <a:buFont typeface="+mj-lt"/>
              <a:buAutoNum type="arabicPeriod"/>
            </a:pPr>
            <a:endParaRPr lang="en-US" dirty="0"/>
          </a:p>
          <a:p>
            <a:pPr marL="457200" indent="-457200">
              <a:buFont typeface="+mj-lt"/>
              <a:buAutoNum type="arabicPeriod"/>
            </a:pPr>
            <a:r>
              <a:rPr lang="en-US" b="1" dirty="0"/>
              <a:t>Actors:</a:t>
            </a:r>
            <a:r>
              <a:rPr lang="en-US" dirty="0"/>
              <a:t>  Who is the primary actor, and who are the secondary actors</a:t>
            </a:r>
          </a:p>
          <a:p>
            <a:pPr marL="457200" indent="-457200">
              <a:buFont typeface="+mj-lt"/>
              <a:buAutoNum type="arabicPeriod"/>
            </a:pPr>
            <a:endParaRPr lang="en-US" dirty="0"/>
          </a:p>
          <a:p>
            <a:pPr marL="457200" indent="-457200">
              <a:buFont typeface="+mj-lt"/>
              <a:buAutoNum type="arabicPeriod"/>
            </a:pPr>
            <a:r>
              <a:rPr lang="en-US" b="1" dirty="0"/>
              <a:t>Preconditions:</a:t>
            </a:r>
            <a:r>
              <a:rPr lang="en-US" dirty="0"/>
              <a:t> Which conditions must be met</a:t>
            </a:r>
          </a:p>
          <a:p>
            <a:pPr marL="457200" indent="-457200">
              <a:buFont typeface="+mj-lt"/>
              <a:buAutoNum type="arabicPeriod"/>
            </a:pPr>
            <a:endParaRPr lang="en-US" dirty="0"/>
          </a:p>
          <a:p>
            <a:pPr marL="457200" indent="-457200">
              <a:buFont typeface="+mj-lt"/>
              <a:buAutoNum type="arabicPeriod"/>
            </a:pPr>
            <a:r>
              <a:rPr lang="en-US" b="1" dirty="0"/>
              <a:t>Basic Flow of Events:</a:t>
            </a:r>
            <a:r>
              <a:rPr lang="en-US" dirty="0"/>
              <a:t> Sequence of events in a successful scenario</a:t>
            </a:r>
          </a:p>
          <a:p>
            <a:pPr marL="457200" indent="-457200">
              <a:buFont typeface="+mj-lt"/>
              <a:buAutoNum type="arabicPeriod"/>
            </a:pPr>
            <a:endParaRPr lang="en-US" dirty="0"/>
          </a:p>
          <a:p>
            <a:pPr marL="457200" indent="-457200">
              <a:buFont typeface="+mj-lt"/>
              <a:buAutoNum type="arabicPeriod"/>
            </a:pPr>
            <a:r>
              <a:rPr lang="en-US" dirty="0"/>
              <a:t> </a:t>
            </a:r>
            <a:r>
              <a:rPr lang="en-US" b="1" dirty="0"/>
              <a:t>Alternative Flows: </a:t>
            </a:r>
            <a:r>
              <a:rPr lang="en-US" dirty="0"/>
              <a:t>What if something goes wrong?</a:t>
            </a:r>
            <a:endParaRPr lang="en-US" b="1" dirty="0"/>
          </a:p>
          <a:p>
            <a:pPr marL="457200" indent="-457200">
              <a:buFont typeface="+mj-lt"/>
              <a:buAutoNum type="arabicPeriod"/>
            </a:pPr>
            <a:endParaRPr lang="en-US" dirty="0"/>
          </a:p>
          <a:p>
            <a:pPr marL="457200" indent="-457200">
              <a:buFont typeface="+mj-lt"/>
              <a:buAutoNum type="arabicPeriod"/>
            </a:pPr>
            <a:r>
              <a:rPr lang="en-US" b="1" dirty="0"/>
              <a:t>Post-conditions: </a:t>
            </a:r>
            <a:r>
              <a:rPr lang="en-US" dirty="0"/>
              <a:t>What happens if the task is a success or a failure?</a:t>
            </a:r>
            <a:endParaRPr lang="en-US" b="1" dirty="0"/>
          </a:p>
          <a:p>
            <a:pPr marL="457200" indent="-457200">
              <a:buFont typeface="+mj-lt"/>
              <a:buAutoNum type="arabicPeriod"/>
            </a:pPr>
            <a:endParaRPr lang="en-US" dirty="0"/>
          </a:p>
          <a:p>
            <a:pPr marL="457200" indent="-457200">
              <a:buFont typeface="+mj-lt"/>
              <a:buAutoNum type="arabicPeriod"/>
            </a:pPr>
            <a:r>
              <a:rPr lang="en-US" b="1" dirty="0"/>
              <a:t>Special Requirements: </a:t>
            </a:r>
            <a:r>
              <a:rPr lang="en-US" dirty="0"/>
              <a:t>Any special requirements or guidelines?</a:t>
            </a:r>
            <a:endParaRPr lang="en-US" b="1" dirty="0"/>
          </a:p>
        </p:txBody>
      </p:sp>
    </p:spTree>
    <p:extLst>
      <p:ext uri="{BB962C8B-B14F-4D97-AF65-F5344CB8AC3E}">
        <p14:creationId xmlns:p14="http://schemas.microsoft.com/office/powerpoint/2010/main" val="4160717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ATM Withdrawal</a:t>
            </a:r>
          </a:p>
        </p:txBody>
      </p:sp>
      <p:graphicFrame>
        <p:nvGraphicFramePr>
          <p:cNvPr id="4" name="Content Placeholder 3"/>
          <p:cNvGraphicFramePr>
            <a:graphicFrameLocks noGrp="1"/>
          </p:cNvGraphicFramePr>
          <p:nvPr>
            <p:ph idx="1"/>
            <p:extLst/>
          </p:nvPr>
        </p:nvGraphicFramePr>
        <p:xfrm>
          <a:off x="598170" y="1447800"/>
          <a:ext cx="7886700" cy="4543893"/>
        </p:xfrm>
        <a:graphic>
          <a:graphicData uri="http://schemas.openxmlformats.org/drawingml/2006/table">
            <a:tbl>
              <a:tblPr firstRow="1" bandRow="1">
                <a:tableStyleId>{5940675A-B579-460E-94D1-54222C63F5DA}</a:tableStyleId>
              </a:tblPr>
              <a:tblGrid>
                <a:gridCol w="2343150">
                  <a:extLst>
                    <a:ext uri="{9D8B030D-6E8A-4147-A177-3AD203B41FA5}">
                      <a16:colId xmlns:a16="http://schemas.microsoft.com/office/drawing/2014/main" val="2933000250"/>
                    </a:ext>
                  </a:extLst>
                </a:gridCol>
                <a:gridCol w="5543550">
                  <a:extLst>
                    <a:ext uri="{9D8B030D-6E8A-4147-A177-3AD203B41FA5}">
                      <a16:colId xmlns:a16="http://schemas.microsoft.com/office/drawing/2014/main" val="2297110673"/>
                    </a:ext>
                  </a:extLst>
                </a:gridCol>
              </a:tblGrid>
              <a:tr h="899160">
                <a:tc>
                  <a:txBody>
                    <a:bodyPr/>
                    <a:lstStyle/>
                    <a:p>
                      <a:r>
                        <a:rPr lang="en-US" sz="2400" b="1" dirty="0"/>
                        <a:t>ID</a:t>
                      </a:r>
                    </a:p>
                  </a:txBody>
                  <a:tcPr/>
                </a:tc>
                <a:tc>
                  <a:txBody>
                    <a:bodyPr/>
                    <a:lstStyle/>
                    <a:p>
                      <a:r>
                        <a:rPr lang="en-US" sz="2400" dirty="0"/>
                        <a:t>FR1: </a:t>
                      </a:r>
                      <a:r>
                        <a:rPr lang="en-US" sz="2400" dirty="0" err="1"/>
                        <a:t>ATM_Withdraw</a:t>
                      </a:r>
                      <a:endParaRPr lang="en-US" sz="2400" dirty="0"/>
                    </a:p>
                  </a:txBody>
                  <a:tcPr/>
                </a:tc>
                <a:extLst>
                  <a:ext uri="{0D108BD9-81ED-4DB2-BD59-A6C34878D82A}">
                    <a16:rowId xmlns:a16="http://schemas.microsoft.com/office/drawing/2014/main" val="3368270230"/>
                  </a:ext>
                </a:extLst>
              </a:tr>
              <a:tr h="1214911">
                <a:tc>
                  <a:txBody>
                    <a:bodyPr/>
                    <a:lstStyle/>
                    <a:p>
                      <a:pPr marL="457200" indent="-457200">
                        <a:buAutoNum type="arabicPeriod"/>
                      </a:pPr>
                      <a:r>
                        <a:rPr lang="en-US" sz="2400" b="1" dirty="0"/>
                        <a:t>Description</a:t>
                      </a:r>
                    </a:p>
                  </a:txBody>
                  <a:tcPr/>
                </a:tc>
                <a:tc>
                  <a:txBody>
                    <a:bodyPr/>
                    <a:lstStyle/>
                    <a:p>
                      <a:r>
                        <a:rPr lang="en-US" sz="2400" kern="1200" dirty="0">
                          <a:solidFill>
                            <a:schemeClr val="tx1"/>
                          </a:solidFill>
                          <a:effectLst/>
                          <a:latin typeface="+mn-lt"/>
                          <a:ea typeface="+mn-ea"/>
                          <a:cs typeface="+mn-cs"/>
                        </a:rPr>
                        <a:t>This use case describes how the Bank Customer uses the ATM to withdraw money his/her bank account.</a:t>
                      </a:r>
                      <a:endParaRPr lang="en-US" sz="2400" dirty="0"/>
                    </a:p>
                  </a:txBody>
                  <a:tcPr/>
                </a:tc>
                <a:extLst>
                  <a:ext uri="{0D108BD9-81ED-4DB2-BD59-A6C34878D82A}">
                    <a16:rowId xmlns:a16="http://schemas.microsoft.com/office/drawing/2014/main" val="2322920622"/>
                  </a:ext>
                </a:extLst>
              </a:tr>
              <a:tr h="1214911">
                <a:tc>
                  <a:txBody>
                    <a:bodyPr/>
                    <a:lstStyle/>
                    <a:p>
                      <a:pPr marL="457200" indent="-457200">
                        <a:buAutoNum type="arabicPeriod" startAt="2"/>
                      </a:pPr>
                      <a:r>
                        <a:rPr lang="en-US" sz="2400" b="1" dirty="0"/>
                        <a:t>Actors</a:t>
                      </a:r>
                    </a:p>
                  </a:txBody>
                  <a:tcPr/>
                </a:tc>
                <a:tc>
                  <a:txBody>
                    <a:bodyPr/>
                    <a:lstStyle/>
                    <a:p>
                      <a:r>
                        <a:rPr lang="en-US" sz="2400" dirty="0"/>
                        <a:t>Primary: Bank customer</a:t>
                      </a:r>
                    </a:p>
                    <a:p>
                      <a:r>
                        <a:rPr lang="en-US" sz="2400" dirty="0"/>
                        <a:t>Secondary: Bank, ATM Machine</a:t>
                      </a:r>
                    </a:p>
                  </a:txBody>
                  <a:tcPr/>
                </a:tc>
                <a:extLst>
                  <a:ext uri="{0D108BD9-81ED-4DB2-BD59-A6C34878D82A}">
                    <a16:rowId xmlns:a16="http://schemas.microsoft.com/office/drawing/2014/main" val="1259161795"/>
                  </a:ext>
                </a:extLst>
              </a:tr>
              <a:tr h="1214911">
                <a:tc>
                  <a:txBody>
                    <a:bodyPr/>
                    <a:lstStyle/>
                    <a:p>
                      <a:r>
                        <a:rPr lang="en-US" sz="2400" b="1" dirty="0"/>
                        <a:t>3.  Precondition</a:t>
                      </a:r>
                    </a:p>
                  </a:txBody>
                  <a:tcPr/>
                </a:tc>
                <a:tc>
                  <a:txBody>
                    <a:bodyPr/>
                    <a:lstStyle/>
                    <a:p>
                      <a:r>
                        <a:rPr lang="en-US" sz="2400" kern="1200" dirty="0">
                          <a:solidFill>
                            <a:schemeClr val="tx1"/>
                          </a:solidFill>
                          <a:effectLst/>
                          <a:latin typeface="+mn-lt"/>
                          <a:ea typeface="+mn-ea"/>
                          <a:cs typeface="+mn-cs"/>
                        </a:rPr>
                        <a:t>1. There is an active network connection to the Bank.</a:t>
                      </a:r>
                    </a:p>
                    <a:p>
                      <a:r>
                        <a:rPr lang="en-US" sz="2400" kern="1200" dirty="0">
                          <a:solidFill>
                            <a:schemeClr val="tx1"/>
                          </a:solidFill>
                          <a:effectLst/>
                          <a:latin typeface="+mn-lt"/>
                          <a:ea typeface="+mn-ea"/>
                          <a:cs typeface="+mn-cs"/>
                        </a:rPr>
                        <a:t>2. The ATM has cash available.</a:t>
                      </a:r>
                    </a:p>
                  </a:txBody>
                  <a:tcPr/>
                </a:tc>
                <a:extLst>
                  <a:ext uri="{0D108BD9-81ED-4DB2-BD59-A6C34878D82A}">
                    <a16:rowId xmlns:a16="http://schemas.microsoft.com/office/drawing/2014/main" val="2259592985"/>
                  </a:ext>
                </a:extLst>
              </a:tr>
            </a:tbl>
          </a:graphicData>
        </a:graphic>
      </p:graphicFrame>
    </p:spTree>
    <p:extLst>
      <p:ext uri="{BB962C8B-B14F-4D97-AF65-F5344CB8AC3E}">
        <p14:creationId xmlns:p14="http://schemas.microsoft.com/office/powerpoint/2010/main" val="942746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ATM Withdrawal</a:t>
            </a:r>
          </a:p>
        </p:txBody>
      </p:sp>
      <p:graphicFrame>
        <p:nvGraphicFramePr>
          <p:cNvPr id="4" name="Content Placeholder 3"/>
          <p:cNvGraphicFramePr>
            <a:graphicFrameLocks noGrp="1"/>
          </p:cNvGraphicFramePr>
          <p:nvPr>
            <p:ph idx="1"/>
            <p:extLst/>
          </p:nvPr>
        </p:nvGraphicFramePr>
        <p:xfrm>
          <a:off x="598170" y="1447800"/>
          <a:ext cx="8393430" cy="4754880"/>
        </p:xfrm>
        <a:graphic>
          <a:graphicData uri="http://schemas.openxmlformats.org/drawingml/2006/table">
            <a:tbl>
              <a:tblPr firstRow="1" bandRow="1">
                <a:tableStyleId>{5940675A-B579-460E-94D1-54222C63F5DA}</a:tableStyleId>
              </a:tblPr>
              <a:tblGrid>
                <a:gridCol w="1383030">
                  <a:extLst>
                    <a:ext uri="{9D8B030D-6E8A-4147-A177-3AD203B41FA5}">
                      <a16:colId xmlns:a16="http://schemas.microsoft.com/office/drawing/2014/main" val="2933000250"/>
                    </a:ext>
                  </a:extLst>
                </a:gridCol>
                <a:gridCol w="7010400">
                  <a:extLst>
                    <a:ext uri="{9D8B030D-6E8A-4147-A177-3AD203B41FA5}">
                      <a16:colId xmlns:a16="http://schemas.microsoft.com/office/drawing/2014/main" val="2297110673"/>
                    </a:ext>
                  </a:extLst>
                </a:gridCol>
              </a:tblGrid>
              <a:tr h="899160">
                <a:tc>
                  <a:txBody>
                    <a:bodyPr/>
                    <a:lstStyle/>
                    <a:p>
                      <a:r>
                        <a:rPr lang="en-US" sz="2400" b="1" dirty="0"/>
                        <a:t>4. Basic flows</a:t>
                      </a:r>
                    </a:p>
                  </a:txBody>
                  <a:tcPr/>
                </a:tc>
                <a:tc>
                  <a:txBody>
                    <a:bodyPr/>
                    <a:lstStyle/>
                    <a:p>
                      <a:r>
                        <a:rPr lang="en-US" sz="1800" b="0" i="0" kern="1200" dirty="0">
                          <a:solidFill>
                            <a:schemeClr val="tx1"/>
                          </a:solidFill>
                          <a:effectLst/>
                          <a:latin typeface="+mn-lt"/>
                          <a:ea typeface="+mn-ea"/>
                          <a:cs typeface="+mn-cs"/>
                        </a:rPr>
                        <a:t>1. The use case begins when Bank Customer inserts their Bank Card.</a:t>
                      </a:r>
                    </a:p>
                    <a:p>
                      <a:r>
                        <a:rPr lang="en-US" sz="1800" b="0" i="0" kern="1200" dirty="0">
                          <a:solidFill>
                            <a:schemeClr val="tx1"/>
                          </a:solidFill>
                          <a:effectLst/>
                          <a:latin typeface="+mn-lt"/>
                          <a:ea typeface="+mn-ea"/>
                          <a:cs typeface="+mn-cs"/>
                        </a:rPr>
                        <a:t>2. Use Case: Validate User is performed.</a:t>
                      </a:r>
                    </a:p>
                    <a:p>
                      <a:r>
                        <a:rPr lang="en-US" sz="1800" b="0" i="0" kern="1200" dirty="0">
                          <a:solidFill>
                            <a:schemeClr val="tx1"/>
                          </a:solidFill>
                          <a:effectLst/>
                          <a:latin typeface="+mn-lt"/>
                          <a:ea typeface="+mn-ea"/>
                          <a:cs typeface="+mn-cs"/>
                        </a:rPr>
                        <a:t>3. The ATM displays the different alternatives that are available on this unit. [See Supporting Requirement SR-xxx for list of alternatives]. In this case the Bank Customer always selects "Withdraw Cash".</a:t>
                      </a:r>
                    </a:p>
                    <a:p>
                      <a:r>
                        <a:rPr lang="en-US" sz="1800" b="0" i="0" kern="1200" dirty="0">
                          <a:solidFill>
                            <a:schemeClr val="tx1"/>
                          </a:solidFill>
                          <a:effectLst/>
                          <a:latin typeface="+mn-lt"/>
                          <a:ea typeface="+mn-ea"/>
                          <a:cs typeface="+mn-cs"/>
                        </a:rPr>
                        <a:t>4. The ATM prompts for an account. See Supporting Requirement SR-</a:t>
                      </a:r>
                      <a:r>
                        <a:rPr lang="en-US" sz="1800" b="0" i="0" kern="1200" dirty="0" err="1">
                          <a:solidFill>
                            <a:schemeClr val="tx1"/>
                          </a:solidFill>
                          <a:effectLst/>
                          <a:latin typeface="+mn-lt"/>
                          <a:ea typeface="+mn-ea"/>
                          <a:cs typeface="+mn-cs"/>
                        </a:rPr>
                        <a:t>yyy</a:t>
                      </a:r>
                      <a:r>
                        <a:rPr lang="en-US" sz="1800" b="0" i="0" kern="1200" dirty="0">
                          <a:solidFill>
                            <a:schemeClr val="tx1"/>
                          </a:solidFill>
                          <a:effectLst/>
                          <a:latin typeface="+mn-lt"/>
                          <a:ea typeface="+mn-ea"/>
                          <a:cs typeface="+mn-cs"/>
                        </a:rPr>
                        <a:t> for account types that shall be supported.</a:t>
                      </a:r>
                    </a:p>
                    <a:p>
                      <a:r>
                        <a:rPr lang="en-US" sz="1800" b="0" i="0" kern="1200" dirty="0">
                          <a:solidFill>
                            <a:schemeClr val="tx1"/>
                          </a:solidFill>
                          <a:effectLst/>
                          <a:latin typeface="+mn-lt"/>
                          <a:ea typeface="+mn-ea"/>
                          <a:cs typeface="+mn-cs"/>
                        </a:rPr>
                        <a:t>5. The Bank Customer selects an account.</a:t>
                      </a:r>
                    </a:p>
                    <a:p>
                      <a:r>
                        <a:rPr lang="en-US" sz="1800" b="0" i="0" kern="1200" dirty="0">
                          <a:solidFill>
                            <a:schemeClr val="tx1"/>
                          </a:solidFill>
                          <a:effectLst/>
                          <a:latin typeface="+mn-lt"/>
                          <a:ea typeface="+mn-ea"/>
                          <a:cs typeface="+mn-cs"/>
                        </a:rPr>
                        <a:t>6. The ATM prompts for an amount.</a:t>
                      </a:r>
                    </a:p>
                    <a:p>
                      <a:r>
                        <a:rPr lang="en-US" sz="1800" b="0" i="0" kern="1200" dirty="0">
                          <a:solidFill>
                            <a:schemeClr val="tx1"/>
                          </a:solidFill>
                          <a:effectLst/>
                          <a:latin typeface="+mn-lt"/>
                          <a:ea typeface="+mn-ea"/>
                          <a:cs typeface="+mn-cs"/>
                        </a:rPr>
                        <a:t>7. The Bank Customer enters an amount.</a:t>
                      </a:r>
                    </a:p>
                    <a:p>
                      <a:r>
                        <a:rPr lang="en-US" sz="1800" b="0" i="0" kern="1200" dirty="0">
                          <a:solidFill>
                            <a:schemeClr val="tx1"/>
                          </a:solidFill>
                          <a:effectLst/>
                          <a:latin typeface="+mn-lt"/>
                          <a:ea typeface="+mn-ea"/>
                          <a:cs typeface="+mn-cs"/>
                        </a:rPr>
                        <a:t>8. Card ID, PIN, amount and account is sent to Bank as a transaction. The Bank Consortium replies with a go/no go reply telling if the transaction is ok.</a:t>
                      </a:r>
                    </a:p>
                    <a:p>
                      <a:r>
                        <a:rPr lang="en-US" sz="1800" b="0" i="0" kern="1200" dirty="0">
                          <a:solidFill>
                            <a:schemeClr val="tx1"/>
                          </a:solidFill>
                          <a:effectLst/>
                          <a:latin typeface="+mn-lt"/>
                          <a:ea typeface="+mn-ea"/>
                          <a:cs typeface="+mn-cs"/>
                        </a:rPr>
                        <a:t>9. Then money is dispensed.</a:t>
                      </a:r>
                    </a:p>
                    <a:p>
                      <a:r>
                        <a:rPr lang="en-US" sz="1800" b="0" i="0" kern="1200" dirty="0">
                          <a:solidFill>
                            <a:schemeClr val="tx1"/>
                          </a:solidFill>
                          <a:effectLst/>
                          <a:latin typeface="+mn-lt"/>
                          <a:ea typeface="+mn-ea"/>
                          <a:cs typeface="+mn-cs"/>
                        </a:rPr>
                        <a:t>10. The Bank Card is returned.</a:t>
                      </a:r>
                    </a:p>
                    <a:p>
                      <a:r>
                        <a:rPr lang="en-US" sz="1800" b="0" i="0" kern="1200" dirty="0">
                          <a:solidFill>
                            <a:schemeClr val="tx1"/>
                          </a:solidFill>
                          <a:effectLst/>
                          <a:latin typeface="+mn-lt"/>
                          <a:ea typeface="+mn-ea"/>
                          <a:cs typeface="+mn-cs"/>
                        </a:rPr>
                        <a:t>11. The receipt is printed.</a:t>
                      </a:r>
                    </a:p>
                    <a:p>
                      <a:r>
                        <a:rPr lang="en-US" sz="1800" b="0" i="0" kern="1200" dirty="0">
                          <a:solidFill>
                            <a:schemeClr val="tx1"/>
                          </a:solidFill>
                          <a:effectLst/>
                          <a:latin typeface="+mn-lt"/>
                          <a:ea typeface="+mn-ea"/>
                          <a:cs typeface="+mn-cs"/>
                        </a:rPr>
                        <a:t>12. The use case ends successfully.</a:t>
                      </a:r>
                    </a:p>
                  </a:txBody>
                  <a:tcPr/>
                </a:tc>
                <a:extLst>
                  <a:ext uri="{0D108BD9-81ED-4DB2-BD59-A6C34878D82A}">
                    <a16:rowId xmlns:a16="http://schemas.microsoft.com/office/drawing/2014/main" val="3368270230"/>
                  </a:ext>
                </a:extLst>
              </a:tr>
            </a:tbl>
          </a:graphicData>
        </a:graphic>
      </p:graphicFrame>
    </p:spTree>
    <p:extLst>
      <p:ext uri="{BB962C8B-B14F-4D97-AF65-F5344CB8AC3E}">
        <p14:creationId xmlns:p14="http://schemas.microsoft.com/office/powerpoint/2010/main" val="349588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ATM Withdrawal</a:t>
            </a:r>
          </a:p>
        </p:txBody>
      </p:sp>
      <p:graphicFrame>
        <p:nvGraphicFramePr>
          <p:cNvPr id="4" name="Content Placeholder 3"/>
          <p:cNvGraphicFramePr>
            <a:graphicFrameLocks noGrp="1"/>
          </p:cNvGraphicFramePr>
          <p:nvPr>
            <p:ph idx="1"/>
            <p:extLst/>
          </p:nvPr>
        </p:nvGraphicFramePr>
        <p:xfrm>
          <a:off x="375285" y="1066800"/>
          <a:ext cx="8393430" cy="5577840"/>
        </p:xfrm>
        <a:graphic>
          <a:graphicData uri="http://schemas.openxmlformats.org/drawingml/2006/table">
            <a:tbl>
              <a:tblPr firstRow="1" bandRow="1">
                <a:tableStyleId>{5940675A-B579-460E-94D1-54222C63F5DA}</a:tableStyleId>
              </a:tblPr>
              <a:tblGrid>
                <a:gridCol w="2145030">
                  <a:extLst>
                    <a:ext uri="{9D8B030D-6E8A-4147-A177-3AD203B41FA5}">
                      <a16:colId xmlns:a16="http://schemas.microsoft.com/office/drawing/2014/main" val="2933000250"/>
                    </a:ext>
                  </a:extLst>
                </a:gridCol>
                <a:gridCol w="6248400">
                  <a:extLst>
                    <a:ext uri="{9D8B030D-6E8A-4147-A177-3AD203B41FA5}">
                      <a16:colId xmlns:a16="http://schemas.microsoft.com/office/drawing/2014/main" val="2297110673"/>
                    </a:ext>
                  </a:extLst>
                </a:gridCol>
              </a:tblGrid>
              <a:tr h="899160">
                <a:tc>
                  <a:txBody>
                    <a:bodyPr/>
                    <a:lstStyle/>
                    <a:p>
                      <a:r>
                        <a:rPr lang="en-US" sz="2400" b="1" dirty="0"/>
                        <a:t>5. Alternative flows</a:t>
                      </a:r>
                    </a:p>
                  </a:txBody>
                  <a:tcPr/>
                </a:tc>
                <a:tc>
                  <a:txBody>
                    <a:bodyPr/>
                    <a:lstStyle/>
                    <a:p>
                      <a:r>
                        <a:rPr lang="en-US" sz="1800" b="1" i="0" kern="1200" dirty="0">
                          <a:solidFill>
                            <a:schemeClr val="tx1"/>
                          </a:solidFill>
                          <a:effectLst/>
                          <a:latin typeface="+mn-lt"/>
                          <a:ea typeface="+mn-ea"/>
                          <a:cs typeface="+mn-cs"/>
                        </a:rPr>
                        <a:t>5.1 Invalid User:  </a:t>
                      </a:r>
                      <a:r>
                        <a:rPr lang="en-US" sz="1800" b="0" i="0" kern="1200" dirty="0">
                          <a:solidFill>
                            <a:schemeClr val="tx1"/>
                          </a:solidFill>
                          <a:effectLst/>
                          <a:latin typeface="+mn-lt"/>
                          <a:ea typeface="+mn-ea"/>
                          <a:cs typeface="+mn-cs"/>
                        </a:rPr>
                        <a:t>If in step 2 of the basic flow Bank Customer the use case: Validate User does not complete this successfully, then the use case ends with a failure condition.</a:t>
                      </a:r>
                    </a:p>
                    <a:p>
                      <a:endParaRPr lang="en-US" sz="1800" b="0" i="0" kern="1200" dirty="0">
                        <a:solidFill>
                          <a:schemeClr val="tx1"/>
                        </a:solidFill>
                        <a:effectLst/>
                        <a:latin typeface="+mn-lt"/>
                        <a:ea typeface="+mn-ea"/>
                        <a:cs typeface="+mn-cs"/>
                      </a:endParaRPr>
                    </a:p>
                    <a:p>
                      <a:r>
                        <a:rPr lang="en-US" sz="1800" b="1" i="0" kern="1200" dirty="0">
                          <a:solidFill>
                            <a:schemeClr val="tx1"/>
                          </a:solidFill>
                          <a:effectLst/>
                          <a:latin typeface="+mn-lt"/>
                          <a:ea typeface="+mn-ea"/>
                          <a:cs typeface="+mn-cs"/>
                        </a:rPr>
                        <a:t>5.2 Wrong account: </a:t>
                      </a:r>
                      <a:r>
                        <a:rPr lang="en-US" sz="1800" b="0" i="0" kern="1200" dirty="0">
                          <a:solidFill>
                            <a:schemeClr val="tx1"/>
                          </a:solidFill>
                          <a:effectLst/>
                          <a:latin typeface="+mn-lt"/>
                          <a:ea typeface="+mn-ea"/>
                          <a:cs typeface="+mn-cs"/>
                        </a:rPr>
                        <a:t> If in step 8 of the basic flow the account selected by the Bank Customer is not associated with this bank card, then  </a:t>
                      </a:r>
                    </a:p>
                    <a:p>
                      <a:r>
                        <a:rPr lang="en-US" sz="1800" b="0" i="0" kern="1200" dirty="0">
                          <a:solidFill>
                            <a:schemeClr val="tx1"/>
                          </a:solidFill>
                          <a:effectLst/>
                          <a:latin typeface="+mn-lt"/>
                          <a:ea typeface="+mn-ea"/>
                          <a:cs typeface="+mn-cs"/>
                        </a:rPr>
                        <a:t>- The ATM shall display the message "Invalid Account – please try again".</a:t>
                      </a:r>
                    </a:p>
                    <a:p>
                      <a:r>
                        <a:rPr lang="en-US" sz="1800" b="0" i="0" kern="1200" dirty="0">
                          <a:solidFill>
                            <a:schemeClr val="tx1"/>
                          </a:solidFill>
                          <a:effectLst/>
                          <a:latin typeface="+mn-lt"/>
                          <a:ea typeface="+mn-ea"/>
                          <a:cs typeface="+mn-cs"/>
                        </a:rPr>
                        <a:t>- The use case resumes at step 4.</a:t>
                      </a:r>
                    </a:p>
                    <a:p>
                      <a:endParaRPr lang="en-US" sz="1800" b="0" i="0" kern="1200" dirty="0">
                        <a:solidFill>
                          <a:schemeClr val="tx1"/>
                        </a:solidFill>
                        <a:effectLst/>
                        <a:latin typeface="+mn-lt"/>
                        <a:ea typeface="+mn-ea"/>
                        <a:cs typeface="+mn-cs"/>
                      </a:endParaRPr>
                    </a:p>
                    <a:p>
                      <a:r>
                        <a:rPr lang="en-US" sz="1800" b="1" i="0" kern="1200" dirty="0">
                          <a:solidFill>
                            <a:schemeClr val="tx1"/>
                          </a:solidFill>
                          <a:effectLst/>
                          <a:latin typeface="+mn-lt"/>
                          <a:ea typeface="+mn-ea"/>
                          <a:cs typeface="+mn-cs"/>
                        </a:rPr>
                        <a:t>5.3 Wrong amount:</a:t>
                      </a:r>
                      <a:r>
                        <a:rPr lang="en-US" sz="1800" b="0" i="0" kern="1200" dirty="0">
                          <a:solidFill>
                            <a:schemeClr val="tx1"/>
                          </a:solidFill>
                          <a:effectLst/>
                          <a:latin typeface="+mn-lt"/>
                          <a:ea typeface="+mn-ea"/>
                          <a:cs typeface="+mn-cs"/>
                        </a:rPr>
                        <a:t>  If in step 7 in the basic flow, the Bank Customer enters an amount that can't be 'created' with the kind of in the ATM (See Special Requirement WC-1 for valid amounts), then:</a:t>
                      </a:r>
                    </a:p>
                    <a:p>
                      <a:r>
                        <a:rPr lang="en-US" sz="1800" b="0" i="0" kern="1200" dirty="0">
                          <a:solidFill>
                            <a:schemeClr val="tx1"/>
                          </a:solidFill>
                          <a:effectLst/>
                          <a:latin typeface="+mn-lt"/>
                          <a:ea typeface="+mn-ea"/>
                          <a:cs typeface="+mn-cs"/>
                        </a:rPr>
                        <a:t>- the ATM shall display a the message indicating that the amount must be a multiple of the bills on hand, and ask the Bank Customer to reenter the amount.</a:t>
                      </a:r>
                    </a:p>
                    <a:p>
                      <a:r>
                        <a:rPr lang="en-US" sz="1800" b="0" i="0" kern="1200" dirty="0">
                          <a:solidFill>
                            <a:schemeClr val="tx1"/>
                          </a:solidFill>
                          <a:effectLst/>
                          <a:latin typeface="+mn-lt"/>
                          <a:ea typeface="+mn-ea"/>
                          <a:cs typeface="+mn-cs"/>
                        </a:rPr>
                        <a:t>- The use case resumes at step 7.</a:t>
                      </a:r>
                    </a:p>
                    <a:p>
                      <a:endParaRPr lang="en-US" sz="1800" b="0" i="0" kern="1200" dirty="0">
                        <a:solidFill>
                          <a:schemeClr val="tx1"/>
                        </a:solidFill>
                        <a:effectLst/>
                        <a:latin typeface="+mn-lt"/>
                        <a:ea typeface="+mn-ea"/>
                        <a:cs typeface="+mn-cs"/>
                      </a:endParaRPr>
                    </a:p>
                  </a:txBody>
                  <a:tcPr/>
                </a:tc>
                <a:extLst>
                  <a:ext uri="{0D108BD9-81ED-4DB2-BD59-A6C34878D82A}">
                    <a16:rowId xmlns:a16="http://schemas.microsoft.com/office/drawing/2014/main" val="3368270230"/>
                  </a:ext>
                </a:extLst>
              </a:tr>
            </a:tbl>
          </a:graphicData>
        </a:graphic>
      </p:graphicFrame>
    </p:spTree>
    <p:extLst>
      <p:ext uri="{BB962C8B-B14F-4D97-AF65-F5344CB8AC3E}">
        <p14:creationId xmlns:p14="http://schemas.microsoft.com/office/powerpoint/2010/main" val="1361957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ATM Withdrawal</a:t>
            </a:r>
          </a:p>
        </p:txBody>
      </p:sp>
      <p:graphicFrame>
        <p:nvGraphicFramePr>
          <p:cNvPr id="4" name="Content Placeholder 3"/>
          <p:cNvGraphicFramePr>
            <a:graphicFrameLocks noGrp="1"/>
          </p:cNvGraphicFramePr>
          <p:nvPr>
            <p:ph idx="1"/>
            <p:extLst/>
          </p:nvPr>
        </p:nvGraphicFramePr>
        <p:xfrm>
          <a:off x="375285" y="1066800"/>
          <a:ext cx="8393430" cy="4480560"/>
        </p:xfrm>
        <a:graphic>
          <a:graphicData uri="http://schemas.openxmlformats.org/drawingml/2006/table">
            <a:tbl>
              <a:tblPr firstRow="1" bandRow="1">
                <a:tableStyleId>{5940675A-B579-460E-94D1-54222C63F5DA}</a:tableStyleId>
              </a:tblPr>
              <a:tblGrid>
                <a:gridCol w="2145030">
                  <a:extLst>
                    <a:ext uri="{9D8B030D-6E8A-4147-A177-3AD203B41FA5}">
                      <a16:colId xmlns:a16="http://schemas.microsoft.com/office/drawing/2014/main" val="2933000250"/>
                    </a:ext>
                  </a:extLst>
                </a:gridCol>
                <a:gridCol w="6248400">
                  <a:extLst>
                    <a:ext uri="{9D8B030D-6E8A-4147-A177-3AD203B41FA5}">
                      <a16:colId xmlns:a16="http://schemas.microsoft.com/office/drawing/2014/main" val="2297110673"/>
                    </a:ext>
                  </a:extLst>
                </a:gridCol>
              </a:tblGrid>
              <a:tr h="899160">
                <a:tc>
                  <a:txBody>
                    <a:bodyPr/>
                    <a:lstStyle/>
                    <a:p>
                      <a:r>
                        <a:rPr lang="en-US" sz="2400" b="1" dirty="0"/>
                        <a:t>5. Alternative flows</a:t>
                      </a:r>
                    </a:p>
                  </a:txBody>
                  <a:tcPr/>
                </a:tc>
                <a:tc>
                  <a:txBody>
                    <a:bodyPr/>
                    <a:lstStyle/>
                    <a:p>
                      <a:r>
                        <a:rPr lang="en-US" sz="1800" b="1" i="0" kern="1200" dirty="0">
                          <a:solidFill>
                            <a:schemeClr val="tx1"/>
                          </a:solidFill>
                          <a:effectLst/>
                          <a:latin typeface="+mn-lt"/>
                          <a:ea typeface="+mn-ea"/>
                          <a:cs typeface="+mn-cs"/>
                        </a:rPr>
                        <a:t>5.4 Amount Exceeds Withdrawal Limit:</a:t>
                      </a:r>
                    </a:p>
                    <a:p>
                      <a:r>
                        <a:rPr lang="en-US" sz="1800" b="0" i="0" kern="1200" dirty="0">
                          <a:solidFill>
                            <a:schemeClr val="tx1"/>
                          </a:solidFill>
                          <a:effectLst/>
                          <a:latin typeface="+mn-lt"/>
                          <a:ea typeface="+mn-ea"/>
                          <a:cs typeface="+mn-cs"/>
                        </a:rPr>
                        <a:t>If in step 7 in the basic flow, the Bank Customer enters an amount that exceeds the withdrawal limit (See Special Requirement WC-2 for maximum amount), then</a:t>
                      </a:r>
                    </a:p>
                    <a:p>
                      <a:r>
                        <a:rPr lang="en-US" sz="1800" b="0" i="0" kern="1200" dirty="0">
                          <a:solidFill>
                            <a:schemeClr val="tx1"/>
                          </a:solidFill>
                          <a:effectLst/>
                          <a:latin typeface="+mn-lt"/>
                          <a:ea typeface="+mn-ea"/>
                          <a:cs typeface="+mn-cs"/>
                        </a:rPr>
                        <a:t>- the ATM shall display a warning message, and ask the Bank Customer to reenter the amount</a:t>
                      </a:r>
                    </a:p>
                    <a:p>
                      <a:r>
                        <a:rPr lang="en-US" sz="1800" b="0" i="0" kern="1200" dirty="0">
                          <a:solidFill>
                            <a:schemeClr val="tx1"/>
                          </a:solidFill>
                          <a:effectLst/>
                          <a:latin typeface="+mn-lt"/>
                          <a:ea typeface="+mn-ea"/>
                          <a:cs typeface="+mn-cs"/>
                        </a:rPr>
                        <a:t>- he use case resumes at step 7</a:t>
                      </a:r>
                    </a:p>
                    <a:p>
                      <a:endParaRPr lang="en-US" sz="1800" b="0" i="0" kern="1200" dirty="0">
                        <a:solidFill>
                          <a:schemeClr val="tx1"/>
                        </a:solidFill>
                        <a:effectLst/>
                        <a:latin typeface="+mn-lt"/>
                        <a:ea typeface="+mn-ea"/>
                        <a:cs typeface="+mn-cs"/>
                      </a:endParaRPr>
                    </a:p>
                    <a:p>
                      <a:r>
                        <a:rPr lang="en-US" sz="1800" b="1" i="0" kern="1200" dirty="0">
                          <a:solidFill>
                            <a:schemeClr val="tx1"/>
                          </a:solidFill>
                          <a:effectLst/>
                          <a:latin typeface="+mn-lt"/>
                          <a:ea typeface="+mn-ea"/>
                          <a:cs typeface="+mn-cs"/>
                        </a:rPr>
                        <a:t>5.5 Amount Exceeds Daily Withdrawal Limit:</a:t>
                      </a:r>
                    </a:p>
                    <a:p>
                      <a:r>
                        <a:rPr lang="en-US" sz="1800" b="0" i="0" kern="1200" dirty="0">
                          <a:solidFill>
                            <a:schemeClr val="tx1"/>
                          </a:solidFill>
                          <a:effectLst/>
                          <a:latin typeface="+mn-lt"/>
                          <a:ea typeface="+mn-ea"/>
                          <a:cs typeface="+mn-cs"/>
                        </a:rPr>
                        <a:t>If in step 8 in the basic flow, the Bank response indicates the daily withdrawal limit has been exceeded (this is determined by the Bank and depends upon the specific account), then</a:t>
                      </a:r>
                    </a:p>
                    <a:p>
                      <a:r>
                        <a:rPr lang="en-US" sz="1800" b="0" i="0" kern="1200" dirty="0">
                          <a:solidFill>
                            <a:schemeClr val="tx1"/>
                          </a:solidFill>
                          <a:effectLst/>
                          <a:latin typeface="+mn-lt"/>
                          <a:ea typeface="+mn-ea"/>
                          <a:cs typeface="+mn-cs"/>
                        </a:rPr>
                        <a:t>- The ATM shall display a warning message, and ask the Bank Customer to reenter the amount.</a:t>
                      </a:r>
                    </a:p>
                    <a:p>
                      <a:r>
                        <a:rPr lang="en-US" sz="1800" b="0" i="0" kern="1200" dirty="0">
                          <a:solidFill>
                            <a:schemeClr val="tx1"/>
                          </a:solidFill>
                          <a:effectLst/>
                          <a:latin typeface="+mn-lt"/>
                          <a:ea typeface="+mn-ea"/>
                          <a:cs typeface="+mn-cs"/>
                        </a:rPr>
                        <a:t>-The use case resumes at step 7.</a:t>
                      </a:r>
                    </a:p>
                    <a:p>
                      <a:endParaRPr lang="en-US" sz="1800" b="0" i="0" kern="1200" dirty="0">
                        <a:solidFill>
                          <a:schemeClr val="tx1"/>
                        </a:solidFill>
                        <a:effectLst/>
                        <a:latin typeface="+mn-lt"/>
                        <a:ea typeface="+mn-ea"/>
                        <a:cs typeface="+mn-cs"/>
                      </a:endParaRPr>
                    </a:p>
                  </a:txBody>
                  <a:tcPr/>
                </a:tc>
                <a:extLst>
                  <a:ext uri="{0D108BD9-81ED-4DB2-BD59-A6C34878D82A}">
                    <a16:rowId xmlns:a16="http://schemas.microsoft.com/office/drawing/2014/main" val="3368270230"/>
                  </a:ext>
                </a:extLst>
              </a:tr>
            </a:tbl>
          </a:graphicData>
        </a:graphic>
      </p:graphicFrame>
    </p:spTree>
    <p:extLst>
      <p:ext uri="{BB962C8B-B14F-4D97-AF65-F5344CB8AC3E}">
        <p14:creationId xmlns:p14="http://schemas.microsoft.com/office/powerpoint/2010/main" val="304139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ATM Withdrawal</a:t>
            </a:r>
          </a:p>
        </p:txBody>
      </p:sp>
      <p:graphicFrame>
        <p:nvGraphicFramePr>
          <p:cNvPr id="4" name="Content Placeholder 3"/>
          <p:cNvGraphicFramePr>
            <a:graphicFrameLocks noGrp="1"/>
          </p:cNvGraphicFramePr>
          <p:nvPr>
            <p:ph idx="1"/>
            <p:extLst/>
          </p:nvPr>
        </p:nvGraphicFramePr>
        <p:xfrm>
          <a:off x="598170" y="1295400"/>
          <a:ext cx="7886700" cy="4937760"/>
        </p:xfrm>
        <a:graphic>
          <a:graphicData uri="http://schemas.openxmlformats.org/drawingml/2006/table">
            <a:tbl>
              <a:tblPr firstRow="1" bandRow="1">
                <a:tableStyleId>{5940675A-B579-460E-94D1-54222C63F5DA}</a:tableStyleId>
              </a:tblPr>
              <a:tblGrid>
                <a:gridCol w="2343150">
                  <a:extLst>
                    <a:ext uri="{9D8B030D-6E8A-4147-A177-3AD203B41FA5}">
                      <a16:colId xmlns:a16="http://schemas.microsoft.com/office/drawing/2014/main" val="2933000250"/>
                    </a:ext>
                  </a:extLst>
                </a:gridCol>
                <a:gridCol w="5543550">
                  <a:extLst>
                    <a:ext uri="{9D8B030D-6E8A-4147-A177-3AD203B41FA5}">
                      <a16:colId xmlns:a16="http://schemas.microsoft.com/office/drawing/2014/main" val="2297110673"/>
                    </a:ext>
                  </a:extLst>
                </a:gridCol>
              </a:tblGrid>
              <a:tr h="1214911">
                <a:tc>
                  <a:txBody>
                    <a:bodyPr/>
                    <a:lstStyle/>
                    <a:p>
                      <a:pPr marL="0" indent="0">
                        <a:buNone/>
                      </a:pPr>
                      <a:r>
                        <a:rPr lang="en-US" sz="2400" b="1" dirty="0"/>
                        <a:t>6. Post conditions</a:t>
                      </a:r>
                    </a:p>
                  </a:txBody>
                  <a:tcPr/>
                </a:tc>
                <a:tc>
                  <a:txBody>
                    <a:bodyPr/>
                    <a:lstStyle/>
                    <a:p>
                      <a:r>
                        <a:rPr lang="en-US" sz="2400" b="1" dirty="0"/>
                        <a:t>7.1 Successful Completion: </a:t>
                      </a:r>
                    </a:p>
                    <a:p>
                      <a:r>
                        <a:rPr lang="en-US" sz="2400" dirty="0"/>
                        <a:t>The user has received their cash and the internal logs have been updated.</a:t>
                      </a:r>
                    </a:p>
                    <a:p>
                      <a:endParaRPr lang="en-US" sz="2400" dirty="0"/>
                    </a:p>
                    <a:p>
                      <a:r>
                        <a:rPr lang="en-US" sz="2400" b="1" dirty="0"/>
                        <a:t>7.2 Failure Condition:</a:t>
                      </a:r>
                    </a:p>
                    <a:p>
                      <a:r>
                        <a:rPr lang="en-US" sz="2400" dirty="0"/>
                        <a:t>The logs have been updated accordingly.</a:t>
                      </a:r>
                    </a:p>
                  </a:txBody>
                  <a:tcPr/>
                </a:tc>
                <a:extLst>
                  <a:ext uri="{0D108BD9-81ED-4DB2-BD59-A6C34878D82A}">
                    <a16:rowId xmlns:a16="http://schemas.microsoft.com/office/drawing/2014/main" val="2322920622"/>
                  </a:ext>
                </a:extLst>
              </a:tr>
              <a:tr h="1214911">
                <a:tc>
                  <a:txBody>
                    <a:bodyPr/>
                    <a:lstStyle/>
                    <a:p>
                      <a:pPr marL="0" indent="0">
                        <a:buNone/>
                      </a:pPr>
                      <a:r>
                        <a:rPr lang="en-US" sz="2400" b="1" dirty="0"/>
                        <a:t>7. Special requirements</a:t>
                      </a:r>
                    </a:p>
                  </a:txBody>
                  <a:tcPr/>
                </a:tc>
                <a:tc>
                  <a:txBody>
                    <a:bodyPr/>
                    <a:lstStyle/>
                    <a:p>
                      <a:r>
                        <a:rPr lang="en-US" sz="2400" b="0" i="0" kern="1200" dirty="0">
                          <a:solidFill>
                            <a:schemeClr val="tx1"/>
                          </a:solidFill>
                          <a:effectLst/>
                          <a:latin typeface="+mn-lt"/>
                          <a:ea typeface="+mn-ea"/>
                          <a:cs typeface="+mn-cs"/>
                        </a:rPr>
                        <a:t>1. The ATM shall dispense cash in multiples of $20.</a:t>
                      </a:r>
                    </a:p>
                    <a:p>
                      <a:r>
                        <a:rPr lang="en-US" sz="2400" b="0" i="0" kern="1200" dirty="0">
                          <a:solidFill>
                            <a:schemeClr val="tx1"/>
                          </a:solidFill>
                          <a:effectLst/>
                          <a:latin typeface="+mn-lt"/>
                          <a:ea typeface="+mn-ea"/>
                          <a:cs typeface="+mn-cs"/>
                        </a:rPr>
                        <a:t>2. The maximum individual withdrawal is $500.</a:t>
                      </a:r>
                    </a:p>
                    <a:p>
                      <a:r>
                        <a:rPr lang="en-US" sz="2400" b="0" i="0" kern="1200" dirty="0">
                          <a:solidFill>
                            <a:schemeClr val="tx1"/>
                          </a:solidFill>
                          <a:effectLst/>
                          <a:latin typeface="+mn-lt"/>
                          <a:ea typeface="+mn-ea"/>
                          <a:cs typeface="+mn-cs"/>
                        </a:rPr>
                        <a:t>3. The ATM shall keep a log, including date and time, of all complete and incomplete transactions with the Bank.</a:t>
                      </a:r>
                    </a:p>
                  </a:txBody>
                  <a:tcPr/>
                </a:tc>
                <a:extLst>
                  <a:ext uri="{0D108BD9-81ED-4DB2-BD59-A6C34878D82A}">
                    <a16:rowId xmlns:a16="http://schemas.microsoft.com/office/drawing/2014/main" val="1259161795"/>
                  </a:ext>
                </a:extLst>
              </a:tr>
            </a:tbl>
          </a:graphicData>
        </a:graphic>
      </p:graphicFrame>
    </p:spTree>
    <p:extLst>
      <p:ext uri="{BB962C8B-B14F-4D97-AF65-F5344CB8AC3E}">
        <p14:creationId xmlns:p14="http://schemas.microsoft.com/office/powerpoint/2010/main" val="57904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normAutofit fontScale="90000"/>
          </a:bodyPr>
          <a:lstStyle/>
          <a:p>
            <a:r>
              <a:rPr lang="en-US" altLang="en-US"/>
              <a:t>Criteria for successful software modeling</a:t>
            </a:r>
          </a:p>
        </p:txBody>
      </p:sp>
      <p:sp>
        <p:nvSpPr>
          <p:cNvPr id="6147" name="Content Placeholder 2"/>
          <p:cNvSpPr>
            <a:spLocks noGrp="1"/>
          </p:cNvSpPr>
          <p:nvPr>
            <p:ph idx="1"/>
          </p:nvPr>
        </p:nvSpPr>
        <p:spPr/>
        <p:txBody>
          <a:bodyPr/>
          <a:lstStyle/>
          <a:p>
            <a:r>
              <a:rPr lang="en-US" altLang="en-US" sz="2800" dirty="0"/>
              <a:t>Need to understand which details are essential and which are not</a:t>
            </a:r>
          </a:p>
          <a:p>
            <a:pPr lvl="1"/>
            <a:r>
              <a:rPr lang="en-US" altLang="en-US" sz="2800" dirty="0"/>
              <a:t>the important properties need to be retained by the model</a:t>
            </a:r>
          </a:p>
          <a:p>
            <a:r>
              <a:rPr lang="en-US" altLang="en-US" sz="2800" dirty="0"/>
              <a:t>Models that miss important information are misleading and can lead to mistakes</a:t>
            </a:r>
          </a:p>
          <a:p>
            <a:endParaRPr lang="en-US" altLang="en-US" dirty="0"/>
          </a:p>
        </p:txBody>
      </p:sp>
      <p:sp>
        <p:nvSpPr>
          <p:cNvPr id="614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9350DC86-CD39-4882-A192-49767FD5D50B}" type="slidenum">
              <a:rPr lang="en-US" altLang="en-US" sz="1400"/>
              <a:pPr eaLnBrk="1" hangingPunct="1">
                <a:spcBef>
                  <a:spcPct val="0"/>
                </a:spcBef>
                <a:buFontTx/>
                <a:buNone/>
              </a:pPr>
              <a:t>5</a:t>
            </a:fld>
            <a:endParaRPr lang="en-US" altLang="en-US" sz="1400"/>
          </a:p>
        </p:txBody>
      </p:sp>
    </p:spTree>
    <p:extLst>
      <p:ext uri="{BB962C8B-B14F-4D97-AF65-F5344CB8AC3E}">
        <p14:creationId xmlns:p14="http://schemas.microsoft.com/office/powerpoint/2010/main" val="196615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UML?</a:t>
            </a:r>
          </a:p>
        </p:txBody>
      </p:sp>
      <p:sp>
        <p:nvSpPr>
          <p:cNvPr id="3" name="Content Placeholder 2"/>
          <p:cNvSpPr>
            <a:spLocks noGrp="1"/>
          </p:cNvSpPr>
          <p:nvPr>
            <p:ph idx="1"/>
          </p:nvPr>
        </p:nvSpPr>
        <p:spPr>
          <a:xfrm>
            <a:off x="628650" y="1216479"/>
            <a:ext cx="6915150" cy="4960484"/>
          </a:xfrm>
        </p:spPr>
        <p:txBody>
          <a:bodyPr>
            <a:normAutofit/>
          </a:bodyPr>
          <a:lstStyle/>
          <a:p>
            <a:pPr>
              <a:spcBef>
                <a:spcPts val="600"/>
              </a:spcBef>
              <a:spcAft>
                <a:spcPts val="1200"/>
              </a:spcAft>
            </a:pPr>
            <a:r>
              <a:rPr lang="en-US" sz="2800" dirty="0"/>
              <a:t>An international industry standard graphical notation for describing software analysis and design. </a:t>
            </a:r>
          </a:p>
          <a:p>
            <a:pPr lvl="1">
              <a:spcBef>
                <a:spcPts val="600"/>
              </a:spcBef>
              <a:spcAft>
                <a:spcPts val="1200"/>
              </a:spcAft>
            </a:pPr>
            <a:r>
              <a:rPr lang="en-US" sz="2400" dirty="0"/>
              <a:t>pictures or views of an OO system</a:t>
            </a:r>
          </a:p>
          <a:p>
            <a:pPr lvl="1">
              <a:spcBef>
                <a:spcPts val="600"/>
              </a:spcBef>
              <a:spcAft>
                <a:spcPts val="1200"/>
              </a:spcAft>
            </a:pPr>
            <a:r>
              <a:rPr lang="en-US" sz="2400" dirty="0"/>
              <a:t>helps better understanding</a:t>
            </a:r>
          </a:p>
          <a:p>
            <a:pPr lvl="1">
              <a:spcBef>
                <a:spcPts val="600"/>
              </a:spcBef>
              <a:spcAft>
                <a:spcPts val="1200"/>
              </a:spcAft>
            </a:pPr>
            <a:r>
              <a:rPr lang="en-US" sz="2400" dirty="0"/>
              <a:t>a picture is worth a thousand words</a:t>
            </a:r>
          </a:p>
          <a:p>
            <a:pPr lvl="1">
              <a:spcBef>
                <a:spcPts val="600"/>
              </a:spcBef>
              <a:spcAft>
                <a:spcPts val="1200"/>
              </a:spcAft>
            </a:pPr>
            <a:endParaRPr lang="en-US" sz="2400" dirty="0"/>
          </a:p>
        </p:txBody>
      </p:sp>
      <p:pic>
        <p:nvPicPr>
          <p:cNvPr id="4" name="Picture 2" descr="https://upload.wikimedia.org/wikipedia/en/2/2d/UML_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4215785"/>
            <a:ext cx="280035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00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41B0755D-98B7-4137-9898-11714B75AFA8}" type="slidenum">
              <a:rPr lang="en-US" altLang="en-US" sz="1400"/>
              <a:pPr eaLnBrk="1" hangingPunct="1">
                <a:spcBef>
                  <a:spcPct val="0"/>
                </a:spcBef>
                <a:buFontTx/>
                <a:buNone/>
              </a:pPr>
              <a:t>7</a:t>
            </a:fld>
            <a:endParaRPr lang="en-US" altLang="en-US" sz="1400"/>
          </a:p>
        </p:txBody>
      </p:sp>
      <p:sp>
        <p:nvSpPr>
          <p:cNvPr id="8196" name="Rectangle 2"/>
          <p:cNvSpPr>
            <a:spLocks noGrp="1" noChangeArrowheads="1"/>
          </p:cNvSpPr>
          <p:nvPr>
            <p:ph type="title"/>
          </p:nvPr>
        </p:nvSpPr>
        <p:spPr>
          <a:noFill/>
        </p:spPr>
        <p:txBody>
          <a:bodyPr lIns="92075" tIns="46038" rIns="92075" bIns="46038"/>
          <a:lstStyle/>
          <a:p>
            <a:pPr eaLnBrk="1" hangingPunct="1"/>
            <a:r>
              <a:rPr lang="en-US" altLang="en-US"/>
              <a:t>UML diagrams</a:t>
            </a:r>
          </a:p>
        </p:txBody>
      </p:sp>
      <p:sp>
        <p:nvSpPr>
          <p:cNvPr id="8197" name="Rectangle 3"/>
          <p:cNvSpPr>
            <a:spLocks noGrp="1" noChangeArrowheads="1"/>
          </p:cNvSpPr>
          <p:nvPr>
            <p:ph type="body" idx="1"/>
          </p:nvPr>
        </p:nvSpPr>
        <p:spPr>
          <a:xfrm>
            <a:off x="457200" y="1066800"/>
            <a:ext cx="8382000" cy="5059363"/>
          </a:xfrm>
          <a:noFill/>
        </p:spPr>
        <p:txBody>
          <a:bodyPr lIns="92075" tIns="46038" rIns="92075" bIns="46038"/>
          <a:lstStyle/>
          <a:p>
            <a:pPr eaLnBrk="1" hangingPunct="1"/>
            <a:r>
              <a:rPr lang="en-US" altLang="en-US" sz="2800" dirty="0"/>
              <a:t>Structure diagrams</a:t>
            </a:r>
          </a:p>
          <a:p>
            <a:pPr lvl="1" eaLnBrk="1" hangingPunct="1"/>
            <a:r>
              <a:rPr lang="en-US" altLang="en-US" sz="2200" b="1" dirty="0"/>
              <a:t>class diagrams</a:t>
            </a:r>
          </a:p>
          <a:p>
            <a:pPr lvl="1" eaLnBrk="1" hangingPunct="1"/>
            <a:r>
              <a:rPr lang="en-US" altLang="en-US" sz="2200" dirty="0"/>
              <a:t>component diagram</a:t>
            </a:r>
          </a:p>
          <a:p>
            <a:pPr lvl="1" eaLnBrk="1" hangingPunct="1"/>
            <a:r>
              <a:rPr lang="en-US" altLang="en-US" sz="2200" dirty="0"/>
              <a:t>package diagram</a:t>
            </a:r>
          </a:p>
          <a:p>
            <a:pPr lvl="1" eaLnBrk="1" hangingPunct="1"/>
            <a:r>
              <a:rPr lang="en-US" altLang="en-US" sz="2200" dirty="0"/>
              <a:t>implementation diagram</a:t>
            </a:r>
          </a:p>
          <a:p>
            <a:pPr eaLnBrk="1" hangingPunct="1"/>
            <a:r>
              <a:rPr lang="en-US" altLang="en-US" sz="2800" dirty="0"/>
              <a:t>Behavior diagrams</a:t>
            </a:r>
          </a:p>
          <a:p>
            <a:pPr lvl="1" eaLnBrk="1" hangingPunct="1"/>
            <a:r>
              <a:rPr lang="en-US" altLang="en-US" sz="2200" b="1" dirty="0"/>
              <a:t>activity diagram</a:t>
            </a:r>
          </a:p>
          <a:p>
            <a:pPr lvl="1" eaLnBrk="1" hangingPunct="1"/>
            <a:r>
              <a:rPr lang="en-US" altLang="en-US" sz="2200" dirty="0"/>
              <a:t>sequence diagram</a:t>
            </a:r>
          </a:p>
          <a:p>
            <a:pPr lvl="1" eaLnBrk="1" hangingPunct="1"/>
            <a:r>
              <a:rPr lang="en-US" altLang="en-US" sz="2200" dirty="0"/>
              <a:t>collaboration diagram</a:t>
            </a:r>
          </a:p>
          <a:p>
            <a:pPr lvl="1" eaLnBrk="1" hangingPunct="1"/>
            <a:r>
              <a:rPr lang="en-US" altLang="en-US" sz="2200" dirty="0"/>
              <a:t>state diagram</a:t>
            </a:r>
          </a:p>
          <a:p>
            <a:pPr lvl="1" eaLnBrk="1" hangingPunct="1"/>
            <a:r>
              <a:rPr lang="en-US" altLang="en-US" sz="2200" dirty="0"/>
              <a:t>use case diagram</a:t>
            </a:r>
          </a:p>
        </p:txBody>
      </p:sp>
    </p:spTree>
    <p:extLst>
      <p:ext uri="{BB962C8B-B14F-4D97-AF65-F5344CB8AC3E}">
        <p14:creationId xmlns:p14="http://schemas.microsoft.com/office/powerpoint/2010/main" val="3179782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sp>
        <p:nvSpPr>
          <p:cNvPr id="3" name="Content Placeholder 2"/>
          <p:cNvSpPr>
            <a:spLocks noGrp="1"/>
          </p:cNvSpPr>
          <p:nvPr>
            <p:ph idx="1"/>
          </p:nvPr>
        </p:nvSpPr>
        <p:spPr/>
        <p:txBody>
          <a:bodyPr>
            <a:normAutofit/>
          </a:bodyPr>
          <a:lstStyle/>
          <a:p>
            <a:r>
              <a:rPr lang="en-US" dirty="0"/>
              <a:t>Activity diagrams are considered behavior diagrams because they describe what must happen in the system being modeled.</a:t>
            </a:r>
          </a:p>
          <a:p>
            <a:endParaRPr lang="en-US" dirty="0"/>
          </a:p>
          <a:p>
            <a:r>
              <a:rPr lang="en-US" dirty="0"/>
              <a:t>Benefits</a:t>
            </a:r>
          </a:p>
          <a:p>
            <a:pPr lvl="1">
              <a:lnSpc>
                <a:spcPct val="150000"/>
              </a:lnSpc>
              <a:spcBef>
                <a:spcPts val="0"/>
              </a:spcBef>
            </a:pPr>
            <a:r>
              <a:rPr lang="en-US" dirty="0"/>
              <a:t>Demonstrate the logic of an algorithm.</a:t>
            </a:r>
          </a:p>
          <a:p>
            <a:pPr lvl="1">
              <a:lnSpc>
                <a:spcPct val="150000"/>
              </a:lnSpc>
              <a:spcBef>
                <a:spcPts val="0"/>
              </a:spcBef>
            </a:pPr>
            <a:r>
              <a:rPr lang="en-US" dirty="0"/>
              <a:t>Describe the steps performed in a UML use case.</a:t>
            </a:r>
          </a:p>
          <a:p>
            <a:pPr lvl="1">
              <a:lnSpc>
                <a:spcPct val="150000"/>
              </a:lnSpc>
              <a:spcBef>
                <a:spcPts val="0"/>
              </a:spcBef>
            </a:pPr>
            <a:r>
              <a:rPr lang="en-US" dirty="0"/>
              <a:t>Illustrate a business process or workflow between users and the system.</a:t>
            </a:r>
          </a:p>
          <a:p>
            <a:pPr lvl="1">
              <a:lnSpc>
                <a:spcPct val="150000"/>
              </a:lnSpc>
              <a:spcBef>
                <a:spcPts val="0"/>
              </a:spcBef>
            </a:pPr>
            <a:r>
              <a:rPr lang="en-US" dirty="0"/>
              <a:t>Simplify and improve any process by clarifying complicated use cases.</a:t>
            </a:r>
          </a:p>
          <a:p>
            <a:pPr lvl="1">
              <a:lnSpc>
                <a:spcPct val="150000"/>
              </a:lnSpc>
              <a:spcBef>
                <a:spcPts val="0"/>
              </a:spcBef>
            </a:pPr>
            <a:r>
              <a:rPr lang="en-US" dirty="0"/>
              <a:t>Model software architecture elements, such as method, function, and operation.</a:t>
            </a:r>
          </a:p>
        </p:txBody>
      </p:sp>
      <p:sp>
        <p:nvSpPr>
          <p:cNvPr id="4" name="Slide Number Placeholder 3"/>
          <p:cNvSpPr>
            <a:spLocks noGrp="1"/>
          </p:cNvSpPr>
          <p:nvPr>
            <p:ph type="sldNum" sz="quarter" idx="12"/>
          </p:nvPr>
        </p:nvSpPr>
        <p:spPr/>
        <p:txBody>
          <a:bodyPr/>
          <a:lstStyle/>
          <a:p>
            <a:fld id="{B49F71B0-1015-4D31-8384-23A63624B7DC}" type="slidenum">
              <a:rPr lang="en-US" smtClean="0"/>
              <a:pPr/>
              <a:t>8</a:t>
            </a:fld>
            <a:endParaRPr lang="en-US"/>
          </a:p>
        </p:txBody>
      </p:sp>
    </p:spTree>
    <p:extLst>
      <p:ext uri="{BB962C8B-B14F-4D97-AF65-F5344CB8AC3E}">
        <p14:creationId xmlns:p14="http://schemas.microsoft.com/office/powerpoint/2010/main" val="192118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activity diagram</a:t>
            </a:r>
          </a:p>
        </p:txBody>
      </p:sp>
      <p:sp>
        <p:nvSpPr>
          <p:cNvPr id="3" name="Content Placeholder 2"/>
          <p:cNvSpPr>
            <a:spLocks noGrp="1"/>
          </p:cNvSpPr>
          <p:nvPr>
            <p:ph idx="1"/>
          </p:nvPr>
        </p:nvSpPr>
        <p:spPr>
          <a:xfrm>
            <a:off x="628650" y="1216479"/>
            <a:ext cx="6087914" cy="4960484"/>
          </a:xfrm>
        </p:spPr>
        <p:txBody>
          <a:bodyPr/>
          <a:lstStyle/>
          <a:p>
            <a:pPr>
              <a:spcBef>
                <a:spcPts val="1800"/>
              </a:spcBef>
            </a:pPr>
            <a:r>
              <a:rPr lang="en-US" b="1" dirty="0"/>
              <a:t>Action: </a:t>
            </a:r>
            <a:r>
              <a:rPr lang="en-US" dirty="0"/>
              <a:t>A step in the activity wherein the users or software perform a given task. Actions are symbolized with round-edged rectangles.</a:t>
            </a:r>
          </a:p>
          <a:p>
            <a:pPr>
              <a:spcBef>
                <a:spcPts val="1800"/>
              </a:spcBef>
            </a:pPr>
            <a:r>
              <a:rPr lang="en-US" b="1" dirty="0"/>
              <a:t>Decision node:</a:t>
            </a:r>
            <a:r>
              <a:rPr lang="en-US" dirty="0"/>
              <a:t> A conditional branch in the flow that is represented by a diamond. It includes a single input and two or more outputs.</a:t>
            </a:r>
          </a:p>
          <a:p>
            <a:pPr>
              <a:spcBef>
                <a:spcPts val="1800"/>
              </a:spcBef>
            </a:pPr>
            <a:r>
              <a:rPr lang="en-US" b="1" dirty="0"/>
              <a:t>Control flows:</a:t>
            </a:r>
            <a:r>
              <a:rPr lang="en-US" dirty="0"/>
              <a:t> Another name for the connectors that show the flow between steps in the diagram.</a:t>
            </a:r>
          </a:p>
          <a:p>
            <a:pPr>
              <a:spcBef>
                <a:spcPts val="1800"/>
              </a:spcBef>
            </a:pPr>
            <a:r>
              <a:rPr lang="en-US" b="1" dirty="0"/>
              <a:t>Start node:</a:t>
            </a:r>
            <a:r>
              <a:rPr lang="en-US" dirty="0"/>
              <a:t> Symbolizes the beginning of the activity. The start node is represented by a black circle.</a:t>
            </a:r>
          </a:p>
          <a:p>
            <a:pPr>
              <a:spcBef>
                <a:spcPts val="1800"/>
              </a:spcBef>
            </a:pPr>
            <a:r>
              <a:rPr lang="en-US" b="1" dirty="0"/>
              <a:t>End node:</a:t>
            </a:r>
            <a:r>
              <a:rPr lang="en-US" dirty="0"/>
              <a:t> Represents the final step in the activity. The end node is represented by an outlined black circle.</a:t>
            </a:r>
          </a:p>
          <a:p>
            <a:endParaRPr lang="en-US" dirty="0"/>
          </a:p>
        </p:txBody>
      </p:sp>
      <p:sp>
        <p:nvSpPr>
          <p:cNvPr id="4" name="Slide Number Placeholder 3"/>
          <p:cNvSpPr>
            <a:spLocks noGrp="1"/>
          </p:cNvSpPr>
          <p:nvPr>
            <p:ph type="sldNum" sz="quarter" idx="12"/>
          </p:nvPr>
        </p:nvSpPr>
        <p:spPr/>
        <p:txBody>
          <a:bodyPr/>
          <a:lstStyle/>
          <a:p>
            <a:fld id="{B49F71B0-1015-4D31-8384-23A63624B7DC}" type="slidenum">
              <a:rPr lang="en-US" smtClean="0"/>
              <a:pPr/>
              <a:t>9</a:t>
            </a:fld>
            <a:endParaRPr lang="en-US"/>
          </a:p>
        </p:txBody>
      </p:sp>
      <p:pic>
        <p:nvPicPr>
          <p:cNvPr id="6" name="Picture 5"/>
          <p:cNvPicPr>
            <a:picLocks noChangeAspect="1"/>
          </p:cNvPicPr>
          <p:nvPr/>
        </p:nvPicPr>
        <p:blipFill>
          <a:blip r:embed="rId2"/>
          <a:stretch>
            <a:fillRect/>
          </a:stretch>
        </p:blipFill>
        <p:spPr>
          <a:xfrm>
            <a:off x="7148957" y="1375291"/>
            <a:ext cx="789753" cy="420081"/>
          </a:xfrm>
          <a:prstGeom prst="rect">
            <a:avLst/>
          </a:prstGeom>
        </p:spPr>
      </p:pic>
      <p:pic>
        <p:nvPicPr>
          <p:cNvPr id="8" name="Picture 7"/>
          <p:cNvPicPr>
            <a:picLocks noChangeAspect="1"/>
          </p:cNvPicPr>
          <p:nvPr/>
        </p:nvPicPr>
        <p:blipFill>
          <a:blip r:embed="rId3"/>
          <a:stretch>
            <a:fillRect/>
          </a:stretch>
        </p:blipFill>
        <p:spPr>
          <a:xfrm>
            <a:off x="7230140" y="2373826"/>
            <a:ext cx="584349" cy="531227"/>
          </a:xfrm>
          <a:prstGeom prst="rect">
            <a:avLst/>
          </a:prstGeom>
        </p:spPr>
      </p:pic>
      <p:pic>
        <p:nvPicPr>
          <p:cNvPr id="10" name="Picture 9"/>
          <p:cNvPicPr>
            <a:picLocks noChangeAspect="1"/>
          </p:cNvPicPr>
          <p:nvPr/>
        </p:nvPicPr>
        <p:blipFill>
          <a:blip r:embed="rId4"/>
          <a:stretch>
            <a:fillRect/>
          </a:stretch>
        </p:blipFill>
        <p:spPr>
          <a:xfrm>
            <a:off x="7230140" y="3674007"/>
            <a:ext cx="628650" cy="104775"/>
          </a:xfrm>
          <a:prstGeom prst="rect">
            <a:avLst/>
          </a:prstGeom>
        </p:spPr>
      </p:pic>
      <p:pic>
        <p:nvPicPr>
          <p:cNvPr id="12" name="Picture 11"/>
          <p:cNvPicPr>
            <a:picLocks noChangeAspect="1"/>
          </p:cNvPicPr>
          <p:nvPr/>
        </p:nvPicPr>
        <p:blipFill>
          <a:blip r:embed="rId5"/>
          <a:stretch>
            <a:fillRect/>
          </a:stretch>
        </p:blipFill>
        <p:spPr>
          <a:xfrm>
            <a:off x="7329485" y="4335427"/>
            <a:ext cx="314325" cy="295275"/>
          </a:xfrm>
          <a:prstGeom prst="rect">
            <a:avLst/>
          </a:prstGeom>
        </p:spPr>
      </p:pic>
      <p:pic>
        <p:nvPicPr>
          <p:cNvPr id="14" name="Picture 13"/>
          <p:cNvPicPr>
            <a:picLocks noChangeAspect="1"/>
          </p:cNvPicPr>
          <p:nvPr/>
        </p:nvPicPr>
        <p:blipFill>
          <a:blip r:embed="rId6"/>
          <a:stretch>
            <a:fillRect/>
          </a:stretch>
        </p:blipFill>
        <p:spPr>
          <a:xfrm>
            <a:off x="7329485" y="5156560"/>
            <a:ext cx="314325" cy="304800"/>
          </a:xfrm>
          <a:prstGeom prst="rect">
            <a:avLst/>
          </a:prstGeom>
        </p:spPr>
      </p:pic>
    </p:spTree>
    <p:extLst>
      <p:ext uri="{BB962C8B-B14F-4D97-AF65-F5344CB8AC3E}">
        <p14:creationId xmlns:p14="http://schemas.microsoft.com/office/powerpoint/2010/main" val="212729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TM02900771[[fn=Slice]]</Template>
  <TotalTime>14876</TotalTime>
  <Words>2856</Words>
  <Application>Microsoft Office PowerPoint</Application>
  <PresentationFormat>On-screen Show (4:3)</PresentationFormat>
  <Paragraphs>443</Paragraphs>
  <Slides>48</Slides>
  <Notes>21</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48</vt:i4>
      </vt:variant>
    </vt:vector>
  </HeadingPairs>
  <TitlesOfParts>
    <vt:vector size="61" baseType="lpstr">
      <vt:lpstr>Arial</vt:lpstr>
      <vt:lpstr>Arial Black</vt:lpstr>
      <vt:lpstr>Arial Rounded MT Bold</vt:lpstr>
      <vt:lpstr>Calibri</vt:lpstr>
      <vt:lpstr>Calibri Light</vt:lpstr>
      <vt:lpstr>Courier New</vt:lpstr>
      <vt:lpstr>Symbol</vt:lpstr>
      <vt:lpstr>Times New Roman</vt:lpstr>
      <vt:lpstr>Wingdings</vt:lpstr>
      <vt:lpstr>Wingdings 2</vt:lpstr>
      <vt:lpstr>HDOfficeLightV0</vt:lpstr>
      <vt:lpstr>Office Theme</vt:lpstr>
      <vt:lpstr>Visio</vt:lpstr>
      <vt:lpstr>PowerPoint Presentation</vt:lpstr>
      <vt:lpstr>Software models</vt:lpstr>
      <vt:lpstr>Roles of software models</vt:lpstr>
      <vt:lpstr>Roles of software models –cont.</vt:lpstr>
      <vt:lpstr>Criteria for successful software modeling</vt:lpstr>
      <vt:lpstr>What is UML?</vt:lpstr>
      <vt:lpstr>UML diagrams</vt:lpstr>
      <vt:lpstr>Activity Diagram</vt:lpstr>
      <vt:lpstr>Components of activity diagram</vt:lpstr>
      <vt:lpstr>Example: User login</vt:lpstr>
      <vt:lpstr>Swim lanes</vt:lpstr>
      <vt:lpstr>Use Case Diagrams</vt:lpstr>
      <vt:lpstr>Actors</vt:lpstr>
      <vt:lpstr>Use Cases</vt:lpstr>
      <vt:lpstr>Use Case  - Relationships</vt:lpstr>
      <vt:lpstr>Use Case  - Relationships</vt:lpstr>
      <vt:lpstr>Sample use case diagram: Hospital</vt:lpstr>
      <vt:lpstr>Use Case relationship: Generalization</vt:lpstr>
      <vt:lpstr>Use case relationships: Extend</vt:lpstr>
      <vt:lpstr>Use case relationship: Include</vt:lpstr>
      <vt:lpstr>Use case with relationships</vt:lpstr>
      <vt:lpstr>What is a UML class diagram?</vt:lpstr>
      <vt:lpstr>Diagram of a single class</vt:lpstr>
      <vt:lpstr>Class attributes (fields, instance variables)</vt:lpstr>
      <vt:lpstr>Class operations / methods</vt:lpstr>
      <vt:lpstr>Relationships between class</vt:lpstr>
      <vt:lpstr>Generalization relationships</vt:lpstr>
      <vt:lpstr>Association (usage) relationships</vt:lpstr>
      <vt:lpstr>Association multiplicities</vt:lpstr>
      <vt:lpstr>Association types</vt:lpstr>
      <vt:lpstr>                                            PoS</vt:lpstr>
      <vt:lpstr>Class dependency graphs (CDG)</vt:lpstr>
      <vt:lpstr>Class responsibilities </vt:lpstr>
      <vt:lpstr>Clients, suppliers, dependencies</vt:lpstr>
      <vt:lpstr>Dependency examples</vt:lpstr>
      <vt:lpstr>Definition of CDG</vt:lpstr>
      <vt:lpstr>                                       CDG</vt:lpstr>
      <vt:lpstr>Supplier slice</vt:lpstr>
      <vt:lpstr>                                  Supplier slice of  Item</vt:lpstr>
      <vt:lpstr>Use Cases</vt:lpstr>
      <vt:lpstr>Actors and stakeholders</vt:lpstr>
      <vt:lpstr>How to identify actors?</vt:lpstr>
      <vt:lpstr>Use case template</vt:lpstr>
      <vt:lpstr>Example: ATM Withdrawal</vt:lpstr>
      <vt:lpstr>Example: ATM Withdrawal</vt:lpstr>
      <vt:lpstr>Example: ATM Withdrawal</vt:lpstr>
      <vt:lpstr>Example: ATM Withdrawal</vt:lpstr>
      <vt:lpstr>Example: ATM Withdrawal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CS435</dc:title>
  <dc:creator>Amiangshu Bosu</dc:creator>
  <dc:description>Amiangshu Bosu, SIU Carbondale</dc:description>
  <cp:lastModifiedBy>Amiangshu Bosu</cp:lastModifiedBy>
  <cp:revision>646</cp:revision>
  <dcterms:created xsi:type="dcterms:W3CDTF">2015-01-14T07:23:55Z</dcterms:created>
  <dcterms:modified xsi:type="dcterms:W3CDTF">2018-09-20T21:27:12Z</dcterms:modified>
</cp:coreProperties>
</file>