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a2YI6TJygFpK009XYY429v9JV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209B11-1D8D-4A56-8D22-79CF2D0AD2A5}">
  <a:tblStyle styleId="{B2209B11-1D8D-4A56-8D22-79CF2D0AD2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266124D-7F0C-45BC-8E3F-A0FFFE8A089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using boxplot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remove outlier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&gt;Q3+1.5*IQR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&lt;Q1-1.5*IQR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using boxplot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remove outlier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&gt;Q3+1.5*IQR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&lt;Q1-1.5*IQR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10" Type="http://schemas.openxmlformats.org/officeDocument/2006/relationships/image" Target="../media/image25.png"/><Relationship Id="rId9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24105"/>
          </a:xfrm>
          <a:prstGeom prst="rect">
            <a:avLst/>
          </a:prstGeom>
          <a:solidFill>
            <a:schemeClr val="lt1">
              <a:alpha val="37647"/>
            </a:schemeClr>
          </a:solidFill>
          <a:ln>
            <a:noFill/>
          </a:ln>
        </p:spPr>
      </p:pic>
      <p:sp>
        <p:nvSpPr>
          <p:cNvPr id="52" name="Google Shape;52;p1"/>
          <p:cNvSpPr/>
          <p:nvPr/>
        </p:nvSpPr>
        <p:spPr>
          <a:xfrm>
            <a:off x="-69272" y="641142"/>
            <a:ext cx="9334716" cy="5931107"/>
          </a:xfrm>
          <a:prstGeom prst="rect">
            <a:avLst/>
          </a:prstGeom>
          <a:solidFill>
            <a:schemeClr val="lt1">
              <a:alpha val="63921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5200"/>
              <a:buNone/>
            </a:pPr>
            <a:r>
              <a:rPr b="0" i="0" lang="zh-TW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ESUN Money Laundering Detection Competition</a:t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1700"/>
              <a:t>Group 11</a:t>
            </a:r>
            <a:endParaRPr b="1"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700">
                <a:solidFill>
                  <a:schemeClr val="dk1"/>
                </a:solidFill>
              </a:rPr>
              <a:t>👑Debby(King of the IDEAL Lab, Boss of the Kingdom, $300M employer)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700">
                <a:solidFill>
                  <a:schemeClr val="dk1"/>
                </a:solidFill>
              </a:rPr>
              <a:t>👸Kevin(Singer of the Island, Wanderer of the World)</a:t>
            </a:r>
            <a:br>
              <a:rPr lang="zh-TW" sz="1700">
                <a:solidFill>
                  <a:schemeClr val="dk1"/>
                </a:solidFill>
              </a:rPr>
            </a:br>
            <a:r>
              <a:rPr lang="zh-TW" sz="1700">
                <a:solidFill>
                  <a:schemeClr val="dk1"/>
                </a:solidFill>
              </a:rPr>
              <a:t>😏Jerry(Lover of </a:t>
            </a:r>
            <a:r>
              <a:rPr lang="zh-TW" sz="1700">
                <a:solidFill>
                  <a:schemeClr val="dk1"/>
                </a:solidFill>
                <a:highlight>
                  <a:srgbClr val="FFFF00"/>
                </a:highlight>
              </a:rPr>
              <a:t>Dave(team leader and mentor), </a:t>
            </a:r>
            <a:r>
              <a:rPr lang="zh-TW" sz="1700">
                <a:solidFill>
                  <a:schemeClr val="dk1"/>
                </a:solidFill>
              </a:rPr>
              <a:t>Money Treasurer in Taiwan)</a:t>
            </a:r>
            <a:br>
              <a:rPr lang="zh-TW" sz="1700">
                <a:solidFill>
                  <a:schemeClr val="dk1"/>
                </a:solidFill>
              </a:rPr>
            </a:br>
            <a:r>
              <a:rPr lang="zh-TW" sz="1700">
                <a:solidFill>
                  <a:schemeClr val="dk1"/>
                </a:solidFill>
              </a:rPr>
              <a:t>🚀Brian(Dark knight, Revenger from the corruption)</a:t>
            </a:r>
            <a:br>
              <a:rPr lang="zh-TW" sz="1700">
                <a:solidFill>
                  <a:schemeClr val="dk1"/>
                </a:solidFill>
              </a:rPr>
            </a:br>
            <a:r>
              <a:rPr lang="zh-TW" sz="1700">
                <a:solidFill>
                  <a:schemeClr val="dk1"/>
                </a:solidFill>
              </a:rPr>
              <a:t>🈹Louis(Dishwasher, IDEAL lab Owner and Mentor)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zh-TW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Copyright ©  2022 All Rights Reserved by Ideal Lab(理想實驗室)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-108203" l="-231250" r="-231250" t="-108202"/>
          <a:stretch/>
        </p:blipFill>
        <p:spPr>
          <a:xfrm>
            <a:off x="6858000" y="38576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541550" y="261918"/>
            <a:ext cx="475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Experiments</a:t>
            </a:r>
            <a:endParaRPr/>
          </a:p>
        </p:txBody>
      </p: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/>
          <p:nvPr/>
        </p:nvSpPr>
        <p:spPr>
          <a:xfrm>
            <a:off x="471241" y="1229731"/>
            <a:ext cx="170428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500771" y="1338996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Change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10"/>
          <p:cNvGraphicFramePr/>
          <p:nvPr/>
        </p:nvGraphicFramePr>
        <p:xfrm>
          <a:off x="298515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{C266124D-7F0C-45BC-8E3F-A0FFFE8A0898}</a:tableStyleId>
              </a:tblPr>
              <a:tblGrid>
                <a:gridCol w="7112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TW" sz="1400" u="none" cap="none" strike="noStrike"/>
                      </a:b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layer setting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2NN layer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TW" sz="1400" u="none" cap="none" strike="noStrike"/>
                      </a:b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10"/>
          <p:cNvSpPr/>
          <p:nvPr/>
        </p:nvSpPr>
        <p:spPr>
          <a:xfrm>
            <a:off x="1001713" y="3284954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241" y="2288880"/>
            <a:ext cx="1983442" cy="22707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10"/>
          <p:cNvSpPr txBox="1"/>
          <p:nvPr/>
        </p:nvSpPr>
        <p:spPr>
          <a:xfrm>
            <a:off x="2280805" y="1338997"/>
            <a:ext cx="5074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 change the number of layers in dense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541550" y="261918"/>
            <a:ext cx="475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Experiments</a:t>
            </a:r>
            <a:endParaRPr/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/>
          <p:nvPr/>
        </p:nvSpPr>
        <p:spPr>
          <a:xfrm>
            <a:off x="443171" y="1091186"/>
            <a:ext cx="170428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456304" y="1195951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Change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001713" y="3284954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541550" y="1942646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11176"/>
            <a:ext cx="3943351" cy="29475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11"/>
          <p:cNvSpPr txBox="1"/>
          <p:nvPr/>
        </p:nvSpPr>
        <p:spPr>
          <a:xfrm>
            <a:off x="2229861" y="1226546"/>
            <a:ext cx="5074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0:customer information</a:t>
            </a: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1: dp</a:t>
            </a: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2:ccba, 3:cdtx,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4:remit</a:t>
            </a: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304" y="2171246"/>
            <a:ext cx="3789218" cy="19745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541550" y="261918"/>
            <a:ext cx="475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Recap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443171" y="814097"/>
            <a:ext cx="170428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580349" y="904954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63" y="1407174"/>
            <a:ext cx="1646081" cy="20616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780" y="1975976"/>
            <a:ext cx="1595562" cy="16178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048" y="2455247"/>
            <a:ext cx="1498157" cy="16178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12"/>
          <p:cNvSpPr/>
          <p:nvPr/>
        </p:nvSpPr>
        <p:spPr>
          <a:xfrm>
            <a:off x="3237277" y="814097"/>
            <a:ext cx="1789835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3245684" y="940175"/>
            <a:ext cx="2028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data into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63149" y="1588770"/>
            <a:ext cx="2780105" cy="14487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12"/>
          <p:cNvSpPr/>
          <p:nvPr/>
        </p:nvSpPr>
        <p:spPr>
          <a:xfrm>
            <a:off x="6396115" y="803588"/>
            <a:ext cx="170428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6645573" y="904954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6346902" y="1280993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Change 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6339975" y="2396977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Change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6305593" y="3676117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Change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2855" y="1561062"/>
            <a:ext cx="2495209" cy="81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54449" y="2690748"/>
            <a:ext cx="2342671" cy="100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96115" y="3983894"/>
            <a:ext cx="1482402" cy="11080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12"/>
          <p:cNvSpPr/>
          <p:nvPr/>
        </p:nvSpPr>
        <p:spPr>
          <a:xfrm>
            <a:off x="2374865" y="932668"/>
            <a:ext cx="621361" cy="307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5332711" y="918466"/>
            <a:ext cx="621361" cy="307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2529678" y="1695863"/>
            <a:ext cx="4751100" cy="2309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8000"/>
              <a:t>Thanks</a:t>
            </a:r>
            <a:endParaRPr sz="8000"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2850779"/>
            <a:ext cx="2309832" cy="230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01715" y="262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zh-TW" sz="2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</a:t>
            </a:r>
            <a:endParaRPr sz="2500"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373900" y="835175"/>
            <a:ext cx="852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Structure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r>
              <a:rPr b="0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17194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AutoNum type="arabicPeriod"/>
            </a:pPr>
            <a:r>
              <a:rPr b="0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-108203" l="-231250" r="-231250" t="-108202"/>
          <a:stretch/>
        </p:blipFill>
        <p:spPr>
          <a:xfrm>
            <a:off x="6858000" y="38576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601715" y="262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zh-TW" sz="2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500"/>
          </a:p>
        </p:txBody>
      </p:sp>
      <p:sp>
        <p:nvSpPr>
          <p:cNvPr id="70" name="Google Shape;70;p3"/>
          <p:cNvSpPr txBox="1"/>
          <p:nvPr/>
        </p:nvSpPr>
        <p:spPr>
          <a:xfrm>
            <a:off x="423475" y="1049425"/>
            <a:ext cx="5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XGboost      dataset: cust_info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-36165"/>
          <a:stretch/>
        </p:blipFill>
        <p:spPr>
          <a:xfrm>
            <a:off x="504100" y="1740186"/>
            <a:ext cx="7164320" cy="11894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883" y="1662842"/>
            <a:ext cx="7164325" cy="4486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3"/>
          <p:cNvSpPr txBox="1"/>
          <p:nvPr/>
        </p:nvSpPr>
        <p:spPr>
          <a:xfrm>
            <a:off x="423475" y="3253725"/>
            <a:ext cx="5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LSTM (Final Public Leadership Result)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1700" y="45212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771" y="3915595"/>
            <a:ext cx="2848373" cy="7906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06848" y="3924188"/>
            <a:ext cx="3486637" cy="800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3"/>
          <p:cNvSpPr/>
          <p:nvPr/>
        </p:nvSpPr>
        <p:spPr>
          <a:xfrm>
            <a:off x="3570307" y="4191000"/>
            <a:ext cx="666630" cy="3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374299" y="3839507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72% growth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601715" y="262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zh-TW" sz="2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</a:t>
            </a:r>
            <a:endParaRPr sz="2500"/>
          </a:p>
        </p:txBody>
      </p:sp>
      <p:sp>
        <p:nvSpPr>
          <p:cNvPr id="85" name="Google Shape;85;p4"/>
          <p:cNvSpPr txBox="1"/>
          <p:nvPr/>
        </p:nvSpPr>
        <p:spPr>
          <a:xfrm>
            <a:off x="500771" y="835186"/>
            <a:ext cx="50511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Sampling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/>
          <p:nvPr/>
        </p:nvSpPr>
        <p:spPr>
          <a:xfrm>
            <a:off x="654543" y="2925041"/>
            <a:ext cx="1062610" cy="2840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500771" y="1171552"/>
            <a:ext cx="801374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normal transactions far exceeds the number of money laundering ones.</a:t>
            </a: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601715" y="2520722"/>
            <a:ext cx="2540302" cy="1153479"/>
            <a:chOff x="500771" y="1612358"/>
            <a:chExt cx="2540302" cy="1153479"/>
          </a:xfrm>
        </p:grpSpPr>
        <p:pic>
          <p:nvPicPr>
            <p:cNvPr id="90" name="Google Shape;9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8371" y="1649008"/>
              <a:ext cx="2476846" cy="109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25781" y="1651256"/>
              <a:ext cx="762106" cy="1114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4"/>
            <p:cNvSpPr/>
            <p:nvPr/>
          </p:nvSpPr>
          <p:spPr>
            <a:xfrm>
              <a:off x="500771" y="1612358"/>
              <a:ext cx="2540302" cy="111458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3461683" y="2520722"/>
            <a:ext cx="2540302" cy="1132178"/>
            <a:chOff x="3350339" y="1612358"/>
            <a:chExt cx="2601638" cy="1132178"/>
          </a:xfrm>
        </p:grpSpPr>
        <p:pic>
          <p:nvPicPr>
            <p:cNvPr id="94" name="Google Shape;9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2542" y="1629955"/>
              <a:ext cx="2495898" cy="1114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51765" y="1612358"/>
              <a:ext cx="800212" cy="1114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/>
            <p:nvPr/>
          </p:nvSpPr>
          <p:spPr>
            <a:xfrm>
              <a:off x="3350339" y="1629955"/>
              <a:ext cx="2601637" cy="111458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4"/>
          <p:cNvSpPr txBox="1"/>
          <p:nvPr/>
        </p:nvSpPr>
        <p:spPr>
          <a:xfrm>
            <a:off x="500771" y="3924631"/>
            <a:ext cx="76407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➔ However, the result get worse. Finally, we give up sampling method during whole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00771" y="1587870"/>
            <a:ext cx="6970918" cy="69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➔ Hence We try 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OverSampling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involves increasing the number of money laundering transactions to match the number of normal ones, to deal with the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373667" y="1423463"/>
            <a:ext cx="210667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601715" y="262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zh-TW" sz="2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 </a:t>
            </a:r>
            <a:endParaRPr sz="2500"/>
          </a:p>
        </p:txBody>
      </p:sp>
      <p:sp>
        <p:nvSpPr>
          <p:cNvPr id="105" name="Google Shape;105;p5"/>
          <p:cNvSpPr txBox="1"/>
          <p:nvPr/>
        </p:nvSpPr>
        <p:spPr>
          <a:xfrm>
            <a:off x="362165" y="906084"/>
            <a:ext cx="50511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Parameter Models versus Non-Parameter Models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601715" y="194020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 Models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58371" y="1540469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Models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596304" y="1428431"/>
            <a:ext cx="58480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(rule based)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type of learning model that represents data using a fixed number of parameters that can be estimated from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380913" y="2134621"/>
            <a:ext cx="210667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379898" y="2220270"/>
            <a:ext cx="2507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Non-Parameter Models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596304" y="2118152"/>
            <a:ext cx="6123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Non-parameter models are those that do not have a fixed structure or parameters and do not assume anything about the distribution of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62165" y="2948687"/>
            <a:ext cx="458131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Advantages of using Non-Parameter Models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 rot="-8210566">
            <a:off x="4743795" y="3602960"/>
            <a:ext cx="830966" cy="830966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EE61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868424" y="374765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short,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choose Non-Parameter Models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362165" y="3675058"/>
            <a:ext cx="1174556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713159" y="3657292"/>
            <a:ext cx="1174556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064153" y="3657292"/>
            <a:ext cx="1174556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362165" y="3779191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804444" y="3765915"/>
            <a:ext cx="10287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236901" y="3636807"/>
            <a:ext cx="10287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39274" y="4551727"/>
            <a:ext cx="7504375" cy="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106500" y="3598850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523" y="1493700"/>
            <a:ext cx="2331600" cy="3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type="title"/>
          </p:nvPr>
        </p:nvSpPr>
        <p:spPr>
          <a:xfrm>
            <a:off x="616500" y="24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671779" y="721400"/>
            <a:ext cx="31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820"/>
              <a:t>Main Principles</a:t>
            </a:r>
            <a:endParaRPr sz="1820"/>
          </a:p>
        </p:txBody>
      </p:sp>
      <p:sp>
        <p:nvSpPr>
          <p:cNvPr id="131" name="Google Shape;131;p6"/>
          <p:cNvSpPr txBox="1"/>
          <p:nvPr/>
        </p:nvSpPr>
        <p:spPr>
          <a:xfrm>
            <a:off x="1497900" y="1719025"/>
            <a:ext cx="20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Value(fill 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497900" y="2633425"/>
            <a:ext cx="15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497900" y="3471625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497900" y="4233625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4067025" y="1070125"/>
            <a:ext cx="31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20"/>
              <a:t>Categorical</a:t>
            </a:r>
            <a:endParaRPr sz="1620"/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6965925" y="1070125"/>
            <a:ext cx="31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20"/>
              <a:t>Numerical</a:t>
            </a:r>
            <a:endParaRPr sz="1620"/>
          </a:p>
        </p:txBody>
      </p:sp>
      <p:sp>
        <p:nvSpPr>
          <p:cNvPr id="137" name="Google Shape;137;p6"/>
          <p:cNvSpPr txBox="1"/>
          <p:nvPr/>
        </p:nvSpPr>
        <p:spPr>
          <a:xfrm>
            <a:off x="4082700" y="1734375"/>
            <a:ext cx="15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6978300" y="1734375"/>
            <a:ext cx="15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444900" y="2343975"/>
            <a:ext cx="23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Upper/Lower bound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zh-TW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boxplot)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673500" y="3410775"/>
            <a:ext cx="23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min/max scale to 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035313" y="4157425"/>
            <a:ext cx="15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39274" y="2113327"/>
            <a:ext cx="7504375" cy="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39274" y="2951527"/>
            <a:ext cx="7504375" cy="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439274" y="3789727"/>
            <a:ext cx="7504375" cy="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595250" y="1437625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338450" y="1437625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106500" y="2624600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966850" y="3626262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966850" y="2652012"/>
            <a:ext cx="24683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3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555654" y="24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585793" y="721400"/>
            <a:ext cx="31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820"/>
              <a:t>Dataset Preparation</a:t>
            </a:r>
            <a:endParaRPr sz="1820"/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283100" y="23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{B2209B11-1D8D-4A56-8D22-79CF2D0AD2A5}</a:tableStyleId>
              </a:tblPr>
              <a:tblGrid>
                <a:gridCol w="891775"/>
                <a:gridCol w="891775"/>
                <a:gridCol w="891775"/>
              </a:tblGrid>
              <a:tr h="4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cust_info_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count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occurrence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4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dp_count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occurrence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4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ccba_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count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occurrence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4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cdtx_count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occurrence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  <a:tr h="4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remit_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D966"/>
                          </a:highlight>
                        </a:rPr>
                        <a:t>count</a:t>
                      </a:r>
                      <a:endParaRPr sz="1200" u="none" cap="none" strike="noStrike">
                        <a:highlight>
                          <a:srgbClr val="FFD966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occurrence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8" name="Google Shape;158;p7"/>
          <p:cNvGraphicFramePr/>
          <p:nvPr/>
        </p:nvGraphicFramePr>
        <p:xfrm>
          <a:off x="3090375" y="23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{B2209B11-1D8D-4A56-8D22-79CF2D0AD2A5}</a:tableStyleId>
              </a:tblPr>
              <a:tblGrid>
                <a:gridCol w="1054375"/>
                <a:gridCol w="1054375"/>
                <a:gridCol w="1103225"/>
              </a:tblGrid>
              <a:tr h="82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total_amount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change to NTD currency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numeric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foreign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Whether international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exchage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category(0/1)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cash_from_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counter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Whether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change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from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counter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category</a:t>
                      </a:r>
                      <a:r>
                        <a:rPr lang="zh-TW" sz="1200" u="none" cap="none" strike="noStrike"/>
                        <a:t>(0/1)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7"/>
          <p:cNvSpPr/>
          <p:nvPr/>
        </p:nvSpPr>
        <p:spPr>
          <a:xfrm>
            <a:off x="435500" y="1564538"/>
            <a:ext cx="15795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3166575" y="1564538"/>
            <a:ext cx="15795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595575" y="1564538"/>
            <a:ext cx="15795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7"/>
          <p:cNvGraphicFramePr/>
          <p:nvPr/>
        </p:nvGraphicFramePr>
        <p:xfrm>
          <a:off x="6506575" y="23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{B2209B11-1D8D-4A56-8D22-79CF2D0AD2A5}</a:tableStyleId>
              </a:tblPr>
              <a:tblGrid>
                <a:gridCol w="740900"/>
                <a:gridCol w="927600"/>
                <a:gridCol w="853725"/>
              </a:tblGrid>
              <a:tr h="7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is_in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highlight>
                            <a:srgbClr val="FFE599"/>
                          </a:highlight>
                        </a:rPr>
                        <a:t>_taiwan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whether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transact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in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Taiwan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cat(0/1)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is_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taiwan_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cur</a:t>
                      </a:r>
                      <a:endParaRPr sz="1200" u="none" cap="none" strike="noStrike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whether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transact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in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NTD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cat(0/1)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5616893" y="3488063"/>
            <a:ext cx="1328100" cy="15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216425" y="2116125"/>
            <a:ext cx="8272200" cy="69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39895" y="3468373"/>
            <a:ext cx="1328100" cy="15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>
            <p:ph type="title"/>
          </p:nvPr>
        </p:nvSpPr>
        <p:spPr>
          <a:xfrm>
            <a:off x="541550" y="261918"/>
            <a:ext cx="475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Model Structure</a:t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512629" y="3551144"/>
            <a:ext cx="10197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dp-d5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296707" y="3547131"/>
            <a:ext cx="1019700" cy="4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ccba-d5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968258" y="3547124"/>
            <a:ext cx="1019700" cy="4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cdtx-d5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7381693" y="2259038"/>
            <a:ext cx="1019700" cy="419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771164" y="3566831"/>
            <a:ext cx="10197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remit-d5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512629" y="4507735"/>
            <a:ext cx="10197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dp-d1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2296707" y="4503722"/>
            <a:ext cx="1019700" cy="4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ccba-d1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968235" y="4503757"/>
            <a:ext cx="1019700" cy="4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cdtx-d1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5771164" y="4523423"/>
            <a:ext cx="10197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remit-d1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 rot="5400000">
            <a:off x="666505" y="3931176"/>
            <a:ext cx="4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 rot="5400000">
            <a:off x="2450576" y="3927163"/>
            <a:ext cx="4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 rot="5400000">
            <a:off x="4122120" y="3927188"/>
            <a:ext cx="4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 rot="5400000">
            <a:off x="5955898" y="3946936"/>
            <a:ext cx="4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84550" y="2238210"/>
            <a:ext cx="1438800" cy="460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049074" y="2238210"/>
            <a:ext cx="1438800" cy="46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ccba-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3777646" y="2238199"/>
            <a:ext cx="1438800" cy="46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cdtx-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539955" y="2238199"/>
            <a:ext cx="1438800" cy="460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remit-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19729" y="2881358"/>
            <a:ext cx="968436" cy="404676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292039" y="2881358"/>
            <a:ext cx="968436" cy="4046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006639" y="2881353"/>
            <a:ext cx="968436" cy="4046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5788182" y="2891191"/>
            <a:ext cx="968436" cy="404676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3826789" y="3468377"/>
            <a:ext cx="1328100" cy="15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8"/>
          <p:cNvCxnSpPr>
            <a:stCxn id="170" idx="0"/>
            <a:endCxn id="189" idx="2"/>
          </p:cNvCxnSpPr>
          <p:nvPr/>
        </p:nvCxnSpPr>
        <p:spPr>
          <a:xfrm rot="10800000">
            <a:off x="1003945" y="3285973"/>
            <a:ext cx="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8"/>
          <p:cNvCxnSpPr>
            <a:stCxn id="189" idx="0"/>
            <a:endCxn id="185" idx="2"/>
          </p:cNvCxnSpPr>
          <p:nvPr/>
        </p:nvCxnSpPr>
        <p:spPr>
          <a:xfrm rot="10800000">
            <a:off x="1003947" y="2698958"/>
            <a:ext cx="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8"/>
          <p:cNvCxnSpPr>
            <a:stCxn id="190" idx="0"/>
            <a:endCxn id="186" idx="2"/>
          </p:cNvCxnSpPr>
          <p:nvPr/>
        </p:nvCxnSpPr>
        <p:spPr>
          <a:xfrm rot="10800000">
            <a:off x="2768457" y="2698958"/>
            <a:ext cx="780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8"/>
          <p:cNvSpPr/>
          <p:nvPr/>
        </p:nvSpPr>
        <p:spPr>
          <a:xfrm>
            <a:off x="2113638" y="3468373"/>
            <a:ext cx="1328100" cy="15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8"/>
          <p:cNvCxnSpPr>
            <a:stCxn id="197" idx="0"/>
            <a:endCxn id="190" idx="2"/>
          </p:cNvCxnSpPr>
          <p:nvPr/>
        </p:nvCxnSpPr>
        <p:spPr>
          <a:xfrm rot="10800000">
            <a:off x="2776188" y="3285973"/>
            <a:ext cx="150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8"/>
          <p:cNvCxnSpPr>
            <a:stCxn id="193" idx="0"/>
            <a:endCxn id="191" idx="2"/>
          </p:cNvCxnSpPr>
          <p:nvPr/>
        </p:nvCxnSpPr>
        <p:spPr>
          <a:xfrm rot="10800000">
            <a:off x="4490839" y="3285977"/>
            <a:ext cx="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8"/>
          <p:cNvCxnSpPr>
            <a:stCxn id="191" idx="0"/>
            <a:endCxn id="187" idx="2"/>
          </p:cNvCxnSpPr>
          <p:nvPr/>
        </p:nvCxnSpPr>
        <p:spPr>
          <a:xfrm flipH="1" rot="10800000">
            <a:off x="4490857" y="2698953"/>
            <a:ext cx="6300" cy="1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8"/>
          <p:cNvCxnSpPr>
            <a:stCxn id="168" idx="0"/>
            <a:endCxn id="192" idx="2"/>
          </p:cNvCxnSpPr>
          <p:nvPr/>
        </p:nvCxnSpPr>
        <p:spPr>
          <a:xfrm rot="10800000">
            <a:off x="6272543" y="3295763"/>
            <a:ext cx="8400" cy="1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8"/>
          <p:cNvCxnSpPr>
            <a:stCxn id="192" idx="0"/>
            <a:endCxn id="188" idx="2"/>
          </p:cNvCxnSpPr>
          <p:nvPr/>
        </p:nvCxnSpPr>
        <p:spPr>
          <a:xfrm rot="10800000">
            <a:off x="6259500" y="2698891"/>
            <a:ext cx="12900" cy="1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8"/>
          <p:cNvSpPr/>
          <p:nvPr/>
        </p:nvSpPr>
        <p:spPr>
          <a:xfrm>
            <a:off x="1723350" y="2287100"/>
            <a:ext cx="335400" cy="363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463950" y="2287100"/>
            <a:ext cx="335400" cy="363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5204550" y="2287100"/>
            <a:ext cx="335400" cy="363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012513" y="2287100"/>
            <a:ext cx="335400" cy="363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8"/>
          <p:cNvCxnSpPr>
            <a:stCxn id="169" idx="0"/>
          </p:cNvCxnSpPr>
          <p:nvPr/>
        </p:nvCxnSpPr>
        <p:spPr>
          <a:xfrm rot="10800000">
            <a:off x="4350425" y="1832925"/>
            <a:ext cx="2100" cy="28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8"/>
          <p:cNvCxnSpPr/>
          <p:nvPr/>
        </p:nvCxnSpPr>
        <p:spPr>
          <a:xfrm rot="10800000">
            <a:off x="4349075" y="1135725"/>
            <a:ext cx="6900" cy="2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8"/>
          <p:cNvSpPr/>
          <p:nvPr/>
        </p:nvSpPr>
        <p:spPr>
          <a:xfrm>
            <a:off x="3867275" y="1413825"/>
            <a:ext cx="968400" cy="41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902375" y="711525"/>
            <a:ext cx="898200" cy="41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8"/>
          <p:cNvGraphicFramePr/>
          <p:nvPr/>
        </p:nvGraphicFramePr>
        <p:xfrm>
          <a:off x="7094300" y="31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{B2209B11-1D8D-4A56-8D22-79CF2D0AD2A5}</a:tableStyleId>
              </a:tblPr>
              <a:tblGrid>
                <a:gridCol w="1910400"/>
              </a:tblGrid>
              <a:tr h="184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LSTM + NNlayers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Loss function:</a:t>
                      </a: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</a:rPr>
                        <a:t>BCE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Optimizer = Adam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Activation =  softmax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Hidden_activation = relu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/>
                        <a:t> </a:t>
                      </a:r>
                      <a:r>
                        <a:rPr b="1" lang="zh-TW" sz="1100" u="none" cap="none" strike="noStrike"/>
                        <a:t>with imbalanced weight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541550" y="261918"/>
            <a:ext cx="475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Experiments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1" y="341325"/>
            <a:ext cx="1152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443171" y="1091186"/>
            <a:ext cx="1704284" cy="489492"/>
          </a:xfrm>
          <a:prstGeom prst="roundRect">
            <a:avLst>
              <a:gd fmla="val 16667" name="adj"/>
            </a:avLst>
          </a:prstGeom>
          <a:solidFill>
            <a:srgbClr val="FEE6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456304" y="1195951"/>
            <a:ext cx="17604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Change 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71" y="1788186"/>
            <a:ext cx="6174714" cy="953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9"/>
          <p:cNvCxnSpPr/>
          <p:nvPr/>
        </p:nvCxnSpPr>
        <p:spPr>
          <a:xfrm flipH="1" rot="10800000">
            <a:off x="2396115" y="1091185"/>
            <a:ext cx="415636" cy="2586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9"/>
          <p:cNvCxnSpPr/>
          <p:nvPr/>
        </p:nvCxnSpPr>
        <p:spPr>
          <a:xfrm>
            <a:off x="2396164" y="1349839"/>
            <a:ext cx="415587" cy="2986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9"/>
          <p:cNvSpPr txBox="1"/>
          <p:nvPr/>
        </p:nvSpPr>
        <p:spPr>
          <a:xfrm>
            <a:off x="2811751" y="900324"/>
            <a:ext cx="435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guess 0 to 1, give penalty ‘0.5’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2811751" y="1442948"/>
            <a:ext cx="5074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guess 1 to 0, give penalty in different multiplier(52,34,26)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9"/>
          <p:cNvGraphicFramePr/>
          <p:nvPr/>
        </p:nvGraphicFramePr>
        <p:xfrm>
          <a:off x="443171" y="2949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{C266124D-7F0C-45BC-8E3F-A0FFFE8A0898}</a:tableStyleId>
              </a:tblPr>
              <a:tblGrid>
                <a:gridCol w="711200"/>
                <a:gridCol w="748450"/>
                <a:gridCol w="630375"/>
                <a:gridCol w="651175"/>
                <a:gridCol w="768925"/>
                <a:gridCol w="734300"/>
                <a:gridCol w="935175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TW" sz="1400" u="none" cap="none" strike="noStrike"/>
                      </a:b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setting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(0.5, 52)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(0.5, 34)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(0.5, 26)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(0.5, 52)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(0.5, 34)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(0.5, 26)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zh-TW" sz="1400" u="none" cap="none" strike="noStrike"/>
                      </a:b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