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ja de presentación" id="{D71069A5-AAC0-494D-A172-A21BACE5D9F0}">
          <p14:sldIdLst>
            <p14:sldId id="256"/>
          </p14:sldIdLst>
        </p14:section>
        <p14:section name="Jerarquia de clases" id="{1E07200E-3EEF-4EAC-B5D4-79C4173D7D59}">
          <p14:sldIdLst>
            <p14:sldId id="257"/>
          </p14:sldIdLst>
        </p14:section>
        <p14:section name="Diagrama UML" id="{39274AF8-E766-4B4A-9EDD-854956ADBB41}">
          <p14:sldIdLst>
            <p14:sldId id="258"/>
          </p14:sldIdLst>
        </p14:section>
        <p14:section name="Resumen de los métodos de sobreescritura" id="{A3EF15C2-8F1D-4815-97A3-5F8B551A06B9}">
          <p14:sldIdLst>
            <p14:sldId id="259"/>
          </p14:sldIdLst>
        </p14:section>
        <p14:section name="Conceptos tema 4" id="{407B2566-8FFB-4F35-BB15-F73D67B41BA9}">
          <p14:sldIdLst>
            <p14:sldId id="260"/>
            <p14:sldId id="261"/>
            <p14:sldId id="262"/>
            <p14:sldId id="263"/>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3300"/>
    <a:srgbClr val="CC66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58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6ACC9-9EB5-3D6B-63A8-85D919D1E752}"/>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59FF4817-4E51-D77E-C34F-26F2832EE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D7547DC4-AC3D-60D0-D39A-7A725A861808}"/>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5" name="Marcador de pie de página 4">
            <a:extLst>
              <a:ext uri="{FF2B5EF4-FFF2-40B4-BE49-F238E27FC236}">
                <a16:creationId xmlns:a16="http://schemas.microsoft.com/office/drawing/2014/main" id="{371BC4FF-64E4-A0F6-400E-A6F0B55457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8A6792-6B36-0694-B025-34F0F1B67FE1}"/>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73931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A3173-A80D-3C85-2C48-115986B55D54}"/>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F60F147-6DCF-8BAE-49F0-42FEE10C034C}"/>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E498260D-E91C-D863-8047-E1FE4B805026}"/>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5" name="Marcador de pie de página 4">
            <a:extLst>
              <a:ext uri="{FF2B5EF4-FFF2-40B4-BE49-F238E27FC236}">
                <a16:creationId xmlns:a16="http://schemas.microsoft.com/office/drawing/2014/main" id="{61114748-CEC9-8B13-F239-DCEB5F8C36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74F7A4F-8821-CA39-17FF-C4E96ECB5AB4}"/>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294545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8AABF9D-EC5B-2D37-B39E-1FD8F76D66DA}"/>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BBC89657-A4A3-3DFC-A7CD-6953312F73AC}"/>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DE94226C-E268-0F64-4CAB-968693C0DC47}"/>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5" name="Marcador de pie de página 4">
            <a:extLst>
              <a:ext uri="{FF2B5EF4-FFF2-40B4-BE49-F238E27FC236}">
                <a16:creationId xmlns:a16="http://schemas.microsoft.com/office/drawing/2014/main" id="{9DF429E3-084F-1F09-2C18-5DA710CDD31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190CAF2-EE64-8EF8-D86F-B4797F7ADA63}"/>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323693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F63F2-D862-E39A-CDD6-013A2BDF552A}"/>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B06CC0E-0C20-2A1B-8E71-4A3D9403B9E7}"/>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297795AB-1A63-9895-A40E-F96363088BBB}"/>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5" name="Marcador de pie de página 4">
            <a:extLst>
              <a:ext uri="{FF2B5EF4-FFF2-40B4-BE49-F238E27FC236}">
                <a16:creationId xmlns:a16="http://schemas.microsoft.com/office/drawing/2014/main" id="{EBF2E298-BF07-EF65-2120-4C6BBC4C23F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8210EF-270C-74CB-ECD6-440F8D1BA3D7}"/>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45189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5DC9B-5A88-7472-B453-CACB1A53D02A}"/>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79766BE1-41D9-0AC4-D8BF-66E1B9144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75CC5FFE-15E0-8464-2414-95FEB73B7C83}"/>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5" name="Marcador de pie de página 4">
            <a:extLst>
              <a:ext uri="{FF2B5EF4-FFF2-40B4-BE49-F238E27FC236}">
                <a16:creationId xmlns:a16="http://schemas.microsoft.com/office/drawing/2014/main" id="{08E9B80B-DFBC-5576-C272-51B7AE992C2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BFBE7B-7F9E-369C-F0D8-431F8C4AB68A}"/>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8995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19925-47BE-C47B-2C43-1D598B94F242}"/>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98D8618-F5F4-5F7C-586E-8C54EE31D632}"/>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342BB9FC-76B5-38AF-0BB5-93BBB1D83AA2}"/>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0BFD6B3C-E7E8-56AE-30D5-925D163C2BC9}"/>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6" name="Marcador de pie de página 5">
            <a:extLst>
              <a:ext uri="{FF2B5EF4-FFF2-40B4-BE49-F238E27FC236}">
                <a16:creationId xmlns:a16="http://schemas.microsoft.com/office/drawing/2014/main" id="{F4983BD1-695D-7DDB-CFC6-209B5A372C5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1D70805-ABFB-DE31-0E0E-52E6B6D00CBD}"/>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189063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ECF4C-68F0-5D4A-8A66-E95D69C45BE2}"/>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908BF8F2-BD12-C9DE-6BF2-8D6FB933D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704E8882-A532-2F11-EF6B-9DE61B984B3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4E935B74-6F62-3465-4417-1ED948D24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D544B1D9-AC55-5487-86DF-C991C5D5FD0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DCA161AE-AEC9-8C31-980A-98C0CD30BF22}"/>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8" name="Marcador de pie de página 7">
            <a:extLst>
              <a:ext uri="{FF2B5EF4-FFF2-40B4-BE49-F238E27FC236}">
                <a16:creationId xmlns:a16="http://schemas.microsoft.com/office/drawing/2014/main" id="{E8BF96B1-B946-19CC-D3A0-48078CB39FF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AE2EAC0-78A2-6419-71B8-B27224829CE8}"/>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331480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74ADF-A68E-B77C-BCFC-BE2DCB6ADDC7}"/>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329A7062-E99A-9937-61D3-EE3D0E0742DB}"/>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4" name="Marcador de pie de página 3">
            <a:extLst>
              <a:ext uri="{FF2B5EF4-FFF2-40B4-BE49-F238E27FC236}">
                <a16:creationId xmlns:a16="http://schemas.microsoft.com/office/drawing/2014/main" id="{436F8129-CE8A-C6BD-F16F-2A1B6DAF77E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8B5F70B6-1C09-D942-B090-5079C892CCB6}"/>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367345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B0934C-E8F6-B049-AD2E-1D1692B4F696}"/>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3" name="Marcador de pie de página 2">
            <a:extLst>
              <a:ext uri="{FF2B5EF4-FFF2-40B4-BE49-F238E27FC236}">
                <a16:creationId xmlns:a16="http://schemas.microsoft.com/office/drawing/2014/main" id="{7115A8B2-73C1-D460-559B-2EC2417462D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7CD194C-6822-811E-5222-1E14855DA7CD}"/>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183353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1D84A-AFE5-D92F-5B77-32DB280C8F5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C440EB5-0062-039B-6BF7-10AFBEDE9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E0884DAA-45F6-EF7F-5571-44ED5AABA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1985A68-59A6-8F07-7257-CAA660DB755E}"/>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6" name="Marcador de pie de página 5">
            <a:extLst>
              <a:ext uri="{FF2B5EF4-FFF2-40B4-BE49-F238E27FC236}">
                <a16:creationId xmlns:a16="http://schemas.microsoft.com/office/drawing/2014/main" id="{10B54644-5389-943A-3EC0-7A645F5BF63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5A9D681-9763-B650-E3B2-A0B65DA13E71}"/>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26840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488B6-77CF-6368-0F89-D65947CEC7C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4AB7ADC5-2139-C179-49E0-06B4BD3FF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90063D4-5D0C-5E7B-2A0B-CFA5DC52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2D5CE923-9C20-241D-A52D-E03E876B720A}"/>
              </a:ext>
            </a:extLst>
          </p:cNvPr>
          <p:cNvSpPr>
            <a:spLocks noGrp="1"/>
          </p:cNvSpPr>
          <p:nvPr>
            <p:ph type="dt" sz="half" idx="10"/>
          </p:nvPr>
        </p:nvSpPr>
        <p:spPr/>
        <p:txBody>
          <a:bodyPr/>
          <a:lstStyle/>
          <a:p>
            <a:fld id="{15EB298E-81F0-41FF-BB44-C2DA607072AD}" type="datetimeFigureOut">
              <a:rPr lang="es-MX" smtClean="0"/>
              <a:t>01/06/2023</a:t>
            </a:fld>
            <a:endParaRPr lang="es-MX"/>
          </a:p>
        </p:txBody>
      </p:sp>
      <p:sp>
        <p:nvSpPr>
          <p:cNvPr id="6" name="Marcador de pie de página 5">
            <a:extLst>
              <a:ext uri="{FF2B5EF4-FFF2-40B4-BE49-F238E27FC236}">
                <a16:creationId xmlns:a16="http://schemas.microsoft.com/office/drawing/2014/main" id="{6AEC523E-BC7C-30D5-2F3C-D9DFC2D5AE1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83117BF-9D2B-575D-0022-54583A63F6D0}"/>
              </a:ext>
            </a:extLst>
          </p:cNvPr>
          <p:cNvSpPr>
            <a:spLocks noGrp="1"/>
          </p:cNvSpPr>
          <p:nvPr>
            <p:ph type="sldNum" sz="quarter" idx="12"/>
          </p:nvPr>
        </p:nvSpPr>
        <p:spPr/>
        <p:txBody>
          <a:bodyPr/>
          <a:lstStyle/>
          <a:p>
            <a:fld id="{15903756-C01F-4041-B875-DC32E566C2F7}" type="slidenum">
              <a:rPr lang="es-MX" smtClean="0"/>
              <a:t>‹Nº›</a:t>
            </a:fld>
            <a:endParaRPr lang="es-MX"/>
          </a:p>
        </p:txBody>
      </p:sp>
    </p:spTree>
    <p:extLst>
      <p:ext uri="{BB962C8B-B14F-4D97-AF65-F5344CB8AC3E}">
        <p14:creationId xmlns:p14="http://schemas.microsoft.com/office/powerpoint/2010/main" val="410672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A7B5DB7-E2A9-C853-6670-EDABB370A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126D23D0-13E7-29E7-7461-EC9C37FDD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D2E42DCC-8C8E-3882-2455-F179E4C47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B298E-81F0-41FF-BB44-C2DA607072AD}" type="datetimeFigureOut">
              <a:rPr lang="es-MX" smtClean="0"/>
              <a:t>01/06/2023</a:t>
            </a:fld>
            <a:endParaRPr lang="es-MX"/>
          </a:p>
        </p:txBody>
      </p:sp>
      <p:sp>
        <p:nvSpPr>
          <p:cNvPr id="5" name="Marcador de pie de página 4">
            <a:extLst>
              <a:ext uri="{FF2B5EF4-FFF2-40B4-BE49-F238E27FC236}">
                <a16:creationId xmlns:a16="http://schemas.microsoft.com/office/drawing/2014/main" id="{E2E3EB1B-CBC8-0B28-A222-139320F77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E14AF59-E4DA-05E4-5161-F0875F12F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03756-C01F-4041-B875-DC32E566C2F7}" type="slidenum">
              <a:rPr lang="es-MX" smtClean="0"/>
              <a:t>‹Nº›</a:t>
            </a:fld>
            <a:endParaRPr lang="es-MX"/>
          </a:p>
        </p:txBody>
      </p:sp>
    </p:spTree>
    <p:extLst>
      <p:ext uri="{BB962C8B-B14F-4D97-AF65-F5344CB8AC3E}">
        <p14:creationId xmlns:p14="http://schemas.microsoft.com/office/powerpoint/2010/main" val="273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8.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E966242-6653-1CD0-7886-EA20A08CC75D}"/>
              </a:ext>
            </a:extLst>
          </p:cNvPr>
          <p:cNvSpPr/>
          <p:nvPr/>
        </p:nvSpPr>
        <p:spPr>
          <a:xfrm>
            <a:off x="0" y="0"/>
            <a:ext cx="12192000" cy="685800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0B5A3880-A699-03C2-B76E-BBA656281091}"/>
              </a:ext>
            </a:extLst>
          </p:cNvPr>
          <p:cNvSpPr>
            <a:spLocks noGrp="1"/>
          </p:cNvSpPr>
          <p:nvPr>
            <p:ph type="ctrTitle"/>
          </p:nvPr>
        </p:nvSpPr>
        <p:spPr>
          <a:xfrm>
            <a:off x="1524000" y="1739709"/>
            <a:ext cx="9144000" cy="1739709"/>
          </a:xfrm>
        </p:spPr>
        <p:txBody>
          <a:bodyPr>
            <a:normAutofit fontScale="90000"/>
          </a:bodyPr>
          <a:lstStyle/>
          <a:p>
            <a:r>
              <a:rPr lang="es-ES" dirty="0">
                <a:latin typeface="Bell MT" panose="02020503060305020303" pitchFamily="18" charset="0"/>
              </a:rPr>
              <a:t>Instituto Tecnológico de Orizaba</a:t>
            </a:r>
            <a:endParaRPr lang="es-MX" dirty="0">
              <a:latin typeface="Bell MT" panose="02020503060305020303" pitchFamily="18" charset="0"/>
            </a:endParaRPr>
          </a:p>
        </p:txBody>
      </p:sp>
      <p:sp>
        <p:nvSpPr>
          <p:cNvPr id="3" name="Subtítulo 2">
            <a:extLst>
              <a:ext uri="{FF2B5EF4-FFF2-40B4-BE49-F238E27FC236}">
                <a16:creationId xmlns:a16="http://schemas.microsoft.com/office/drawing/2014/main" id="{379B2782-E696-41C0-BBE5-671E107E3D1D}"/>
              </a:ext>
            </a:extLst>
          </p:cNvPr>
          <p:cNvSpPr>
            <a:spLocks noGrp="1"/>
          </p:cNvSpPr>
          <p:nvPr>
            <p:ph type="subTitle" idx="1"/>
          </p:nvPr>
        </p:nvSpPr>
        <p:spPr>
          <a:xfrm>
            <a:off x="1524000" y="3602038"/>
            <a:ext cx="9144000" cy="2689034"/>
          </a:xfrm>
        </p:spPr>
        <p:txBody>
          <a:bodyPr>
            <a:normAutofit fontScale="92500" lnSpcReduction="20000"/>
          </a:bodyPr>
          <a:lstStyle/>
          <a:p>
            <a:r>
              <a:rPr lang="es-ES" dirty="0">
                <a:latin typeface="Agency FB" panose="020B0503020202020204" pitchFamily="34" charset="0"/>
              </a:rPr>
              <a:t>Programación Orientada a Objetos</a:t>
            </a:r>
          </a:p>
          <a:p>
            <a:r>
              <a:rPr lang="es-ES" dirty="0">
                <a:latin typeface="Agency FB" panose="020B0503020202020204" pitchFamily="34" charset="0"/>
              </a:rPr>
              <a:t>Integrantes:</a:t>
            </a:r>
          </a:p>
          <a:p>
            <a:r>
              <a:rPr lang="es-ES" dirty="0">
                <a:latin typeface="Agency FB" panose="020B0503020202020204" pitchFamily="34" charset="0"/>
              </a:rPr>
              <a:t>Gutiérrez Montaño Juan Luis- 22010601</a:t>
            </a:r>
          </a:p>
          <a:p>
            <a:r>
              <a:rPr lang="es-MX" dirty="0">
                <a:latin typeface="Agency FB" panose="020B0503020202020204" pitchFamily="34" charset="0"/>
              </a:rPr>
              <a:t>Hernández Heredia Kevin- 22010603</a:t>
            </a:r>
          </a:p>
          <a:p>
            <a:r>
              <a:rPr lang="es-MX" dirty="0">
                <a:latin typeface="Agency FB" panose="020B0503020202020204" pitchFamily="34" charset="0"/>
              </a:rPr>
              <a:t>Espinosa Cabada Francisco Eduardo- 22010597</a:t>
            </a:r>
          </a:p>
          <a:p>
            <a:r>
              <a:rPr lang="es-MX" dirty="0">
                <a:latin typeface="Agency FB" panose="020B0503020202020204" pitchFamily="34" charset="0"/>
              </a:rPr>
              <a:t>Grupo:</a:t>
            </a:r>
          </a:p>
          <a:p>
            <a:r>
              <a:rPr lang="es-MX" dirty="0">
                <a:latin typeface="Agency FB" panose="020B0503020202020204" pitchFamily="34" charset="0"/>
              </a:rPr>
              <a:t>2a3B</a:t>
            </a:r>
          </a:p>
        </p:txBody>
      </p:sp>
      <p:pic>
        <p:nvPicPr>
          <p:cNvPr id="1026" name="Picture 2" descr="INSTITUTO TECNOLÓGICO DE ORIZABA – MAESTRÍA EN SISTEMAS ...">
            <a:extLst>
              <a:ext uri="{FF2B5EF4-FFF2-40B4-BE49-F238E27FC236}">
                <a16:creationId xmlns:a16="http://schemas.microsoft.com/office/drawing/2014/main" id="{D99351FA-1199-3662-6AE3-702318A75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976" y="0"/>
            <a:ext cx="7540048" cy="1739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hlinkClick r:id="rId3" action="ppaction://hlinksldjump"/>
            <a:extLst>
              <a:ext uri="{FF2B5EF4-FFF2-40B4-BE49-F238E27FC236}">
                <a16:creationId xmlns:a16="http://schemas.microsoft.com/office/drawing/2014/main" id="{4C64AA26-5C25-E83B-792A-60CCFB351ADF}"/>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847633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6EB6243-6825-F26D-7814-77C6F487A5F1}"/>
              </a:ext>
            </a:extLst>
          </p:cNvPr>
          <p:cNvSpPr/>
          <p:nvPr/>
        </p:nvSpPr>
        <p:spPr>
          <a:xfrm>
            <a:off x="0" y="0"/>
            <a:ext cx="12192000" cy="6858000"/>
          </a:xfrm>
          <a:prstGeom prst="rect">
            <a:avLst/>
          </a:prstGeom>
          <a:solidFill>
            <a:srgbClr val="33CC33"/>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3" name="Cinta: inclinada hacia abajo 2">
            <a:extLst>
              <a:ext uri="{FF2B5EF4-FFF2-40B4-BE49-F238E27FC236}">
                <a16:creationId xmlns:a16="http://schemas.microsoft.com/office/drawing/2014/main" id="{AEDCBBF5-C5FC-5873-307B-0797C48A782F}"/>
              </a:ext>
            </a:extLst>
          </p:cNvPr>
          <p:cNvSpPr/>
          <p:nvPr/>
        </p:nvSpPr>
        <p:spPr>
          <a:xfrm>
            <a:off x="3325368" y="164592"/>
            <a:ext cx="5541264" cy="868680"/>
          </a:xfrm>
          <a:prstGeom prst="ribb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Sobrecarga de métodos</a:t>
            </a:r>
            <a:endParaRPr lang="es-MX" dirty="0"/>
          </a:p>
        </p:txBody>
      </p:sp>
      <p:sp>
        <p:nvSpPr>
          <p:cNvPr id="4" name="Rectángulo: esquinas redondeadas 3">
            <a:extLst>
              <a:ext uri="{FF2B5EF4-FFF2-40B4-BE49-F238E27FC236}">
                <a16:creationId xmlns:a16="http://schemas.microsoft.com/office/drawing/2014/main" id="{F91080BA-8A7C-2BF8-E0BF-406343F7139E}"/>
              </a:ext>
            </a:extLst>
          </p:cNvPr>
          <p:cNvSpPr/>
          <p:nvPr/>
        </p:nvSpPr>
        <p:spPr>
          <a:xfrm>
            <a:off x="2119884" y="1490472"/>
            <a:ext cx="2191512" cy="6126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t>Concepto</a:t>
            </a:r>
            <a:endParaRPr lang="es-MX" dirty="0"/>
          </a:p>
        </p:txBody>
      </p:sp>
      <p:sp>
        <p:nvSpPr>
          <p:cNvPr id="7" name="Rectángulo 6">
            <a:extLst>
              <a:ext uri="{FF2B5EF4-FFF2-40B4-BE49-F238E27FC236}">
                <a16:creationId xmlns:a16="http://schemas.microsoft.com/office/drawing/2014/main" id="{C358C9AC-6DB5-9C0C-5B4A-EE6C5D302CB2}"/>
              </a:ext>
            </a:extLst>
          </p:cNvPr>
          <p:cNvSpPr/>
          <p:nvPr/>
        </p:nvSpPr>
        <p:spPr>
          <a:xfrm>
            <a:off x="1075944" y="2253998"/>
            <a:ext cx="4279392" cy="46040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La sobrecarga de métodos, es un concepto de la programación orientada a objetos que permite definir múltiples métodos con el mismo nombre pero con diferentes parámetros en una clase.</a:t>
            </a:r>
          </a:p>
          <a:p>
            <a:pPr algn="just"/>
            <a:r>
              <a:rPr lang="es-ES" dirty="0"/>
              <a:t>En Java, se permite sobrecargar métodos siempre que los métodos tengan diferentes listas de parámetros. Los parámetros pueden variar en términos de tipo, cantidad o ambos.</a:t>
            </a:r>
          </a:p>
          <a:p>
            <a:pPr algn="just"/>
            <a:r>
              <a:rPr lang="es-ES" dirty="0"/>
              <a:t>Cuando se llama a un método sobrecargado, el compilador de Java determina automáticamente qué versión del método se debe invocar en función de los argumentos proporcionados en la llamada.</a:t>
            </a:r>
          </a:p>
        </p:txBody>
      </p:sp>
      <p:sp>
        <p:nvSpPr>
          <p:cNvPr id="9" name="Rectángulo: esquinas redondeadas 8">
            <a:extLst>
              <a:ext uri="{FF2B5EF4-FFF2-40B4-BE49-F238E27FC236}">
                <a16:creationId xmlns:a16="http://schemas.microsoft.com/office/drawing/2014/main" id="{071FF48E-B4F7-2424-8434-7BE720A603F8}"/>
              </a:ext>
            </a:extLst>
          </p:cNvPr>
          <p:cNvSpPr/>
          <p:nvPr/>
        </p:nvSpPr>
        <p:spPr>
          <a:xfrm>
            <a:off x="8019288" y="1490472"/>
            <a:ext cx="2191512" cy="6126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t>Ejemplo</a:t>
            </a:r>
            <a:endParaRPr lang="es-MX" dirty="0"/>
          </a:p>
        </p:txBody>
      </p:sp>
      <p:sp>
        <p:nvSpPr>
          <p:cNvPr id="10" name="Rectángulo 9">
            <a:extLst>
              <a:ext uri="{FF2B5EF4-FFF2-40B4-BE49-F238E27FC236}">
                <a16:creationId xmlns:a16="http://schemas.microsoft.com/office/drawing/2014/main" id="{8E24E325-5CF6-F77F-1ACB-F88CCAEB8C15}"/>
              </a:ext>
            </a:extLst>
          </p:cNvPr>
          <p:cNvSpPr/>
          <p:nvPr/>
        </p:nvSpPr>
        <p:spPr>
          <a:xfrm>
            <a:off x="6344412" y="3296413"/>
            <a:ext cx="5541264" cy="25191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Calculadora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int</a:t>
            </a:r>
            <a:r>
              <a:rPr lang="es-MX" sz="1400" dirty="0">
                <a:solidFill>
                  <a:schemeClr val="bg1"/>
                </a:solidFill>
              </a:rPr>
              <a:t> sumar(</a:t>
            </a:r>
            <a:r>
              <a:rPr lang="es-MX" sz="1400" dirty="0" err="1">
                <a:solidFill>
                  <a:schemeClr val="bg1"/>
                </a:solidFill>
              </a:rPr>
              <a:t>int</a:t>
            </a:r>
            <a:r>
              <a:rPr lang="es-MX" sz="1400" dirty="0">
                <a:solidFill>
                  <a:schemeClr val="bg1"/>
                </a:solidFill>
              </a:rPr>
              <a:t> a, </a:t>
            </a:r>
            <a:r>
              <a:rPr lang="es-MX" sz="1400" dirty="0" err="1">
                <a:solidFill>
                  <a:schemeClr val="bg1"/>
                </a:solidFill>
              </a:rPr>
              <a:t>int</a:t>
            </a:r>
            <a:r>
              <a:rPr lang="es-MX" sz="1400" dirty="0">
                <a:solidFill>
                  <a:schemeClr val="bg1"/>
                </a:solidFill>
              </a:rPr>
              <a:t> b) {</a:t>
            </a:r>
          </a:p>
          <a:p>
            <a:r>
              <a:rPr lang="es-MX" sz="1400" dirty="0">
                <a:solidFill>
                  <a:schemeClr val="bg1"/>
                </a:solidFill>
              </a:rPr>
              <a:t>        </a:t>
            </a:r>
            <a:r>
              <a:rPr lang="es-MX" sz="1400" dirty="0" err="1">
                <a:solidFill>
                  <a:schemeClr val="bg1"/>
                </a:solidFill>
              </a:rPr>
              <a:t>return</a:t>
            </a:r>
            <a:r>
              <a:rPr lang="es-MX" sz="1400" dirty="0">
                <a:solidFill>
                  <a:schemeClr val="bg1"/>
                </a:solidFill>
              </a:rPr>
              <a:t> a + b;</a:t>
            </a:r>
          </a:p>
          <a:p>
            <a:r>
              <a:rPr lang="es-MX" sz="1400" dirty="0">
                <a:solidFill>
                  <a:schemeClr val="bg1"/>
                </a:solidFill>
              </a:rPr>
              <a:t>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double</a:t>
            </a:r>
            <a:r>
              <a:rPr lang="es-MX" sz="1400" dirty="0">
                <a:solidFill>
                  <a:schemeClr val="bg1"/>
                </a:solidFill>
              </a:rPr>
              <a:t> sumar(</a:t>
            </a:r>
            <a:r>
              <a:rPr lang="es-MX" sz="1400" dirty="0" err="1">
                <a:solidFill>
                  <a:schemeClr val="bg1"/>
                </a:solidFill>
              </a:rPr>
              <a:t>double</a:t>
            </a:r>
            <a:r>
              <a:rPr lang="es-MX" sz="1400" dirty="0">
                <a:solidFill>
                  <a:schemeClr val="bg1"/>
                </a:solidFill>
              </a:rPr>
              <a:t> a, </a:t>
            </a:r>
            <a:r>
              <a:rPr lang="es-MX" sz="1400" dirty="0" err="1">
                <a:solidFill>
                  <a:schemeClr val="bg1"/>
                </a:solidFill>
              </a:rPr>
              <a:t>double</a:t>
            </a:r>
            <a:r>
              <a:rPr lang="es-MX" sz="1400" dirty="0">
                <a:solidFill>
                  <a:schemeClr val="bg1"/>
                </a:solidFill>
              </a:rPr>
              <a:t> b) {</a:t>
            </a:r>
          </a:p>
          <a:p>
            <a:r>
              <a:rPr lang="es-MX" sz="1400" dirty="0">
                <a:solidFill>
                  <a:schemeClr val="bg1"/>
                </a:solidFill>
              </a:rPr>
              <a:t>        </a:t>
            </a:r>
            <a:r>
              <a:rPr lang="es-MX" sz="1400" dirty="0" err="1">
                <a:solidFill>
                  <a:schemeClr val="bg1"/>
                </a:solidFill>
              </a:rPr>
              <a:t>return</a:t>
            </a:r>
            <a:r>
              <a:rPr lang="es-MX" sz="1400" dirty="0">
                <a:solidFill>
                  <a:schemeClr val="bg1"/>
                </a:solidFill>
              </a:rPr>
              <a:t> a + b;</a:t>
            </a:r>
          </a:p>
          <a:p>
            <a:r>
              <a:rPr lang="es-MX" sz="1400" dirty="0">
                <a:solidFill>
                  <a:schemeClr val="bg1"/>
                </a:solidFill>
              </a:rPr>
              <a:t>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int</a:t>
            </a:r>
            <a:r>
              <a:rPr lang="es-MX" sz="1400" dirty="0">
                <a:solidFill>
                  <a:schemeClr val="bg1"/>
                </a:solidFill>
              </a:rPr>
              <a:t> sumar(</a:t>
            </a:r>
            <a:r>
              <a:rPr lang="es-MX" sz="1400" dirty="0" err="1">
                <a:solidFill>
                  <a:schemeClr val="bg1"/>
                </a:solidFill>
              </a:rPr>
              <a:t>int</a:t>
            </a:r>
            <a:r>
              <a:rPr lang="es-MX" sz="1400" dirty="0">
                <a:solidFill>
                  <a:schemeClr val="bg1"/>
                </a:solidFill>
              </a:rPr>
              <a:t> a, </a:t>
            </a:r>
            <a:r>
              <a:rPr lang="es-MX" sz="1400" dirty="0" err="1">
                <a:solidFill>
                  <a:schemeClr val="bg1"/>
                </a:solidFill>
              </a:rPr>
              <a:t>int</a:t>
            </a:r>
            <a:r>
              <a:rPr lang="es-MX" sz="1400" dirty="0">
                <a:solidFill>
                  <a:schemeClr val="bg1"/>
                </a:solidFill>
              </a:rPr>
              <a:t> b, </a:t>
            </a:r>
            <a:r>
              <a:rPr lang="es-MX" sz="1400" dirty="0" err="1">
                <a:solidFill>
                  <a:schemeClr val="bg1"/>
                </a:solidFill>
              </a:rPr>
              <a:t>int</a:t>
            </a:r>
            <a:r>
              <a:rPr lang="es-MX" sz="1400" dirty="0">
                <a:solidFill>
                  <a:schemeClr val="bg1"/>
                </a:solidFill>
              </a:rPr>
              <a:t> c) {</a:t>
            </a:r>
          </a:p>
          <a:p>
            <a:r>
              <a:rPr lang="es-MX" sz="1400" dirty="0">
                <a:solidFill>
                  <a:schemeClr val="bg1"/>
                </a:solidFill>
              </a:rPr>
              <a:t>        </a:t>
            </a:r>
            <a:r>
              <a:rPr lang="es-MX" sz="1400" dirty="0" err="1">
                <a:solidFill>
                  <a:schemeClr val="bg1"/>
                </a:solidFill>
              </a:rPr>
              <a:t>return</a:t>
            </a:r>
            <a:r>
              <a:rPr lang="es-MX" sz="1400" dirty="0">
                <a:solidFill>
                  <a:schemeClr val="bg1"/>
                </a:solidFill>
              </a:rPr>
              <a:t> a + b + c;</a:t>
            </a:r>
          </a:p>
          <a:p>
            <a:r>
              <a:rPr lang="es-MX" sz="1400" dirty="0">
                <a:solidFill>
                  <a:schemeClr val="bg1"/>
                </a:solidFill>
              </a:rPr>
              <a:t>    }</a:t>
            </a:r>
          </a:p>
          <a:p>
            <a:r>
              <a:rPr lang="es-MX" sz="1400" dirty="0">
                <a:solidFill>
                  <a:schemeClr val="bg1"/>
                </a:solidFill>
              </a:rPr>
              <a:t>}</a:t>
            </a:r>
          </a:p>
        </p:txBody>
      </p:sp>
      <p:sp>
        <p:nvSpPr>
          <p:cNvPr id="6" name="Rectángulo 5">
            <a:hlinkClick r:id="rId2" action="ppaction://hlinksldjump"/>
            <a:extLst>
              <a:ext uri="{FF2B5EF4-FFF2-40B4-BE49-F238E27FC236}">
                <a16:creationId xmlns:a16="http://schemas.microsoft.com/office/drawing/2014/main" id="{14B51E0C-DB0E-86BB-1FB6-C3FD39779F4F}"/>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Flecha: a la derecha 1">
            <a:hlinkClick r:id="rId3" action="ppaction://hlinksldjump"/>
            <a:extLst>
              <a:ext uri="{FF2B5EF4-FFF2-40B4-BE49-F238E27FC236}">
                <a16:creationId xmlns:a16="http://schemas.microsoft.com/office/drawing/2014/main" id="{17B29ED6-99DC-5494-0F76-3BD4370A2126}"/>
              </a:ext>
            </a:extLst>
          </p:cNvPr>
          <p:cNvSpPr/>
          <p:nvPr/>
        </p:nvSpPr>
        <p:spPr>
          <a:xfrm>
            <a:off x="10210800" y="402336"/>
            <a:ext cx="1298448" cy="63093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Salir</a:t>
            </a:r>
            <a:endParaRPr lang="es-MX" dirty="0"/>
          </a:p>
        </p:txBody>
      </p:sp>
    </p:spTree>
    <p:extLst>
      <p:ext uri="{BB962C8B-B14F-4D97-AF65-F5344CB8AC3E}">
        <p14:creationId xmlns:p14="http://schemas.microsoft.com/office/powerpoint/2010/main" val="3467665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F6560FC-FB1C-053D-177D-5D71A3A90055}"/>
              </a:ext>
            </a:extLst>
          </p:cNvPr>
          <p:cNvSpPr/>
          <p:nvPr/>
        </p:nvSpPr>
        <p:spPr>
          <a:xfrm>
            <a:off x="0" y="0"/>
            <a:ext cx="12192000" cy="6858000"/>
          </a:xfrm>
          <a:prstGeom prst="rect">
            <a:avLst/>
          </a:prstGeom>
          <a:solidFill>
            <a:srgbClr val="7030A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E31926F1-DE6F-9832-10C0-E6C3C975FC14}"/>
              </a:ext>
            </a:extLst>
          </p:cNvPr>
          <p:cNvSpPr>
            <a:spLocks noGrp="1"/>
          </p:cNvSpPr>
          <p:nvPr>
            <p:ph type="title"/>
          </p:nvPr>
        </p:nvSpPr>
        <p:spPr/>
        <p:txBody>
          <a:bodyPr/>
          <a:lstStyle/>
          <a:p>
            <a:r>
              <a:rPr lang="es-ES" dirty="0">
                <a:latin typeface="Bodoni MT" panose="02070603080606020203" pitchFamily="18" charset="0"/>
              </a:rPr>
              <a:t>Jerarquía de clases</a:t>
            </a:r>
            <a:endParaRPr lang="es-MX" dirty="0">
              <a:latin typeface="Bodoni MT" panose="02070603080606020203" pitchFamily="18" charset="0"/>
            </a:endParaRPr>
          </a:p>
        </p:txBody>
      </p:sp>
      <p:sp>
        <p:nvSpPr>
          <p:cNvPr id="4" name="Rectángulo: esquinas redondeadas 3">
            <a:extLst>
              <a:ext uri="{FF2B5EF4-FFF2-40B4-BE49-F238E27FC236}">
                <a16:creationId xmlns:a16="http://schemas.microsoft.com/office/drawing/2014/main" id="{382E2E5B-122A-1F30-0643-1F4A6492CC95}"/>
              </a:ext>
            </a:extLst>
          </p:cNvPr>
          <p:cNvSpPr/>
          <p:nvPr/>
        </p:nvSpPr>
        <p:spPr>
          <a:xfrm>
            <a:off x="5076444" y="1690688"/>
            <a:ext cx="2039112" cy="6410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Empleado</a:t>
            </a:r>
            <a:endParaRPr lang="es-MX" dirty="0"/>
          </a:p>
        </p:txBody>
      </p:sp>
      <p:sp>
        <p:nvSpPr>
          <p:cNvPr id="5" name="Rectángulo: esquinas redondeadas 4">
            <a:extLst>
              <a:ext uri="{FF2B5EF4-FFF2-40B4-BE49-F238E27FC236}">
                <a16:creationId xmlns:a16="http://schemas.microsoft.com/office/drawing/2014/main" id="{08AEA8A7-39B0-4987-24CA-02E4765EA470}"/>
              </a:ext>
            </a:extLst>
          </p:cNvPr>
          <p:cNvSpPr/>
          <p:nvPr/>
        </p:nvSpPr>
        <p:spPr>
          <a:xfrm>
            <a:off x="1581912" y="3095244"/>
            <a:ext cx="2313432" cy="75438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err="1"/>
              <a:t>EmpleadoAsalariado</a:t>
            </a:r>
            <a:endParaRPr lang="es-MX" dirty="0"/>
          </a:p>
        </p:txBody>
      </p:sp>
      <p:sp>
        <p:nvSpPr>
          <p:cNvPr id="6" name="Rectángulo: esquinas redondeadas 5">
            <a:extLst>
              <a:ext uri="{FF2B5EF4-FFF2-40B4-BE49-F238E27FC236}">
                <a16:creationId xmlns:a16="http://schemas.microsoft.com/office/drawing/2014/main" id="{E0787E5D-12BC-46B4-EFA8-603E14E118E9}"/>
              </a:ext>
            </a:extLst>
          </p:cNvPr>
          <p:cNvSpPr/>
          <p:nvPr/>
        </p:nvSpPr>
        <p:spPr>
          <a:xfrm>
            <a:off x="4628388" y="3095244"/>
            <a:ext cx="2935224" cy="75438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err="1"/>
              <a:t>EmpleadoPorComision</a:t>
            </a:r>
            <a:endParaRPr lang="es-MX" dirty="0"/>
          </a:p>
        </p:txBody>
      </p:sp>
      <p:sp>
        <p:nvSpPr>
          <p:cNvPr id="7" name="Rectángulo: esquinas redondeadas 6">
            <a:extLst>
              <a:ext uri="{FF2B5EF4-FFF2-40B4-BE49-F238E27FC236}">
                <a16:creationId xmlns:a16="http://schemas.microsoft.com/office/drawing/2014/main" id="{032772E2-0DC5-39DF-3BB9-65C6236BE9DD}"/>
              </a:ext>
            </a:extLst>
          </p:cNvPr>
          <p:cNvSpPr/>
          <p:nvPr/>
        </p:nvSpPr>
        <p:spPr>
          <a:xfrm>
            <a:off x="8296656" y="3095244"/>
            <a:ext cx="2450592" cy="75438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err="1"/>
              <a:t>EmpleadoPorHoras</a:t>
            </a:r>
            <a:endParaRPr lang="es-MX" dirty="0"/>
          </a:p>
        </p:txBody>
      </p:sp>
      <p:sp>
        <p:nvSpPr>
          <p:cNvPr id="8" name="Rectángulo: esquinas redondeadas 7">
            <a:extLst>
              <a:ext uri="{FF2B5EF4-FFF2-40B4-BE49-F238E27FC236}">
                <a16:creationId xmlns:a16="http://schemas.microsoft.com/office/drawing/2014/main" id="{C0E1C87A-F4BE-5AF7-0575-84A42FDBC68B}"/>
              </a:ext>
            </a:extLst>
          </p:cNvPr>
          <p:cNvSpPr/>
          <p:nvPr/>
        </p:nvSpPr>
        <p:spPr>
          <a:xfrm>
            <a:off x="8022336" y="4422076"/>
            <a:ext cx="2999232" cy="83210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err="1"/>
              <a:t>EmpleadoBaseMasComision</a:t>
            </a:r>
            <a:endParaRPr lang="es-MX" dirty="0"/>
          </a:p>
        </p:txBody>
      </p:sp>
      <p:cxnSp>
        <p:nvCxnSpPr>
          <p:cNvPr id="10" name="Conector recto 9">
            <a:extLst>
              <a:ext uri="{FF2B5EF4-FFF2-40B4-BE49-F238E27FC236}">
                <a16:creationId xmlns:a16="http://schemas.microsoft.com/office/drawing/2014/main" id="{BA2CD974-A1C3-0ECE-8376-F0F339637EF7}"/>
              </a:ext>
            </a:extLst>
          </p:cNvPr>
          <p:cNvCxnSpPr>
            <a:stCxn id="4" idx="2"/>
          </p:cNvCxnSpPr>
          <p:nvPr/>
        </p:nvCxnSpPr>
        <p:spPr>
          <a:xfrm>
            <a:off x="6096000" y="2331720"/>
            <a:ext cx="0" cy="393192"/>
          </a:xfrm>
          <a:prstGeom prst="line">
            <a:avLst/>
          </a:prstGeom>
        </p:spPr>
        <p:style>
          <a:lnRef idx="3">
            <a:schemeClr val="lt1"/>
          </a:lnRef>
          <a:fillRef idx="1">
            <a:schemeClr val="accent2"/>
          </a:fillRef>
          <a:effectRef idx="1">
            <a:schemeClr val="accent2"/>
          </a:effectRef>
          <a:fontRef idx="minor">
            <a:schemeClr val="lt1"/>
          </a:fontRef>
        </p:style>
      </p:cxnSp>
      <p:cxnSp>
        <p:nvCxnSpPr>
          <p:cNvPr id="12" name="Conector: angular 11">
            <a:extLst>
              <a:ext uri="{FF2B5EF4-FFF2-40B4-BE49-F238E27FC236}">
                <a16:creationId xmlns:a16="http://schemas.microsoft.com/office/drawing/2014/main" id="{01866E0A-DB2B-338A-4DD0-2398DB2DBC57}"/>
              </a:ext>
            </a:extLst>
          </p:cNvPr>
          <p:cNvCxnSpPr>
            <a:endCxn id="5" idx="0"/>
          </p:cNvCxnSpPr>
          <p:nvPr/>
        </p:nvCxnSpPr>
        <p:spPr>
          <a:xfrm rot="10800000" flipV="1">
            <a:off x="2738628" y="2724912"/>
            <a:ext cx="3357372" cy="370332"/>
          </a:xfrm>
          <a:prstGeom prst="bentConnector2">
            <a:avLst/>
          </a:prstGeom>
          <a:ln>
            <a:tailEnd type="triangle"/>
          </a:ln>
        </p:spPr>
        <p:style>
          <a:lnRef idx="3">
            <a:schemeClr val="lt1"/>
          </a:lnRef>
          <a:fillRef idx="1">
            <a:schemeClr val="accent2"/>
          </a:fillRef>
          <a:effectRef idx="1">
            <a:schemeClr val="accent2"/>
          </a:effectRef>
          <a:fontRef idx="minor">
            <a:schemeClr val="lt1"/>
          </a:fontRef>
        </p:style>
      </p:cxnSp>
      <p:cxnSp>
        <p:nvCxnSpPr>
          <p:cNvPr id="14" name="Conector recto de flecha 13">
            <a:extLst>
              <a:ext uri="{FF2B5EF4-FFF2-40B4-BE49-F238E27FC236}">
                <a16:creationId xmlns:a16="http://schemas.microsoft.com/office/drawing/2014/main" id="{2677B27D-A424-9235-78E1-DCF9E4557A56}"/>
              </a:ext>
            </a:extLst>
          </p:cNvPr>
          <p:cNvCxnSpPr>
            <a:endCxn id="6" idx="0"/>
          </p:cNvCxnSpPr>
          <p:nvPr/>
        </p:nvCxnSpPr>
        <p:spPr>
          <a:xfrm>
            <a:off x="6096000" y="2724912"/>
            <a:ext cx="0" cy="370332"/>
          </a:xfrm>
          <a:prstGeom prst="straightConnector1">
            <a:avLst/>
          </a:prstGeom>
          <a:ln>
            <a:tailEnd type="triangle"/>
          </a:ln>
        </p:spPr>
        <p:style>
          <a:lnRef idx="3">
            <a:schemeClr val="lt1"/>
          </a:lnRef>
          <a:fillRef idx="1">
            <a:schemeClr val="accent2"/>
          </a:fillRef>
          <a:effectRef idx="1">
            <a:schemeClr val="accent2"/>
          </a:effectRef>
          <a:fontRef idx="minor">
            <a:schemeClr val="lt1"/>
          </a:fontRef>
        </p:style>
      </p:cxnSp>
      <p:cxnSp>
        <p:nvCxnSpPr>
          <p:cNvPr id="16" name="Conector: angular 15">
            <a:extLst>
              <a:ext uri="{FF2B5EF4-FFF2-40B4-BE49-F238E27FC236}">
                <a16:creationId xmlns:a16="http://schemas.microsoft.com/office/drawing/2014/main" id="{F5ADE3DD-A2D0-A650-28BC-F58A63900FB0}"/>
              </a:ext>
            </a:extLst>
          </p:cNvPr>
          <p:cNvCxnSpPr>
            <a:endCxn id="7" idx="0"/>
          </p:cNvCxnSpPr>
          <p:nvPr/>
        </p:nvCxnSpPr>
        <p:spPr>
          <a:xfrm>
            <a:off x="6096000" y="2724912"/>
            <a:ext cx="3425952" cy="370332"/>
          </a:xfrm>
          <a:prstGeom prst="bentConnector2">
            <a:avLst/>
          </a:prstGeom>
          <a:ln>
            <a:tailEnd type="triangle"/>
          </a:ln>
        </p:spPr>
        <p:style>
          <a:lnRef idx="3">
            <a:schemeClr val="lt1"/>
          </a:lnRef>
          <a:fillRef idx="1">
            <a:schemeClr val="accent2"/>
          </a:fillRef>
          <a:effectRef idx="1">
            <a:schemeClr val="accent2"/>
          </a:effectRef>
          <a:fontRef idx="minor">
            <a:schemeClr val="lt1"/>
          </a:fontRef>
        </p:style>
      </p:cxnSp>
      <p:cxnSp>
        <p:nvCxnSpPr>
          <p:cNvPr id="18" name="Conector recto de flecha 17">
            <a:extLst>
              <a:ext uri="{FF2B5EF4-FFF2-40B4-BE49-F238E27FC236}">
                <a16:creationId xmlns:a16="http://schemas.microsoft.com/office/drawing/2014/main" id="{92B14DF1-8B6F-BDF7-63C2-FFDBBA9D86F0}"/>
              </a:ext>
            </a:extLst>
          </p:cNvPr>
          <p:cNvCxnSpPr>
            <a:stCxn id="7" idx="2"/>
            <a:endCxn id="8" idx="0"/>
          </p:cNvCxnSpPr>
          <p:nvPr/>
        </p:nvCxnSpPr>
        <p:spPr>
          <a:xfrm>
            <a:off x="9521952" y="3849624"/>
            <a:ext cx="0" cy="572452"/>
          </a:xfrm>
          <a:prstGeom prst="straightConnector1">
            <a:avLst/>
          </a:prstGeom>
          <a:ln>
            <a:tailEnd type="triangle"/>
          </a:ln>
        </p:spPr>
        <p:style>
          <a:lnRef idx="3">
            <a:schemeClr val="lt1"/>
          </a:lnRef>
          <a:fillRef idx="1">
            <a:schemeClr val="accent2"/>
          </a:fillRef>
          <a:effectRef idx="1">
            <a:schemeClr val="accent2"/>
          </a:effectRef>
          <a:fontRef idx="minor">
            <a:schemeClr val="lt1"/>
          </a:fontRef>
        </p:style>
      </p:cxnSp>
      <p:sp>
        <p:nvSpPr>
          <p:cNvPr id="9" name="Rectángulo 8">
            <a:hlinkClick r:id="rId2" action="ppaction://hlinksldjump"/>
            <a:extLst>
              <a:ext uri="{FF2B5EF4-FFF2-40B4-BE49-F238E27FC236}">
                <a16:creationId xmlns:a16="http://schemas.microsoft.com/office/drawing/2014/main" id="{829B0C15-A263-43DA-1837-F583A2DD1953}"/>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04592120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6551303-8D58-F151-70B0-D596E2CA4C4F}"/>
              </a:ext>
            </a:extLst>
          </p:cNvPr>
          <p:cNvSpPr/>
          <p:nvPr/>
        </p:nvSpPr>
        <p:spPr>
          <a:xfrm>
            <a:off x="0" y="0"/>
            <a:ext cx="12192000" cy="6858000"/>
          </a:xfrm>
          <a:prstGeom prst="rect">
            <a:avLst/>
          </a:prstGeom>
          <a:solidFill>
            <a:srgbClr val="FFC00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9FDAD568-759F-1946-DF75-33CB6A751671}"/>
              </a:ext>
            </a:extLst>
          </p:cNvPr>
          <p:cNvSpPr>
            <a:spLocks noGrp="1"/>
          </p:cNvSpPr>
          <p:nvPr>
            <p:ph type="title"/>
          </p:nvPr>
        </p:nvSpPr>
        <p:spPr>
          <a:xfrm>
            <a:off x="695739" y="360142"/>
            <a:ext cx="4123149" cy="767936"/>
          </a:xfrm>
        </p:spPr>
        <p:txBody>
          <a:bodyPr>
            <a:normAutofit fontScale="90000"/>
          </a:bodyPr>
          <a:lstStyle/>
          <a:p>
            <a:r>
              <a:rPr lang="es-ES" dirty="0">
                <a:latin typeface="Century Gothic" panose="020B0502020202020204" pitchFamily="34" charset="0"/>
              </a:rPr>
              <a:t>Diagrama UML</a:t>
            </a:r>
            <a:endParaRPr lang="es-MX" dirty="0">
              <a:latin typeface="Century Gothic" panose="020B0502020202020204" pitchFamily="34" charset="0"/>
            </a:endParaRPr>
          </a:p>
        </p:txBody>
      </p:sp>
      <p:graphicFrame>
        <p:nvGraphicFramePr>
          <p:cNvPr id="4" name="Tabla 4">
            <a:extLst>
              <a:ext uri="{FF2B5EF4-FFF2-40B4-BE49-F238E27FC236}">
                <a16:creationId xmlns:a16="http://schemas.microsoft.com/office/drawing/2014/main" id="{2576DF10-E76E-1351-E5ED-E5251C59770A}"/>
              </a:ext>
            </a:extLst>
          </p:cNvPr>
          <p:cNvGraphicFramePr>
            <a:graphicFrameLocks noGrp="1"/>
          </p:cNvGraphicFramePr>
          <p:nvPr>
            <p:extLst>
              <p:ext uri="{D42A27DB-BD31-4B8C-83A1-F6EECF244321}">
                <p14:modId xmlns:p14="http://schemas.microsoft.com/office/powerpoint/2010/main" val="874308897"/>
              </p:ext>
            </p:extLst>
          </p:nvPr>
        </p:nvGraphicFramePr>
        <p:xfrm>
          <a:off x="5197105" y="430853"/>
          <a:ext cx="2522289" cy="2748280"/>
        </p:xfrm>
        <a:graphic>
          <a:graphicData uri="http://schemas.openxmlformats.org/drawingml/2006/table">
            <a:tbl>
              <a:tblPr firstRow="1" bandRow="1">
                <a:tableStyleId>{10A1B5D5-9B99-4C35-A422-299274C87663}</a:tableStyleId>
              </a:tblPr>
              <a:tblGrid>
                <a:gridCol w="2522289">
                  <a:extLst>
                    <a:ext uri="{9D8B030D-6E8A-4147-A177-3AD203B41FA5}">
                      <a16:colId xmlns:a16="http://schemas.microsoft.com/office/drawing/2014/main" val="361810520"/>
                    </a:ext>
                  </a:extLst>
                </a:gridCol>
              </a:tblGrid>
              <a:tr h="370840">
                <a:tc>
                  <a:txBody>
                    <a:bodyPr/>
                    <a:lstStyle/>
                    <a:p>
                      <a:r>
                        <a:rPr lang="es-ES" sz="1200" i="1" dirty="0"/>
                        <a:t>Empleado &lt;</a:t>
                      </a:r>
                      <a:r>
                        <a:rPr lang="es-ES" sz="1200" i="1" dirty="0" err="1"/>
                        <a:t>astract</a:t>
                      </a:r>
                      <a:r>
                        <a:rPr lang="es-ES" sz="1200" i="1" dirty="0"/>
                        <a:t>&gt;</a:t>
                      </a:r>
                      <a:endParaRPr lang="es-MX" sz="1200" i="1" dirty="0"/>
                    </a:p>
                  </a:txBody>
                  <a:tcPr/>
                </a:tc>
                <a:extLst>
                  <a:ext uri="{0D108BD9-81ED-4DB2-BD59-A6C34878D82A}">
                    <a16:rowId xmlns:a16="http://schemas.microsoft.com/office/drawing/2014/main" val="2807770137"/>
                  </a:ext>
                </a:extLst>
              </a:tr>
              <a:tr h="370840">
                <a:tc>
                  <a:txBody>
                    <a:bodyPr/>
                    <a:lstStyle/>
                    <a:p>
                      <a:r>
                        <a:rPr lang="es-ES" sz="1200" dirty="0"/>
                        <a:t>-</a:t>
                      </a:r>
                      <a:r>
                        <a:rPr lang="es-ES" sz="1200" dirty="0" err="1"/>
                        <a:t>String</a:t>
                      </a:r>
                      <a:r>
                        <a:rPr lang="es-ES" sz="1200" dirty="0"/>
                        <a:t> </a:t>
                      </a:r>
                      <a:r>
                        <a:rPr lang="es-ES" sz="1200" dirty="0" err="1"/>
                        <a:t>primerNombre</a:t>
                      </a:r>
                      <a:endParaRPr lang="es-ES" sz="1200" dirty="0"/>
                    </a:p>
                    <a:p>
                      <a:r>
                        <a:rPr lang="es-ES" sz="1200" dirty="0"/>
                        <a:t>-</a:t>
                      </a:r>
                      <a:r>
                        <a:rPr lang="es-ES" sz="1200" dirty="0" err="1"/>
                        <a:t>String</a:t>
                      </a:r>
                      <a:r>
                        <a:rPr lang="es-ES" sz="1200" dirty="0"/>
                        <a:t> </a:t>
                      </a:r>
                      <a:r>
                        <a:rPr lang="es-ES" sz="1200" dirty="0" err="1"/>
                        <a:t>apellidoPaterno</a:t>
                      </a:r>
                      <a:endParaRPr lang="es-ES" sz="1200" dirty="0"/>
                    </a:p>
                    <a:p>
                      <a:r>
                        <a:rPr lang="es-ES" sz="1200" dirty="0"/>
                        <a:t>-</a:t>
                      </a:r>
                      <a:r>
                        <a:rPr lang="es-ES" sz="1200" dirty="0" err="1"/>
                        <a:t>String</a:t>
                      </a:r>
                      <a:r>
                        <a:rPr lang="es-ES" sz="1200" dirty="0"/>
                        <a:t> </a:t>
                      </a:r>
                      <a:r>
                        <a:rPr lang="es-ES" sz="1200" dirty="0" err="1"/>
                        <a:t>numeroSeguroSocial</a:t>
                      </a:r>
                      <a:endParaRPr lang="es-ES" sz="1200" dirty="0"/>
                    </a:p>
                  </a:txBody>
                  <a:tcPr/>
                </a:tc>
                <a:extLst>
                  <a:ext uri="{0D108BD9-81ED-4DB2-BD59-A6C34878D82A}">
                    <a16:rowId xmlns:a16="http://schemas.microsoft.com/office/drawing/2014/main" val="1112276102"/>
                  </a:ext>
                </a:extLst>
              </a:tr>
              <a:tr h="370840">
                <a:tc>
                  <a:txBody>
                    <a:bodyPr/>
                    <a:lstStyle/>
                    <a:p>
                      <a:r>
                        <a:rPr lang="es-ES" sz="1200" dirty="0"/>
                        <a:t>+Empleado(</a:t>
                      </a:r>
                      <a:r>
                        <a:rPr lang="es-ES" sz="1200" dirty="0" err="1"/>
                        <a:t>String</a:t>
                      </a:r>
                      <a:r>
                        <a:rPr lang="es-ES" sz="1200" dirty="0"/>
                        <a:t>, </a:t>
                      </a:r>
                      <a:r>
                        <a:rPr lang="es-ES" sz="1200" dirty="0" err="1"/>
                        <a:t>String</a:t>
                      </a:r>
                      <a:r>
                        <a:rPr lang="es-ES" sz="1200" dirty="0"/>
                        <a:t>, </a:t>
                      </a:r>
                      <a:r>
                        <a:rPr lang="es-ES" sz="1200" dirty="0" err="1"/>
                        <a:t>String</a:t>
                      </a:r>
                      <a:r>
                        <a:rPr lang="es-ES" sz="1200" dirty="0"/>
                        <a:t>)</a:t>
                      </a:r>
                    </a:p>
                    <a:p>
                      <a:r>
                        <a:rPr lang="es-ES" sz="1200" dirty="0"/>
                        <a:t>+</a:t>
                      </a:r>
                      <a:r>
                        <a:rPr lang="es-ES" sz="1200" dirty="0" err="1"/>
                        <a:t>String</a:t>
                      </a:r>
                      <a:r>
                        <a:rPr lang="es-ES" sz="1200" dirty="0"/>
                        <a:t> </a:t>
                      </a:r>
                      <a:r>
                        <a:rPr lang="es-ES" sz="1200" dirty="0" err="1"/>
                        <a:t>getPrimerNombre</a:t>
                      </a:r>
                      <a:r>
                        <a:rPr lang="es-ES" sz="1200" dirty="0"/>
                        <a:t>()</a:t>
                      </a:r>
                    </a:p>
                    <a:p>
                      <a:r>
                        <a:rPr lang="es-ES" sz="1200" dirty="0"/>
                        <a:t>+</a:t>
                      </a:r>
                      <a:r>
                        <a:rPr lang="es-ES" sz="1200" dirty="0" err="1"/>
                        <a:t>String</a:t>
                      </a:r>
                      <a:r>
                        <a:rPr lang="es-ES" sz="1200" dirty="0"/>
                        <a:t> </a:t>
                      </a:r>
                      <a:r>
                        <a:rPr lang="es-ES" sz="1200" dirty="0" err="1"/>
                        <a:t>getApellidoPaterno</a:t>
                      </a:r>
                      <a:r>
                        <a:rPr lang="es-ES" sz="1200" dirty="0"/>
                        <a:t>()</a:t>
                      </a:r>
                    </a:p>
                    <a:p>
                      <a:r>
                        <a:rPr lang="es-ES" sz="1200" dirty="0"/>
                        <a:t>+</a:t>
                      </a:r>
                      <a:r>
                        <a:rPr lang="es-ES" sz="1200" dirty="0" err="1"/>
                        <a:t>String</a:t>
                      </a:r>
                      <a:r>
                        <a:rPr lang="es-ES" sz="1200" dirty="0"/>
                        <a:t> </a:t>
                      </a:r>
                      <a:r>
                        <a:rPr lang="es-ES" sz="1200" dirty="0" err="1"/>
                        <a:t>getNumeroSeguroSocial</a:t>
                      </a:r>
                      <a:r>
                        <a:rPr lang="es-ES" sz="1200" dirty="0"/>
                        <a:t>()</a:t>
                      </a:r>
                    </a:p>
                    <a:p>
                      <a:r>
                        <a:rPr lang="es-ES" sz="1200" dirty="0"/>
                        <a:t>+</a:t>
                      </a:r>
                      <a:r>
                        <a:rPr lang="es-ES" sz="1200" dirty="0" err="1"/>
                        <a:t>void</a:t>
                      </a:r>
                      <a:r>
                        <a:rPr lang="es-ES" sz="1200" dirty="0"/>
                        <a:t> </a:t>
                      </a:r>
                      <a:r>
                        <a:rPr lang="es-ES" sz="1200" dirty="0" err="1"/>
                        <a:t>setPrimerNombre</a:t>
                      </a:r>
                      <a:r>
                        <a:rPr lang="es-ES" sz="1200" dirty="0"/>
                        <a:t>(</a:t>
                      </a:r>
                      <a:r>
                        <a:rPr lang="es-ES" sz="1200" dirty="0" err="1"/>
                        <a:t>String</a:t>
                      </a:r>
                      <a:r>
                        <a:rPr lang="es-ES" sz="1200" dirty="0"/>
                        <a:t>)</a:t>
                      </a:r>
                    </a:p>
                    <a:p>
                      <a:r>
                        <a:rPr lang="es-ES" sz="1200" dirty="0"/>
                        <a:t>+</a:t>
                      </a:r>
                      <a:r>
                        <a:rPr lang="es-ES" sz="1200" dirty="0" err="1"/>
                        <a:t>void</a:t>
                      </a:r>
                      <a:r>
                        <a:rPr lang="es-ES" sz="1200" dirty="0"/>
                        <a:t> </a:t>
                      </a:r>
                      <a:r>
                        <a:rPr lang="es-ES" sz="1200" dirty="0" err="1"/>
                        <a:t>setApellidoPaterno</a:t>
                      </a:r>
                      <a:r>
                        <a:rPr lang="es-ES" sz="1200" dirty="0"/>
                        <a:t>(</a:t>
                      </a:r>
                      <a:r>
                        <a:rPr lang="es-ES" sz="1200" dirty="0" err="1"/>
                        <a:t>String</a:t>
                      </a:r>
                      <a:r>
                        <a:rPr lang="es-ES" sz="1200" dirty="0"/>
                        <a:t>)</a:t>
                      </a:r>
                    </a:p>
                    <a:p>
                      <a:r>
                        <a:rPr lang="es-ES" sz="1200" dirty="0"/>
                        <a:t>+</a:t>
                      </a:r>
                      <a:r>
                        <a:rPr lang="es-ES" sz="1200" dirty="0" err="1"/>
                        <a:t>void</a:t>
                      </a:r>
                      <a:r>
                        <a:rPr lang="es-ES" sz="1200" dirty="0"/>
                        <a:t> </a:t>
                      </a:r>
                      <a:r>
                        <a:rPr lang="es-ES" sz="1200" dirty="0" err="1"/>
                        <a:t>setNumeroSeguroSocial</a:t>
                      </a:r>
                      <a:r>
                        <a:rPr lang="es-ES" sz="1200" dirty="0"/>
                        <a:t>(</a:t>
                      </a:r>
                      <a:r>
                        <a:rPr lang="es-ES" sz="1200" dirty="0" err="1"/>
                        <a:t>String</a:t>
                      </a:r>
                      <a:r>
                        <a:rPr lang="es-ES" sz="1200" dirty="0"/>
                        <a:t>)</a:t>
                      </a:r>
                    </a:p>
                    <a:p>
                      <a:r>
                        <a:rPr lang="es-ES" sz="1200" dirty="0"/>
                        <a:t>+</a:t>
                      </a:r>
                      <a:r>
                        <a:rPr lang="es-ES" sz="1200" dirty="0" err="1"/>
                        <a:t>String</a:t>
                      </a:r>
                      <a:r>
                        <a:rPr lang="es-ES" sz="1200" dirty="0"/>
                        <a:t> </a:t>
                      </a:r>
                      <a:r>
                        <a:rPr lang="es-ES" sz="1200" dirty="0" err="1"/>
                        <a:t>toString</a:t>
                      </a:r>
                      <a:r>
                        <a:rPr lang="es-ES" sz="1200" dirty="0"/>
                        <a:t>()</a:t>
                      </a:r>
                    </a:p>
                    <a:p>
                      <a:r>
                        <a:rPr lang="es-ES" sz="1200" dirty="0"/>
                        <a:t>+</a:t>
                      </a:r>
                      <a:r>
                        <a:rPr lang="es-ES" sz="1200" dirty="0" err="1"/>
                        <a:t>double</a:t>
                      </a:r>
                      <a:r>
                        <a:rPr lang="es-ES" sz="1200" dirty="0"/>
                        <a:t> ingresos()</a:t>
                      </a:r>
                      <a:endParaRPr lang="es-MX" sz="1200" dirty="0"/>
                    </a:p>
                  </a:txBody>
                  <a:tcPr/>
                </a:tc>
                <a:extLst>
                  <a:ext uri="{0D108BD9-81ED-4DB2-BD59-A6C34878D82A}">
                    <a16:rowId xmlns:a16="http://schemas.microsoft.com/office/drawing/2014/main" val="4214145058"/>
                  </a:ext>
                </a:extLst>
              </a:tr>
            </a:tbl>
          </a:graphicData>
        </a:graphic>
      </p:graphicFrame>
      <p:graphicFrame>
        <p:nvGraphicFramePr>
          <p:cNvPr id="5" name="Tabla 5">
            <a:extLst>
              <a:ext uri="{FF2B5EF4-FFF2-40B4-BE49-F238E27FC236}">
                <a16:creationId xmlns:a16="http://schemas.microsoft.com/office/drawing/2014/main" id="{70B92B56-57C0-17AF-F3ED-F180B096DA99}"/>
              </a:ext>
            </a:extLst>
          </p:cNvPr>
          <p:cNvGraphicFramePr>
            <a:graphicFrameLocks noGrp="1"/>
          </p:cNvGraphicFramePr>
          <p:nvPr>
            <p:extLst>
              <p:ext uri="{D42A27DB-BD31-4B8C-83A1-F6EECF244321}">
                <p14:modId xmlns:p14="http://schemas.microsoft.com/office/powerpoint/2010/main" val="2337360172"/>
              </p:ext>
            </p:extLst>
          </p:nvPr>
        </p:nvGraphicFramePr>
        <p:xfrm>
          <a:off x="0" y="4366370"/>
          <a:ext cx="3269974" cy="1747520"/>
        </p:xfrm>
        <a:graphic>
          <a:graphicData uri="http://schemas.openxmlformats.org/drawingml/2006/table">
            <a:tbl>
              <a:tblPr firstRow="1" bandRow="1">
                <a:tableStyleId>{10A1B5D5-9B99-4C35-A422-299274C87663}</a:tableStyleId>
              </a:tblPr>
              <a:tblGrid>
                <a:gridCol w="3269974">
                  <a:extLst>
                    <a:ext uri="{9D8B030D-6E8A-4147-A177-3AD203B41FA5}">
                      <a16:colId xmlns:a16="http://schemas.microsoft.com/office/drawing/2014/main" val="2244924175"/>
                    </a:ext>
                  </a:extLst>
                </a:gridCol>
              </a:tblGrid>
              <a:tr h="370840">
                <a:tc>
                  <a:txBody>
                    <a:bodyPr/>
                    <a:lstStyle/>
                    <a:p>
                      <a:r>
                        <a:rPr lang="es-ES" sz="1200" dirty="0" err="1"/>
                        <a:t>EmpleadoAsalariado</a:t>
                      </a:r>
                      <a:endParaRPr lang="es-MX" sz="1200" dirty="0"/>
                    </a:p>
                  </a:txBody>
                  <a:tcPr/>
                </a:tc>
                <a:extLst>
                  <a:ext uri="{0D108BD9-81ED-4DB2-BD59-A6C34878D82A}">
                    <a16:rowId xmlns:a16="http://schemas.microsoft.com/office/drawing/2014/main" val="1201326108"/>
                  </a:ext>
                </a:extLst>
              </a:tr>
              <a:tr h="370840">
                <a:tc>
                  <a:txBody>
                    <a:bodyPr/>
                    <a:lstStyle/>
                    <a:p>
                      <a:r>
                        <a:rPr lang="es-ES" sz="1200" dirty="0"/>
                        <a:t>-</a:t>
                      </a:r>
                      <a:r>
                        <a:rPr lang="es-ES" sz="1200" dirty="0" err="1"/>
                        <a:t>double</a:t>
                      </a:r>
                      <a:r>
                        <a:rPr lang="es-ES" sz="1200" dirty="0"/>
                        <a:t> </a:t>
                      </a:r>
                      <a:r>
                        <a:rPr lang="es-ES" sz="1200" dirty="0" err="1"/>
                        <a:t>salarioSemanal</a:t>
                      </a:r>
                      <a:endParaRPr lang="es-MX" sz="1200" dirty="0"/>
                    </a:p>
                  </a:txBody>
                  <a:tcPr/>
                </a:tc>
                <a:extLst>
                  <a:ext uri="{0D108BD9-81ED-4DB2-BD59-A6C34878D82A}">
                    <a16:rowId xmlns:a16="http://schemas.microsoft.com/office/drawing/2014/main" val="2908148634"/>
                  </a:ext>
                </a:extLst>
              </a:tr>
              <a:tr h="370840">
                <a:tc>
                  <a:txBody>
                    <a:bodyPr/>
                    <a:lstStyle/>
                    <a:p>
                      <a:r>
                        <a:rPr lang="es-ES" sz="1200" dirty="0"/>
                        <a:t>+</a:t>
                      </a:r>
                      <a:r>
                        <a:rPr lang="es-ES" sz="1200" dirty="0" err="1"/>
                        <a:t>EmpleadoAsalariado</a:t>
                      </a:r>
                      <a:r>
                        <a:rPr lang="es-ES" sz="1200" dirty="0"/>
                        <a:t>(</a:t>
                      </a:r>
                      <a:r>
                        <a:rPr lang="es-ES" sz="1200" dirty="0" err="1"/>
                        <a:t>String,String,String,double</a:t>
                      </a:r>
                      <a:r>
                        <a:rPr lang="es-ES" sz="1200" dirty="0"/>
                        <a:t>)</a:t>
                      </a:r>
                    </a:p>
                    <a:p>
                      <a:r>
                        <a:rPr lang="es-ES" sz="1200" dirty="0"/>
                        <a:t>+</a:t>
                      </a:r>
                      <a:r>
                        <a:rPr lang="es-ES" sz="1200" dirty="0" err="1"/>
                        <a:t>double</a:t>
                      </a:r>
                      <a:r>
                        <a:rPr lang="es-ES" sz="1200" dirty="0"/>
                        <a:t> </a:t>
                      </a:r>
                      <a:r>
                        <a:rPr lang="es-ES" sz="1200" dirty="0" err="1"/>
                        <a:t>getSalarioSemanal</a:t>
                      </a:r>
                      <a:r>
                        <a:rPr lang="es-ES" sz="1200" dirty="0"/>
                        <a:t>()</a:t>
                      </a:r>
                    </a:p>
                    <a:p>
                      <a:r>
                        <a:rPr lang="es-ES" sz="1200" dirty="0"/>
                        <a:t>+</a:t>
                      </a:r>
                      <a:r>
                        <a:rPr lang="es-ES" sz="1200" dirty="0" err="1"/>
                        <a:t>void</a:t>
                      </a:r>
                      <a:r>
                        <a:rPr lang="es-ES" sz="1200" dirty="0"/>
                        <a:t> </a:t>
                      </a:r>
                      <a:r>
                        <a:rPr lang="es-ES" sz="1200" dirty="0" err="1"/>
                        <a:t>setSalarioSemanal</a:t>
                      </a:r>
                      <a:r>
                        <a:rPr lang="es-ES" sz="1200" dirty="0"/>
                        <a:t>(</a:t>
                      </a:r>
                      <a:r>
                        <a:rPr lang="es-ES" sz="1200" dirty="0" err="1"/>
                        <a:t>double</a:t>
                      </a:r>
                      <a:r>
                        <a:rPr lang="es-ES" sz="1200" dirty="0"/>
                        <a:t>)</a:t>
                      </a:r>
                    </a:p>
                    <a:p>
                      <a:r>
                        <a:rPr lang="es-ES" sz="1200" dirty="0"/>
                        <a:t>+</a:t>
                      </a:r>
                      <a:r>
                        <a:rPr lang="es-ES" sz="1200" dirty="0" err="1"/>
                        <a:t>double</a:t>
                      </a:r>
                      <a:r>
                        <a:rPr lang="es-ES" sz="1200" dirty="0"/>
                        <a:t> ingresos()</a:t>
                      </a:r>
                    </a:p>
                    <a:p>
                      <a:r>
                        <a:rPr lang="es-ES" sz="1200" dirty="0"/>
                        <a:t>+</a:t>
                      </a:r>
                      <a:r>
                        <a:rPr lang="es-ES" sz="1200" dirty="0" err="1"/>
                        <a:t>String</a:t>
                      </a:r>
                      <a:r>
                        <a:rPr lang="es-ES" sz="1200" dirty="0"/>
                        <a:t> </a:t>
                      </a:r>
                      <a:r>
                        <a:rPr lang="es-ES" sz="1200" dirty="0" err="1"/>
                        <a:t>toString</a:t>
                      </a:r>
                      <a:r>
                        <a:rPr lang="es-ES" sz="1200" dirty="0"/>
                        <a:t>()</a:t>
                      </a:r>
                      <a:endParaRPr lang="es-MX" sz="1200" dirty="0"/>
                    </a:p>
                  </a:txBody>
                  <a:tcPr/>
                </a:tc>
                <a:extLst>
                  <a:ext uri="{0D108BD9-81ED-4DB2-BD59-A6C34878D82A}">
                    <a16:rowId xmlns:a16="http://schemas.microsoft.com/office/drawing/2014/main" val="3691044734"/>
                  </a:ext>
                </a:extLst>
              </a:tr>
            </a:tbl>
          </a:graphicData>
        </a:graphic>
      </p:graphicFrame>
      <p:graphicFrame>
        <p:nvGraphicFramePr>
          <p:cNvPr id="6" name="Tabla 5">
            <a:extLst>
              <a:ext uri="{FF2B5EF4-FFF2-40B4-BE49-F238E27FC236}">
                <a16:creationId xmlns:a16="http://schemas.microsoft.com/office/drawing/2014/main" id="{E83A21B3-0C61-A220-C439-869051F68E70}"/>
              </a:ext>
            </a:extLst>
          </p:cNvPr>
          <p:cNvGraphicFramePr>
            <a:graphicFrameLocks noGrp="1"/>
          </p:cNvGraphicFramePr>
          <p:nvPr>
            <p:extLst>
              <p:ext uri="{D42A27DB-BD31-4B8C-83A1-F6EECF244321}">
                <p14:modId xmlns:p14="http://schemas.microsoft.com/office/powerpoint/2010/main" val="2529803786"/>
              </p:ext>
            </p:extLst>
          </p:nvPr>
        </p:nvGraphicFramePr>
        <p:xfrm>
          <a:off x="291549" y="1229360"/>
          <a:ext cx="3919329" cy="2199640"/>
        </p:xfrm>
        <a:graphic>
          <a:graphicData uri="http://schemas.openxmlformats.org/drawingml/2006/table">
            <a:tbl>
              <a:tblPr firstRow="1" bandRow="1">
                <a:tableStyleId>{10A1B5D5-9B99-4C35-A422-299274C87663}</a:tableStyleId>
              </a:tblPr>
              <a:tblGrid>
                <a:gridCol w="3919329">
                  <a:extLst>
                    <a:ext uri="{9D8B030D-6E8A-4147-A177-3AD203B41FA5}">
                      <a16:colId xmlns:a16="http://schemas.microsoft.com/office/drawing/2014/main" val="2244924175"/>
                    </a:ext>
                  </a:extLst>
                </a:gridCol>
              </a:tblGrid>
              <a:tr h="370840">
                <a:tc>
                  <a:txBody>
                    <a:bodyPr/>
                    <a:lstStyle/>
                    <a:p>
                      <a:r>
                        <a:rPr lang="es-ES" sz="1200" dirty="0" err="1"/>
                        <a:t>EmpleadoPorComision</a:t>
                      </a:r>
                      <a:endParaRPr lang="es-MX" sz="1200" dirty="0"/>
                    </a:p>
                  </a:txBody>
                  <a:tcPr/>
                </a:tc>
                <a:extLst>
                  <a:ext uri="{0D108BD9-81ED-4DB2-BD59-A6C34878D82A}">
                    <a16:rowId xmlns:a16="http://schemas.microsoft.com/office/drawing/2014/main" val="1201326108"/>
                  </a:ext>
                </a:extLst>
              </a:tr>
              <a:tr h="370840">
                <a:tc>
                  <a:txBody>
                    <a:bodyPr/>
                    <a:lstStyle/>
                    <a:p>
                      <a:r>
                        <a:rPr lang="es-ES" sz="1200" dirty="0"/>
                        <a:t>-</a:t>
                      </a:r>
                      <a:r>
                        <a:rPr lang="es-ES" sz="1200" dirty="0" err="1"/>
                        <a:t>double</a:t>
                      </a:r>
                      <a:r>
                        <a:rPr lang="es-ES" sz="1200" dirty="0"/>
                        <a:t> </a:t>
                      </a:r>
                      <a:r>
                        <a:rPr lang="es-ES" sz="1200" dirty="0" err="1"/>
                        <a:t>ventasBrutas</a:t>
                      </a:r>
                      <a:endParaRPr lang="es-ES" sz="1200" dirty="0"/>
                    </a:p>
                    <a:p>
                      <a:r>
                        <a:rPr lang="es-ES" sz="1200" dirty="0"/>
                        <a:t>-</a:t>
                      </a:r>
                      <a:r>
                        <a:rPr lang="es-ES" sz="1200" dirty="0" err="1"/>
                        <a:t>double</a:t>
                      </a:r>
                      <a:r>
                        <a:rPr lang="es-ES" sz="1200" dirty="0"/>
                        <a:t> </a:t>
                      </a:r>
                      <a:r>
                        <a:rPr lang="es-ES" sz="1200" dirty="0" err="1"/>
                        <a:t>tarifaComision</a:t>
                      </a:r>
                      <a:endParaRPr lang="es-MX" sz="1200" dirty="0"/>
                    </a:p>
                  </a:txBody>
                  <a:tcPr/>
                </a:tc>
                <a:extLst>
                  <a:ext uri="{0D108BD9-81ED-4DB2-BD59-A6C34878D82A}">
                    <a16:rowId xmlns:a16="http://schemas.microsoft.com/office/drawing/2014/main" val="2908148634"/>
                  </a:ext>
                </a:extLst>
              </a:tr>
              <a:tr h="370840">
                <a:tc>
                  <a:txBody>
                    <a:bodyPr/>
                    <a:lstStyle/>
                    <a:p>
                      <a:r>
                        <a:rPr lang="es-ES" sz="1200" dirty="0"/>
                        <a:t>+</a:t>
                      </a:r>
                      <a:r>
                        <a:rPr lang="es-ES" sz="1200" dirty="0" err="1"/>
                        <a:t>EmpleadoPorComision</a:t>
                      </a:r>
                      <a:r>
                        <a:rPr lang="es-ES" sz="1200" dirty="0"/>
                        <a:t>(</a:t>
                      </a:r>
                      <a:r>
                        <a:rPr lang="es-ES" sz="1200" dirty="0" err="1"/>
                        <a:t>String,String,String,double,double</a:t>
                      </a:r>
                      <a:r>
                        <a:rPr lang="es-ES" sz="1200" dirty="0"/>
                        <a:t>)</a:t>
                      </a:r>
                    </a:p>
                    <a:p>
                      <a:r>
                        <a:rPr lang="es-ES" sz="1200" dirty="0"/>
                        <a:t>+</a:t>
                      </a:r>
                      <a:r>
                        <a:rPr lang="es-ES" sz="1200" dirty="0" err="1"/>
                        <a:t>double</a:t>
                      </a:r>
                      <a:r>
                        <a:rPr lang="es-ES" sz="1200" dirty="0"/>
                        <a:t> </a:t>
                      </a:r>
                      <a:r>
                        <a:rPr lang="es-ES" sz="1200" dirty="0" err="1"/>
                        <a:t>getVentasBrutas</a:t>
                      </a:r>
                      <a:r>
                        <a:rPr lang="es-ES" sz="1200" dirty="0"/>
                        <a:t>()</a:t>
                      </a:r>
                    </a:p>
                    <a:p>
                      <a:r>
                        <a:rPr lang="es-ES" sz="1200" dirty="0"/>
                        <a:t>+</a:t>
                      </a:r>
                      <a:r>
                        <a:rPr lang="es-ES" sz="1200" dirty="0" err="1"/>
                        <a:t>double</a:t>
                      </a:r>
                      <a:r>
                        <a:rPr lang="es-ES" sz="1200" dirty="0"/>
                        <a:t> </a:t>
                      </a:r>
                      <a:r>
                        <a:rPr lang="es-ES" sz="1200" dirty="0" err="1"/>
                        <a:t>getTarifaComision</a:t>
                      </a:r>
                      <a:r>
                        <a:rPr lang="es-ES" sz="1200" dirty="0"/>
                        <a:t>()</a:t>
                      </a:r>
                    </a:p>
                    <a:p>
                      <a:r>
                        <a:rPr lang="es-ES" sz="1200" dirty="0"/>
                        <a:t>+</a:t>
                      </a:r>
                      <a:r>
                        <a:rPr lang="es-ES" sz="1200" dirty="0" err="1"/>
                        <a:t>void</a:t>
                      </a:r>
                      <a:r>
                        <a:rPr lang="es-ES" sz="1200" dirty="0"/>
                        <a:t> </a:t>
                      </a:r>
                      <a:r>
                        <a:rPr lang="es-ES" sz="1200" dirty="0" err="1"/>
                        <a:t>setVentasBrutas</a:t>
                      </a:r>
                      <a:r>
                        <a:rPr lang="es-ES" sz="1200" dirty="0"/>
                        <a:t>(</a:t>
                      </a:r>
                      <a:r>
                        <a:rPr lang="es-ES" sz="1200" dirty="0" err="1"/>
                        <a:t>double</a:t>
                      </a:r>
                      <a:r>
                        <a:rPr lang="es-ES" sz="1200" dirty="0"/>
                        <a:t>)</a:t>
                      </a:r>
                    </a:p>
                    <a:p>
                      <a:r>
                        <a:rPr lang="es-ES" sz="1200" dirty="0"/>
                        <a:t>+</a:t>
                      </a:r>
                      <a:r>
                        <a:rPr lang="es-ES" sz="1200" dirty="0" err="1"/>
                        <a:t>void</a:t>
                      </a:r>
                      <a:r>
                        <a:rPr lang="es-ES" sz="1200" dirty="0"/>
                        <a:t> </a:t>
                      </a:r>
                      <a:r>
                        <a:rPr lang="es-ES" sz="1200" dirty="0" err="1"/>
                        <a:t>setTarifaComision</a:t>
                      </a:r>
                      <a:r>
                        <a:rPr lang="es-ES" sz="1200" dirty="0"/>
                        <a:t>(</a:t>
                      </a:r>
                      <a:r>
                        <a:rPr lang="es-ES" sz="1200" dirty="0" err="1"/>
                        <a:t>double</a:t>
                      </a:r>
                      <a:r>
                        <a:rPr lang="es-ES" sz="1200" dirty="0"/>
                        <a:t>)</a:t>
                      </a:r>
                    </a:p>
                    <a:p>
                      <a:r>
                        <a:rPr lang="es-ES" sz="1200" dirty="0"/>
                        <a:t>+</a:t>
                      </a:r>
                      <a:r>
                        <a:rPr lang="es-ES" sz="1200" dirty="0" err="1"/>
                        <a:t>double</a:t>
                      </a:r>
                      <a:r>
                        <a:rPr lang="es-ES" sz="1200" dirty="0"/>
                        <a:t> ingresos()</a:t>
                      </a:r>
                    </a:p>
                    <a:p>
                      <a:r>
                        <a:rPr lang="es-ES" sz="1200" dirty="0"/>
                        <a:t>+</a:t>
                      </a:r>
                      <a:r>
                        <a:rPr lang="es-ES" sz="1200" dirty="0" err="1"/>
                        <a:t>String</a:t>
                      </a:r>
                      <a:r>
                        <a:rPr lang="es-ES" sz="1200" dirty="0"/>
                        <a:t> </a:t>
                      </a:r>
                      <a:r>
                        <a:rPr lang="es-ES" sz="1200" dirty="0" err="1"/>
                        <a:t>toString</a:t>
                      </a:r>
                      <a:r>
                        <a:rPr lang="es-ES" sz="1200" dirty="0"/>
                        <a:t>()</a:t>
                      </a:r>
                      <a:endParaRPr lang="es-MX" sz="1200" dirty="0"/>
                    </a:p>
                  </a:txBody>
                  <a:tcPr/>
                </a:tc>
                <a:extLst>
                  <a:ext uri="{0D108BD9-81ED-4DB2-BD59-A6C34878D82A}">
                    <a16:rowId xmlns:a16="http://schemas.microsoft.com/office/drawing/2014/main" val="3691044734"/>
                  </a:ext>
                </a:extLst>
              </a:tr>
            </a:tbl>
          </a:graphicData>
        </a:graphic>
      </p:graphicFrame>
      <p:graphicFrame>
        <p:nvGraphicFramePr>
          <p:cNvPr id="7" name="Tabla 6">
            <a:extLst>
              <a:ext uri="{FF2B5EF4-FFF2-40B4-BE49-F238E27FC236}">
                <a16:creationId xmlns:a16="http://schemas.microsoft.com/office/drawing/2014/main" id="{B5C632FD-06AB-BD35-EE02-130E0C08DC82}"/>
              </a:ext>
            </a:extLst>
          </p:cNvPr>
          <p:cNvGraphicFramePr>
            <a:graphicFrameLocks noGrp="1"/>
          </p:cNvGraphicFramePr>
          <p:nvPr>
            <p:extLst>
              <p:ext uri="{D42A27DB-BD31-4B8C-83A1-F6EECF244321}">
                <p14:modId xmlns:p14="http://schemas.microsoft.com/office/powerpoint/2010/main" val="3985557338"/>
              </p:ext>
            </p:extLst>
          </p:nvPr>
        </p:nvGraphicFramePr>
        <p:xfrm>
          <a:off x="8330140" y="1635442"/>
          <a:ext cx="3689604" cy="2218138"/>
        </p:xfrm>
        <a:graphic>
          <a:graphicData uri="http://schemas.openxmlformats.org/drawingml/2006/table">
            <a:tbl>
              <a:tblPr firstRow="1" bandRow="1">
                <a:tableStyleId>{10A1B5D5-9B99-4C35-A422-299274C87663}</a:tableStyleId>
              </a:tblPr>
              <a:tblGrid>
                <a:gridCol w="3689604">
                  <a:extLst>
                    <a:ext uri="{9D8B030D-6E8A-4147-A177-3AD203B41FA5}">
                      <a16:colId xmlns:a16="http://schemas.microsoft.com/office/drawing/2014/main" val="2244924175"/>
                    </a:ext>
                  </a:extLst>
                </a:gridCol>
              </a:tblGrid>
              <a:tr h="389338">
                <a:tc>
                  <a:txBody>
                    <a:bodyPr/>
                    <a:lstStyle/>
                    <a:p>
                      <a:r>
                        <a:rPr lang="es-ES" sz="1200" dirty="0" err="1"/>
                        <a:t>EmpleadoPorHoras</a:t>
                      </a:r>
                      <a:endParaRPr lang="es-MX" sz="1200" dirty="0"/>
                    </a:p>
                  </a:txBody>
                  <a:tcPr/>
                </a:tc>
                <a:extLst>
                  <a:ext uri="{0D108BD9-81ED-4DB2-BD59-A6C34878D82A}">
                    <a16:rowId xmlns:a16="http://schemas.microsoft.com/office/drawing/2014/main" val="1201326108"/>
                  </a:ext>
                </a:extLst>
              </a:tr>
              <a:tr h="452576">
                <a:tc>
                  <a:txBody>
                    <a:bodyPr/>
                    <a:lstStyle/>
                    <a:p>
                      <a:r>
                        <a:rPr lang="es-ES" sz="1200" dirty="0"/>
                        <a:t>-</a:t>
                      </a:r>
                      <a:r>
                        <a:rPr lang="es-ES" sz="1200" dirty="0" err="1"/>
                        <a:t>double</a:t>
                      </a:r>
                      <a:r>
                        <a:rPr lang="es-ES" sz="1200" dirty="0"/>
                        <a:t> sueldo</a:t>
                      </a:r>
                    </a:p>
                    <a:p>
                      <a:r>
                        <a:rPr lang="es-ES" sz="1200" dirty="0"/>
                        <a:t>-</a:t>
                      </a:r>
                      <a:r>
                        <a:rPr lang="es-ES" sz="1200" dirty="0" err="1"/>
                        <a:t>double</a:t>
                      </a:r>
                      <a:r>
                        <a:rPr lang="es-ES" sz="1200" dirty="0"/>
                        <a:t> horas</a:t>
                      </a:r>
                      <a:endParaRPr lang="es-MX" sz="1200" dirty="0"/>
                    </a:p>
                  </a:txBody>
                  <a:tcPr/>
                </a:tc>
                <a:extLst>
                  <a:ext uri="{0D108BD9-81ED-4DB2-BD59-A6C34878D82A}">
                    <a16:rowId xmlns:a16="http://schemas.microsoft.com/office/drawing/2014/main" val="2908148634"/>
                  </a:ext>
                </a:extLst>
              </a:tr>
              <a:tr h="1357727">
                <a:tc>
                  <a:txBody>
                    <a:bodyPr/>
                    <a:lstStyle/>
                    <a:p>
                      <a:r>
                        <a:rPr lang="es-ES" sz="1200" dirty="0"/>
                        <a:t>+</a:t>
                      </a:r>
                      <a:r>
                        <a:rPr lang="es-ES" sz="1200" dirty="0" err="1"/>
                        <a:t>EmpleadoPorHoras</a:t>
                      </a:r>
                      <a:r>
                        <a:rPr lang="es-ES" sz="1200" dirty="0"/>
                        <a:t>(</a:t>
                      </a:r>
                      <a:r>
                        <a:rPr lang="es-ES" sz="1200" dirty="0" err="1"/>
                        <a:t>String,String,String,double,double</a:t>
                      </a:r>
                      <a:r>
                        <a:rPr lang="es-ES" sz="1200" dirty="0"/>
                        <a:t>)</a:t>
                      </a:r>
                    </a:p>
                    <a:p>
                      <a:r>
                        <a:rPr lang="es-ES" sz="1200" dirty="0"/>
                        <a:t>+</a:t>
                      </a:r>
                      <a:r>
                        <a:rPr lang="es-ES" sz="1200" dirty="0" err="1"/>
                        <a:t>double</a:t>
                      </a:r>
                      <a:r>
                        <a:rPr lang="es-ES" sz="1200" dirty="0"/>
                        <a:t> </a:t>
                      </a:r>
                      <a:r>
                        <a:rPr lang="es-ES" sz="1200" dirty="0" err="1"/>
                        <a:t>getSueldo</a:t>
                      </a:r>
                      <a:r>
                        <a:rPr lang="es-ES" sz="1200" dirty="0"/>
                        <a:t>()</a:t>
                      </a:r>
                    </a:p>
                    <a:p>
                      <a:r>
                        <a:rPr lang="es-ES" sz="1200" dirty="0"/>
                        <a:t>+</a:t>
                      </a:r>
                      <a:r>
                        <a:rPr lang="es-ES" sz="1200" dirty="0" err="1"/>
                        <a:t>double</a:t>
                      </a:r>
                      <a:r>
                        <a:rPr lang="es-ES" sz="1200" dirty="0"/>
                        <a:t> </a:t>
                      </a:r>
                      <a:r>
                        <a:rPr lang="es-ES" sz="1200" dirty="0" err="1"/>
                        <a:t>getHoras</a:t>
                      </a:r>
                      <a:r>
                        <a:rPr lang="es-ES" sz="1200" dirty="0"/>
                        <a:t>()</a:t>
                      </a:r>
                    </a:p>
                    <a:p>
                      <a:r>
                        <a:rPr lang="es-ES" sz="1200" dirty="0"/>
                        <a:t>+</a:t>
                      </a:r>
                      <a:r>
                        <a:rPr lang="es-ES" sz="1200" dirty="0" err="1"/>
                        <a:t>void</a:t>
                      </a:r>
                      <a:r>
                        <a:rPr lang="es-ES" sz="1200" dirty="0"/>
                        <a:t> </a:t>
                      </a:r>
                      <a:r>
                        <a:rPr lang="es-ES" sz="1200" dirty="0" err="1"/>
                        <a:t>setSueldo</a:t>
                      </a:r>
                      <a:r>
                        <a:rPr lang="es-ES" sz="1200" dirty="0"/>
                        <a:t>(</a:t>
                      </a:r>
                      <a:r>
                        <a:rPr lang="es-ES" sz="1200" dirty="0" err="1"/>
                        <a:t>double</a:t>
                      </a:r>
                      <a:r>
                        <a:rPr lang="es-ES" sz="1200" dirty="0"/>
                        <a:t>)</a:t>
                      </a:r>
                    </a:p>
                    <a:p>
                      <a:r>
                        <a:rPr lang="es-ES" sz="1200" dirty="0"/>
                        <a:t>+</a:t>
                      </a:r>
                      <a:r>
                        <a:rPr lang="es-ES" sz="1200" dirty="0" err="1"/>
                        <a:t>void</a:t>
                      </a:r>
                      <a:r>
                        <a:rPr lang="es-ES" sz="1200" dirty="0"/>
                        <a:t> </a:t>
                      </a:r>
                      <a:r>
                        <a:rPr lang="es-ES" sz="1200" dirty="0" err="1"/>
                        <a:t>setHoras</a:t>
                      </a:r>
                      <a:r>
                        <a:rPr lang="es-ES" sz="1200" dirty="0"/>
                        <a:t>(</a:t>
                      </a:r>
                      <a:r>
                        <a:rPr lang="es-ES" sz="1200" dirty="0" err="1"/>
                        <a:t>double</a:t>
                      </a:r>
                      <a:r>
                        <a:rPr lang="es-ES" sz="1200" dirty="0"/>
                        <a:t>)</a:t>
                      </a:r>
                    </a:p>
                    <a:p>
                      <a:r>
                        <a:rPr lang="es-ES" sz="1200" dirty="0"/>
                        <a:t>+</a:t>
                      </a:r>
                      <a:r>
                        <a:rPr lang="es-ES" sz="1200" dirty="0" err="1"/>
                        <a:t>double</a:t>
                      </a:r>
                      <a:r>
                        <a:rPr lang="es-ES" sz="1200" dirty="0"/>
                        <a:t> ingresos()</a:t>
                      </a:r>
                    </a:p>
                    <a:p>
                      <a:r>
                        <a:rPr lang="es-ES" sz="1200" dirty="0"/>
                        <a:t>+</a:t>
                      </a:r>
                      <a:r>
                        <a:rPr lang="es-ES" sz="1200" dirty="0" err="1"/>
                        <a:t>String</a:t>
                      </a:r>
                      <a:r>
                        <a:rPr lang="es-ES" sz="1200" dirty="0"/>
                        <a:t> </a:t>
                      </a:r>
                      <a:r>
                        <a:rPr lang="es-ES" sz="1200" dirty="0" err="1"/>
                        <a:t>toString</a:t>
                      </a:r>
                      <a:r>
                        <a:rPr lang="es-ES" sz="1200" dirty="0"/>
                        <a:t>()</a:t>
                      </a:r>
                      <a:endParaRPr lang="es-MX" sz="1200" dirty="0"/>
                    </a:p>
                  </a:txBody>
                  <a:tcPr/>
                </a:tc>
                <a:extLst>
                  <a:ext uri="{0D108BD9-81ED-4DB2-BD59-A6C34878D82A}">
                    <a16:rowId xmlns:a16="http://schemas.microsoft.com/office/drawing/2014/main" val="3691044734"/>
                  </a:ext>
                </a:extLst>
              </a:tr>
            </a:tbl>
          </a:graphicData>
        </a:graphic>
      </p:graphicFrame>
      <p:graphicFrame>
        <p:nvGraphicFramePr>
          <p:cNvPr id="8" name="Tabla 7">
            <a:extLst>
              <a:ext uri="{FF2B5EF4-FFF2-40B4-BE49-F238E27FC236}">
                <a16:creationId xmlns:a16="http://schemas.microsoft.com/office/drawing/2014/main" id="{59059EA3-5AA7-3816-495D-C7F3C10334C8}"/>
              </a:ext>
            </a:extLst>
          </p:cNvPr>
          <p:cNvGraphicFramePr>
            <a:graphicFrameLocks noGrp="1"/>
          </p:cNvGraphicFramePr>
          <p:nvPr>
            <p:extLst>
              <p:ext uri="{D42A27DB-BD31-4B8C-83A1-F6EECF244321}">
                <p14:modId xmlns:p14="http://schemas.microsoft.com/office/powerpoint/2010/main" val="180790379"/>
              </p:ext>
            </p:extLst>
          </p:nvPr>
        </p:nvGraphicFramePr>
        <p:xfrm>
          <a:off x="7449908" y="4768417"/>
          <a:ext cx="4717773" cy="1747520"/>
        </p:xfrm>
        <a:graphic>
          <a:graphicData uri="http://schemas.openxmlformats.org/drawingml/2006/table">
            <a:tbl>
              <a:tblPr firstRow="1" bandRow="1">
                <a:tableStyleId>{10A1B5D5-9B99-4C35-A422-299274C87663}</a:tableStyleId>
              </a:tblPr>
              <a:tblGrid>
                <a:gridCol w="4717773">
                  <a:extLst>
                    <a:ext uri="{9D8B030D-6E8A-4147-A177-3AD203B41FA5}">
                      <a16:colId xmlns:a16="http://schemas.microsoft.com/office/drawing/2014/main" val="2244924175"/>
                    </a:ext>
                  </a:extLst>
                </a:gridCol>
              </a:tblGrid>
              <a:tr h="370840">
                <a:tc>
                  <a:txBody>
                    <a:bodyPr/>
                    <a:lstStyle/>
                    <a:p>
                      <a:r>
                        <a:rPr lang="es-ES" sz="1200" dirty="0" err="1"/>
                        <a:t>EmpleadoBaseMasComision</a:t>
                      </a:r>
                      <a:endParaRPr lang="es-MX" sz="1200" dirty="0"/>
                    </a:p>
                  </a:txBody>
                  <a:tcPr/>
                </a:tc>
                <a:extLst>
                  <a:ext uri="{0D108BD9-81ED-4DB2-BD59-A6C34878D82A}">
                    <a16:rowId xmlns:a16="http://schemas.microsoft.com/office/drawing/2014/main" val="1201326108"/>
                  </a:ext>
                </a:extLst>
              </a:tr>
              <a:tr h="370840">
                <a:tc>
                  <a:txBody>
                    <a:bodyPr/>
                    <a:lstStyle/>
                    <a:p>
                      <a:r>
                        <a:rPr lang="es-ES" sz="1200" dirty="0"/>
                        <a:t>-</a:t>
                      </a:r>
                      <a:r>
                        <a:rPr lang="es-ES" sz="1200" dirty="0" err="1"/>
                        <a:t>double</a:t>
                      </a:r>
                      <a:r>
                        <a:rPr lang="es-ES" sz="1200" dirty="0"/>
                        <a:t> </a:t>
                      </a:r>
                      <a:r>
                        <a:rPr lang="es-ES" sz="1200" dirty="0" err="1"/>
                        <a:t>salarioBase</a:t>
                      </a:r>
                      <a:endParaRPr lang="es-ES" sz="1200" dirty="0"/>
                    </a:p>
                  </a:txBody>
                  <a:tcPr/>
                </a:tc>
                <a:extLst>
                  <a:ext uri="{0D108BD9-81ED-4DB2-BD59-A6C34878D82A}">
                    <a16:rowId xmlns:a16="http://schemas.microsoft.com/office/drawing/2014/main" val="2908148634"/>
                  </a:ext>
                </a:extLst>
              </a:tr>
              <a:tr h="455186">
                <a:tc>
                  <a:txBody>
                    <a:bodyPr/>
                    <a:lstStyle/>
                    <a:p>
                      <a:r>
                        <a:rPr lang="es-ES" sz="1200" dirty="0"/>
                        <a:t>+</a:t>
                      </a:r>
                      <a:r>
                        <a:rPr lang="es-ES" sz="1200" dirty="0" err="1"/>
                        <a:t>EmpleadoBaseMasComision</a:t>
                      </a:r>
                      <a:r>
                        <a:rPr lang="es-ES" sz="1200" dirty="0"/>
                        <a:t>(</a:t>
                      </a:r>
                      <a:r>
                        <a:rPr lang="es-ES" sz="1200" dirty="0" err="1"/>
                        <a:t>String,String,String,double,double,double</a:t>
                      </a:r>
                      <a:r>
                        <a:rPr lang="es-ES" sz="1200" dirty="0"/>
                        <a:t>)</a:t>
                      </a:r>
                    </a:p>
                    <a:p>
                      <a:r>
                        <a:rPr lang="es-ES" sz="1200" dirty="0"/>
                        <a:t>+</a:t>
                      </a:r>
                      <a:r>
                        <a:rPr lang="es-ES" sz="1200" dirty="0" err="1"/>
                        <a:t>double</a:t>
                      </a:r>
                      <a:r>
                        <a:rPr lang="es-ES" sz="1200" dirty="0"/>
                        <a:t> </a:t>
                      </a:r>
                      <a:r>
                        <a:rPr lang="es-ES" sz="1200" dirty="0" err="1"/>
                        <a:t>getSalarioBase</a:t>
                      </a:r>
                      <a:r>
                        <a:rPr lang="es-ES" sz="1200" dirty="0"/>
                        <a:t>()</a:t>
                      </a:r>
                    </a:p>
                    <a:p>
                      <a:r>
                        <a:rPr lang="es-ES" sz="1200" dirty="0"/>
                        <a:t>+</a:t>
                      </a:r>
                      <a:r>
                        <a:rPr lang="es-ES" sz="1200" dirty="0" err="1"/>
                        <a:t>void</a:t>
                      </a:r>
                      <a:r>
                        <a:rPr lang="es-ES" sz="1200" dirty="0"/>
                        <a:t> </a:t>
                      </a:r>
                      <a:r>
                        <a:rPr lang="es-ES" sz="1200" dirty="0" err="1"/>
                        <a:t>setSalarioBase</a:t>
                      </a:r>
                      <a:r>
                        <a:rPr lang="es-ES" sz="1200" dirty="0"/>
                        <a:t>(</a:t>
                      </a:r>
                      <a:r>
                        <a:rPr lang="es-ES" sz="1200" dirty="0" err="1"/>
                        <a:t>double</a:t>
                      </a:r>
                      <a:r>
                        <a:rPr lang="es-ES" sz="1200" dirty="0"/>
                        <a:t>)</a:t>
                      </a:r>
                    </a:p>
                    <a:p>
                      <a:r>
                        <a:rPr lang="es-ES" sz="1200" dirty="0"/>
                        <a:t>+</a:t>
                      </a:r>
                      <a:r>
                        <a:rPr lang="es-ES" sz="1200" dirty="0" err="1"/>
                        <a:t>double</a:t>
                      </a:r>
                      <a:r>
                        <a:rPr lang="es-ES" sz="1200" dirty="0"/>
                        <a:t> ingresos()</a:t>
                      </a:r>
                    </a:p>
                    <a:p>
                      <a:r>
                        <a:rPr lang="es-ES" sz="1200" dirty="0"/>
                        <a:t>+</a:t>
                      </a:r>
                      <a:r>
                        <a:rPr lang="es-ES" sz="1200" dirty="0" err="1"/>
                        <a:t>String</a:t>
                      </a:r>
                      <a:r>
                        <a:rPr lang="es-ES" sz="1200" dirty="0"/>
                        <a:t> </a:t>
                      </a:r>
                      <a:r>
                        <a:rPr lang="es-ES" sz="1200" dirty="0" err="1"/>
                        <a:t>toString</a:t>
                      </a:r>
                      <a:r>
                        <a:rPr lang="es-ES" sz="1200" dirty="0"/>
                        <a:t>()</a:t>
                      </a:r>
                      <a:endParaRPr lang="es-MX" sz="1200" dirty="0"/>
                    </a:p>
                  </a:txBody>
                  <a:tcPr/>
                </a:tc>
                <a:extLst>
                  <a:ext uri="{0D108BD9-81ED-4DB2-BD59-A6C34878D82A}">
                    <a16:rowId xmlns:a16="http://schemas.microsoft.com/office/drawing/2014/main" val="3691044734"/>
                  </a:ext>
                </a:extLst>
              </a:tr>
            </a:tbl>
          </a:graphicData>
        </a:graphic>
      </p:graphicFrame>
      <p:graphicFrame>
        <p:nvGraphicFramePr>
          <p:cNvPr id="9" name="Tabla 9">
            <a:extLst>
              <a:ext uri="{FF2B5EF4-FFF2-40B4-BE49-F238E27FC236}">
                <a16:creationId xmlns:a16="http://schemas.microsoft.com/office/drawing/2014/main" id="{AAE3C97E-6D23-BC27-A2E0-0EBDA4F3F097}"/>
              </a:ext>
            </a:extLst>
          </p:cNvPr>
          <p:cNvGraphicFramePr>
            <a:graphicFrameLocks noGrp="1"/>
          </p:cNvGraphicFramePr>
          <p:nvPr>
            <p:extLst>
              <p:ext uri="{D42A27DB-BD31-4B8C-83A1-F6EECF244321}">
                <p14:modId xmlns:p14="http://schemas.microsoft.com/office/powerpoint/2010/main" val="3903423699"/>
              </p:ext>
            </p:extLst>
          </p:nvPr>
        </p:nvGraphicFramePr>
        <p:xfrm>
          <a:off x="4432851" y="4640690"/>
          <a:ext cx="2649331" cy="1198880"/>
        </p:xfrm>
        <a:graphic>
          <a:graphicData uri="http://schemas.openxmlformats.org/drawingml/2006/table">
            <a:tbl>
              <a:tblPr firstRow="1" bandRow="1">
                <a:tableStyleId>{10A1B5D5-9B99-4C35-A422-299274C87663}</a:tableStyleId>
              </a:tblPr>
              <a:tblGrid>
                <a:gridCol w="2649331">
                  <a:extLst>
                    <a:ext uri="{9D8B030D-6E8A-4147-A177-3AD203B41FA5}">
                      <a16:colId xmlns:a16="http://schemas.microsoft.com/office/drawing/2014/main" val="728119740"/>
                    </a:ext>
                  </a:extLst>
                </a:gridCol>
              </a:tblGrid>
              <a:tr h="370840">
                <a:tc>
                  <a:txBody>
                    <a:bodyPr/>
                    <a:lstStyle/>
                    <a:p>
                      <a:r>
                        <a:rPr lang="es-ES" sz="1200" dirty="0" err="1"/>
                        <a:t>TestEmpleado</a:t>
                      </a:r>
                      <a:endParaRPr lang="es-MX" sz="1200" dirty="0"/>
                    </a:p>
                  </a:txBody>
                  <a:tcPr/>
                </a:tc>
                <a:extLst>
                  <a:ext uri="{0D108BD9-81ED-4DB2-BD59-A6C34878D82A}">
                    <a16:rowId xmlns:a16="http://schemas.microsoft.com/office/drawing/2014/main" val="252208339"/>
                  </a:ext>
                </a:extLst>
              </a:tr>
              <a:tr h="370840">
                <a:tc>
                  <a:txBody>
                    <a:bodyPr/>
                    <a:lstStyle/>
                    <a:p>
                      <a:endParaRPr lang="es-MX" sz="1200" dirty="0"/>
                    </a:p>
                  </a:txBody>
                  <a:tcPr/>
                </a:tc>
                <a:extLst>
                  <a:ext uri="{0D108BD9-81ED-4DB2-BD59-A6C34878D82A}">
                    <a16:rowId xmlns:a16="http://schemas.microsoft.com/office/drawing/2014/main" val="3312873765"/>
                  </a:ext>
                </a:extLst>
              </a:tr>
              <a:tr h="370840">
                <a:tc>
                  <a:txBody>
                    <a:bodyPr/>
                    <a:lstStyle/>
                    <a:p>
                      <a:r>
                        <a:rPr lang="es-ES" sz="1200" dirty="0"/>
                        <a:t>+</a:t>
                      </a:r>
                      <a:r>
                        <a:rPr lang="es-ES" sz="1200" dirty="0" err="1"/>
                        <a:t>static</a:t>
                      </a:r>
                      <a:r>
                        <a:rPr lang="es-ES" sz="1200" dirty="0"/>
                        <a:t> </a:t>
                      </a:r>
                      <a:r>
                        <a:rPr lang="es-ES" sz="1200" dirty="0" err="1"/>
                        <a:t>void</a:t>
                      </a:r>
                      <a:r>
                        <a:rPr lang="es-ES" sz="1200" dirty="0"/>
                        <a:t> </a:t>
                      </a:r>
                      <a:r>
                        <a:rPr lang="es-ES" sz="1200" dirty="0" err="1"/>
                        <a:t>main</a:t>
                      </a:r>
                      <a:r>
                        <a:rPr lang="es-ES" sz="1200" dirty="0"/>
                        <a:t>(</a:t>
                      </a:r>
                      <a:r>
                        <a:rPr lang="es-ES" sz="1200" dirty="0" err="1"/>
                        <a:t>String</a:t>
                      </a:r>
                      <a:r>
                        <a:rPr lang="es-ES" sz="1200" dirty="0"/>
                        <a:t>[])</a:t>
                      </a:r>
                    </a:p>
                    <a:p>
                      <a:r>
                        <a:rPr lang="es-ES" sz="1200" dirty="0"/>
                        <a:t>+</a:t>
                      </a:r>
                      <a:r>
                        <a:rPr lang="es-ES" sz="1200" dirty="0" err="1"/>
                        <a:t>static</a:t>
                      </a:r>
                      <a:r>
                        <a:rPr lang="es-ES" sz="1200" dirty="0"/>
                        <a:t> </a:t>
                      </a:r>
                      <a:r>
                        <a:rPr lang="es-ES" sz="1200" dirty="0" err="1"/>
                        <a:t>void</a:t>
                      </a:r>
                      <a:r>
                        <a:rPr lang="es-ES" sz="1200" dirty="0"/>
                        <a:t> </a:t>
                      </a:r>
                      <a:r>
                        <a:rPr lang="es-ES" sz="1200" dirty="0" err="1"/>
                        <a:t>menu</a:t>
                      </a:r>
                      <a:r>
                        <a:rPr lang="es-ES" sz="1200" dirty="0"/>
                        <a:t>()</a:t>
                      </a:r>
                      <a:endParaRPr lang="es-MX" sz="1200" dirty="0"/>
                    </a:p>
                  </a:txBody>
                  <a:tcPr/>
                </a:tc>
                <a:extLst>
                  <a:ext uri="{0D108BD9-81ED-4DB2-BD59-A6C34878D82A}">
                    <a16:rowId xmlns:a16="http://schemas.microsoft.com/office/drawing/2014/main" val="606199837"/>
                  </a:ext>
                </a:extLst>
              </a:tr>
            </a:tbl>
          </a:graphicData>
        </a:graphic>
      </p:graphicFrame>
      <p:sp>
        <p:nvSpPr>
          <p:cNvPr id="10" name="Triángulo isósceles 9">
            <a:extLst>
              <a:ext uri="{FF2B5EF4-FFF2-40B4-BE49-F238E27FC236}">
                <a16:creationId xmlns:a16="http://schemas.microsoft.com/office/drawing/2014/main" id="{8A882D28-63BB-BFF1-7BD3-A3933420C8C3}"/>
              </a:ext>
            </a:extLst>
          </p:cNvPr>
          <p:cNvSpPr/>
          <p:nvPr/>
        </p:nvSpPr>
        <p:spPr>
          <a:xfrm rot="3136067">
            <a:off x="5004271" y="3159256"/>
            <a:ext cx="229660" cy="17035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n>
                <a:solidFill>
                  <a:schemeClr val="tx1"/>
                </a:solidFill>
              </a:ln>
              <a:solidFill>
                <a:schemeClr val="bg1"/>
              </a:solidFill>
            </a:endParaRPr>
          </a:p>
        </p:txBody>
      </p:sp>
      <p:cxnSp>
        <p:nvCxnSpPr>
          <p:cNvPr id="14" name="Conector recto 13">
            <a:extLst>
              <a:ext uri="{FF2B5EF4-FFF2-40B4-BE49-F238E27FC236}">
                <a16:creationId xmlns:a16="http://schemas.microsoft.com/office/drawing/2014/main" id="{12F59741-262D-8524-6DCA-BF8B19DBEB36}"/>
              </a:ext>
            </a:extLst>
          </p:cNvPr>
          <p:cNvCxnSpPr>
            <a:cxnSpLocks/>
            <a:stCxn id="10" idx="3"/>
            <a:endCxn id="5" idx="0"/>
          </p:cNvCxnSpPr>
          <p:nvPr/>
        </p:nvCxnSpPr>
        <p:spPr>
          <a:xfrm flipH="1">
            <a:off x="1634987" y="3296560"/>
            <a:ext cx="3416749" cy="1069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riángulo isósceles 15">
            <a:extLst>
              <a:ext uri="{FF2B5EF4-FFF2-40B4-BE49-F238E27FC236}">
                <a16:creationId xmlns:a16="http://schemas.microsoft.com/office/drawing/2014/main" id="{E41A0FE7-5CF4-1845-2EFF-585A8E3CAC76}"/>
              </a:ext>
            </a:extLst>
          </p:cNvPr>
          <p:cNvSpPr/>
          <p:nvPr/>
        </p:nvSpPr>
        <p:spPr>
          <a:xfrm rot="5400000">
            <a:off x="4981385" y="2236100"/>
            <a:ext cx="229660" cy="17035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n>
                <a:solidFill>
                  <a:schemeClr val="tx1"/>
                </a:solidFill>
              </a:ln>
              <a:solidFill>
                <a:schemeClr val="bg1"/>
              </a:solidFill>
            </a:endParaRPr>
          </a:p>
        </p:txBody>
      </p:sp>
      <p:cxnSp>
        <p:nvCxnSpPr>
          <p:cNvPr id="17" name="Conector recto 16">
            <a:extLst>
              <a:ext uri="{FF2B5EF4-FFF2-40B4-BE49-F238E27FC236}">
                <a16:creationId xmlns:a16="http://schemas.microsoft.com/office/drawing/2014/main" id="{028DDB9C-7EEE-CF86-BD37-6EE5852F45D7}"/>
              </a:ext>
            </a:extLst>
          </p:cNvPr>
          <p:cNvCxnSpPr>
            <a:cxnSpLocks/>
            <a:stCxn id="16" idx="3"/>
            <a:endCxn id="6" idx="3"/>
          </p:cNvCxnSpPr>
          <p:nvPr/>
        </p:nvCxnSpPr>
        <p:spPr>
          <a:xfrm flipH="1">
            <a:off x="4210878" y="2321278"/>
            <a:ext cx="800160" cy="7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riángulo isósceles 20">
            <a:extLst>
              <a:ext uri="{FF2B5EF4-FFF2-40B4-BE49-F238E27FC236}">
                <a16:creationId xmlns:a16="http://schemas.microsoft.com/office/drawing/2014/main" id="{14BD28FF-2E1D-14D1-265C-95C5F4622419}"/>
              </a:ext>
            </a:extLst>
          </p:cNvPr>
          <p:cNvSpPr/>
          <p:nvPr/>
        </p:nvSpPr>
        <p:spPr>
          <a:xfrm rot="16200000">
            <a:off x="7705211" y="2659333"/>
            <a:ext cx="229660" cy="17035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n>
                <a:solidFill>
                  <a:schemeClr val="tx1"/>
                </a:solidFill>
              </a:ln>
              <a:solidFill>
                <a:schemeClr val="bg1"/>
              </a:solidFill>
            </a:endParaRPr>
          </a:p>
        </p:txBody>
      </p:sp>
      <p:cxnSp>
        <p:nvCxnSpPr>
          <p:cNvPr id="22" name="Conector recto 21">
            <a:extLst>
              <a:ext uri="{FF2B5EF4-FFF2-40B4-BE49-F238E27FC236}">
                <a16:creationId xmlns:a16="http://schemas.microsoft.com/office/drawing/2014/main" id="{132D4514-EA10-7077-A047-37E25106C92F}"/>
              </a:ext>
            </a:extLst>
          </p:cNvPr>
          <p:cNvCxnSpPr>
            <a:cxnSpLocks/>
            <a:stCxn id="7" idx="1"/>
            <a:endCxn id="21" idx="3"/>
          </p:cNvCxnSpPr>
          <p:nvPr/>
        </p:nvCxnSpPr>
        <p:spPr>
          <a:xfrm flipH="1">
            <a:off x="7905219" y="2744511"/>
            <a:ext cx="4249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riángulo isósceles 24">
            <a:extLst>
              <a:ext uri="{FF2B5EF4-FFF2-40B4-BE49-F238E27FC236}">
                <a16:creationId xmlns:a16="http://schemas.microsoft.com/office/drawing/2014/main" id="{C40D6669-1665-C75E-A6F9-557D4AD9AF78}"/>
              </a:ext>
            </a:extLst>
          </p:cNvPr>
          <p:cNvSpPr/>
          <p:nvPr/>
        </p:nvSpPr>
        <p:spPr>
          <a:xfrm>
            <a:off x="9688299" y="3853885"/>
            <a:ext cx="229660" cy="17035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n>
                <a:solidFill>
                  <a:schemeClr val="tx1"/>
                </a:solidFill>
              </a:ln>
              <a:solidFill>
                <a:schemeClr val="bg1"/>
              </a:solidFill>
            </a:endParaRPr>
          </a:p>
        </p:txBody>
      </p:sp>
      <p:cxnSp>
        <p:nvCxnSpPr>
          <p:cNvPr id="27" name="Conector recto 26">
            <a:extLst>
              <a:ext uri="{FF2B5EF4-FFF2-40B4-BE49-F238E27FC236}">
                <a16:creationId xmlns:a16="http://schemas.microsoft.com/office/drawing/2014/main" id="{64CB34D3-EE1F-11A1-73C4-0DEB7037D1B9}"/>
              </a:ext>
            </a:extLst>
          </p:cNvPr>
          <p:cNvCxnSpPr>
            <a:stCxn id="25" idx="3"/>
            <a:endCxn id="8" idx="0"/>
          </p:cNvCxnSpPr>
          <p:nvPr/>
        </p:nvCxnSpPr>
        <p:spPr>
          <a:xfrm>
            <a:off x="9803129" y="4024240"/>
            <a:ext cx="5665" cy="744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C630382A-91C3-2614-86AF-1BC6F6AC4134}"/>
              </a:ext>
            </a:extLst>
          </p:cNvPr>
          <p:cNvCxnSpPr>
            <a:endCxn id="4" idx="2"/>
          </p:cNvCxnSpPr>
          <p:nvPr/>
        </p:nvCxnSpPr>
        <p:spPr>
          <a:xfrm flipV="1">
            <a:off x="5757516" y="3179133"/>
            <a:ext cx="700733" cy="146155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Conector recto 32">
            <a:extLst>
              <a:ext uri="{FF2B5EF4-FFF2-40B4-BE49-F238E27FC236}">
                <a16:creationId xmlns:a16="http://schemas.microsoft.com/office/drawing/2014/main" id="{79E1AB40-862A-FB6F-67E4-EBC8FEE08D3C}"/>
              </a:ext>
            </a:extLst>
          </p:cNvPr>
          <p:cNvCxnSpPr>
            <a:endCxn id="4" idx="2"/>
          </p:cNvCxnSpPr>
          <p:nvPr/>
        </p:nvCxnSpPr>
        <p:spPr>
          <a:xfrm flipV="1">
            <a:off x="6301409" y="3179133"/>
            <a:ext cx="156840" cy="6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29F19844-6659-796B-6FD5-F9D342CF9964}"/>
              </a:ext>
            </a:extLst>
          </p:cNvPr>
          <p:cNvCxnSpPr>
            <a:cxnSpLocks/>
          </p:cNvCxnSpPr>
          <p:nvPr/>
        </p:nvCxnSpPr>
        <p:spPr>
          <a:xfrm flipV="1">
            <a:off x="6458249" y="3179133"/>
            <a:ext cx="0" cy="2082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ángulo 10">
            <a:hlinkClick r:id="rId2" action="ppaction://hlinksldjump"/>
            <a:extLst>
              <a:ext uri="{FF2B5EF4-FFF2-40B4-BE49-F238E27FC236}">
                <a16:creationId xmlns:a16="http://schemas.microsoft.com/office/drawing/2014/main" id="{0D4E10E3-479D-CBE7-B33C-9D0F1FAE9777}"/>
              </a:ext>
            </a:extLst>
          </p:cNvPr>
          <p:cNvSpPr/>
          <p:nvPr/>
        </p:nvSpPr>
        <p:spPr>
          <a:xfrm>
            <a:off x="0" y="0"/>
            <a:ext cx="12167681"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603556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DD24B49-D1FE-EF2A-F25E-C786A0C789E9}"/>
              </a:ext>
            </a:extLst>
          </p:cNvPr>
          <p:cNvSpPr/>
          <p:nvPr/>
        </p:nvSpPr>
        <p:spPr>
          <a:xfrm>
            <a:off x="0" y="0"/>
            <a:ext cx="12192000" cy="6858000"/>
          </a:xfrm>
          <a:prstGeom prst="rect">
            <a:avLst/>
          </a:prstGeom>
          <a:solidFill>
            <a:srgbClr val="FFFF0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3" name="CuadroTexto 2">
            <a:extLst>
              <a:ext uri="{FF2B5EF4-FFF2-40B4-BE49-F238E27FC236}">
                <a16:creationId xmlns:a16="http://schemas.microsoft.com/office/drawing/2014/main" id="{395C2C58-4289-E9A6-D490-631E952F7FED}"/>
              </a:ext>
            </a:extLst>
          </p:cNvPr>
          <p:cNvSpPr txBox="1"/>
          <p:nvPr/>
        </p:nvSpPr>
        <p:spPr>
          <a:xfrm>
            <a:off x="395478" y="362634"/>
            <a:ext cx="7998714" cy="523220"/>
          </a:xfrm>
          <a:prstGeom prst="rect">
            <a:avLst/>
          </a:prstGeom>
          <a:noFill/>
        </p:spPr>
        <p:txBody>
          <a:bodyPr wrap="square">
            <a:spAutoFit/>
          </a:bodyPr>
          <a:lstStyle/>
          <a:p>
            <a:r>
              <a:rPr lang="es-ES" sz="2800" dirty="0">
                <a:effectLst/>
                <a:latin typeface="Arial" panose="020B0604020202020204" pitchFamily="34" charset="0"/>
              </a:rPr>
              <a:t>Cuadro resumen de los métodos</a:t>
            </a:r>
            <a:r>
              <a:rPr lang="es-ES" sz="2800" dirty="0">
                <a:latin typeface="Arial" panose="020B0604020202020204" pitchFamily="34" charset="0"/>
              </a:rPr>
              <a:t> </a:t>
            </a:r>
            <a:r>
              <a:rPr lang="es-ES" sz="2800" dirty="0">
                <a:effectLst/>
                <a:latin typeface="Arial" panose="020B0604020202020204" pitchFamily="34" charset="0"/>
              </a:rPr>
              <a:t>sobreescritura</a:t>
            </a:r>
            <a:endParaRPr lang="es-MX" sz="2800" dirty="0"/>
          </a:p>
        </p:txBody>
      </p:sp>
      <p:graphicFrame>
        <p:nvGraphicFramePr>
          <p:cNvPr id="4" name="Tabla 4">
            <a:extLst>
              <a:ext uri="{FF2B5EF4-FFF2-40B4-BE49-F238E27FC236}">
                <a16:creationId xmlns:a16="http://schemas.microsoft.com/office/drawing/2014/main" id="{195C242B-A392-6E49-946F-209F94F12701}"/>
              </a:ext>
            </a:extLst>
          </p:cNvPr>
          <p:cNvGraphicFramePr>
            <a:graphicFrameLocks noGrp="1"/>
          </p:cNvGraphicFramePr>
          <p:nvPr>
            <p:extLst>
              <p:ext uri="{D42A27DB-BD31-4B8C-83A1-F6EECF244321}">
                <p14:modId xmlns:p14="http://schemas.microsoft.com/office/powerpoint/2010/main" val="2978985960"/>
              </p:ext>
            </p:extLst>
          </p:nvPr>
        </p:nvGraphicFramePr>
        <p:xfrm>
          <a:off x="358902" y="1127760"/>
          <a:ext cx="10568178" cy="4947920"/>
        </p:xfrm>
        <a:graphic>
          <a:graphicData uri="http://schemas.openxmlformats.org/drawingml/2006/table">
            <a:tbl>
              <a:tblPr firstRow="1" bandRow="1">
                <a:tableStyleId>{284E427A-3D55-4303-BF80-6455036E1DE7}</a:tableStyleId>
              </a:tblPr>
              <a:tblGrid>
                <a:gridCol w="3079242">
                  <a:extLst>
                    <a:ext uri="{9D8B030D-6E8A-4147-A177-3AD203B41FA5}">
                      <a16:colId xmlns:a16="http://schemas.microsoft.com/office/drawing/2014/main" val="1606983471"/>
                    </a:ext>
                  </a:extLst>
                </a:gridCol>
                <a:gridCol w="7488936">
                  <a:extLst>
                    <a:ext uri="{9D8B030D-6E8A-4147-A177-3AD203B41FA5}">
                      <a16:colId xmlns:a16="http://schemas.microsoft.com/office/drawing/2014/main" val="2715065430"/>
                    </a:ext>
                  </a:extLst>
                </a:gridCol>
              </a:tblGrid>
              <a:tr h="370840">
                <a:tc>
                  <a:txBody>
                    <a:bodyPr/>
                    <a:lstStyle/>
                    <a:p>
                      <a:r>
                        <a:rPr lang="es-ES" dirty="0"/>
                        <a:t>Clase</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tc>
                  <a:txBody>
                    <a:bodyPr/>
                    <a:lstStyle/>
                    <a:p>
                      <a:r>
                        <a:rPr lang="es-ES" dirty="0"/>
                        <a:t>Descripción del método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extLst>
                  <a:ext uri="{0D108BD9-81ED-4DB2-BD59-A6C34878D82A}">
                    <a16:rowId xmlns:a16="http://schemas.microsoft.com/office/drawing/2014/main" val="2695679655"/>
                  </a:ext>
                </a:extLst>
              </a:tr>
              <a:tr h="370840">
                <a:tc>
                  <a:txBody>
                    <a:bodyPr/>
                    <a:lstStyle/>
                    <a:p>
                      <a:r>
                        <a:rPr lang="es-ES" dirty="0"/>
                        <a:t>Empleado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tc>
                  <a:txBody>
                    <a:bodyPr/>
                    <a:lstStyle/>
                    <a:p>
                      <a:r>
                        <a:rPr lang="es-ES" dirty="0"/>
                        <a:t>Se crea el método ingresos que no tiene implementación.</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extLst>
                  <a:ext uri="{0D108BD9-81ED-4DB2-BD59-A6C34878D82A}">
                    <a16:rowId xmlns:a16="http://schemas.microsoft.com/office/drawing/2014/main" val="2715181953"/>
                  </a:ext>
                </a:extLst>
              </a:tr>
              <a:tr h="370840">
                <a:tc>
                  <a:txBody>
                    <a:bodyPr/>
                    <a:lstStyle/>
                    <a:p>
                      <a:r>
                        <a:rPr lang="es-ES" dirty="0" err="1"/>
                        <a:t>EmpleadoAsalariado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tc>
                  <a:txBody>
                    <a:bodyPr/>
                    <a:lstStyle/>
                    <a:p>
                      <a:r>
                        <a:rPr lang="es-ES" dirty="0"/>
                        <a:t>Se crea el método con la misma firma del método de la clase padre, en este caso Empleado, en este método se retornaría el Salario Semana.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extLst>
                  <a:ext uri="{0D108BD9-81ED-4DB2-BD59-A6C34878D82A}">
                    <a16:rowId xmlns:a16="http://schemas.microsoft.com/office/drawing/2014/main" val="19614941"/>
                  </a:ext>
                </a:extLst>
              </a:tr>
              <a:tr h="467360">
                <a:tc>
                  <a:txBody>
                    <a:bodyPr/>
                    <a:lstStyle/>
                    <a:p>
                      <a:r>
                        <a:rPr lang="es-ES" dirty="0" err="1"/>
                        <a:t>EmpleadoPorComision</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crea el método con la misma firma del método de la clase padre, en este caso Empleado, en este método se retorna el resultado de multiplicar Tarifa comisión por las Ventas brutas.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extLst>
                  <a:ext uri="{0D108BD9-81ED-4DB2-BD59-A6C34878D82A}">
                    <a16:rowId xmlns:a16="http://schemas.microsoft.com/office/drawing/2014/main" val="3619001330"/>
                  </a:ext>
                </a:extLst>
              </a:tr>
              <a:tr h="370840">
                <a:tc>
                  <a:txBody>
                    <a:bodyPr/>
                    <a:lstStyle/>
                    <a:p>
                      <a:r>
                        <a:rPr lang="es-ES" dirty="0" err="1"/>
                        <a:t>EmpleadoPorHoras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crea el método con la misma firma del método de la clase padre, en este caso Empleado, en este método tiene un condicional, si las horas trabajas son menores o iguales a 40, el retorno será de el sueldo por las horas trabajadas, en caso contrario se retorna la suma de el sueldo por 40 mas las horas menos 40 y esto se multiplica por el sueldo por 1.5.</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extLst>
                  <a:ext uri="{0D108BD9-81ED-4DB2-BD59-A6C34878D82A}">
                    <a16:rowId xmlns:a16="http://schemas.microsoft.com/office/drawing/2014/main" val="1237164209"/>
                  </a:ext>
                </a:extLst>
              </a:tr>
              <a:tr h="370840">
                <a:tc>
                  <a:txBody>
                    <a:bodyPr/>
                    <a:lstStyle/>
                    <a:p>
                      <a:r>
                        <a:rPr lang="es-ES" dirty="0" err="1"/>
                        <a:t>EmpleadoBaseMasComision</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crea el método con la misma firma del método de la clase padre, en este caso </a:t>
                      </a:r>
                      <a:r>
                        <a:rPr lang="es-ES" dirty="0" err="1"/>
                        <a:t>EmpleadoPorHoras</a:t>
                      </a:r>
                      <a:r>
                        <a:rPr lang="es-ES" dirty="0"/>
                        <a:t>, en este método retorna la suma del salario base mas lo que retornaría el método de la clase padre haciendo un llamado a ese método con la palabra super.</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elaxedInset"/>
                      <a:lightRig rig="flood" dir="t"/>
                    </a:cell3D>
                  </a:tcPr>
                </a:tc>
                <a:extLst>
                  <a:ext uri="{0D108BD9-81ED-4DB2-BD59-A6C34878D82A}">
                    <a16:rowId xmlns:a16="http://schemas.microsoft.com/office/drawing/2014/main" val="3700683672"/>
                  </a:ext>
                </a:extLst>
              </a:tr>
            </a:tbl>
          </a:graphicData>
        </a:graphic>
      </p:graphicFrame>
      <p:sp>
        <p:nvSpPr>
          <p:cNvPr id="5" name="Rectángulo 4">
            <a:hlinkClick r:id="rId2" action="ppaction://hlinksldjump"/>
            <a:extLst>
              <a:ext uri="{FF2B5EF4-FFF2-40B4-BE49-F238E27FC236}">
                <a16:creationId xmlns:a16="http://schemas.microsoft.com/office/drawing/2014/main" id="{3D4443AE-1703-E2E5-B973-8E8B33227A3E}"/>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15201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D66DED76-942E-5B25-E3CB-94FD9522EF86}"/>
              </a:ext>
            </a:extLst>
          </p:cNvPr>
          <p:cNvSpPr/>
          <p:nvPr/>
        </p:nvSpPr>
        <p:spPr>
          <a:xfrm>
            <a:off x="0" y="0"/>
            <a:ext cx="12192000" cy="6858000"/>
          </a:xfrm>
          <a:prstGeom prst="rect">
            <a:avLst/>
          </a:prstGeom>
          <a:solidFill>
            <a:srgbClr val="FFC00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1027014-3A6D-3148-154B-9C1098C6E6DE}"/>
              </a:ext>
            </a:extLst>
          </p:cNvPr>
          <p:cNvSpPr/>
          <p:nvPr/>
        </p:nvSpPr>
        <p:spPr>
          <a:xfrm>
            <a:off x="4500372" y="493776"/>
            <a:ext cx="3191256" cy="749808"/>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Berlin Sans FB Demi" panose="020E0802020502020306" pitchFamily="34" charset="0"/>
              </a:rPr>
              <a:t>Conceptos del tema 4</a:t>
            </a:r>
            <a:endParaRPr lang="es-MX" dirty="0">
              <a:latin typeface="Berlin Sans FB Demi" panose="020E0802020502020306" pitchFamily="34" charset="0"/>
            </a:endParaRPr>
          </a:p>
        </p:txBody>
      </p:sp>
      <p:sp>
        <p:nvSpPr>
          <p:cNvPr id="3" name="Elipse 2">
            <a:extLst>
              <a:ext uri="{FF2B5EF4-FFF2-40B4-BE49-F238E27FC236}">
                <a16:creationId xmlns:a16="http://schemas.microsoft.com/office/drawing/2014/main" id="{2ACCF917-2B3F-1A9E-5628-B9F1D6EA0C28}"/>
              </a:ext>
            </a:extLst>
          </p:cNvPr>
          <p:cNvSpPr/>
          <p:nvPr/>
        </p:nvSpPr>
        <p:spPr>
          <a:xfrm>
            <a:off x="1594104" y="1865376"/>
            <a:ext cx="2487168" cy="896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latin typeface="Arial Rounded MT Bold" panose="020F0704030504030204" pitchFamily="34" charset="0"/>
              </a:rPr>
              <a:t>Herencia</a:t>
            </a:r>
            <a:endParaRPr lang="es-MX" dirty="0">
              <a:latin typeface="Arial Rounded MT Bold" panose="020F0704030504030204" pitchFamily="34" charset="0"/>
            </a:endParaRPr>
          </a:p>
        </p:txBody>
      </p:sp>
      <p:sp>
        <p:nvSpPr>
          <p:cNvPr id="5" name="Elipse 4">
            <a:extLst>
              <a:ext uri="{FF2B5EF4-FFF2-40B4-BE49-F238E27FC236}">
                <a16:creationId xmlns:a16="http://schemas.microsoft.com/office/drawing/2014/main" id="{87EA4096-58E9-5373-1AE3-F3D5E699E5B2}"/>
              </a:ext>
            </a:extLst>
          </p:cNvPr>
          <p:cNvSpPr/>
          <p:nvPr/>
        </p:nvSpPr>
        <p:spPr>
          <a:xfrm>
            <a:off x="1588008" y="4096512"/>
            <a:ext cx="2487168" cy="896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latin typeface="Arial Rounded MT Bold" panose="020F0704030504030204" pitchFamily="34" charset="0"/>
              </a:rPr>
              <a:t>Clases Abstractas</a:t>
            </a:r>
            <a:endParaRPr lang="es-MX" dirty="0">
              <a:latin typeface="Arial Rounded MT Bold" panose="020F0704030504030204" pitchFamily="34" charset="0"/>
            </a:endParaRPr>
          </a:p>
        </p:txBody>
      </p:sp>
      <p:sp>
        <p:nvSpPr>
          <p:cNvPr id="6" name="Elipse 5">
            <a:extLst>
              <a:ext uri="{FF2B5EF4-FFF2-40B4-BE49-F238E27FC236}">
                <a16:creationId xmlns:a16="http://schemas.microsoft.com/office/drawing/2014/main" id="{EA32D0FA-540B-1343-ED59-FA7BB6A7956E}"/>
              </a:ext>
            </a:extLst>
          </p:cNvPr>
          <p:cNvSpPr/>
          <p:nvPr/>
        </p:nvSpPr>
        <p:spPr>
          <a:xfrm>
            <a:off x="8116824" y="1865376"/>
            <a:ext cx="2487168" cy="896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latin typeface="Arial Rounded MT Bold" panose="020F0704030504030204" pitchFamily="34" charset="0"/>
              </a:rPr>
              <a:t>Polimorfismo</a:t>
            </a:r>
            <a:endParaRPr lang="es-MX" dirty="0">
              <a:latin typeface="Arial Rounded MT Bold" panose="020F0704030504030204" pitchFamily="34" charset="0"/>
            </a:endParaRPr>
          </a:p>
        </p:txBody>
      </p:sp>
      <p:sp>
        <p:nvSpPr>
          <p:cNvPr id="7" name="Elipse 6">
            <a:extLst>
              <a:ext uri="{FF2B5EF4-FFF2-40B4-BE49-F238E27FC236}">
                <a16:creationId xmlns:a16="http://schemas.microsoft.com/office/drawing/2014/main" id="{F95AE885-9FAD-E678-0C0F-95D9712E8DC3}"/>
              </a:ext>
            </a:extLst>
          </p:cNvPr>
          <p:cNvSpPr/>
          <p:nvPr/>
        </p:nvSpPr>
        <p:spPr>
          <a:xfrm>
            <a:off x="8116824" y="4096512"/>
            <a:ext cx="2487168" cy="896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latin typeface="Arial Rounded MT Bold" panose="020F0704030504030204" pitchFamily="34" charset="0"/>
              </a:rPr>
              <a:t>Sobrecarga de Métodos</a:t>
            </a:r>
            <a:endParaRPr lang="es-MX" dirty="0">
              <a:latin typeface="Arial Rounded MT Bold" panose="020F0704030504030204" pitchFamily="34" charset="0"/>
            </a:endParaRPr>
          </a:p>
        </p:txBody>
      </p:sp>
      <p:sp>
        <p:nvSpPr>
          <p:cNvPr id="8" name="Elipse 7">
            <a:extLst>
              <a:ext uri="{FF2B5EF4-FFF2-40B4-BE49-F238E27FC236}">
                <a16:creationId xmlns:a16="http://schemas.microsoft.com/office/drawing/2014/main" id="{AE59E935-66D6-1489-0B47-703541063341}"/>
              </a:ext>
            </a:extLst>
          </p:cNvPr>
          <p:cNvSpPr/>
          <p:nvPr/>
        </p:nvSpPr>
        <p:spPr>
          <a:xfrm>
            <a:off x="4764024" y="2980944"/>
            <a:ext cx="2663952" cy="896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latin typeface="Arial Rounded MT Bold" panose="020F0704030504030204" pitchFamily="34" charset="0"/>
              </a:rPr>
              <a:t>Sobreescritura de métodos</a:t>
            </a:r>
            <a:endParaRPr lang="es-MX" dirty="0">
              <a:latin typeface="Arial Rounded MT Bold" panose="020F0704030504030204" pitchFamily="34" charset="0"/>
            </a:endParaRPr>
          </a:p>
        </p:txBody>
      </p:sp>
      <p:sp>
        <p:nvSpPr>
          <p:cNvPr id="15" name="Rectángulo 14">
            <a:hlinkClick r:id="rId2" action="ppaction://hlinksldjump"/>
            <a:extLst>
              <a:ext uri="{FF2B5EF4-FFF2-40B4-BE49-F238E27FC236}">
                <a16:creationId xmlns:a16="http://schemas.microsoft.com/office/drawing/2014/main" id="{6ED791FB-8346-A269-7CCB-BB3C13B306FB}"/>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lecha: a la derecha 8">
            <a:hlinkClick r:id="rId3" action="ppaction://hlinksldjump"/>
            <a:extLst>
              <a:ext uri="{FF2B5EF4-FFF2-40B4-BE49-F238E27FC236}">
                <a16:creationId xmlns:a16="http://schemas.microsoft.com/office/drawing/2014/main" id="{0771853A-02AA-8499-7342-5E459781C1A6}"/>
              </a:ext>
            </a:extLst>
          </p:cNvPr>
          <p:cNvSpPr/>
          <p:nvPr/>
        </p:nvSpPr>
        <p:spPr>
          <a:xfrm>
            <a:off x="2182368" y="2953512"/>
            <a:ext cx="1298448" cy="6309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a:latin typeface="Britannic Bold" panose="020B0903060703020204" pitchFamily="34" charset="0"/>
              </a:rPr>
              <a:t>¿Qué es?</a:t>
            </a:r>
            <a:endParaRPr lang="es-MX" dirty="0">
              <a:latin typeface="Britannic Bold" panose="020B0903060703020204" pitchFamily="34" charset="0"/>
            </a:endParaRPr>
          </a:p>
        </p:txBody>
      </p:sp>
      <p:sp>
        <p:nvSpPr>
          <p:cNvPr id="10" name="Flecha: a la derecha 9">
            <a:hlinkClick r:id="rId4" action="ppaction://hlinksldjump"/>
            <a:extLst>
              <a:ext uri="{FF2B5EF4-FFF2-40B4-BE49-F238E27FC236}">
                <a16:creationId xmlns:a16="http://schemas.microsoft.com/office/drawing/2014/main" id="{BD4BE627-67DD-329F-F7BF-6780D04CF731}"/>
              </a:ext>
            </a:extLst>
          </p:cNvPr>
          <p:cNvSpPr/>
          <p:nvPr/>
        </p:nvSpPr>
        <p:spPr>
          <a:xfrm>
            <a:off x="8711184" y="5224272"/>
            <a:ext cx="1298448" cy="6309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a:latin typeface="Britannic Bold" panose="020B0903060703020204" pitchFamily="34" charset="0"/>
              </a:rPr>
              <a:t>¿Qué es?</a:t>
            </a:r>
            <a:endParaRPr lang="es-MX" dirty="0">
              <a:latin typeface="Britannic Bold" panose="020B0903060703020204" pitchFamily="34" charset="0"/>
            </a:endParaRPr>
          </a:p>
        </p:txBody>
      </p:sp>
      <p:sp>
        <p:nvSpPr>
          <p:cNvPr id="11" name="Flecha: a la derecha 10">
            <a:hlinkClick r:id="rId5" action="ppaction://hlinksldjump"/>
            <a:extLst>
              <a:ext uri="{FF2B5EF4-FFF2-40B4-BE49-F238E27FC236}">
                <a16:creationId xmlns:a16="http://schemas.microsoft.com/office/drawing/2014/main" id="{B81E384F-F003-0814-E0E7-79B68F6DDBC3}"/>
              </a:ext>
            </a:extLst>
          </p:cNvPr>
          <p:cNvSpPr/>
          <p:nvPr/>
        </p:nvSpPr>
        <p:spPr>
          <a:xfrm>
            <a:off x="8711184" y="2953512"/>
            <a:ext cx="1298448" cy="6309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a:latin typeface="Britannic Bold" panose="020B0903060703020204" pitchFamily="34" charset="0"/>
              </a:rPr>
              <a:t>¿Qué es?</a:t>
            </a:r>
            <a:endParaRPr lang="es-MX" dirty="0">
              <a:latin typeface="Britannic Bold" panose="020B0903060703020204" pitchFamily="34" charset="0"/>
            </a:endParaRPr>
          </a:p>
        </p:txBody>
      </p:sp>
      <p:sp>
        <p:nvSpPr>
          <p:cNvPr id="12" name="Flecha: a la derecha 11">
            <a:hlinkClick r:id="rId6" action="ppaction://hlinksldjump"/>
            <a:extLst>
              <a:ext uri="{FF2B5EF4-FFF2-40B4-BE49-F238E27FC236}">
                <a16:creationId xmlns:a16="http://schemas.microsoft.com/office/drawing/2014/main" id="{4F2FDFA9-3A9B-1670-359E-B4F8D4413037}"/>
              </a:ext>
            </a:extLst>
          </p:cNvPr>
          <p:cNvSpPr/>
          <p:nvPr/>
        </p:nvSpPr>
        <p:spPr>
          <a:xfrm>
            <a:off x="5446776" y="4096512"/>
            <a:ext cx="1298448" cy="6309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a:latin typeface="Britannic Bold" panose="020B0903060703020204" pitchFamily="34" charset="0"/>
              </a:rPr>
              <a:t>¿Qué es?</a:t>
            </a:r>
            <a:endParaRPr lang="es-MX" dirty="0">
              <a:latin typeface="Britannic Bold" panose="020B0903060703020204" pitchFamily="34" charset="0"/>
            </a:endParaRPr>
          </a:p>
        </p:txBody>
      </p:sp>
      <p:sp>
        <p:nvSpPr>
          <p:cNvPr id="13" name="Flecha: a la derecha 12">
            <a:hlinkClick r:id="rId7" action="ppaction://hlinksldjump"/>
            <a:extLst>
              <a:ext uri="{FF2B5EF4-FFF2-40B4-BE49-F238E27FC236}">
                <a16:creationId xmlns:a16="http://schemas.microsoft.com/office/drawing/2014/main" id="{B09DCBBC-BF93-FDB9-E190-AF86D919E989}"/>
              </a:ext>
            </a:extLst>
          </p:cNvPr>
          <p:cNvSpPr/>
          <p:nvPr/>
        </p:nvSpPr>
        <p:spPr>
          <a:xfrm>
            <a:off x="2182368" y="5224272"/>
            <a:ext cx="1298448" cy="63093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ES" dirty="0">
                <a:latin typeface="Britannic Bold" panose="020B0903060703020204" pitchFamily="34" charset="0"/>
              </a:rPr>
              <a:t>¿Qué es?</a:t>
            </a:r>
            <a:endParaRPr lang="es-MX" dirty="0">
              <a:latin typeface="Britannic Bold" panose="020B0903060703020204" pitchFamily="34" charset="0"/>
            </a:endParaRPr>
          </a:p>
        </p:txBody>
      </p:sp>
    </p:spTree>
    <p:extLst>
      <p:ext uri="{BB962C8B-B14F-4D97-AF65-F5344CB8AC3E}">
        <p14:creationId xmlns:p14="http://schemas.microsoft.com/office/powerpoint/2010/main" val="2340468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1D5F27FB-3786-A927-8A8B-FEC10578752F}"/>
              </a:ext>
            </a:extLst>
          </p:cNvPr>
          <p:cNvSpPr/>
          <p:nvPr/>
        </p:nvSpPr>
        <p:spPr>
          <a:xfrm>
            <a:off x="0" y="0"/>
            <a:ext cx="12192000" cy="6858000"/>
          </a:xfrm>
          <a:prstGeom prst="rect">
            <a:avLst/>
          </a:prstGeom>
          <a:solidFill>
            <a:srgbClr val="00B05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3" name="Cinta: inclinada hacia abajo 2">
            <a:extLst>
              <a:ext uri="{FF2B5EF4-FFF2-40B4-BE49-F238E27FC236}">
                <a16:creationId xmlns:a16="http://schemas.microsoft.com/office/drawing/2014/main" id="{AEDCBBF5-C5FC-5873-307B-0797C48A782F}"/>
              </a:ext>
            </a:extLst>
          </p:cNvPr>
          <p:cNvSpPr/>
          <p:nvPr/>
        </p:nvSpPr>
        <p:spPr>
          <a:xfrm>
            <a:off x="3325368" y="164592"/>
            <a:ext cx="5541264" cy="868680"/>
          </a:xfrm>
          <a:prstGeom prst="ribb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Herencia</a:t>
            </a:r>
            <a:endParaRPr lang="es-MX" dirty="0"/>
          </a:p>
        </p:txBody>
      </p:sp>
      <p:sp>
        <p:nvSpPr>
          <p:cNvPr id="4" name="Rectángulo: esquinas redondeadas 3">
            <a:extLst>
              <a:ext uri="{FF2B5EF4-FFF2-40B4-BE49-F238E27FC236}">
                <a16:creationId xmlns:a16="http://schemas.microsoft.com/office/drawing/2014/main" id="{F91080BA-8A7C-2BF8-E0BF-406343F7139E}"/>
              </a:ext>
            </a:extLst>
          </p:cNvPr>
          <p:cNvSpPr/>
          <p:nvPr/>
        </p:nvSpPr>
        <p:spPr>
          <a:xfrm>
            <a:off x="2119884" y="1490472"/>
            <a:ext cx="2191512" cy="6126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t>Concepto</a:t>
            </a:r>
            <a:endParaRPr lang="es-MX" dirty="0"/>
          </a:p>
        </p:txBody>
      </p:sp>
      <p:sp>
        <p:nvSpPr>
          <p:cNvPr id="7" name="Rectángulo 6">
            <a:extLst>
              <a:ext uri="{FF2B5EF4-FFF2-40B4-BE49-F238E27FC236}">
                <a16:creationId xmlns:a16="http://schemas.microsoft.com/office/drawing/2014/main" id="{C358C9AC-6DB5-9C0C-5B4A-EE6C5D302CB2}"/>
              </a:ext>
            </a:extLst>
          </p:cNvPr>
          <p:cNvSpPr/>
          <p:nvPr/>
        </p:nvSpPr>
        <p:spPr>
          <a:xfrm>
            <a:off x="1075944" y="2212848"/>
            <a:ext cx="4279392" cy="44805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ES" dirty="0"/>
              <a:t>La herencia en es un mecanismo que permite la creación de nuevas clases basadas en clases existentes. Es uno de los conceptos clave de la programación orientada a objetos y facilita la reutilización de código y la organización jerárquica de las clases.</a:t>
            </a:r>
          </a:p>
          <a:p>
            <a:pPr algn="just"/>
            <a:r>
              <a:rPr lang="es-ES" dirty="0"/>
              <a:t>En términos generales, la herencia permite que una clase (llamada subclase o clase derivada) herede los atributos y métodos de otra clase (llamada superclase o clase base). Esto significa que la subclase adquiere todas las características de la superclase y puede añadir nuevos atributos y métodos propios, así como sobrescribir o modificar los existentes.</a:t>
            </a:r>
          </a:p>
        </p:txBody>
      </p:sp>
      <p:sp>
        <p:nvSpPr>
          <p:cNvPr id="9" name="Rectángulo: esquinas redondeadas 8">
            <a:extLst>
              <a:ext uri="{FF2B5EF4-FFF2-40B4-BE49-F238E27FC236}">
                <a16:creationId xmlns:a16="http://schemas.microsoft.com/office/drawing/2014/main" id="{071FF48E-B4F7-2424-8434-7BE720A603F8}"/>
              </a:ext>
            </a:extLst>
          </p:cNvPr>
          <p:cNvSpPr/>
          <p:nvPr/>
        </p:nvSpPr>
        <p:spPr>
          <a:xfrm>
            <a:off x="8019288" y="1490472"/>
            <a:ext cx="2191512" cy="6126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dirty="0"/>
              <a:t>Ejemplo</a:t>
            </a:r>
            <a:endParaRPr lang="es-MX" dirty="0"/>
          </a:p>
        </p:txBody>
      </p:sp>
      <p:sp>
        <p:nvSpPr>
          <p:cNvPr id="10" name="Rectángulo 9">
            <a:extLst>
              <a:ext uri="{FF2B5EF4-FFF2-40B4-BE49-F238E27FC236}">
                <a16:creationId xmlns:a16="http://schemas.microsoft.com/office/drawing/2014/main" id="{8E24E325-5CF6-F77F-1ACB-F88CCAEB8C15}"/>
              </a:ext>
            </a:extLst>
          </p:cNvPr>
          <p:cNvSpPr/>
          <p:nvPr/>
        </p:nvSpPr>
        <p:spPr>
          <a:xfrm>
            <a:off x="6327648" y="2212848"/>
            <a:ext cx="5541264" cy="44805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s-MX" sz="1400" dirty="0" err="1">
                <a:solidFill>
                  <a:schemeClr val="bg1"/>
                </a:solidFill>
              </a:rPr>
              <a:t>class</a:t>
            </a:r>
            <a:r>
              <a:rPr lang="es-MX" sz="1400" dirty="0">
                <a:solidFill>
                  <a:schemeClr val="bg1"/>
                </a:solidFill>
              </a:rPr>
              <a:t> </a:t>
            </a:r>
            <a:r>
              <a:rPr lang="es-MX" sz="1400" dirty="0" err="1">
                <a:solidFill>
                  <a:schemeClr val="bg1"/>
                </a:solidFill>
              </a:rPr>
              <a:t>Vehiculo</a:t>
            </a:r>
            <a:r>
              <a:rPr lang="es-MX" sz="1400" dirty="0">
                <a:solidFill>
                  <a:schemeClr val="bg1"/>
                </a:solidFill>
              </a:rPr>
              <a:t> {</a:t>
            </a:r>
          </a:p>
          <a:p>
            <a:r>
              <a:rPr lang="es-MX" sz="1400" dirty="0">
                <a:solidFill>
                  <a:schemeClr val="bg1"/>
                </a:solidFill>
              </a:rPr>
              <a:t>    </a:t>
            </a:r>
            <a:r>
              <a:rPr lang="es-MX" sz="1400" dirty="0" err="1">
                <a:solidFill>
                  <a:schemeClr val="bg1"/>
                </a:solidFill>
              </a:rPr>
              <a:t>protected</a:t>
            </a:r>
            <a:r>
              <a:rPr lang="es-MX" sz="1400" dirty="0">
                <a:solidFill>
                  <a:schemeClr val="bg1"/>
                </a:solidFill>
              </a:rPr>
              <a:t> </a:t>
            </a:r>
            <a:r>
              <a:rPr lang="es-MX" sz="1400" dirty="0" err="1">
                <a:solidFill>
                  <a:schemeClr val="bg1"/>
                </a:solidFill>
              </a:rPr>
              <a:t>String</a:t>
            </a:r>
            <a:r>
              <a:rPr lang="es-MX" sz="1400" dirty="0">
                <a:solidFill>
                  <a:schemeClr val="bg1"/>
                </a:solidFill>
              </a:rPr>
              <a:t> marca;</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Vehiculo</a:t>
            </a:r>
            <a:r>
              <a:rPr lang="es-MX" sz="1400" dirty="0">
                <a:solidFill>
                  <a:schemeClr val="bg1"/>
                </a:solidFill>
              </a:rPr>
              <a:t>(</a:t>
            </a:r>
            <a:r>
              <a:rPr lang="es-MX" sz="1400" dirty="0" err="1">
                <a:solidFill>
                  <a:schemeClr val="bg1"/>
                </a:solidFill>
              </a:rPr>
              <a:t>String</a:t>
            </a:r>
            <a:r>
              <a:rPr lang="es-MX" sz="1400" dirty="0">
                <a:solidFill>
                  <a:schemeClr val="bg1"/>
                </a:solidFill>
              </a:rPr>
              <a:t> marca) {</a:t>
            </a:r>
          </a:p>
          <a:p>
            <a:r>
              <a:rPr lang="es-MX" sz="1400" dirty="0">
                <a:solidFill>
                  <a:schemeClr val="bg1"/>
                </a:solidFill>
              </a:rPr>
              <a:t>        </a:t>
            </a:r>
            <a:r>
              <a:rPr lang="es-MX" sz="1400" dirty="0" err="1">
                <a:solidFill>
                  <a:schemeClr val="bg1"/>
                </a:solidFill>
              </a:rPr>
              <a:t>this.marca</a:t>
            </a:r>
            <a:r>
              <a:rPr lang="es-MX" sz="1400" dirty="0">
                <a:solidFill>
                  <a:schemeClr val="bg1"/>
                </a:solidFill>
              </a:rPr>
              <a:t> = marca;</a:t>
            </a:r>
          </a:p>
          <a:p>
            <a:r>
              <a:rPr lang="es-MX" sz="1400" dirty="0">
                <a:solidFill>
                  <a:schemeClr val="bg1"/>
                </a:solidFill>
              </a:rPr>
              <a:t>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conducir()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("Conduciendo un vehículo de marca " + marca);</a:t>
            </a:r>
          </a:p>
          <a:p>
            <a:r>
              <a:rPr lang="es-MX" sz="1400" dirty="0">
                <a:solidFill>
                  <a:schemeClr val="bg1"/>
                </a:solidFill>
              </a:rPr>
              <a:t>    }</a:t>
            </a:r>
          </a:p>
          <a:p>
            <a:r>
              <a:rPr lang="es-MX" sz="1400" dirty="0">
                <a:solidFill>
                  <a:schemeClr val="bg1"/>
                </a:solidFill>
              </a:rPr>
              <a:t>}</a:t>
            </a:r>
          </a:p>
          <a:p>
            <a:r>
              <a:rPr lang="es-MX" sz="1400" dirty="0" err="1">
                <a:solidFill>
                  <a:schemeClr val="bg1"/>
                </a:solidFill>
              </a:rPr>
              <a:t>class</a:t>
            </a:r>
            <a:r>
              <a:rPr lang="es-MX" sz="1400" dirty="0">
                <a:solidFill>
                  <a:schemeClr val="bg1"/>
                </a:solidFill>
              </a:rPr>
              <a:t> Coche </a:t>
            </a:r>
            <a:r>
              <a:rPr lang="es-MX" sz="1400" dirty="0" err="1">
                <a:solidFill>
                  <a:schemeClr val="bg1"/>
                </a:solidFill>
              </a:rPr>
              <a:t>extends</a:t>
            </a:r>
            <a:r>
              <a:rPr lang="es-MX" sz="1400" dirty="0">
                <a:solidFill>
                  <a:schemeClr val="bg1"/>
                </a:solidFill>
              </a:rPr>
              <a:t> </a:t>
            </a:r>
            <a:r>
              <a:rPr lang="es-MX" sz="1400" dirty="0" err="1">
                <a:solidFill>
                  <a:schemeClr val="bg1"/>
                </a:solidFill>
              </a:rPr>
              <a:t>Vehiculo</a:t>
            </a:r>
            <a:r>
              <a:rPr lang="es-MX" sz="1400" dirty="0">
                <a:solidFill>
                  <a:schemeClr val="bg1"/>
                </a:solidFill>
              </a:rPr>
              <a:t> {</a:t>
            </a:r>
          </a:p>
          <a:p>
            <a:r>
              <a:rPr lang="es-MX" sz="1400" dirty="0">
                <a:solidFill>
                  <a:schemeClr val="bg1"/>
                </a:solidFill>
              </a:rPr>
              <a:t>    </a:t>
            </a:r>
            <a:r>
              <a:rPr lang="es-MX" sz="1400" dirty="0" err="1">
                <a:solidFill>
                  <a:schemeClr val="bg1"/>
                </a:solidFill>
              </a:rPr>
              <a:t>private</a:t>
            </a:r>
            <a:r>
              <a:rPr lang="es-MX" sz="1400" dirty="0">
                <a:solidFill>
                  <a:schemeClr val="bg1"/>
                </a:solidFill>
              </a:rPr>
              <a:t> </a:t>
            </a:r>
            <a:r>
              <a:rPr lang="es-MX" sz="1400" dirty="0" err="1">
                <a:solidFill>
                  <a:schemeClr val="bg1"/>
                </a:solidFill>
              </a:rPr>
              <a:t>int</a:t>
            </a:r>
            <a:r>
              <a:rPr lang="es-MX" sz="1400" dirty="0">
                <a:solidFill>
                  <a:schemeClr val="bg1"/>
                </a:solidFill>
              </a:rPr>
              <a:t> puertas;</a:t>
            </a:r>
          </a:p>
          <a:p>
            <a:r>
              <a:rPr lang="es-MX" sz="1400" dirty="0">
                <a:solidFill>
                  <a:schemeClr val="bg1"/>
                </a:solidFill>
              </a:rPr>
              <a:t>    </a:t>
            </a:r>
            <a:r>
              <a:rPr lang="es-MX" sz="1400" dirty="0" err="1">
                <a:solidFill>
                  <a:schemeClr val="bg1"/>
                </a:solidFill>
              </a:rPr>
              <a:t>public</a:t>
            </a:r>
            <a:r>
              <a:rPr lang="es-MX" sz="1400" dirty="0">
                <a:solidFill>
                  <a:schemeClr val="bg1"/>
                </a:solidFill>
              </a:rPr>
              <a:t> Coche(</a:t>
            </a:r>
            <a:r>
              <a:rPr lang="es-MX" sz="1400" dirty="0" err="1">
                <a:solidFill>
                  <a:schemeClr val="bg1"/>
                </a:solidFill>
              </a:rPr>
              <a:t>String</a:t>
            </a:r>
            <a:r>
              <a:rPr lang="es-MX" sz="1400" dirty="0">
                <a:solidFill>
                  <a:schemeClr val="bg1"/>
                </a:solidFill>
              </a:rPr>
              <a:t> marca, </a:t>
            </a:r>
            <a:r>
              <a:rPr lang="es-MX" sz="1400" dirty="0" err="1">
                <a:solidFill>
                  <a:schemeClr val="bg1"/>
                </a:solidFill>
              </a:rPr>
              <a:t>int</a:t>
            </a:r>
            <a:r>
              <a:rPr lang="es-MX" sz="1400" dirty="0">
                <a:solidFill>
                  <a:schemeClr val="bg1"/>
                </a:solidFill>
              </a:rPr>
              <a:t> puertas) {</a:t>
            </a:r>
          </a:p>
          <a:p>
            <a:r>
              <a:rPr lang="es-MX" sz="1400" dirty="0">
                <a:solidFill>
                  <a:schemeClr val="bg1"/>
                </a:solidFill>
              </a:rPr>
              <a:t>        super(marca);</a:t>
            </a:r>
          </a:p>
          <a:p>
            <a:r>
              <a:rPr lang="es-MX" sz="1400" dirty="0">
                <a:solidFill>
                  <a:schemeClr val="bg1"/>
                </a:solidFill>
              </a:rPr>
              <a:t>        </a:t>
            </a:r>
            <a:r>
              <a:rPr lang="es-MX" sz="1400" dirty="0" err="1">
                <a:solidFill>
                  <a:schemeClr val="bg1"/>
                </a:solidFill>
              </a:rPr>
              <a:t>this.puertas</a:t>
            </a:r>
            <a:r>
              <a:rPr lang="es-MX" sz="1400" dirty="0">
                <a:solidFill>
                  <a:schemeClr val="bg1"/>
                </a:solidFill>
              </a:rPr>
              <a:t> = puertas;</a:t>
            </a:r>
          </a:p>
          <a:p>
            <a:r>
              <a:rPr lang="es-MX" sz="1400" dirty="0">
                <a:solidFill>
                  <a:schemeClr val="bg1"/>
                </a:solidFill>
              </a:rPr>
              <a:t>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mostrarDetalles</a:t>
            </a:r>
            <a:r>
              <a:rPr lang="es-MX" sz="1400" dirty="0">
                <a:solidFill>
                  <a:schemeClr val="bg1"/>
                </a:solidFill>
              </a:rPr>
              <a:t>()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("Coche de marca " + marca + " con " + puertas + " puertas");</a:t>
            </a:r>
          </a:p>
          <a:p>
            <a:r>
              <a:rPr lang="es-MX" sz="1400" dirty="0">
                <a:solidFill>
                  <a:schemeClr val="bg1"/>
                </a:solidFill>
              </a:rPr>
              <a:t>    }</a:t>
            </a:r>
          </a:p>
          <a:p>
            <a:r>
              <a:rPr lang="es-MX" sz="1400" dirty="0">
                <a:solidFill>
                  <a:schemeClr val="bg1"/>
                </a:solidFill>
              </a:rPr>
              <a:t>}</a:t>
            </a:r>
          </a:p>
        </p:txBody>
      </p:sp>
      <p:sp>
        <p:nvSpPr>
          <p:cNvPr id="12" name="Rectángulo 11">
            <a:hlinkClick r:id="rId2" action="ppaction://hlinksldjump"/>
            <a:extLst>
              <a:ext uri="{FF2B5EF4-FFF2-40B4-BE49-F238E27FC236}">
                <a16:creationId xmlns:a16="http://schemas.microsoft.com/office/drawing/2014/main" id="{A717547B-7930-0342-8C54-97CA640CD750}"/>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Flecha: a la derecha 1">
            <a:hlinkClick r:id="rId3" action="ppaction://hlinksldjump"/>
            <a:extLst>
              <a:ext uri="{FF2B5EF4-FFF2-40B4-BE49-F238E27FC236}">
                <a16:creationId xmlns:a16="http://schemas.microsoft.com/office/drawing/2014/main" id="{17B29ED6-99DC-5494-0F76-3BD4370A2126}"/>
              </a:ext>
            </a:extLst>
          </p:cNvPr>
          <p:cNvSpPr/>
          <p:nvPr/>
        </p:nvSpPr>
        <p:spPr>
          <a:xfrm>
            <a:off x="10210800" y="402336"/>
            <a:ext cx="1298448" cy="63093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Salir</a:t>
            </a:r>
            <a:endParaRPr lang="es-MX" dirty="0"/>
          </a:p>
        </p:txBody>
      </p:sp>
    </p:spTree>
    <p:extLst>
      <p:ext uri="{BB962C8B-B14F-4D97-AF65-F5344CB8AC3E}">
        <p14:creationId xmlns:p14="http://schemas.microsoft.com/office/powerpoint/2010/main" val="2601375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169181A5-E563-F078-32CC-2775270650D8}"/>
              </a:ext>
            </a:extLst>
          </p:cNvPr>
          <p:cNvSpPr/>
          <p:nvPr/>
        </p:nvSpPr>
        <p:spPr>
          <a:xfrm>
            <a:off x="0" y="0"/>
            <a:ext cx="12192000" cy="6858000"/>
          </a:xfrm>
          <a:prstGeom prst="rect">
            <a:avLst/>
          </a:prstGeom>
          <a:solidFill>
            <a:srgbClr val="9900CC"/>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3" name="Cinta: inclinada hacia abajo 2">
            <a:extLst>
              <a:ext uri="{FF2B5EF4-FFF2-40B4-BE49-F238E27FC236}">
                <a16:creationId xmlns:a16="http://schemas.microsoft.com/office/drawing/2014/main" id="{AEDCBBF5-C5FC-5873-307B-0797C48A782F}"/>
              </a:ext>
            </a:extLst>
          </p:cNvPr>
          <p:cNvSpPr/>
          <p:nvPr/>
        </p:nvSpPr>
        <p:spPr>
          <a:xfrm>
            <a:off x="3325368" y="164592"/>
            <a:ext cx="5541264" cy="868680"/>
          </a:xfrm>
          <a:prstGeom prst="ribb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Polimorfismo</a:t>
            </a:r>
            <a:endParaRPr lang="es-MX" dirty="0"/>
          </a:p>
        </p:txBody>
      </p:sp>
      <p:sp>
        <p:nvSpPr>
          <p:cNvPr id="4" name="Rectángulo: esquinas redondeadas 3">
            <a:extLst>
              <a:ext uri="{FF2B5EF4-FFF2-40B4-BE49-F238E27FC236}">
                <a16:creationId xmlns:a16="http://schemas.microsoft.com/office/drawing/2014/main" id="{F91080BA-8A7C-2BF8-E0BF-406343F7139E}"/>
              </a:ext>
            </a:extLst>
          </p:cNvPr>
          <p:cNvSpPr/>
          <p:nvPr/>
        </p:nvSpPr>
        <p:spPr>
          <a:xfrm>
            <a:off x="2119884" y="1490472"/>
            <a:ext cx="2191512" cy="612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Concepto</a:t>
            </a:r>
            <a:endParaRPr lang="es-MX" dirty="0"/>
          </a:p>
        </p:txBody>
      </p:sp>
      <p:sp>
        <p:nvSpPr>
          <p:cNvPr id="7" name="Rectángulo 6">
            <a:extLst>
              <a:ext uri="{FF2B5EF4-FFF2-40B4-BE49-F238E27FC236}">
                <a16:creationId xmlns:a16="http://schemas.microsoft.com/office/drawing/2014/main" id="{C358C9AC-6DB5-9C0C-5B4A-EE6C5D302CB2}"/>
              </a:ext>
            </a:extLst>
          </p:cNvPr>
          <p:cNvSpPr/>
          <p:nvPr/>
        </p:nvSpPr>
        <p:spPr>
          <a:xfrm>
            <a:off x="1075944" y="2212848"/>
            <a:ext cx="4279392" cy="390448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El polimorfismo es un concepto clave en la programación orientada a objetos (POO) que permite que un objeto pueda presentar diferentes comportamientos o formas dependiendo del contexto en el que se utilice. En Java, el polimorfismo se logra mediante el uso de la herencia y los métodos polimórficos.</a:t>
            </a:r>
          </a:p>
          <a:p>
            <a:pPr algn="just"/>
            <a:r>
              <a:rPr lang="es-ES" dirty="0"/>
              <a:t>En términos generales, el polimorfismo permite tratar un objeto de una subclase como si fuera un objeto de su superclase. Esto significa que un objeto de una clase derivada puede ser referenciado y utilizado como un objeto de su clase base.</a:t>
            </a:r>
          </a:p>
        </p:txBody>
      </p:sp>
      <p:sp>
        <p:nvSpPr>
          <p:cNvPr id="9" name="Rectángulo: esquinas redondeadas 8">
            <a:extLst>
              <a:ext uri="{FF2B5EF4-FFF2-40B4-BE49-F238E27FC236}">
                <a16:creationId xmlns:a16="http://schemas.microsoft.com/office/drawing/2014/main" id="{071FF48E-B4F7-2424-8434-7BE720A603F8}"/>
              </a:ext>
            </a:extLst>
          </p:cNvPr>
          <p:cNvSpPr/>
          <p:nvPr/>
        </p:nvSpPr>
        <p:spPr>
          <a:xfrm>
            <a:off x="8019288" y="1490472"/>
            <a:ext cx="2191512" cy="612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Ejemplo</a:t>
            </a:r>
            <a:endParaRPr lang="es-MX" dirty="0"/>
          </a:p>
        </p:txBody>
      </p:sp>
      <p:sp>
        <p:nvSpPr>
          <p:cNvPr id="10" name="Rectángulo 9">
            <a:extLst>
              <a:ext uri="{FF2B5EF4-FFF2-40B4-BE49-F238E27FC236}">
                <a16:creationId xmlns:a16="http://schemas.microsoft.com/office/drawing/2014/main" id="{8E24E325-5CF6-F77F-1ACB-F88CCAEB8C15}"/>
              </a:ext>
            </a:extLst>
          </p:cNvPr>
          <p:cNvSpPr/>
          <p:nvPr/>
        </p:nvSpPr>
        <p:spPr>
          <a:xfrm>
            <a:off x="6344412" y="2212848"/>
            <a:ext cx="5541264" cy="37673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Animal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hacerSonido</a:t>
            </a:r>
            <a:r>
              <a:rPr lang="es-MX" sz="1400" dirty="0">
                <a:solidFill>
                  <a:schemeClr val="bg1"/>
                </a:solidFill>
              </a:rPr>
              <a:t>()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("El animal hace un sonido");</a:t>
            </a:r>
          </a:p>
          <a:p>
            <a:r>
              <a:rPr lang="es-MX" sz="1400" dirty="0">
                <a:solidFill>
                  <a:schemeClr val="bg1"/>
                </a:solidFill>
              </a:rPr>
              <a:t>    }</a:t>
            </a:r>
          </a:p>
          <a:p>
            <a:r>
              <a:rPr lang="es-MX" sz="1400" dirty="0">
                <a:solidFill>
                  <a:schemeClr val="bg1"/>
                </a:solidFill>
              </a:rPr>
              <a:t>}</a:t>
            </a:r>
          </a:p>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Perro </a:t>
            </a:r>
            <a:r>
              <a:rPr lang="es-MX" sz="1400" dirty="0" err="1">
                <a:solidFill>
                  <a:schemeClr val="bg1"/>
                </a:solidFill>
              </a:rPr>
              <a:t>extends</a:t>
            </a:r>
            <a:r>
              <a:rPr lang="es-MX" sz="1400" dirty="0">
                <a:solidFill>
                  <a:schemeClr val="bg1"/>
                </a:solidFill>
              </a:rPr>
              <a:t> Animal {</a:t>
            </a:r>
          </a:p>
          <a:p>
            <a:r>
              <a:rPr lang="es-MX" sz="1400" dirty="0">
                <a:solidFill>
                  <a:schemeClr val="bg1"/>
                </a:solidFill>
              </a:rPr>
              <a:t>    @Override</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hacerSonido</a:t>
            </a:r>
            <a:r>
              <a:rPr lang="es-MX" sz="1400" dirty="0">
                <a:solidFill>
                  <a:schemeClr val="bg1"/>
                </a:solidFill>
              </a:rPr>
              <a:t>()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("El perro ladra");</a:t>
            </a:r>
          </a:p>
          <a:p>
            <a:r>
              <a:rPr lang="es-MX" sz="1400" dirty="0">
                <a:solidFill>
                  <a:schemeClr val="bg1"/>
                </a:solidFill>
              </a:rPr>
              <a:t>    }</a:t>
            </a:r>
          </a:p>
          <a:p>
            <a:r>
              <a:rPr lang="es-MX" sz="1400" dirty="0">
                <a:solidFill>
                  <a:schemeClr val="bg1"/>
                </a:solidFill>
              </a:rPr>
              <a:t>}</a:t>
            </a:r>
          </a:p>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Gato </a:t>
            </a:r>
            <a:r>
              <a:rPr lang="es-MX" sz="1400" dirty="0" err="1">
                <a:solidFill>
                  <a:schemeClr val="bg1"/>
                </a:solidFill>
              </a:rPr>
              <a:t>extends</a:t>
            </a:r>
            <a:r>
              <a:rPr lang="es-MX" sz="1400" dirty="0">
                <a:solidFill>
                  <a:schemeClr val="bg1"/>
                </a:solidFill>
              </a:rPr>
              <a:t> Animal {</a:t>
            </a:r>
          </a:p>
          <a:p>
            <a:r>
              <a:rPr lang="es-MX" sz="1400" dirty="0">
                <a:solidFill>
                  <a:schemeClr val="bg1"/>
                </a:solidFill>
              </a:rPr>
              <a:t>    @Override</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hacerSonido</a:t>
            </a:r>
            <a:r>
              <a:rPr lang="es-MX" sz="1400" dirty="0">
                <a:solidFill>
                  <a:schemeClr val="bg1"/>
                </a:solidFill>
              </a:rPr>
              <a:t>()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("El gato </a:t>
            </a:r>
            <a:r>
              <a:rPr lang="es-MX" sz="1400" dirty="0" err="1">
                <a:solidFill>
                  <a:schemeClr val="bg1"/>
                </a:solidFill>
              </a:rPr>
              <a:t>maulla</a:t>
            </a:r>
            <a:r>
              <a:rPr lang="es-MX" sz="1400" dirty="0">
                <a:solidFill>
                  <a:schemeClr val="bg1"/>
                </a:solidFill>
              </a:rPr>
              <a:t>");</a:t>
            </a:r>
          </a:p>
          <a:p>
            <a:r>
              <a:rPr lang="es-MX" sz="1400" dirty="0">
                <a:solidFill>
                  <a:schemeClr val="bg1"/>
                </a:solidFill>
              </a:rPr>
              <a:t>    }</a:t>
            </a:r>
          </a:p>
          <a:p>
            <a:r>
              <a:rPr lang="es-MX" sz="1400" dirty="0">
                <a:solidFill>
                  <a:schemeClr val="bg1"/>
                </a:solidFill>
              </a:rPr>
              <a:t>}</a:t>
            </a:r>
          </a:p>
        </p:txBody>
      </p:sp>
      <p:sp>
        <p:nvSpPr>
          <p:cNvPr id="6" name="Rectángulo 5">
            <a:hlinkClick r:id="rId2" action="ppaction://hlinksldjump"/>
            <a:extLst>
              <a:ext uri="{FF2B5EF4-FFF2-40B4-BE49-F238E27FC236}">
                <a16:creationId xmlns:a16="http://schemas.microsoft.com/office/drawing/2014/main" id="{DEB707BF-AD02-FEC5-3C4B-83BE44897E05}"/>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Flecha: a la derecha 1">
            <a:hlinkClick r:id="rId3" action="ppaction://hlinksldjump"/>
            <a:extLst>
              <a:ext uri="{FF2B5EF4-FFF2-40B4-BE49-F238E27FC236}">
                <a16:creationId xmlns:a16="http://schemas.microsoft.com/office/drawing/2014/main" id="{17B29ED6-99DC-5494-0F76-3BD4370A2126}"/>
              </a:ext>
            </a:extLst>
          </p:cNvPr>
          <p:cNvSpPr/>
          <p:nvPr/>
        </p:nvSpPr>
        <p:spPr>
          <a:xfrm>
            <a:off x="10210800" y="402336"/>
            <a:ext cx="1298448" cy="63093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Salir</a:t>
            </a:r>
            <a:endParaRPr lang="es-MX" dirty="0"/>
          </a:p>
        </p:txBody>
      </p:sp>
    </p:spTree>
    <p:extLst>
      <p:ext uri="{BB962C8B-B14F-4D97-AF65-F5344CB8AC3E}">
        <p14:creationId xmlns:p14="http://schemas.microsoft.com/office/powerpoint/2010/main" val="765048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98EF93A-75EA-D1A6-C2C3-625BB6E55E09}"/>
              </a:ext>
            </a:extLst>
          </p:cNvPr>
          <p:cNvSpPr/>
          <p:nvPr/>
        </p:nvSpPr>
        <p:spPr>
          <a:xfrm>
            <a:off x="0" y="0"/>
            <a:ext cx="12192000" cy="6858000"/>
          </a:xfrm>
          <a:prstGeom prst="rect">
            <a:avLst/>
          </a:prstGeom>
          <a:solidFill>
            <a:srgbClr val="00B0F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3" name="Cinta: inclinada hacia abajo 2">
            <a:extLst>
              <a:ext uri="{FF2B5EF4-FFF2-40B4-BE49-F238E27FC236}">
                <a16:creationId xmlns:a16="http://schemas.microsoft.com/office/drawing/2014/main" id="{AEDCBBF5-C5FC-5873-307B-0797C48A782F}"/>
              </a:ext>
            </a:extLst>
          </p:cNvPr>
          <p:cNvSpPr/>
          <p:nvPr/>
        </p:nvSpPr>
        <p:spPr>
          <a:xfrm>
            <a:off x="3325368" y="164592"/>
            <a:ext cx="5541264" cy="868680"/>
          </a:xfrm>
          <a:prstGeom prst="ribb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Clases Abstractas</a:t>
            </a:r>
            <a:endParaRPr lang="es-MX" dirty="0"/>
          </a:p>
        </p:txBody>
      </p:sp>
      <p:sp>
        <p:nvSpPr>
          <p:cNvPr id="4" name="Rectángulo: esquinas redondeadas 3">
            <a:extLst>
              <a:ext uri="{FF2B5EF4-FFF2-40B4-BE49-F238E27FC236}">
                <a16:creationId xmlns:a16="http://schemas.microsoft.com/office/drawing/2014/main" id="{F91080BA-8A7C-2BF8-E0BF-406343F7139E}"/>
              </a:ext>
            </a:extLst>
          </p:cNvPr>
          <p:cNvSpPr/>
          <p:nvPr/>
        </p:nvSpPr>
        <p:spPr>
          <a:xfrm>
            <a:off x="2119884" y="1490472"/>
            <a:ext cx="2191512" cy="612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Concepto</a:t>
            </a:r>
            <a:endParaRPr lang="es-MX" dirty="0"/>
          </a:p>
        </p:txBody>
      </p:sp>
      <p:sp>
        <p:nvSpPr>
          <p:cNvPr id="7" name="Rectángulo 6">
            <a:extLst>
              <a:ext uri="{FF2B5EF4-FFF2-40B4-BE49-F238E27FC236}">
                <a16:creationId xmlns:a16="http://schemas.microsoft.com/office/drawing/2014/main" id="{C358C9AC-6DB5-9C0C-5B4A-EE6C5D302CB2}"/>
              </a:ext>
            </a:extLst>
          </p:cNvPr>
          <p:cNvSpPr/>
          <p:nvPr/>
        </p:nvSpPr>
        <p:spPr>
          <a:xfrm>
            <a:off x="1075944" y="3118105"/>
            <a:ext cx="4279392" cy="1636776"/>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just"/>
            <a:r>
              <a:rPr lang="es-ES" dirty="0"/>
              <a:t>Una clase abstracta es una clase que no se puede instanciar directamente, es decir, no se pueden crear objetos de esa clase específica. En cambio, se utiliza como clases base para otras clases mediante la herencia.</a:t>
            </a:r>
          </a:p>
        </p:txBody>
      </p:sp>
      <p:sp>
        <p:nvSpPr>
          <p:cNvPr id="9" name="Rectángulo: esquinas redondeadas 8">
            <a:extLst>
              <a:ext uri="{FF2B5EF4-FFF2-40B4-BE49-F238E27FC236}">
                <a16:creationId xmlns:a16="http://schemas.microsoft.com/office/drawing/2014/main" id="{071FF48E-B4F7-2424-8434-7BE720A603F8}"/>
              </a:ext>
            </a:extLst>
          </p:cNvPr>
          <p:cNvSpPr/>
          <p:nvPr/>
        </p:nvSpPr>
        <p:spPr>
          <a:xfrm>
            <a:off x="8019288" y="1490472"/>
            <a:ext cx="2191512" cy="612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Ejemplo</a:t>
            </a:r>
            <a:endParaRPr lang="es-MX" dirty="0"/>
          </a:p>
        </p:txBody>
      </p:sp>
      <p:sp>
        <p:nvSpPr>
          <p:cNvPr id="10" name="Rectángulo 9">
            <a:extLst>
              <a:ext uri="{FF2B5EF4-FFF2-40B4-BE49-F238E27FC236}">
                <a16:creationId xmlns:a16="http://schemas.microsoft.com/office/drawing/2014/main" id="{8E24E325-5CF6-F77F-1ACB-F88CCAEB8C15}"/>
              </a:ext>
            </a:extLst>
          </p:cNvPr>
          <p:cNvSpPr/>
          <p:nvPr/>
        </p:nvSpPr>
        <p:spPr>
          <a:xfrm>
            <a:off x="6344412" y="2253997"/>
            <a:ext cx="5541264" cy="3364992"/>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r>
              <a:rPr lang="es-MX" sz="1400" dirty="0" err="1">
                <a:solidFill>
                  <a:schemeClr val="bg1"/>
                </a:solidFill>
              </a:rPr>
              <a:t>public</a:t>
            </a:r>
            <a:r>
              <a:rPr lang="es-MX" sz="1400" dirty="0">
                <a:solidFill>
                  <a:schemeClr val="bg1"/>
                </a:solidFill>
              </a:rPr>
              <a:t> </a:t>
            </a:r>
            <a:r>
              <a:rPr lang="es-MX" sz="1400" dirty="0" err="1">
                <a:solidFill>
                  <a:schemeClr val="bg1"/>
                </a:solidFill>
              </a:rPr>
              <a:t>abstract</a:t>
            </a:r>
            <a:r>
              <a:rPr lang="es-MX" sz="1400" dirty="0">
                <a:solidFill>
                  <a:schemeClr val="bg1"/>
                </a:solidFill>
              </a:rPr>
              <a:t> </a:t>
            </a:r>
            <a:r>
              <a:rPr lang="es-MX" sz="1400" dirty="0" err="1">
                <a:solidFill>
                  <a:schemeClr val="bg1"/>
                </a:solidFill>
              </a:rPr>
              <a:t>class</a:t>
            </a:r>
            <a:r>
              <a:rPr lang="es-MX" sz="1400" dirty="0">
                <a:solidFill>
                  <a:schemeClr val="bg1"/>
                </a:solidFill>
              </a:rPr>
              <a:t> Figura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abstract</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calcularArea</a:t>
            </a:r>
            <a:r>
              <a:rPr lang="es-MX" sz="1400" dirty="0">
                <a:solidFill>
                  <a:schemeClr val="bg1"/>
                </a:solidFill>
              </a:rPr>
              <a:t>();</a:t>
            </a:r>
          </a:p>
          <a:p>
            <a:r>
              <a:rPr lang="es-MX" sz="1400" dirty="0">
                <a:solidFill>
                  <a:schemeClr val="bg1"/>
                </a:solidFill>
              </a:rPr>
              <a:t>}</a:t>
            </a:r>
          </a:p>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a:t>
            </a:r>
            <a:r>
              <a:rPr lang="es-MX" sz="1400" dirty="0" err="1">
                <a:solidFill>
                  <a:schemeClr val="bg1"/>
                </a:solidFill>
              </a:rPr>
              <a:t>Rectangulo</a:t>
            </a:r>
            <a:r>
              <a:rPr lang="es-MX" sz="1400" dirty="0">
                <a:solidFill>
                  <a:schemeClr val="bg1"/>
                </a:solidFill>
              </a:rPr>
              <a:t> </a:t>
            </a:r>
            <a:r>
              <a:rPr lang="es-MX" sz="1400" dirty="0" err="1">
                <a:solidFill>
                  <a:schemeClr val="bg1"/>
                </a:solidFill>
              </a:rPr>
              <a:t>extends</a:t>
            </a:r>
            <a:r>
              <a:rPr lang="es-MX" sz="1400" dirty="0">
                <a:solidFill>
                  <a:schemeClr val="bg1"/>
                </a:solidFill>
              </a:rPr>
              <a:t> Figura {</a:t>
            </a:r>
          </a:p>
          <a:p>
            <a:r>
              <a:rPr lang="es-MX" sz="1400" dirty="0">
                <a:solidFill>
                  <a:schemeClr val="bg1"/>
                </a:solidFill>
              </a:rPr>
              <a:t>    </a:t>
            </a:r>
            <a:r>
              <a:rPr lang="es-MX" sz="1400" dirty="0" err="1">
                <a:solidFill>
                  <a:schemeClr val="bg1"/>
                </a:solidFill>
              </a:rPr>
              <a:t>private</a:t>
            </a:r>
            <a:r>
              <a:rPr lang="es-MX" sz="1400" dirty="0">
                <a:solidFill>
                  <a:schemeClr val="bg1"/>
                </a:solidFill>
              </a:rPr>
              <a:t> </a:t>
            </a:r>
            <a:r>
              <a:rPr lang="es-MX" sz="1400" dirty="0" err="1">
                <a:solidFill>
                  <a:schemeClr val="bg1"/>
                </a:solidFill>
              </a:rPr>
              <a:t>int</a:t>
            </a:r>
            <a:r>
              <a:rPr lang="es-MX" sz="1400" dirty="0">
                <a:solidFill>
                  <a:schemeClr val="bg1"/>
                </a:solidFill>
              </a:rPr>
              <a:t> ancho;</a:t>
            </a:r>
          </a:p>
          <a:p>
            <a:r>
              <a:rPr lang="es-MX" sz="1400" dirty="0">
                <a:solidFill>
                  <a:schemeClr val="bg1"/>
                </a:solidFill>
              </a:rPr>
              <a:t>    </a:t>
            </a:r>
            <a:r>
              <a:rPr lang="es-MX" sz="1400" dirty="0" err="1">
                <a:solidFill>
                  <a:schemeClr val="bg1"/>
                </a:solidFill>
              </a:rPr>
              <a:t>private</a:t>
            </a:r>
            <a:r>
              <a:rPr lang="es-MX" sz="1400" dirty="0">
                <a:solidFill>
                  <a:schemeClr val="bg1"/>
                </a:solidFill>
              </a:rPr>
              <a:t> </a:t>
            </a:r>
            <a:r>
              <a:rPr lang="es-MX" sz="1400" dirty="0" err="1">
                <a:solidFill>
                  <a:schemeClr val="bg1"/>
                </a:solidFill>
              </a:rPr>
              <a:t>int</a:t>
            </a:r>
            <a:r>
              <a:rPr lang="es-MX" sz="1400" dirty="0">
                <a:solidFill>
                  <a:schemeClr val="bg1"/>
                </a:solidFill>
              </a:rPr>
              <a:t> altura;</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Rectangulo</a:t>
            </a:r>
            <a:r>
              <a:rPr lang="es-MX" sz="1400" dirty="0">
                <a:solidFill>
                  <a:schemeClr val="bg1"/>
                </a:solidFill>
              </a:rPr>
              <a:t>(</a:t>
            </a:r>
            <a:r>
              <a:rPr lang="es-MX" sz="1400" dirty="0" err="1">
                <a:solidFill>
                  <a:schemeClr val="bg1"/>
                </a:solidFill>
              </a:rPr>
              <a:t>int</a:t>
            </a:r>
            <a:r>
              <a:rPr lang="es-MX" sz="1400" dirty="0">
                <a:solidFill>
                  <a:schemeClr val="bg1"/>
                </a:solidFill>
              </a:rPr>
              <a:t> ancho, </a:t>
            </a:r>
            <a:r>
              <a:rPr lang="es-MX" sz="1400" dirty="0" err="1">
                <a:solidFill>
                  <a:schemeClr val="bg1"/>
                </a:solidFill>
              </a:rPr>
              <a:t>int</a:t>
            </a:r>
            <a:r>
              <a:rPr lang="es-MX" sz="1400" dirty="0">
                <a:solidFill>
                  <a:schemeClr val="bg1"/>
                </a:solidFill>
              </a:rPr>
              <a:t> altura) {</a:t>
            </a:r>
          </a:p>
          <a:p>
            <a:r>
              <a:rPr lang="es-MX" sz="1400" dirty="0">
                <a:solidFill>
                  <a:schemeClr val="bg1"/>
                </a:solidFill>
              </a:rPr>
              <a:t>        </a:t>
            </a:r>
            <a:r>
              <a:rPr lang="es-MX" sz="1400" dirty="0" err="1">
                <a:solidFill>
                  <a:schemeClr val="bg1"/>
                </a:solidFill>
              </a:rPr>
              <a:t>this.ancho</a:t>
            </a:r>
            <a:r>
              <a:rPr lang="es-MX" sz="1400" dirty="0">
                <a:solidFill>
                  <a:schemeClr val="bg1"/>
                </a:solidFill>
              </a:rPr>
              <a:t> = ancho;</a:t>
            </a:r>
          </a:p>
          <a:p>
            <a:r>
              <a:rPr lang="es-MX" sz="1400" dirty="0">
                <a:solidFill>
                  <a:schemeClr val="bg1"/>
                </a:solidFill>
              </a:rPr>
              <a:t>        </a:t>
            </a:r>
            <a:r>
              <a:rPr lang="es-MX" sz="1400" dirty="0" err="1">
                <a:solidFill>
                  <a:schemeClr val="bg1"/>
                </a:solidFill>
              </a:rPr>
              <a:t>this.altura</a:t>
            </a:r>
            <a:r>
              <a:rPr lang="es-MX" sz="1400" dirty="0">
                <a:solidFill>
                  <a:schemeClr val="bg1"/>
                </a:solidFill>
              </a:rPr>
              <a:t> = altura;</a:t>
            </a:r>
          </a:p>
          <a:p>
            <a:r>
              <a:rPr lang="es-MX" sz="1400" dirty="0">
                <a:solidFill>
                  <a:schemeClr val="bg1"/>
                </a:solidFill>
              </a:rPr>
              <a:t>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calcularArea</a:t>
            </a:r>
            <a:r>
              <a:rPr lang="es-MX" sz="1400" dirty="0">
                <a:solidFill>
                  <a:schemeClr val="bg1"/>
                </a:solidFill>
              </a:rPr>
              <a:t>() {</a:t>
            </a:r>
          </a:p>
          <a:p>
            <a:r>
              <a:rPr lang="es-MX" sz="1400" dirty="0">
                <a:solidFill>
                  <a:schemeClr val="bg1"/>
                </a:solidFill>
              </a:rPr>
              <a:t>        </a:t>
            </a:r>
            <a:r>
              <a:rPr lang="es-MX" sz="1400" dirty="0" err="1">
                <a:solidFill>
                  <a:schemeClr val="bg1"/>
                </a:solidFill>
              </a:rPr>
              <a:t>int</a:t>
            </a:r>
            <a:r>
              <a:rPr lang="es-MX" sz="1400" dirty="0">
                <a:solidFill>
                  <a:schemeClr val="bg1"/>
                </a:solidFill>
              </a:rPr>
              <a:t> </a:t>
            </a:r>
            <a:r>
              <a:rPr lang="es-MX" sz="1400" dirty="0" err="1">
                <a:solidFill>
                  <a:schemeClr val="bg1"/>
                </a:solidFill>
              </a:rPr>
              <a:t>area</a:t>
            </a:r>
            <a:r>
              <a:rPr lang="es-MX" sz="1400" dirty="0">
                <a:solidFill>
                  <a:schemeClr val="bg1"/>
                </a:solidFill>
              </a:rPr>
              <a:t> = ancho * altura;</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("El área del rectángulo es: " + </a:t>
            </a:r>
            <a:r>
              <a:rPr lang="es-MX" sz="1400" dirty="0" err="1">
                <a:solidFill>
                  <a:schemeClr val="bg1"/>
                </a:solidFill>
              </a:rPr>
              <a:t>area</a:t>
            </a:r>
            <a:r>
              <a:rPr lang="es-MX" sz="1400" dirty="0">
                <a:solidFill>
                  <a:schemeClr val="bg1"/>
                </a:solidFill>
              </a:rPr>
              <a:t>);</a:t>
            </a:r>
          </a:p>
          <a:p>
            <a:r>
              <a:rPr lang="es-MX" sz="1400" dirty="0">
                <a:solidFill>
                  <a:schemeClr val="bg1"/>
                </a:solidFill>
              </a:rPr>
              <a:t>    }</a:t>
            </a:r>
          </a:p>
          <a:p>
            <a:r>
              <a:rPr lang="es-MX" sz="1400" dirty="0">
                <a:solidFill>
                  <a:schemeClr val="bg1"/>
                </a:solidFill>
              </a:rPr>
              <a:t>}</a:t>
            </a:r>
          </a:p>
        </p:txBody>
      </p:sp>
      <p:sp>
        <p:nvSpPr>
          <p:cNvPr id="6" name="Rectángulo 5">
            <a:hlinkClick r:id="rId2" action="ppaction://hlinksldjump"/>
            <a:extLst>
              <a:ext uri="{FF2B5EF4-FFF2-40B4-BE49-F238E27FC236}">
                <a16:creationId xmlns:a16="http://schemas.microsoft.com/office/drawing/2014/main" id="{9A4E41C3-4ED1-4E3D-A145-BAACD6AF6FFA}"/>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Flecha: a la derecha 1">
            <a:hlinkClick r:id="rId3" action="ppaction://hlinksldjump"/>
            <a:extLst>
              <a:ext uri="{FF2B5EF4-FFF2-40B4-BE49-F238E27FC236}">
                <a16:creationId xmlns:a16="http://schemas.microsoft.com/office/drawing/2014/main" id="{17B29ED6-99DC-5494-0F76-3BD4370A2126}"/>
              </a:ext>
            </a:extLst>
          </p:cNvPr>
          <p:cNvSpPr/>
          <p:nvPr/>
        </p:nvSpPr>
        <p:spPr>
          <a:xfrm>
            <a:off x="10210800" y="402336"/>
            <a:ext cx="1298448" cy="63093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Salir</a:t>
            </a:r>
            <a:endParaRPr lang="es-MX" dirty="0"/>
          </a:p>
        </p:txBody>
      </p:sp>
    </p:spTree>
    <p:extLst>
      <p:ext uri="{BB962C8B-B14F-4D97-AF65-F5344CB8AC3E}">
        <p14:creationId xmlns:p14="http://schemas.microsoft.com/office/powerpoint/2010/main" val="27040321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5133C71-AEFA-2EB1-D909-7C394475E883}"/>
              </a:ext>
            </a:extLst>
          </p:cNvPr>
          <p:cNvSpPr/>
          <p:nvPr/>
        </p:nvSpPr>
        <p:spPr>
          <a:xfrm>
            <a:off x="0" y="0"/>
            <a:ext cx="12192000" cy="6858000"/>
          </a:xfrm>
          <a:prstGeom prst="rect">
            <a:avLst/>
          </a:prstGeom>
          <a:solidFill>
            <a:srgbClr val="FF3300"/>
          </a:solidFill>
          <a:ln>
            <a:noFill/>
          </a:ln>
          <a:effectLst>
            <a:innerShdw blurRad="12700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3" name="Cinta: inclinada hacia abajo 2">
            <a:extLst>
              <a:ext uri="{FF2B5EF4-FFF2-40B4-BE49-F238E27FC236}">
                <a16:creationId xmlns:a16="http://schemas.microsoft.com/office/drawing/2014/main" id="{AEDCBBF5-C5FC-5873-307B-0797C48A782F}"/>
              </a:ext>
            </a:extLst>
          </p:cNvPr>
          <p:cNvSpPr/>
          <p:nvPr/>
        </p:nvSpPr>
        <p:spPr>
          <a:xfrm>
            <a:off x="3325368" y="164592"/>
            <a:ext cx="5541264" cy="868680"/>
          </a:xfrm>
          <a:prstGeom prst="ribb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Sobreescritura de métodos</a:t>
            </a:r>
            <a:endParaRPr lang="es-MX" dirty="0"/>
          </a:p>
        </p:txBody>
      </p:sp>
      <p:sp>
        <p:nvSpPr>
          <p:cNvPr id="4" name="Rectángulo: esquinas redondeadas 3">
            <a:extLst>
              <a:ext uri="{FF2B5EF4-FFF2-40B4-BE49-F238E27FC236}">
                <a16:creationId xmlns:a16="http://schemas.microsoft.com/office/drawing/2014/main" id="{F91080BA-8A7C-2BF8-E0BF-406343F7139E}"/>
              </a:ext>
            </a:extLst>
          </p:cNvPr>
          <p:cNvSpPr/>
          <p:nvPr/>
        </p:nvSpPr>
        <p:spPr>
          <a:xfrm>
            <a:off x="2119884" y="1490472"/>
            <a:ext cx="2191512" cy="612648"/>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Concepto</a:t>
            </a:r>
            <a:endParaRPr lang="es-MX" dirty="0"/>
          </a:p>
        </p:txBody>
      </p:sp>
      <p:sp>
        <p:nvSpPr>
          <p:cNvPr id="7" name="Rectángulo 6">
            <a:extLst>
              <a:ext uri="{FF2B5EF4-FFF2-40B4-BE49-F238E27FC236}">
                <a16:creationId xmlns:a16="http://schemas.microsoft.com/office/drawing/2014/main" id="{C358C9AC-6DB5-9C0C-5B4A-EE6C5D302CB2}"/>
              </a:ext>
            </a:extLst>
          </p:cNvPr>
          <p:cNvSpPr/>
          <p:nvPr/>
        </p:nvSpPr>
        <p:spPr>
          <a:xfrm>
            <a:off x="1075944" y="2253998"/>
            <a:ext cx="4279392" cy="3753610"/>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s-ES" dirty="0"/>
              <a:t>La sobreescritura de métodos, es un concepto de la programación orientada a objetos que permite que una subclase proporcione su propia implementación de un método heredado de su superclase.</a:t>
            </a:r>
          </a:p>
          <a:p>
            <a:pPr algn="l"/>
            <a:r>
              <a:rPr lang="es-ES" dirty="0"/>
              <a:t>Cuando una subclase hereda un método de su superclase, tiene la opción de modificar o "sobrescribir" ese método para adaptarlo a su propio comportamiento específico. Para sobrescribir un método, la subclase debe declarar un método con la misma firma (nombre, parámetros y tipo de retorno) que el método heredado.</a:t>
            </a:r>
          </a:p>
        </p:txBody>
      </p:sp>
      <p:sp>
        <p:nvSpPr>
          <p:cNvPr id="9" name="Rectángulo: esquinas redondeadas 8">
            <a:extLst>
              <a:ext uri="{FF2B5EF4-FFF2-40B4-BE49-F238E27FC236}">
                <a16:creationId xmlns:a16="http://schemas.microsoft.com/office/drawing/2014/main" id="{071FF48E-B4F7-2424-8434-7BE720A603F8}"/>
              </a:ext>
            </a:extLst>
          </p:cNvPr>
          <p:cNvSpPr/>
          <p:nvPr/>
        </p:nvSpPr>
        <p:spPr>
          <a:xfrm>
            <a:off x="8019288" y="1490472"/>
            <a:ext cx="2191512" cy="612648"/>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Ejemplo</a:t>
            </a:r>
            <a:endParaRPr lang="es-MX" dirty="0"/>
          </a:p>
        </p:txBody>
      </p:sp>
      <p:sp>
        <p:nvSpPr>
          <p:cNvPr id="10" name="Rectángulo 9">
            <a:extLst>
              <a:ext uri="{FF2B5EF4-FFF2-40B4-BE49-F238E27FC236}">
                <a16:creationId xmlns:a16="http://schemas.microsoft.com/office/drawing/2014/main" id="{8E24E325-5CF6-F77F-1ACB-F88CCAEB8C15}"/>
              </a:ext>
            </a:extLst>
          </p:cNvPr>
          <p:cNvSpPr/>
          <p:nvPr/>
        </p:nvSpPr>
        <p:spPr>
          <a:xfrm>
            <a:off x="6344412" y="2948941"/>
            <a:ext cx="5541264" cy="2363724"/>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Animal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hacerSonido</a:t>
            </a:r>
            <a:r>
              <a:rPr lang="es-MX" sz="1400" dirty="0">
                <a:solidFill>
                  <a:schemeClr val="bg1"/>
                </a:solidFill>
              </a:rPr>
              <a:t>()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("El animal hace un sonido");</a:t>
            </a:r>
          </a:p>
          <a:p>
            <a:r>
              <a:rPr lang="es-MX" sz="1400" dirty="0">
                <a:solidFill>
                  <a:schemeClr val="bg1"/>
                </a:solidFill>
              </a:rPr>
              <a:t>    }</a:t>
            </a:r>
          </a:p>
          <a:p>
            <a:r>
              <a:rPr lang="es-MX" sz="1400" dirty="0">
                <a:solidFill>
                  <a:schemeClr val="bg1"/>
                </a:solidFill>
              </a:rPr>
              <a:t>}</a:t>
            </a:r>
          </a:p>
          <a:p>
            <a:r>
              <a:rPr lang="es-MX" sz="1400" dirty="0" err="1">
                <a:solidFill>
                  <a:schemeClr val="bg1"/>
                </a:solidFill>
              </a:rPr>
              <a:t>public</a:t>
            </a:r>
            <a:r>
              <a:rPr lang="es-MX" sz="1400" dirty="0">
                <a:solidFill>
                  <a:schemeClr val="bg1"/>
                </a:solidFill>
              </a:rPr>
              <a:t> </a:t>
            </a:r>
            <a:r>
              <a:rPr lang="es-MX" sz="1400" dirty="0" err="1">
                <a:solidFill>
                  <a:schemeClr val="bg1"/>
                </a:solidFill>
              </a:rPr>
              <a:t>class</a:t>
            </a:r>
            <a:r>
              <a:rPr lang="es-MX" sz="1400" dirty="0">
                <a:solidFill>
                  <a:schemeClr val="bg1"/>
                </a:solidFill>
              </a:rPr>
              <a:t> Perro </a:t>
            </a:r>
            <a:r>
              <a:rPr lang="es-MX" sz="1400" dirty="0" err="1">
                <a:solidFill>
                  <a:schemeClr val="bg1"/>
                </a:solidFill>
              </a:rPr>
              <a:t>extends</a:t>
            </a:r>
            <a:r>
              <a:rPr lang="es-MX" sz="1400" dirty="0">
                <a:solidFill>
                  <a:schemeClr val="bg1"/>
                </a:solidFill>
              </a:rPr>
              <a:t> Animal {</a:t>
            </a:r>
          </a:p>
          <a:p>
            <a:r>
              <a:rPr lang="es-MX" sz="1400" dirty="0">
                <a:solidFill>
                  <a:schemeClr val="bg1"/>
                </a:solidFill>
              </a:rPr>
              <a:t>    </a:t>
            </a:r>
            <a:r>
              <a:rPr lang="es-MX" sz="1400" dirty="0" err="1">
                <a:solidFill>
                  <a:schemeClr val="bg1"/>
                </a:solidFill>
              </a:rPr>
              <a:t>public</a:t>
            </a:r>
            <a:r>
              <a:rPr lang="es-MX" sz="1400" dirty="0">
                <a:solidFill>
                  <a:schemeClr val="bg1"/>
                </a:solidFill>
              </a:rPr>
              <a:t> </a:t>
            </a:r>
            <a:r>
              <a:rPr lang="es-MX" sz="1400" dirty="0" err="1">
                <a:solidFill>
                  <a:schemeClr val="bg1"/>
                </a:solidFill>
              </a:rPr>
              <a:t>void</a:t>
            </a:r>
            <a:r>
              <a:rPr lang="es-MX" sz="1400" dirty="0">
                <a:solidFill>
                  <a:schemeClr val="bg1"/>
                </a:solidFill>
              </a:rPr>
              <a:t> </a:t>
            </a:r>
            <a:r>
              <a:rPr lang="es-MX" sz="1400" dirty="0" err="1">
                <a:solidFill>
                  <a:schemeClr val="bg1"/>
                </a:solidFill>
              </a:rPr>
              <a:t>hacerSonido</a:t>
            </a:r>
            <a:r>
              <a:rPr lang="es-MX" sz="1400" dirty="0">
                <a:solidFill>
                  <a:schemeClr val="bg1"/>
                </a:solidFill>
              </a:rPr>
              <a:t>() {</a:t>
            </a:r>
          </a:p>
          <a:p>
            <a:r>
              <a:rPr lang="es-MX" sz="1400" dirty="0">
                <a:solidFill>
                  <a:schemeClr val="bg1"/>
                </a:solidFill>
              </a:rPr>
              <a:t>        </a:t>
            </a:r>
            <a:r>
              <a:rPr lang="es-MX" sz="1400" dirty="0" err="1">
                <a:solidFill>
                  <a:schemeClr val="bg1"/>
                </a:solidFill>
              </a:rPr>
              <a:t>System.out.println</a:t>
            </a:r>
            <a:r>
              <a:rPr lang="es-MX" sz="1400" dirty="0">
                <a:solidFill>
                  <a:schemeClr val="bg1"/>
                </a:solidFill>
              </a:rPr>
              <a:t>("El perro ladra");</a:t>
            </a:r>
          </a:p>
          <a:p>
            <a:r>
              <a:rPr lang="es-MX" sz="1400" dirty="0">
                <a:solidFill>
                  <a:schemeClr val="bg1"/>
                </a:solidFill>
              </a:rPr>
              <a:t>    }</a:t>
            </a:r>
          </a:p>
          <a:p>
            <a:r>
              <a:rPr lang="es-MX" sz="1400" dirty="0">
                <a:solidFill>
                  <a:schemeClr val="bg1"/>
                </a:solidFill>
              </a:rPr>
              <a:t>}</a:t>
            </a:r>
          </a:p>
        </p:txBody>
      </p:sp>
      <p:sp>
        <p:nvSpPr>
          <p:cNvPr id="13" name="Rectángulo 12">
            <a:hlinkClick r:id="rId2" action="ppaction://hlinksldjump"/>
            <a:extLst>
              <a:ext uri="{FF2B5EF4-FFF2-40B4-BE49-F238E27FC236}">
                <a16:creationId xmlns:a16="http://schemas.microsoft.com/office/drawing/2014/main" id="{0150FE91-91A8-6902-0597-5234E0EB207B}"/>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Flecha: a la derecha 1">
            <a:hlinkClick r:id="rId3" action="ppaction://hlinksldjump"/>
            <a:extLst>
              <a:ext uri="{FF2B5EF4-FFF2-40B4-BE49-F238E27FC236}">
                <a16:creationId xmlns:a16="http://schemas.microsoft.com/office/drawing/2014/main" id="{17B29ED6-99DC-5494-0F76-3BD4370A2126}"/>
              </a:ext>
            </a:extLst>
          </p:cNvPr>
          <p:cNvSpPr/>
          <p:nvPr/>
        </p:nvSpPr>
        <p:spPr>
          <a:xfrm>
            <a:off x="10210800" y="402336"/>
            <a:ext cx="1298448" cy="63093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Salir</a:t>
            </a:r>
            <a:endParaRPr lang="es-MX" dirty="0"/>
          </a:p>
        </p:txBody>
      </p:sp>
    </p:spTree>
    <p:extLst>
      <p:ext uri="{BB962C8B-B14F-4D97-AF65-F5344CB8AC3E}">
        <p14:creationId xmlns:p14="http://schemas.microsoft.com/office/powerpoint/2010/main" val="259813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1387</Words>
  <Application>Microsoft Office PowerPoint</Application>
  <PresentationFormat>Panorámica</PresentationFormat>
  <Paragraphs>191</Paragraphs>
  <Slides>10</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10</vt:i4>
      </vt:variant>
    </vt:vector>
  </HeadingPairs>
  <TitlesOfParts>
    <vt:vector size="21" baseType="lpstr">
      <vt:lpstr>Agency FB</vt:lpstr>
      <vt:lpstr>Arial</vt:lpstr>
      <vt:lpstr>Arial Rounded MT Bold</vt:lpstr>
      <vt:lpstr>Bell MT</vt:lpstr>
      <vt:lpstr>Berlin Sans FB Demi</vt:lpstr>
      <vt:lpstr>Bodoni MT</vt:lpstr>
      <vt:lpstr>Britannic Bold</vt:lpstr>
      <vt:lpstr>Calibri</vt:lpstr>
      <vt:lpstr>Calibri Light</vt:lpstr>
      <vt:lpstr>Century Gothic</vt:lpstr>
      <vt:lpstr>Tema de Office</vt:lpstr>
      <vt:lpstr>Instituto Tecnológico de Orizaba</vt:lpstr>
      <vt:lpstr>Jerarquía de clases</vt:lpstr>
      <vt:lpstr>Diagrama UML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de Orizaba</dc:title>
  <dc:creator>KEVIN HERNáNDEZ HEREDIA</dc:creator>
  <cp:lastModifiedBy>KEVIN HERNáNDEZ HEREDIA</cp:lastModifiedBy>
  <cp:revision>20</cp:revision>
  <dcterms:created xsi:type="dcterms:W3CDTF">2023-06-01T03:42:25Z</dcterms:created>
  <dcterms:modified xsi:type="dcterms:W3CDTF">2023-06-01T20:13:54Z</dcterms:modified>
</cp:coreProperties>
</file>