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4" r:id="rId7"/>
    <p:sldId id="265" r:id="rId8"/>
    <p:sldId id="259" r:id="rId9"/>
    <p:sldId id="266" r:id="rId10"/>
    <p:sldId id="260" r:id="rId11"/>
    <p:sldId id="267" r:id="rId12"/>
    <p:sldId id="268" r:id="rId13"/>
    <p:sldId id="261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F3C0D2DB-4C58-49AA-A945-FA54C19D79FC}">
          <p14:sldIdLst>
            <p14:sldId id="256"/>
          </p14:sldIdLst>
        </p14:section>
        <p14:section name="Tipos de Clases" id="{170DB289-2459-48FA-A19D-9CA44804C3E7}">
          <p14:sldIdLst>
            <p14:sldId id="257"/>
            <p14:sldId id="263"/>
            <p14:sldId id="262"/>
          </p14:sldIdLst>
        </p14:section>
        <p14:section name="Tipos de Asociaciones" id="{F20DC850-AA4F-437E-B6B7-B0576249DCAD}">
          <p14:sldIdLst>
            <p14:sldId id="258"/>
            <p14:sldId id="264"/>
            <p14:sldId id="265"/>
          </p14:sldIdLst>
        </p14:section>
        <p14:section name="Tipos de Composiciones" id="{41DCB533-7F8F-48CF-8BC3-9534B095CAA4}">
          <p14:sldIdLst>
            <p14:sldId id="259"/>
            <p14:sldId id="266"/>
          </p14:sldIdLst>
        </p14:section>
        <p14:section name="Tipos de Clases Anidadas" id="{ABFA60DA-CFA9-4B59-98E2-41B3CD977EE5}">
          <p14:sldIdLst>
            <p14:sldId id="260"/>
            <p14:sldId id="267"/>
            <p14:sldId id="268"/>
          </p14:sldIdLst>
        </p14:section>
        <p14:section name="Clases Anónimas" id="{26886194-7C91-4EB9-A69A-ADDEAEE34B00}">
          <p14:sldIdLst>
            <p14:sldId id="26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9900CC"/>
    <a:srgbClr val="CC00CC"/>
    <a:srgbClr val="9130A0"/>
    <a:srgbClr val="FF6600"/>
    <a:srgbClr val="006699"/>
    <a:srgbClr val="FF9933"/>
    <a:srgbClr val="FF3300"/>
    <a:srgbClr val="0099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3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EEB3-7B0E-478C-962A-38A89EE3354E}" type="datetimeFigureOut">
              <a:rPr lang="es-MX" smtClean="0"/>
              <a:t>04/05/2023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C88E-D8AB-4D7C-8FB4-44D271783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73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EEB3-7B0E-478C-962A-38A89EE3354E}" type="datetimeFigureOut">
              <a:rPr lang="es-MX" smtClean="0"/>
              <a:t>04/05/2023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C88E-D8AB-4D7C-8FB4-44D271783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3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EEB3-7B0E-478C-962A-38A89EE3354E}" type="datetimeFigureOut">
              <a:rPr lang="es-MX" smtClean="0"/>
              <a:t>04/05/2023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C88E-D8AB-4D7C-8FB4-44D271783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22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EEB3-7B0E-478C-962A-38A89EE3354E}" type="datetimeFigureOut">
              <a:rPr lang="es-MX" smtClean="0"/>
              <a:t>04/05/2023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C88E-D8AB-4D7C-8FB4-44D271783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78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EEB3-7B0E-478C-962A-38A89EE3354E}" type="datetimeFigureOut">
              <a:rPr lang="es-MX" smtClean="0"/>
              <a:t>04/05/2023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C88E-D8AB-4D7C-8FB4-44D271783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97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EEB3-7B0E-478C-962A-38A89EE3354E}" type="datetimeFigureOut">
              <a:rPr lang="es-MX" smtClean="0"/>
              <a:t>04/05/2023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C88E-D8AB-4D7C-8FB4-44D271783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177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EEB3-7B0E-478C-962A-38A89EE3354E}" type="datetimeFigureOut">
              <a:rPr lang="es-MX" smtClean="0"/>
              <a:t>04/05/2023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C88E-D8AB-4D7C-8FB4-44D271783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81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EEB3-7B0E-478C-962A-38A89EE3354E}" type="datetimeFigureOut">
              <a:rPr lang="es-MX" smtClean="0"/>
              <a:t>04/05/2023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C88E-D8AB-4D7C-8FB4-44D271783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61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EEB3-7B0E-478C-962A-38A89EE3354E}" type="datetimeFigureOut">
              <a:rPr lang="es-MX" smtClean="0"/>
              <a:t>04/05/2023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C88E-D8AB-4D7C-8FB4-44D271783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313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EEB3-7B0E-478C-962A-38A89EE3354E}" type="datetimeFigureOut">
              <a:rPr lang="es-MX" smtClean="0"/>
              <a:t>04/05/2023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C88E-D8AB-4D7C-8FB4-44D271783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503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EEB3-7B0E-478C-962A-38A89EE3354E}" type="datetimeFigureOut">
              <a:rPr lang="es-MX" smtClean="0"/>
              <a:t>04/05/2023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C88E-D8AB-4D7C-8FB4-44D271783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67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EEB3-7B0E-478C-962A-38A89EE3354E}" type="datetimeFigureOut">
              <a:rPr lang="es-MX" smtClean="0"/>
              <a:t>04/05/2023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4C88E-D8AB-4D7C-8FB4-44D271783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83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99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Tipos de clases, asociaciones, composición, clases anidadas y clases anónimas en Java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56720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Materia: </a:t>
            </a:r>
          </a:p>
          <a:p>
            <a:r>
              <a:rPr lang="es-ES" dirty="0" smtClean="0"/>
              <a:t>Programación orientada a objetos</a:t>
            </a:r>
          </a:p>
          <a:p>
            <a:r>
              <a:rPr lang="es-ES" dirty="0" smtClean="0"/>
              <a:t>Integrantes: </a:t>
            </a:r>
          </a:p>
          <a:p>
            <a:r>
              <a:rPr lang="es-ES" dirty="0" smtClean="0"/>
              <a:t>Espinoza Cabada Francisco Eduardo</a:t>
            </a:r>
          </a:p>
          <a:p>
            <a:r>
              <a:rPr lang="es-ES" dirty="0" smtClean="0"/>
              <a:t>Gutiérrez Montaño Juan Luis</a:t>
            </a:r>
          </a:p>
          <a:p>
            <a:r>
              <a:rPr lang="es-ES" dirty="0" smtClean="0"/>
              <a:t>Hernández Heredia Kevin</a:t>
            </a:r>
          </a:p>
          <a:p>
            <a:r>
              <a:rPr lang="es-ES" dirty="0" smtClean="0"/>
              <a:t>Grupo:</a:t>
            </a:r>
          </a:p>
          <a:p>
            <a:r>
              <a:rPr lang="es-ES" dirty="0" smtClean="0"/>
              <a:t>2a3B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57149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900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535890" y="330351"/>
            <a:ext cx="11120220" cy="697885"/>
          </a:xfrm>
          <a:prstGeom prst="ribbon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lgerian" panose="04020705040A02060702" pitchFamily="82" charset="0"/>
              </a:rPr>
              <a:t>Tipos de clases anidadas</a:t>
            </a:r>
            <a:endParaRPr lang="es-MX" sz="3200" dirty="0">
              <a:latin typeface="Algerian" panose="04020705040A02060702" pitchFamily="82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59241" y="1358587"/>
            <a:ext cx="1660124" cy="426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Internas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324078" y="3849362"/>
            <a:ext cx="1660124" cy="426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Anónimas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359241" y="3849361"/>
            <a:ext cx="1660124" cy="426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Locales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224203" y="1358588"/>
            <a:ext cx="1971751" cy="426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Internas Estáticas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515862" y="2033290"/>
            <a:ext cx="3551068" cy="816746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Book Antiqua" panose="02040602050305030304" pitchFamily="18" charset="0"/>
              </a:rPr>
              <a:t>Son clases definidas dentro de otra clase y no tienen el modificador de acceso </a:t>
            </a:r>
            <a:r>
              <a:rPr lang="es-ES" dirty="0" err="1">
                <a:latin typeface="Book Antiqua" panose="02040602050305030304" pitchFamily="18" charset="0"/>
              </a:rPr>
              <a:t>static</a:t>
            </a:r>
            <a:endParaRPr lang="es-MX" dirty="0">
              <a:latin typeface="Book Antiqua" panose="02040602050305030304" pitchFamily="18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378606" y="2033291"/>
            <a:ext cx="3551068" cy="816746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Book Antiqua" panose="02040602050305030304" pitchFamily="18" charset="0"/>
              </a:rPr>
              <a:t>Son clases definidas dentro de otra clase, pero tienen el modificador de acceso </a:t>
            </a:r>
            <a:r>
              <a:rPr lang="es-ES" dirty="0" err="1">
                <a:latin typeface="Book Antiqua" panose="02040602050305030304" pitchFamily="18" charset="0"/>
              </a:rPr>
              <a:t>static</a:t>
            </a:r>
            <a:endParaRPr lang="es-MX" dirty="0">
              <a:latin typeface="Book Antiqua" panose="02040602050305030304" pitchFamily="18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422994" y="4683862"/>
            <a:ext cx="3551068" cy="1174811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Book Antiqua" panose="02040602050305030304" pitchFamily="18" charset="0"/>
              </a:rPr>
              <a:t>Son clases que no tienen nombre y se utilizan para implementar interfaces o clases abstractas de forma rápida</a:t>
            </a:r>
            <a:endParaRPr lang="es-MX" dirty="0">
              <a:latin typeface="Book Antiqua" panose="02040602050305030304" pitchFamily="18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1515862" y="4683862"/>
            <a:ext cx="3551068" cy="816746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Book Antiqua" panose="02040602050305030304" pitchFamily="18" charset="0"/>
              </a:rPr>
              <a:t>Son clases definidas dentro de un método y sólo son accesibles dentro del método</a:t>
            </a:r>
            <a:endParaRPr lang="es-MX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0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900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Elipse 1"/>
          <p:cNvSpPr/>
          <p:nvPr/>
        </p:nvSpPr>
        <p:spPr>
          <a:xfrm>
            <a:off x="1313895" y="346229"/>
            <a:ext cx="2920754" cy="6569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Clases Internas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7946994" y="346229"/>
            <a:ext cx="2920754" cy="6569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Clases Internas Estáticas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48070" y="1606859"/>
            <a:ext cx="4252404" cy="4128116"/>
          </a:xfrm>
          <a:prstGeom prst="rect">
            <a:avLst/>
          </a:prstGeom>
          <a:solidFill>
            <a:srgbClr val="00669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OuterClass</a:t>
            </a:r>
            <a:r>
              <a:rPr lang="es-MX" dirty="0"/>
              <a:t> {</a:t>
            </a:r>
          </a:p>
          <a:p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x = 5;</a:t>
            </a:r>
          </a:p>
          <a:p>
            <a:endParaRPr lang="es-MX" dirty="0"/>
          </a:p>
          <a:p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printX</a:t>
            </a:r>
            <a:r>
              <a:rPr lang="es-MX" dirty="0"/>
              <a:t>() {</a:t>
            </a:r>
          </a:p>
          <a:p>
            <a:r>
              <a:rPr lang="es-MX" dirty="0"/>
              <a:t>        </a:t>
            </a:r>
            <a:r>
              <a:rPr lang="es-MX" dirty="0" err="1"/>
              <a:t>System.out.println</a:t>
            </a:r>
            <a:r>
              <a:rPr lang="es-MX" dirty="0"/>
              <a:t>("x = " + x);</a:t>
            </a:r>
          </a:p>
          <a:p>
            <a:r>
              <a:rPr lang="es-MX" dirty="0"/>
              <a:t>    }</a:t>
            </a:r>
          </a:p>
          <a:p>
            <a:endParaRPr lang="es-MX" dirty="0"/>
          </a:p>
          <a:p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InnerClass</a:t>
            </a:r>
            <a:r>
              <a:rPr lang="es-MX" dirty="0"/>
              <a:t> {</a:t>
            </a:r>
          </a:p>
          <a:p>
            <a:r>
              <a:rPr lang="es-MX" dirty="0"/>
              <a:t>    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modifyX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newValue</a:t>
            </a:r>
            <a:r>
              <a:rPr lang="es-MX" dirty="0"/>
              <a:t>) {</a:t>
            </a:r>
          </a:p>
          <a:p>
            <a:r>
              <a:rPr lang="es-MX" dirty="0"/>
              <a:t>            x = </a:t>
            </a:r>
            <a:r>
              <a:rPr lang="es-MX" dirty="0" err="1"/>
              <a:t>newValue</a:t>
            </a:r>
            <a:r>
              <a:rPr lang="es-MX" dirty="0"/>
              <a:t>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}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281168" y="1606860"/>
            <a:ext cx="4535011" cy="4128116"/>
          </a:xfrm>
          <a:prstGeom prst="rect">
            <a:avLst/>
          </a:prstGeom>
          <a:solidFill>
            <a:srgbClr val="00669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OuterClass</a:t>
            </a:r>
            <a:r>
              <a:rPr lang="es-MX" dirty="0"/>
              <a:t> {</a:t>
            </a:r>
          </a:p>
          <a:p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x = 5;</a:t>
            </a:r>
          </a:p>
          <a:p>
            <a:endParaRPr lang="es-MX" dirty="0"/>
          </a:p>
          <a:p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printX</a:t>
            </a:r>
            <a:r>
              <a:rPr lang="es-MX" dirty="0"/>
              <a:t>() {</a:t>
            </a:r>
          </a:p>
          <a:p>
            <a:r>
              <a:rPr lang="es-MX" dirty="0"/>
              <a:t>        </a:t>
            </a:r>
            <a:r>
              <a:rPr lang="es-MX" dirty="0" err="1"/>
              <a:t>System.out.println</a:t>
            </a:r>
            <a:r>
              <a:rPr lang="es-MX" dirty="0"/>
              <a:t>("x = " + x);</a:t>
            </a:r>
          </a:p>
          <a:p>
            <a:r>
              <a:rPr lang="es-MX" dirty="0"/>
              <a:t>    }</a:t>
            </a:r>
          </a:p>
          <a:p>
            <a:endParaRPr lang="es-MX" dirty="0"/>
          </a:p>
          <a:p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InnerClass</a:t>
            </a:r>
            <a:r>
              <a:rPr lang="es-MX" dirty="0"/>
              <a:t> {</a:t>
            </a:r>
          </a:p>
          <a:p>
            <a:r>
              <a:rPr lang="es-MX" dirty="0"/>
              <a:t>    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modifyX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newValue</a:t>
            </a:r>
            <a:r>
              <a:rPr lang="es-MX" dirty="0"/>
              <a:t>) {</a:t>
            </a:r>
          </a:p>
          <a:p>
            <a:r>
              <a:rPr lang="es-MX" dirty="0"/>
              <a:t>            x = </a:t>
            </a:r>
            <a:r>
              <a:rPr lang="es-MX" dirty="0" err="1"/>
              <a:t>newValue</a:t>
            </a:r>
            <a:r>
              <a:rPr lang="es-MX" dirty="0"/>
              <a:t>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    }</a:t>
            </a:r>
          </a:p>
          <a:p>
            <a:r>
              <a:rPr lang="es-MX" dirty="0" smtClean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66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900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Elipse 1"/>
          <p:cNvSpPr/>
          <p:nvPr/>
        </p:nvSpPr>
        <p:spPr>
          <a:xfrm>
            <a:off x="1313895" y="346229"/>
            <a:ext cx="2920754" cy="6569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Clases Locales</a:t>
            </a:r>
            <a:endParaRPr lang="es-MX" dirty="0"/>
          </a:p>
        </p:txBody>
      </p:sp>
      <p:sp>
        <p:nvSpPr>
          <p:cNvPr id="3" name="Elipse 2"/>
          <p:cNvSpPr/>
          <p:nvPr/>
        </p:nvSpPr>
        <p:spPr>
          <a:xfrm>
            <a:off x="7566733" y="346229"/>
            <a:ext cx="2920754" cy="6569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Clases Anónimas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679141" y="1766655"/>
            <a:ext cx="4336741" cy="4119239"/>
          </a:xfrm>
          <a:prstGeom prst="rect">
            <a:avLst/>
          </a:prstGeom>
          <a:solidFill>
            <a:srgbClr val="00669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OuterClass</a:t>
            </a:r>
            <a:r>
              <a:rPr lang="es-MX" dirty="0"/>
              <a:t> {</a:t>
            </a:r>
          </a:p>
          <a:p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x = 5;</a:t>
            </a:r>
          </a:p>
          <a:p>
            <a:endParaRPr lang="es-MX" dirty="0"/>
          </a:p>
          <a:p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printX</a:t>
            </a:r>
            <a:r>
              <a:rPr lang="es-MX" dirty="0"/>
              <a:t>() {</a:t>
            </a:r>
          </a:p>
          <a:p>
            <a:r>
              <a:rPr lang="es-MX" dirty="0"/>
              <a:t>       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LocalClass</a:t>
            </a:r>
            <a:r>
              <a:rPr lang="es-MX" dirty="0"/>
              <a:t> {</a:t>
            </a:r>
          </a:p>
          <a:p>
            <a:r>
              <a:rPr lang="es-MX" dirty="0"/>
              <a:t>        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printLocalX</a:t>
            </a:r>
            <a:r>
              <a:rPr lang="es-MX" dirty="0"/>
              <a:t>() {</a:t>
            </a:r>
          </a:p>
          <a:p>
            <a:r>
              <a:rPr lang="es-MX" dirty="0"/>
              <a:t>                </a:t>
            </a:r>
            <a:r>
              <a:rPr lang="es-MX" dirty="0" err="1"/>
              <a:t>System.out.println</a:t>
            </a:r>
            <a:r>
              <a:rPr lang="es-MX" dirty="0"/>
              <a:t>("Local x = " + x);</a:t>
            </a:r>
          </a:p>
          <a:p>
            <a:r>
              <a:rPr lang="es-MX" dirty="0"/>
              <a:t>            }</a:t>
            </a:r>
          </a:p>
          <a:p>
            <a:r>
              <a:rPr lang="es-MX" dirty="0"/>
              <a:t>        }</a:t>
            </a:r>
          </a:p>
          <a:p>
            <a:endParaRPr lang="es-MX" dirty="0"/>
          </a:p>
          <a:p>
            <a:r>
              <a:rPr lang="es-MX" dirty="0"/>
              <a:t>        </a:t>
            </a:r>
            <a:r>
              <a:rPr lang="es-MX" dirty="0" err="1"/>
              <a:t>LocalClass</a:t>
            </a:r>
            <a:r>
              <a:rPr lang="es-MX" dirty="0"/>
              <a:t> local = new </a:t>
            </a:r>
            <a:r>
              <a:rPr lang="es-MX" dirty="0" err="1"/>
              <a:t>LocalClass</a:t>
            </a:r>
            <a:r>
              <a:rPr lang="es-MX" dirty="0"/>
              <a:t>();</a:t>
            </a:r>
          </a:p>
          <a:p>
            <a:r>
              <a:rPr lang="es-MX" dirty="0"/>
              <a:t>        </a:t>
            </a:r>
            <a:r>
              <a:rPr lang="es-MX" dirty="0" err="1"/>
              <a:t>local.printLocalX</a:t>
            </a:r>
            <a:r>
              <a:rPr lang="es-MX" dirty="0"/>
              <a:t>();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}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285390" y="2294874"/>
            <a:ext cx="5483441" cy="3062799"/>
          </a:xfrm>
          <a:prstGeom prst="rect">
            <a:avLst/>
          </a:prstGeom>
          <a:solidFill>
            <a:srgbClr val="00669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class</a:t>
            </a:r>
            <a:r>
              <a:rPr lang="es-MX" sz="1600" dirty="0"/>
              <a:t> </a:t>
            </a:r>
            <a:r>
              <a:rPr lang="es-MX" sz="1600" dirty="0" err="1"/>
              <a:t>Main</a:t>
            </a:r>
            <a:r>
              <a:rPr lang="es-MX" sz="1600" dirty="0"/>
              <a:t> {</a:t>
            </a:r>
          </a:p>
          <a:p>
            <a:r>
              <a:rPr lang="es-MX" sz="1600" dirty="0"/>
              <a:t>    </a:t>
            </a:r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static</a:t>
            </a:r>
            <a:r>
              <a:rPr lang="es-MX" sz="1600" dirty="0"/>
              <a:t> </a:t>
            </a:r>
            <a:r>
              <a:rPr lang="es-MX" sz="1600" dirty="0" err="1"/>
              <a:t>void</a:t>
            </a:r>
            <a:r>
              <a:rPr lang="es-MX" sz="1600" dirty="0"/>
              <a:t> </a:t>
            </a:r>
            <a:r>
              <a:rPr lang="es-MX" sz="1600" dirty="0" err="1"/>
              <a:t>main</a:t>
            </a:r>
            <a:r>
              <a:rPr lang="es-MX" sz="1600" dirty="0"/>
              <a:t>(</a:t>
            </a:r>
            <a:r>
              <a:rPr lang="es-MX" sz="1600" dirty="0" err="1"/>
              <a:t>String</a:t>
            </a:r>
            <a:r>
              <a:rPr lang="es-MX" sz="1600" dirty="0"/>
              <a:t>[] </a:t>
            </a:r>
            <a:r>
              <a:rPr lang="es-MX" sz="1600" dirty="0" err="1"/>
              <a:t>args</a:t>
            </a:r>
            <a:r>
              <a:rPr lang="es-MX" sz="1600" dirty="0"/>
              <a:t>) {</a:t>
            </a:r>
          </a:p>
          <a:p>
            <a:r>
              <a:rPr lang="es-MX" sz="1600" dirty="0"/>
              <a:t> </a:t>
            </a:r>
            <a:r>
              <a:rPr lang="es-MX" sz="1600" dirty="0" smtClean="0"/>
              <a:t>       </a:t>
            </a:r>
            <a:r>
              <a:rPr lang="es-MX" sz="1600" dirty="0" err="1" smtClean="0"/>
              <a:t>Thread</a:t>
            </a:r>
            <a:r>
              <a:rPr lang="es-MX" sz="1600" dirty="0" smtClean="0"/>
              <a:t> </a:t>
            </a:r>
            <a:r>
              <a:rPr lang="es-MX" sz="1600" dirty="0" err="1"/>
              <a:t>thread</a:t>
            </a:r>
            <a:r>
              <a:rPr lang="es-MX" sz="1600" dirty="0"/>
              <a:t> = new </a:t>
            </a:r>
            <a:r>
              <a:rPr lang="es-MX" sz="1600" dirty="0" err="1"/>
              <a:t>Thread</a:t>
            </a:r>
            <a:r>
              <a:rPr lang="es-MX" sz="1600" dirty="0"/>
              <a:t>(new </a:t>
            </a:r>
            <a:r>
              <a:rPr lang="es-MX" sz="1600" dirty="0" err="1"/>
              <a:t>Runnable</a:t>
            </a:r>
            <a:r>
              <a:rPr lang="es-MX" sz="1600" dirty="0"/>
              <a:t>() {</a:t>
            </a:r>
          </a:p>
          <a:p>
            <a:r>
              <a:rPr lang="es-MX" sz="1600" dirty="0"/>
              <a:t>            @</a:t>
            </a:r>
            <a:r>
              <a:rPr lang="es-MX" sz="1600" dirty="0" err="1"/>
              <a:t>Override</a:t>
            </a:r>
            <a:endParaRPr lang="es-MX" sz="1600" dirty="0"/>
          </a:p>
          <a:p>
            <a:r>
              <a:rPr lang="es-MX" sz="1600" dirty="0"/>
              <a:t>            </a:t>
            </a:r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void</a:t>
            </a:r>
            <a:r>
              <a:rPr lang="es-MX" sz="1600" dirty="0"/>
              <a:t> run() {</a:t>
            </a:r>
          </a:p>
          <a:p>
            <a:r>
              <a:rPr lang="es-MX" sz="1600" dirty="0"/>
              <a:t>                </a:t>
            </a:r>
            <a:r>
              <a:rPr lang="es-MX" sz="1600" dirty="0" err="1"/>
              <a:t>System.out.println</a:t>
            </a:r>
            <a:r>
              <a:rPr lang="es-MX" sz="1600" dirty="0"/>
              <a:t>("Hola, soy una clase anónima!");</a:t>
            </a:r>
          </a:p>
          <a:p>
            <a:r>
              <a:rPr lang="es-MX" sz="1600" dirty="0"/>
              <a:t>            }</a:t>
            </a:r>
          </a:p>
          <a:p>
            <a:r>
              <a:rPr lang="es-MX" sz="1600" dirty="0"/>
              <a:t>        });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thread.start</a:t>
            </a:r>
            <a:r>
              <a:rPr lang="es-MX" sz="1600" dirty="0"/>
              <a:t>();</a:t>
            </a:r>
          </a:p>
          <a:p>
            <a:r>
              <a:rPr lang="es-MX" sz="1600" dirty="0"/>
              <a:t>    }</a:t>
            </a:r>
          </a:p>
          <a:p>
            <a:r>
              <a:rPr lang="es-MX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10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325468" y="428962"/>
            <a:ext cx="7541064" cy="697885"/>
          </a:xfrm>
          <a:prstGeom prst="ribb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lgerian" panose="04020705040A02060702" pitchFamily="82" charset="0"/>
              </a:rPr>
              <a:t>Clases Anónimas</a:t>
            </a:r>
            <a:endParaRPr lang="es-MX" sz="3200" dirty="0">
              <a:latin typeface="Algerian" panose="04020705040A02060702" pitchFamily="8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511523" y="1958635"/>
            <a:ext cx="2547892" cy="612559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Para implementar Interfaces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74468" y="1803277"/>
            <a:ext cx="3232952" cy="923277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Para heredar de una clase abstracta o de una clase concreta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783555" y="3332455"/>
            <a:ext cx="4003829" cy="179328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Book Antiqua" panose="02040602050305030304" pitchFamily="18" charset="0"/>
              </a:rPr>
              <a:t>Se utilizan para crear una implementación de una interfaz sin necesidad de crear una clase separada que implemente esa interfaz.</a:t>
            </a:r>
            <a:endParaRPr lang="es-MX" dirty="0">
              <a:latin typeface="Book Antiqua" panose="02040602050305030304" pitchFamily="18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7442548" y="3332454"/>
            <a:ext cx="4296792" cy="179328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Book Antiqua" panose="02040602050305030304" pitchFamily="18" charset="0"/>
              </a:rPr>
              <a:t>Se utilizan para crear una subclase de una clase abstracta o de una clase concreta sin necesidad de crear una clase separada que extienda esa clase.</a:t>
            </a:r>
            <a:endParaRPr lang="es-MX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9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Elipse 1"/>
          <p:cNvSpPr/>
          <p:nvPr/>
        </p:nvSpPr>
        <p:spPr>
          <a:xfrm>
            <a:off x="1331650" y="426128"/>
            <a:ext cx="2991775" cy="67470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Interfaces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7510505" y="381740"/>
            <a:ext cx="2929631" cy="7634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Heredada de una clase abstracta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99620" y="1455938"/>
            <a:ext cx="5055834" cy="4234649"/>
          </a:xfrm>
          <a:prstGeom prst="rect">
            <a:avLst/>
          </a:prstGeom>
          <a:solidFill>
            <a:srgbClr val="99009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err="1"/>
              <a:t>public</a:t>
            </a:r>
            <a:r>
              <a:rPr lang="es-MX" sz="1400" dirty="0"/>
              <a:t> interface </a:t>
            </a:r>
            <a:r>
              <a:rPr lang="es-MX" sz="1400" dirty="0" err="1"/>
              <a:t>OperacionMatematica</a:t>
            </a:r>
            <a:r>
              <a:rPr lang="es-MX" sz="1400" dirty="0"/>
              <a:t> {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int</a:t>
            </a:r>
            <a:r>
              <a:rPr lang="es-MX" sz="1400" dirty="0"/>
              <a:t> </a:t>
            </a:r>
            <a:r>
              <a:rPr lang="es-MX" sz="1400" dirty="0" err="1"/>
              <a:t>realizarOperacion</a:t>
            </a:r>
            <a:r>
              <a:rPr lang="es-MX" sz="1400" dirty="0"/>
              <a:t>(</a:t>
            </a:r>
            <a:r>
              <a:rPr lang="es-MX" sz="1400" dirty="0" err="1"/>
              <a:t>int</a:t>
            </a:r>
            <a:r>
              <a:rPr lang="es-MX" sz="1400" dirty="0"/>
              <a:t> a, </a:t>
            </a:r>
            <a:r>
              <a:rPr lang="es-MX" sz="1400" dirty="0" err="1"/>
              <a:t>int</a:t>
            </a:r>
            <a:r>
              <a:rPr lang="es-MX" sz="1400" dirty="0"/>
              <a:t> b);</a:t>
            </a:r>
          </a:p>
          <a:p>
            <a:r>
              <a:rPr lang="es-MX" sz="1400" dirty="0" smtClean="0"/>
              <a:t>}</a:t>
            </a:r>
          </a:p>
          <a:p>
            <a:endParaRPr lang="es-MX" sz="1400" dirty="0" smtClean="0"/>
          </a:p>
          <a:p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class</a:t>
            </a:r>
            <a:r>
              <a:rPr lang="es-MX" sz="1400" dirty="0"/>
              <a:t> </a:t>
            </a:r>
            <a:r>
              <a:rPr lang="es-MX" sz="1400" dirty="0" err="1"/>
              <a:t>Main</a:t>
            </a:r>
            <a:r>
              <a:rPr lang="es-MX" sz="1400" dirty="0"/>
              <a:t> {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static</a:t>
            </a:r>
            <a:r>
              <a:rPr lang="es-MX" sz="1400" dirty="0"/>
              <a:t> </a:t>
            </a:r>
            <a:r>
              <a:rPr lang="es-MX" sz="1400" dirty="0" err="1"/>
              <a:t>void</a:t>
            </a:r>
            <a:r>
              <a:rPr lang="es-MX" sz="1400" dirty="0"/>
              <a:t> </a:t>
            </a:r>
            <a:r>
              <a:rPr lang="es-MX" sz="1400" dirty="0" err="1"/>
              <a:t>main</a:t>
            </a:r>
            <a:r>
              <a:rPr lang="es-MX" sz="1400" dirty="0"/>
              <a:t>(</a:t>
            </a:r>
            <a:r>
              <a:rPr lang="es-MX" sz="1400" dirty="0" err="1"/>
              <a:t>String</a:t>
            </a:r>
            <a:r>
              <a:rPr lang="es-MX" sz="1400" dirty="0"/>
              <a:t>[] </a:t>
            </a:r>
            <a:r>
              <a:rPr lang="es-MX" sz="1400" dirty="0" err="1"/>
              <a:t>args</a:t>
            </a:r>
            <a:r>
              <a:rPr lang="es-MX" sz="1400" dirty="0"/>
              <a:t>) {</a:t>
            </a:r>
          </a:p>
          <a:p>
            <a:r>
              <a:rPr lang="es-MX" sz="1400" dirty="0"/>
              <a:t>        </a:t>
            </a:r>
          </a:p>
          <a:p>
            <a:r>
              <a:rPr lang="es-MX" sz="1400" dirty="0" smtClean="0"/>
              <a:t>        </a:t>
            </a:r>
            <a:r>
              <a:rPr lang="es-MX" sz="1400" dirty="0" err="1" smtClean="0"/>
              <a:t>OperacionMatematica</a:t>
            </a:r>
            <a:r>
              <a:rPr lang="es-MX" sz="1400" dirty="0" smtClean="0"/>
              <a:t> </a:t>
            </a:r>
            <a:r>
              <a:rPr lang="es-MX" sz="1400" dirty="0"/>
              <a:t>suma = new </a:t>
            </a:r>
            <a:r>
              <a:rPr lang="es-MX" sz="1400" dirty="0" err="1"/>
              <a:t>OperacionMatematica</a:t>
            </a:r>
            <a:r>
              <a:rPr lang="es-MX" sz="1400" dirty="0"/>
              <a:t>() {</a:t>
            </a:r>
          </a:p>
          <a:p>
            <a:r>
              <a:rPr lang="es-MX" sz="1400" dirty="0"/>
              <a:t>            @</a:t>
            </a:r>
            <a:r>
              <a:rPr lang="es-MX" sz="1400" dirty="0" err="1"/>
              <a:t>Override</a:t>
            </a:r>
            <a:endParaRPr lang="es-MX" sz="1400" dirty="0"/>
          </a:p>
          <a:p>
            <a:r>
              <a:rPr lang="es-MX" sz="1400" dirty="0"/>
              <a:t>        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int</a:t>
            </a:r>
            <a:r>
              <a:rPr lang="es-MX" sz="1400" dirty="0"/>
              <a:t> </a:t>
            </a:r>
            <a:r>
              <a:rPr lang="es-MX" sz="1400" dirty="0" err="1"/>
              <a:t>realizarOperacion</a:t>
            </a:r>
            <a:r>
              <a:rPr lang="es-MX" sz="1400" dirty="0"/>
              <a:t>(</a:t>
            </a:r>
            <a:r>
              <a:rPr lang="es-MX" sz="1400" dirty="0" err="1"/>
              <a:t>int</a:t>
            </a:r>
            <a:r>
              <a:rPr lang="es-MX" sz="1400" dirty="0"/>
              <a:t> a, </a:t>
            </a:r>
            <a:r>
              <a:rPr lang="es-MX" sz="1400" dirty="0" err="1"/>
              <a:t>int</a:t>
            </a:r>
            <a:r>
              <a:rPr lang="es-MX" sz="1400" dirty="0"/>
              <a:t> b) {</a:t>
            </a:r>
          </a:p>
          <a:p>
            <a:r>
              <a:rPr lang="es-MX" sz="1400" dirty="0"/>
              <a:t>                </a:t>
            </a:r>
            <a:r>
              <a:rPr lang="es-MX" sz="1400" dirty="0" err="1"/>
              <a:t>return</a:t>
            </a:r>
            <a:r>
              <a:rPr lang="es-MX" sz="1400" dirty="0"/>
              <a:t> a + b;</a:t>
            </a:r>
          </a:p>
          <a:p>
            <a:r>
              <a:rPr lang="es-MX" sz="1400" dirty="0"/>
              <a:t>            }</a:t>
            </a:r>
          </a:p>
          <a:p>
            <a:r>
              <a:rPr lang="es-MX" sz="1400" dirty="0"/>
              <a:t>        </a:t>
            </a:r>
            <a:r>
              <a:rPr lang="es-MX" sz="1400" dirty="0" smtClean="0"/>
              <a:t>};</a:t>
            </a:r>
            <a:endParaRPr lang="es-MX" sz="1400" dirty="0"/>
          </a:p>
          <a:p>
            <a:r>
              <a:rPr lang="es-MX" sz="1400" dirty="0"/>
              <a:t> </a:t>
            </a:r>
            <a:r>
              <a:rPr lang="es-MX" sz="1400" dirty="0" smtClean="0"/>
              <a:t>       </a:t>
            </a:r>
            <a:r>
              <a:rPr lang="es-MX" sz="1400" dirty="0" err="1" smtClean="0"/>
              <a:t>int</a:t>
            </a:r>
            <a:r>
              <a:rPr lang="es-MX" sz="1400" dirty="0" smtClean="0"/>
              <a:t> </a:t>
            </a:r>
            <a:r>
              <a:rPr lang="es-MX" sz="1400" dirty="0"/>
              <a:t>resultado = </a:t>
            </a:r>
            <a:r>
              <a:rPr lang="es-MX" sz="1400" dirty="0" err="1"/>
              <a:t>suma.realizarOperacion</a:t>
            </a:r>
            <a:r>
              <a:rPr lang="es-MX" sz="1400" dirty="0"/>
              <a:t>(5, 7);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System.out.println</a:t>
            </a:r>
            <a:r>
              <a:rPr lang="es-MX" sz="1400" dirty="0"/>
              <a:t>("El resultado de la suma es: " + resultado);</a:t>
            </a:r>
          </a:p>
          <a:p>
            <a:r>
              <a:rPr lang="es-MX" sz="1400" dirty="0"/>
              <a:t>    }</a:t>
            </a:r>
          </a:p>
          <a:p>
            <a:r>
              <a:rPr lang="es-MX" sz="1400" dirty="0" smtClean="0"/>
              <a:t>}</a:t>
            </a:r>
            <a:endParaRPr lang="es-MX" sz="1400" dirty="0"/>
          </a:p>
        </p:txBody>
      </p:sp>
      <p:sp>
        <p:nvSpPr>
          <p:cNvPr id="5" name="Rectángulo 4"/>
          <p:cNvSpPr/>
          <p:nvPr/>
        </p:nvSpPr>
        <p:spPr>
          <a:xfrm>
            <a:off x="6791413" y="1455938"/>
            <a:ext cx="4367814" cy="4243526"/>
          </a:xfrm>
          <a:prstGeom prst="rect">
            <a:avLst/>
          </a:prstGeom>
          <a:solidFill>
            <a:srgbClr val="99009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500" dirty="0" err="1"/>
              <a:t>public</a:t>
            </a:r>
            <a:r>
              <a:rPr lang="es-MX" sz="1500" dirty="0"/>
              <a:t> </a:t>
            </a:r>
            <a:r>
              <a:rPr lang="es-MX" sz="1500" dirty="0" err="1"/>
              <a:t>class</a:t>
            </a:r>
            <a:r>
              <a:rPr lang="es-MX" sz="1500" dirty="0"/>
              <a:t> Figura {</a:t>
            </a:r>
          </a:p>
          <a:p>
            <a:r>
              <a:rPr lang="es-MX" sz="1500" dirty="0"/>
              <a:t>    </a:t>
            </a:r>
            <a:r>
              <a:rPr lang="es-MX" sz="1500" dirty="0" err="1"/>
              <a:t>public</a:t>
            </a:r>
            <a:r>
              <a:rPr lang="es-MX" sz="1500" dirty="0"/>
              <a:t> </a:t>
            </a:r>
            <a:r>
              <a:rPr lang="es-MX" sz="1500" dirty="0" err="1"/>
              <a:t>void</a:t>
            </a:r>
            <a:r>
              <a:rPr lang="es-MX" sz="1500" dirty="0"/>
              <a:t> dibujar() {</a:t>
            </a:r>
          </a:p>
          <a:p>
            <a:r>
              <a:rPr lang="es-MX" sz="1500" dirty="0"/>
              <a:t>        </a:t>
            </a:r>
            <a:r>
              <a:rPr lang="es-MX" sz="1500" dirty="0" err="1"/>
              <a:t>System.out.println</a:t>
            </a:r>
            <a:r>
              <a:rPr lang="es-MX" sz="1500" dirty="0"/>
              <a:t>("Dibujando una figura.");</a:t>
            </a:r>
          </a:p>
          <a:p>
            <a:r>
              <a:rPr lang="es-MX" sz="1500" dirty="0"/>
              <a:t>    }</a:t>
            </a:r>
          </a:p>
          <a:p>
            <a:r>
              <a:rPr lang="es-MX" sz="1500" dirty="0" smtClean="0"/>
              <a:t>}</a:t>
            </a:r>
          </a:p>
          <a:p>
            <a:endParaRPr lang="es-MX" sz="1500" dirty="0" smtClean="0"/>
          </a:p>
          <a:p>
            <a:r>
              <a:rPr lang="es-MX" sz="1500" dirty="0" err="1"/>
              <a:t>public</a:t>
            </a:r>
            <a:r>
              <a:rPr lang="es-MX" sz="1500" dirty="0"/>
              <a:t> </a:t>
            </a:r>
            <a:r>
              <a:rPr lang="es-MX" sz="1500" dirty="0" err="1"/>
              <a:t>class</a:t>
            </a:r>
            <a:r>
              <a:rPr lang="es-MX" sz="1500" dirty="0"/>
              <a:t> </a:t>
            </a:r>
            <a:r>
              <a:rPr lang="es-MX" sz="1500" dirty="0" err="1"/>
              <a:t>Main</a:t>
            </a:r>
            <a:r>
              <a:rPr lang="es-MX" sz="1500" dirty="0"/>
              <a:t> {</a:t>
            </a:r>
          </a:p>
          <a:p>
            <a:r>
              <a:rPr lang="es-MX" sz="1500" dirty="0"/>
              <a:t>    </a:t>
            </a:r>
            <a:r>
              <a:rPr lang="es-MX" sz="1500" dirty="0" err="1"/>
              <a:t>public</a:t>
            </a:r>
            <a:r>
              <a:rPr lang="es-MX" sz="1500" dirty="0"/>
              <a:t> </a:t>
            </a:r>
            <a:r>
              <a:rPr lang="es-MX" sz="1500" dirty="0" err="1"/>
              <a:t>static</a:t>
            </a:r>
            <a:r>
              <a:rPr lang="es-MX" sz="1500" dirty="0"/>
              <a:t> </a:t>
            </a:r>
            <a:r>
              <a:rPr lang="es-MX" sz="1500" dirty="0" err="1"/>
              <a:t>void</a:t>
            </a:r>
            <a:r>
              <a:rPr lang="es-MX" sz="1500" dirty="0"/>
              <a:t> </a:t>
            </a:r>
            <a:r>
              <a:rPr lang="es-MX" sz="1500" dirty="0" err="1"/>
              <a:t>main</a:t>
            </a:r>
            <a:r>
              <a:rPr lang="es-MX" sz="1500" dirty="0"/>
              <a:t>(</a:t>
            </a:r>
            <a:r>
              <a:rPr lang="es-MX" sz="1500" dirty="0" err="1"/>
              <a:t>String</a:t>
            </a:r>
            <a:r>
              <a:rPr lang="es-MX" sz="1500" dirty="0"/>
              <a:t>[] </a:t>
            </a:r>
            <a:r>
              <a:rPr lang="es-MX" sz="1500" dirty="0" err="1"/>
              <a:t>args</a:t>
            </a:r>
            <a:r>
              <a:rPr lang="es-MX" sz="1500" dirty="0"/>
              <a:t>) </a:t>
            </a:r>
            <a:r>
              <a:rPr lang="es-MX" sz="1500" dirty="0" smtClean="0"/>
              <a:t>{</a:t>
            </a:r>
            <a:endParaRPr lang="es-MX" sz="1500" dirty="0"/>
          </a:p>
          <a:p>
            <a:r>
              <a:rPr lang="es-MX" sz="1500" dirty="0"/>
              <a:t>        Figura </a:t>
            </a:r>
            <a:r>
              <a:rPr lang="es-MX" sz="1500" dirty="0" err="1"/>
              <a:t>miFigura</a:t>
            </a:r>
            <a:r>
              <a:rPr lang="es-MX" sz="1500" dirty="0"/>
              <a:t> = new Figura() {</a:t>
            </a:r>
          </a:p>
          <a:p>
            <a:r>
              <a:rPr lang="es-MX" sz="1500" dirty="0"/>
              <a:t>            @</a:t>
            </a:r>
            <a:r>
              <a:rPr lang="es-MX" sz="1500" dirty="0" err="1"/>
              <a:t>Override</a:t>
            </a:r>
            <a:endParaRPr lang="es-MX" sz="1500" dirty="0"/>
          </a:p>
          <a:p>
            <a:r>
              <a:rPr lang="es-MX" sz="1500" dirty="0"/>
              <a:t>            </a:t>
            </a:r>
            <a:r>
              <a:rPr lang="es-MX" sz="1500" dirty="0" err="1"/>
              <a:t>public</a:t>
            </a:r>
            <a:r>
              <a:rPr lang="es-MX" sz="1500" dirty="0"/>
              <a:t> </a:t>
            </a:r>
            <a:r>
              <a:rPr lang="es-MX" sz="1500" dirty="0" err="1"/>
              <a:t>void</a:t>
            </a:r>
            <a:r>
              <a:rPr lang="es-MX" sz="1500" dirty="0"/>
              <a:t> dibujar() {</a:t>
            </a:r>
          </a:p>
          <a:p>
            <a:r>
              <a:rPr lang="es-MX" sz="1500" dirty="0"/>
              <a:t>                </a:t>
            </a:r>
            <a:r>
              <a:rPr lang="es-MX" sz="1500" dirty="0" err="1"/>
              <a:t>System.out.println</a:t>
            </a:r>
            <a:r>
              <a:rPr lang="es-MX" sz="1500" dirty="0"/>
              <a:t>("Dibujando un círculo.");</a:t>
            </a:r>
          </a:p>
          <a:p>
            <a:r>
              <a:rPr lang="es-MX" sz="1500" dirty="0"/>
              <a:t>            }</a:t>
            </a:r>
          </a:p>
          <a:p>
            <a:r>
              <a:rPr lang="es-MX" sz="1500" dirty="0"/>
              <a:t>        };</a:t>
            </a:r>
          </a:p>
          <a:p>
            <a:r>
              <a:rPr lang="es-MX" sz="1500" dirty="0" smtClean="0"/>
              <a:t>        </a:t>
            </a:r>
            <a:r>
              <a:rPr lang="es-MX" sz="1500" dirty="0" err="1" smtClean="0"/>
              <a:t>miFigura.dibujar</a:t>
            </a:r>
            <a:r>
              <a:rPr lang="es-MX" sz="1500" dirty="0"/>
              <a:t>();</a:t>
            </a:r>
          </a:p>
          <a:p>
            <a:r>
              <a:rPr lang="es-MX" sz="1500" dirty="0"/>
              <a:t>    }</a:t>
            </a:r>
          </a:p>
          <a:p>
            <a:r>
              <a:rPr lang="es-MX" sz="1500" dirty="0" smtClean="0"/>
              <a:t>}</a:t>
            </a: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368747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653451" y="245953"/>
            <a:ext cx="6885098" cy="697885"/>
          </a:xfrm>
          <a:prstGeom prst="ribb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lgerian" panose="04020705040A02060702" pitchFamily="82" charset="0"/>
              </a:rPr>
              <a:t>Tipos de clases</a:t>
            </a:r>
            <a:endParaRPr lang="es-MX" sz="3200" dirty="0">
              <a:latin typeface="Algerian" panose="04020705040A02060702" pitchFamily="8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73188" y="1337809"/>
            <a:ext cx="1660124" cy="426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Normales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5771" y="3882501"/>
            <a:ext cx="1660124" cy="426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Anidadas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73188" y="3882501"/>
            <a:ext cx="1660124" cy="426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Finales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235771" y="1337809"/>
            <a:ext cx="1660124" cy="426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Abstractas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429809" y="2012512"/>
            <a:ext cx="3551068" cy="8167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Book Antiqua" panose="02040602050305030304" pitchFamily="18" charset="0"/>
              </a:rPr>
              <a:t>Son las clases más comunes y se utilizan para definir objetos concretos. </a:t>
            </a:r>
            <a:endParaRPr lang="es-MX" dirty="0">
              <a:latin typeface="Book Antiqua" panose="02040602050305030304" pitchFamily="18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334687" y="2012512"/>
            <a:ext cx="3551068" cy="8167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Book Antiqua" panose="02040602050305030304" pitchFamily="18" charset="0"/>
              </a:rPr>
              <a:t>Son clases que no pueden ser instanciadas directamente</a:t>
            </a:r>
            <a:endParaRPr lang="es-MX" dirty="0">
              <a:latin typeface="Book Antiqua" panose="02040602050305030304" pitchFamily="18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7334687" y="4717002"/>
            <a:ext cx="3551068" cy="8167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Book Antiqua" panose="02040602050305030304" pitchFamily="18" charset="0"/>
              </a:rPr>
              <a:t>Son clases definidas dentro de otra clase</a:t>
            </a:r>
            <a:endParaRPr lang="es-MX" dirty="0">
              <a:latin typeface="Book Antiqua" panose="02040602050305030304" pitchFamily="18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1429809" y="4717002"/>
            <a:ext cx="3551068" cy="8167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Book Antiqua" panose="02040602050305030304" pitchFamily="18" charset="0"/>
              </a:rPr>
              <a:t>Son clases que no pueden ser extendidas</a:t>
            </a:r>
            <a:endParaRPr lang="es-MX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7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807868" y="1162975"/>
            <a:ext cx="4181383" cy="550415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class</a:t>
            </a:r>
            <a:r>
              <a:rPr lang="es-MX" sz="1600" dirty="0"/>
              <a:t> Persona {</a:t>
            </a:r>
          </a:p>
          <a:p>
            <a:r>
              <a:rPr lang="es-MX" sz="1600" dirty="0"/>
              <a:t>    </a:t>
            </a:r>
            <a:r>
              <a:rPr lang="es-MX" sz="1600" dirty="0" err="1"/>
              <a:t>private</a:t>
            </a:r>
            <a:r>
              <a:rPr lang="es-MX" sz="1600" dirty="0"/>
              <a:t> </a:t>
            </a:r>
            <a:r>
              <a:rPr lang="es-MX" sz="1600" dirty="0" err="1"/>
              <a:t>String</a:t>
            </a:r>
            <a:r>
              <a:rPr lang="es-MX" sz="1600" dirty="0"/>
              <a:t> nombre;</a:t>
            </a:r>
          </a:p>
          <a:p>
            <a:r>
              <a:rPr lang="es-MX" sz="1600" dirty="0"/>
              <a:t>    </a:t>
            </a:r>
            <a:r>
              <a:rPr lang="es-MX" sz="1600" dirty="0" err="1"/>
              <a:t>private</a:t>
            </a:r>
            <a:r>
              <a:rPr lang="es-MX" sz="1600" dirty="0"/>
              <a:t> </a:t>
            </a:r>
            <a:r>
              <a:rPr lang="es-MX" sz="1600" dirty="0" err="1"/>
              <a:t>int</a:t>
            </a:r>
            <a:r>
              <a:rPr lang="es-MX" sz="1600" dirty="0"/>
              <a:t> edad;</a:t>
            </a:r>
          </a:p>
          <a:p>
            <a:r>
              <a:rPr lang="es-MX" sz="1600" dirty="0"/>
              <a:t>    </a:t>
            </a:r>
          </a:p>
          <a:p>
            <a:r>
              <a:rPr lang="es-MX" sz="1600" dirty="0"/>
              <a:t>    </a:t>
            </a:r>
            <a:r>
              <a:rPr lang="es-MX" sz="1600" dirty="0" err="1"/>
              <a:t>public</a:t>
            </a:r>
            <a:r>
              <a:rPr lang="es-MX" sz="1600" dirty="0"/>
              <a:t> Persona(</a:t>
            </a:r>
            <a:r>
              <a:rPr lang="es-MX" sz="1600" dirty="0" err="1"/>
              <a:t>String</a:t>
            </a:r>
            <a:r>
              <a:rPr lang="es-MX" sz="1600" dirty="0"/>
              <a:t> nombre, </a:t>
            </a:r>
            <a:r>
              <a:rPr lang="es-MX" sz="1600" dirty="0" err="1"/>
              <a:t>int</a:t>
            </a:r>
            <a:r>
              <a:rPr lang="es-MX" sz="1600" dirty="0"/>
              <a:t> edad) {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this.nombre</a:t>
            </a:r>
            <a:r>
              <a:rPr lang="es-MX" sz="1600" dirty="0"/>
              <a:t> = nombre;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this.edad</a:t>
            </a:r>
            <a:r>
              <a:rPr lang="es-MX" sz="1600" dirty="0"/>
              <a:t> = edad;</a:t>
            </a:r>
          </a:p>
          <a:p>
            <a:r>
              <a:rPr lang="es-MX" sz="1600" dirty="0"/>
              <a:t>    }</a:t>
            </a:r>
          </a:p>
          <a:p>
            <a:r>
              <a:rPr lang="es-MX" sz="1600" dirty="0"/>
              <a:t>    </a:t>
            </a:r>
          </a:p>
          <a:p>
            <a:r>
              <a:rPr lang="es-MX" sz="1600" dirty="0"/>
              <a:t>    </a:t>
            </a:r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String</a:t>
            </a:r>
            <a:r>
              <a:rPr lang="es-MX" sz="1600" dirty="0"/>
              <a:t> </a:t>
            </a:r>
            <a:r>
              <a:rPr lang="es-MX" sz="1600" dirty="0" err="1"/>
              <a:t>getNombre</a:t>
            </a:r>
            <a:r>
              <a:rPr lang="es-MX" sz="1600" dirty="0"/>
              <a:t>() {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return</a:t>
            </a:r>
            <a:r>
              <a:rPr lang="es-MX" sz="1600" dirty="0"/>
              <a:t> nombre;</a:t>
            </a:r>
          </a:p>
          <a:p>
            <a:r>
              <a:rPr lang="es-MX" sz="1600" dirty="0"/>
              <a:t>    }</a:t>
            </a:r>
          </a:p>
          <a:p>
            <a:r>
              <a:rPr lang="es-MX" sz="1600" dirty="0"/>
              <a:t>    </a:t>
            </a:r>
          </a:p>
          <a:p>
            <a:r>
              <a:rPr lang="es-MX" sz="1600" dirty="0"/>
              <a:t>    </a:t>
            </a:r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int</a:t>
            </a:r>
            <a:r>
              <a:rPr lang="es-MX" sz="1600" dirty="0"/>
              <a:t> </a:t>
            </a:r>
            <a:r>
              <a:rPr lang="es-MX" sz="1600" dirty="0" err="1"/>
              <a:t>getEdad</a:t>
            </a:r>
            <a:r>
              <a:rPr lang="es-MX" sz="1600" dirty="0"/>
              <a:t>() {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return</a:t>
            </a:r>
            <a:r>
              <a:rPr lang="es-MX" sz="1600" dirty="0"/>
              <a:t> edad;</a:t>
            </a:r>
          </a:p>
          <a:p>
            <a:r>
              <a:rPr lang="es-MX" sz="1600" dirty="0"/>
              <a:t>    }</a:t>
            </a:r>
          </a:p>
          <a:p>
            <a:r>
              <a:rPr lang="es-MX" sz="1600" dirty="0"/>
              <a:t>    </a:t>
            </a:r>
          </a:p>
          <a:p>
            <a:r>
              <a:rPr lang="es-MX" sz="1600" dirty="0"/>
              <a:t>    </a:t>
            </a:r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void</a:t>
            </a:r>
            <a:r>
              <a:rPr lang="es-MX" sz="1600" dirty="0"/>
              <a:t> </a:t>
            </a:r>
            <a:r>
              <a:rPr lang="es-MX" sz="1600" dirty="0" err="1"/>
              <a:t>imprimirInfo</a:t>
            </a:r>
            <a:r>
              <a:rPr lang="es-MX" sz="1600" dirty="0"/>
              <a:t>() {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System.out.println</a:t>
            </a:r>
            <a:r>
              <a:rPr lang="es-MX" sz="1600" dirty="0"/>
              <a:t>("Nombre: " + nombre);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System.out.println</a:t>
            </a:r>
            <a:r>
              <a:rPr lang="es-MX" sz="1600" dirty="0"/>
              <a:t>("Edad: " + edad);</a:t>
            </a:r>
          </a:p>
          <a:p>
            <a:r>
              <a:rPr lang="es-MX" sz="1600" dirty="0"/>
              <a:t>    }</a:t>
            </a:r>
          </a:p>
          <a:p>
            <a:r>
              <a:rPr lang="es-MX" sz="1600" dirty="0"/>
              <a:t>}</a:t>
            </a:r>
          </a:p>
        </p:txBody>
      </p:sp>
      <p:sp>
        <p:nvSpPr>
          <p:cNvPr id="4" name="Elipse 3"/>
          <p:cNvSpPr/>
          <p:nvPr/>
        </p:nvSpPr>
        <p:spPr>
          <a:xfrm>
            <a:off x="1562470" y="355107"/>
            <a:ext cx="2689934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Clases normales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712998" y="2101789"/>
            <a:ext cx="4181383" cy="265442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abstract class </a:t>
            </a:r>
            <a:r>
              <a:rPr lang="en-US" sz="1600" dirty="0" err="1"/>
              <a:t>Figura</a:t>
            </a:r>
            <a:r>
              <a:rPr lang="en-US" sz="1600" dirty="0"/>
              <a:t> {</a:t>
            </a:r>
          </a:p>
          <a:p>
            <a:r>
              <a:rPr lang="en-US" sz="1600" dirty="0"/>
              <a:t>    protected double area;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public abstract double </a:t>
            </a:r>
            <a:r>
              <a:rPr lang="en-US" sz="1600" dirty="0" err="1"/>
              <a:t>calcularArea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public double </a:t>
            </a:r>
            <a:r>
              <a:rPr lang="en-US" sz="1600" dirty="0" err="1"/>
              <a:t>getArea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return area;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6" name="Elipse 5"/>
          <p:cNvSpPr/>
          <p:nvPr/>
        </p:nvSpPr>
        <p:spPr>
          <a:xfrm>
            <a:off x="7387701" y="995779"/>
            <a:ext cx="2689934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Clases Abstractas</a:t>
            </a:r>
            <a:endParaRPr lang="es-MX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5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816745" y="1740024"/>
            <a:ext cx="4181383" cy="42080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err="1"/>
              <a:t>public</a:t>
            </a:r>
            <a:r>
              <a:rPr lang="es-MX" sz="1600" dirty="0"/>
              <a:t> final </a:t>
            </a:r>
            <a:r>
              <a:rPr lang="es-MX" sz="1600" dirty="0" err="1"/>
              <a:t>class</a:t>
            </a:r>
            <a:r>
              <a:rPr lang="es-MX" sz="1600" dirty="0"/>
              <a:t> Circulo {</a:t>
            </a:r>
          </a:p>
          <a:p>
            <a:r>
              <a:rPr lang="es-MX" sz="1600" dirty="0"/>
              <a:t>    </a:t>
            </a:r>
            <a:r>
              <a:rPr lang="es-MX" sz="1600" dirty="0" err="1"/>
              <a:t>private</a:t>
            </a:r>
            <a:r>
              <a:rPr lang="es-MX" sz="1600" dirty="0"/>
              <a:t> final </a:t>
            </a:r>
            <a:r>
              <a:rPr lang="es-MX" sz="1600" dirty="0" err="1"/>
              <a:t>double</a:t>
            </a:r>
            <a:r>
              <a:rPr lang="es-MX" sz="1600" dirty="0"/>
              <a:t> radio;</a:t>
            </a:r>
          </a:p>
          <a:p>
            <a:r>
              <a:rPr lang="es-MX" sz="1600" dirty="0"/>
              <a:t>    </a:t>
            </a:r>
            <a:r>
              <a:rPr lang="es-MX" sz="1600" dirty="0" err="1"/>
              <a:t>private</a:t>
            </a:r>
            <a:r>
              <a:rPr lang="es-MX" sz="1600" dirty="0"/>
              <a:t> final </a:t>
            </a:r>
            <a:r>
              <a:rPr lang="es-MX" sz="1600" dirty="0" err="1"/>
              <a:t>double</a:t>
            </a:r>
            <a:r>
              <a:rPr lang="es-MX" sz="1600" dirty="0"/>
              <a:t> pi = </a:t>
            </a:r>
            <a:r>
              <a:rPr lang="es-MX" sz="1600" dirty="0" err="1"/>
              <a:t>Math.PI</a:t>
            </a:r>
            <a:r>
              <a:rPr lang="es-MX" sz="1600" dirty="0"/>
              <a:t>;</a:t>
            </a:r>
          </a:p>
          <a:p>
            <a:r>
              <a:rPr lang="es-MX" sz="1600" dirty="0"/>
              <a:t>    </a:t>
            </a:r>
          </a:p>
          <a:p>
            <a:r>
              <a:rPr lang="es-MX" sz="1600" dirty="0"/>
              <a:t>    </a:t>
            </a:r>
            <a:r>
              <a:rPr lang="es-MX" sz="1600" dirty="0" err="1"/>
              <a:t>public</a:t>
            </a:r>
            <a:r>
              <a:rPr lang="es-MX" sz="1600" dirty="0"/>
              <a:t> Circulo(</a:t>
            </a:r>
            <a:r>
              <a:rPr lang="es-MX" sz="1600" dirty="0" err="1"/>
              <a:t>double</a:t>
            </a:r>
            <a:r>
              <a:rPr lang="es-MX" sz="1600" dirty="0"/>
              <a:t> radio) {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this.radio</a:t>
            </a:r>
            <a:r>
              <a:rPr lang="es-MX" sz="1600" dirty="0"/>
              <a:t> = radio;</a:t>
            </a:r>
          </a:p>
          <a:p>
            <a:r>
              <a:rPr lang="es-MX" sz="1600" dirty="0"/>
              <a:t>    }</a:t>
            </a:r>
          </a:p>
          <a:p>
            <a:r>
              <a:rPr lang="es-MX" sz="1600" dirty="0"/>
              <a:t>    </a:t>
            </a:r>
          </a:p>
          <a:p>
            <a:r>
              <a:rPr lang="es-MX" sz="1600" dirty="0"/>
              <a:t>    </a:t>
            </a:r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double</a:t>
            </a:r>
            <a:r>
              <a:rPr lang="es-MX" sz="1600" dirty="0"/>
              <a:t> </a:t>
            </a:r>
            <a:r>
              <a:rPr lang="es-MX" sz="1600" dirty="0" err="1"/>
              <a:t>calcularArea</a:t>
            </a:r>
            <a:r>
              <a:rPr lang="es-MX" sz="1600" dirty="0"/>
              <a:t>() {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return</a:t>
            </a:r>
            <a:r>
              <a:rPr lang="es-MX" sz="1600" dirty="0"/>
              <a:t> pi * radio * radio;</a:t>
            </a:r>
          </a:p>
          <a:p>
            <a:r>
              <a:rPr lang="es-MX" sz="1600" dirty="0"/>
              <a:t>    }</a:t>
            </a:r>
          </a:p>
          <a:p>
            <a:r>
              <a:rPr lang="es-MX" sz="1600" dirty="0"/>
              <a:t>    </a:t>
            </a:r>
          </a:p>
          <a:p>
            <a:r>
              <a:rPr lang="es-MX" sz="1600" dirty="0"/>
              <a:t>    </a:t>
            </a:r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double</a:t>
            </a:r>
            <a:r>
              <a:rPr lang="es-MX" sz="1600" dirty="0"/>
              <a:t> </a:t>
            </a:r>
            <a:r>
              <a:rPr lang="es-MX" sz="1600" dirty="0" err="1"/>
              <a:t>calcularPerimetro</a:t>
            </a:r>
            <a:r>
              <a:rPr lang="es-MX" sz="1600" dirty="0"/>
              <a:t>() {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return</a:t>
            </a:r>
            <a:r>
              <a:rPr lang="es-MX" sz="1600" dirty="0"/>
              <a:t> 2 * pi * radio;</a:t>
            </a:r>
          </a:p>
          <a:p>
            <a:r>
              <a:rPr lang="es-MX" sz="1600" dirty="0"/>
              <a:t>    }</a:t>
            </a:r>
          </a:p>
          <a:p>
            <a:r>
              <a:rPr lang="es-MX" sz="1600" dirty="0"/>
              <a:t>}</a:t>
            </a:r>
          </a:p>
        </p:txBody>
      </p:sp>
      <p:sp>
        <p:nvSpPr>
          <p:cNvPr id="5" name="Elipse 4"/>
          <p:cNvSpPr/>
          <p:nvPr/>
        </p:nvSpPr>
        <p:spPr>
          <a:xfrm>
            <a:off x="1562470" y="355107"/>
            <a:ext cx="2689934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Clases Finales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7520866" y="355107"/>
            <a:ext cx="2689934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Clases Anidadas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775141" y="1568018"/>
            <a:ext cx="4181383" cy="45520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class</a:t>
            </a:r>
            <a:r>
              <a:rPr lang="es-MX" sz="1600" dirty="0"/>
              <a:t> </a:t>
            </a:r>
            <a:r>
              <a:rPr lang="es-MX" sz="1600" dirty="0" err="1"/>
              <a:t>ClaseExterna</a:t>
            </a:r>
            <a:r>
              <a:rPr lang="es-MX" sz="1600" dirty="0"/>
              <a:t> {</a:t>
            </a:r>
          </a:p>
          <a:p>
            <a:endParaRPr lang="es-MX" sz="1600" dirty="0"/>
          </a:p>
          <a:p>
            <a:r>
              <a:rPr lang="es-MX" sz="1600" dirty="0"/>
              <a:t>    </a:t>
            </a:r>
            <a:r>
              <a:rPr lang="es-MX" sz="1600" dirty="0" err="1"/>
              <a:t>private</a:t>
            </a:r>
            <a:r>
              <a:rPr lang="es-MX" sz="1600" dirty="0"/>
              <a:t> </a:t>
            </a:r>
            <a:r>
              <a:rPr lang="es-MX" sz="1600" dirty="0" err="1"/>
              <a:t>int</a:t>
            </a:r>
            <a:r>
              <a:rPr lang="es-MX" sz="1600" dirty="0"/>
              <a:t> x;</a:t>
            </a:r>
          </a:p>
          <a:p>
            <a:endParaRPr lang="es-MX" sz="1600" dirty="0"/>
          </a:p>
          <a:p>
            <a:r>
              <a:rPr lang="es-MX" sz="1600" dirty="0"/>
              <a:t>    </a:t>
            </a:r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ClaseExterna</a:t>
            </a:r>
            <a:r>
              <a:rPr lang="es-MX" sz="1600" dirty="0"/>
              <a:t>(</a:t>
            </a:r>
            <a:r>
              <a:rPr lang="es-MX" sz="1600" dirty="0" err="1"/>
              <a:t>int</a:t>
            </a:r>
            <a:r>
              <a:rPr lang="es-MX" sz="1600" dirty="0"/>
              <a:t> x) {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this.x</a:t>
            </a:r>
            <a:r>
              <a:rPr lang="es-MX" sz="1600" dirty="0"/>
              <a:t> = x;</a:t>
            </a:r>
          </a:p>
          <a:p>
            <a:r>
              <a:rPr lang="es-MX" sz="1600" dirty="0"/>
              <a:t>    }</a:t>
            </a:r>
          </a:p>
          <a:p>
            <a:endParaRPr lang="es-MX" sz="1600" dirty="0"/>
          </a:p>
          <a:p>
            <a:r>
              <a:rPr lang="es-MX" sz="1600" dirty="0"/>
              <a:t>    </a:t>
            </a:r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void</a:t>
            </a:r>
            <a:r>
              <a:rPr lang="es-MX" sz="1600" dirty="0"/>
              <a:t> </a:t>
            </a:r>
            <a:r>
              <a:rPr lang="es-MX" sz="1600" dirty="0" err="1"/>
              <a:t>imprimirX</a:t>
            </a:r>
            <a:r>
              <a:rPr lang="es-MX" sz="1600" dirty="0"/>
              <a:t>() {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System.out.println</a:t>
            </a:r>
            <a:r>
              <a:rPr lang="es-MX" sz="1600" dirty="0"/>
              <a:t>("Valor de x: " + x);</a:t>
            </a:r>
          </a:p>
          <a:p>
            <a:r>
              <a:rPr lang="es-MX" sz="1600" dirty="0"/>
              <a:t>    }</a:t>
            </a:r>
          </a:p>
          <a:p>
            <a:endParaRPr lang="es-MX" sz="1600" dirty="0"/>
          </a:p>
          <a:p>
            <a:r>
              <a:rPr lang="es-MX" sz="1600" dirty="0"/>
              <a:t>    </a:t>
            </a:r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class</a:t>
            </a:r>
            <a:r>
              <a:rPr lang="es-MX" sz="1600" dirty="0"/>
              <a:t> </a:t>
            </a:r>
            <a:r>
              <a:rPr lang="es-MX" sz="1600" dirty="0" err="1"/>
              <a:t>ClaseInterna</a:t>
            </a:r>
            <a:r>
              <a:rPr lang="es-MX" sz="1600" dirty="0"/>
              <a:t> {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void</a:t>
            </a:r>
            <a:r>
              <a:rPr lang="es-MX" sz="1600" dirty="0"/>
              <a:t> </a:t>
            </a:r>
            <a:r>
              <a:rPr lang="es-MX" sz="1600" dirty="0" err="1"/>
              <a:t>modificarX</a:t>
            </a:r>
            <a:r>
              <a:rPr lang="es-MX" sz="1600" dirty="0"/>
              <a:t>(</a:t>
            </a:r>
            <a:r>
              <a:rPr lang="es-MX" sz="1600" dirty="0" err="1"/>
              <a:t>int</a:t>
            </a:r>
            <a:r>
              <a:rPr lang="es-MX" sz="1600" dirty="0"/>
              <a:t> </a:t>
            </a:r>
            <a:r>
              <a:rPr lang="es-MX" sz="1600" dirty="0" err="1"/>
              <a:t>nuevoValor</a:t>
            </a:r>
            <a:r>
              <a:rPr lang="es-MX" sz="1600" dirty="0"/>
              <a:t>) {</a:t>
            </a:r>
          </a:p>
          <a:p>
            <a:r>
              <a:rPr lang="es-MX" sz="1600" dirty="0"/>
              <a:t>            x = </a:t>
            </a:r>
            <a:r>
              <a:rPr lang="es-MX" sz="1600" dirty="0" err="1"/>
              <a:t>nuevoValor</a:t>
            </a:r>
            <a:r>
              <a:rPr lang="es-MX" sz="1600" dirty="0"/>
              <a:t>;</a:t>
            </a:r>
          </a:p>
          <a:p>
            <a:r>
              <a:rPr lang="es-MX" sz="1600" dirty="0"/>
              <a:t>        }</a:t>
            </a:r>
          </a:p>
          <a:p>
            <a:r>
              <a:rPr lang="es-MX" sz="1600" dirty="0"/>
              <a:t>    }</a:t>
            </a:r>
          </a:p>
          <a:p>
            <a:r>
              <a:rPr lang="es-MX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117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1327189" y="228957"/>
            <a:ext cx="9537621" cy="697885"/>
          </a:xfrm>
          <a:prstGeom prst="ribb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lgerian" panose="04020705040A02060702" pitchFamily="82" charset="0"/>
              </a:rPr>
              <a:t>Tipos de asociaciones</a:t>
            </a:r>
            <a:endParaRPr lang="es-MX" sz="3200" dirty="0">
              <a:latin typeface="Algerian" panose="04020705040A02060702" pitchFamily="82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208961" y="1157662"/>
            <a:ext cx="1953087" cy="44388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Dependencia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08960" y="4158316"/>
            <a:ext cx="1953087" cy="44388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Composición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953867" y="4122436"/>
            <a:ext cx="1953087" cy="44388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Herencia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953868" y="1121783"/>
            <a:ext cx="1953087" cy="44388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Agregación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1409969" y="2063184"/>
            <a:ext cx="3551068" cy="9293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Book Antiqua" panose="02040602050305030304" pitchFamily="18" charset="0"/>
              </a:rPr>
              <a:t>Ocurre cuando una clase utiliza a otra como parte de su funcionalidad, pero no hay una relación directa entre las dos clases</a:t>
            </a:r>
            <a:endParaRPr lang="es-MX" sz="1400" dirty="0">
              <a:latin typeface="Book Antiqua" panose="02040602050305030304" pitchFamily="18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7154876" y="5027958"/>
            <a:ext cx="3551068" cy="87407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Book Antiqua" panose="02040602050305030304" pitchFamily="18" charset="0"/>
              </a:rPr>
              <a:t>Ocurre cuando una clase (subclase) extiende otra clase (superclase) para heredar sus atributos y métodos</a:t>
            </a:r>
            <a:endParaRPr lang="es-MX" sz="1100" dirty="0">
              <a:latin typeface="Book Antiqua" panose="02040602050305030304" pitchFamily="18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7154876" y="2027303"/>
            <a:ext cx="3551068" cy="11938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Book Antiqua" panose="02040602050305030304" pitchFamily="18" charset="0"/>
              </a:rPr>
              <a:t>Ocurre cuando una clase contiene uno o varios objetos de otra clase, pero los objetos pueden existir independientemente de la clase que los contiene</a:t>
            </a:r>
            <a:endParaRPr lang="es-MX" sz="1100" dirty="0">
              <a:latin typeface="Book Antiqua" panose="02040602050305030304" pitchFamily="18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1409969" y="5063839"/>
            <a:ext cx="3551068" cy="9628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Book Antiqua" panose="02040602050305030304" pitchFamily="18" charset="0"/>
              </a:rPr>
              <a:t>Es similar a la agregación, pero en este caso los objetos contenidos no pueden existir independientemente de la clase contenedora</a:t>
            </a:r>
            <a:endParaRPr lang="es-MX" sz="11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6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807868" y="1162975"/>
            <a:ext cx="4181383" cy="5504155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dirty="0" err="1"/>
              <a:t>public</a:t>
            </a:r>
            <a:r>
              <a:rPr lang="es-MX" sz="1100" dirty="0"/>
              <a:t> </a:t>
            </a:r>
            <a:r>
              <a:rPr lang="es-MX" sz="1100" dirty="0" err="1"/>
              <a:t>class</a:t>
            </a:r>
            <a:r>
              <a:rPr lang="es-MX" sz="1100" dirty="0"/>
              <a:t> Cliente {</a:t>
            </a:r>
          </a:p>
          <a:p>
            <a:r>
              <a:rPr lang="es-MX" sz="1100" dirty="0"/>
              <a:t>    </a:t>
            </a:r>
            <a:r>
              <a:rPr lang="es-MX" sz="1100" dirty="0" err="1"/>
              <a:t>private</a:t>
            </a:r>
            <a:r>
              <a:rPr lang="es-MX" sz="1100" dirty="0"/>
              <a:t> </a:t>
            </a:r>
            <a:r>
              <a:rPr lang="es-MX" sz="1100" dirty="0" err="1"/>
              <a:t>String</a:t>
            </a:r>
            <a:r>
              <a:rPr lang="es-MX" sz="1100" dirty="0"/>
              <a:t> nombre;</a:t>
            </a:r>
          </a:p>
          <a:p>
            <a:r>
              <a:rPr lang="es-MX" sz="1100" dirty="0"/>
              <a:t>    </a:t>
            </a:r>
            <a:r>
              <a:rPr lang="es-MX" sz="1100" dirty="0" err="1"/>
              <a:t>private</a:t>
            </a:r>
            <a:r>
              <a:rPr lang="es-MX" sz="1100" dirty="0"/>
              <a:t> </a:t>
            </a:r>
            <a:r>
              <a:rPr lang="es-MX" sz="1100" dirty="0" err="1"/>
              <a:t>TarjetaCredito</a:t>
            </a:r>
            <a:r>
              <a:rPr lang="es-MX" sz="1100" dirty="0"/>
              <a:t> tarjeta</a:t>
            </a:r>
            <a:r>
              <a:rPr lang="es-MX" sz="1100" dirty="0" smtClean="0"/>
              <a:t>;</a:t>
            </a:r>
            <a:endParaRPr lang="es-MX" sz="1100" dirty="0"/>
          </a:p>
          <a:p>
            <a:r>
              <a:rPr lang="es-MX" sz="1100" dirty="0"/>
              <a:t>    </a:t>
            </a:r>
            <a:r>
              <a:rPr lang="es-MX" sz="1100" dirty="0" err="1"/>
              <a:t>public</a:t>
            </a:r>
            <a:r>
              <a:rPr lang="es-MX" sz="1100" dirty="0"/>
              <a:t> Cliente(</a:t>
            </a:r>
            <a:r>
              <a:rPr lang="es-MX" sz="1100" dirty="0" err="1"/>
              <a:t>String</a:t>
            </a:r>
            <a:r>
              <a:rPr lang="es-MX" sz="1100" dirty="0"/>
              <a:t> nombre, </a:t>
            </a:r>
            <a:r>
              <a:rPr lang="es-MX" sz="1100" dirty="0" err="1"/>
              <a:t>TarjetaCredito</a:t>
            </a:r>
            <a:r>
              <a:rPr lang="es-MX" sz="1100" dirty="0"/>
              <a:t> tarjeta) {</a:t>
            </a:r>
          </a:p>
          <a:p>
            <a:r>
              <a:rPr lang="es-MX" sz="1100" dirty="0"/>
              <a:t>        </a:t>
            </a:r>
            <a:r>
              <a:rPr lang="es-MX" sz="1100" dirty="0" err="1"/>
              <a:t>this.nombre</a:t>
            </a:r>
            <a:r>
              <a:rPr lang="es-MX" sz="1100" dirty="0"/>
              <a:t> = nombre;</a:t>
            </a:r>
          </a:p>
          <a:p>
            <a:r>
              <a:rPr lang="es-MX" sz="1100" dirty="0"/>
              <a:t>        </a:t>
            </a:r>
            <a:r>
              <a:rPr lang="es-MX" sz="1100" dirty="0" err="1"/>
              <a:t>this.tarjeta</a:t>
            </a:r>
            <a:r>
              <a:rPr lang="es-MX" sz="1100" dirty="0"/>
              <a:t> = tarjeta;</a:t>
            </a:r>
          </a:p>
          <a:p>
            <a:r>
              <a:rPr lang="es-MX" sz="1100" dirty="0"/>
              <a:t>    </a:t>
            </a:r>
            <a:r>
              <a:rPr lang="es-MX" sz="1100" dirty="0" smtClean="0"/>
              <a:t>}</a:t>
            </a:r>
            <a:endParaRPr lang="es-MX" sz="1100" dirty="0"/>
          </a:p>
          <a:p>
            <a:r>
              <a:rPr lang="es-MX" sz="1100" dirty="0"/>
              <a:t>    </a:t>
            </a:r>
            <a:r>
              <a:rPr lang="es-MX" sz="1100" dirty="0" err="1"/>
              <a:t>public</a:t>
            </a:r>
            <a:r>
              <a:rPr lang="es-MX" sz="1100" dirty="0"/>
              <a:t> </a:t>
            </a:r>
            <a:r>
              <a:rPr lang="es-MX" sz="1100" dirty="0" err="1"/>
              <a:t>void</a:t>
            </a:r>
            <a:r>
              <a:rPr lang="es-MX" sz="1100" dirty="0"/>
              <a:t> </a:t>
            </a:r>
            <a:r>
              <a:rPr lang="es-MX" sz="1100" dirty="0" err="1"/>
              <a:t>hacerCompra</a:t>
            </a:r>
            <a:r>
              <a:rPr lang="es-MX" sz="1100" dirty="0"/>
              <a:t>(</a:t>
            </a:r>
            <a:r>
              <a:rPr lang="es-MX" sz="1100" dirty="0" err="1"/>
              <a:t>double</a:t>
            </a:r>
            <a:r>
              <a:rPr lang="es-MX" sz="1100" dirty="0"/>
              <a:t> monto) {</a:t>
            </a:r>
          </a:p>
          <a:p>
            <a:r>
              <a:rPr lang="es-MX" sz="1100" dirty="0"/>
              <a:t>        </a:t>
            </a:r>
            <a:r>
              <a:rPr lang="es-MX" sz="1100" dirty="0" err="1"/>
              <a:t>if</a:t>
            </a:r>
            <a:r>
              <a:rPr lang="es-MX" sz="1100" dirty="0"/>
              <a:t> (</a:t>
            </a:r>
            <a:r>
              <a:rPr lang="es-MX" sz="1100" dirty="0" err="1"/>
              <a:t>tarjeta.autorizarPago</a:t>
            </a:r>
            <a:r>
              <a:rPr lang="es-MX" sz="1100" dirty="0"/>
              <a:t>(monto)) {</a:t>
            </a:r>
          </a:p>
          <a:p>
            <a:r>
              <a:rPr lang="es-MX" sz="1100" dirty="0"/>
              <a:t>            </a:t>
            </a:r>
            <a:r>
              <a:rPr lang="es-MX" sz="1100" dirty="0" err="1"/>
              <a:t>System.out.println</a:t>
            </a:r>
            <a:r>
              <a:rPr lang="es-MX" sz="1100" dirty="0"/>
              <a:t>("Compra exitosa por $" + monto);</a:t>
            </a:r>
          </a:p>
          <a:p>
            <a:r>
              <a:rPr lang="es-MX" sz="1100" dirty="0"/>
              <a:t>        } </a:t>
            </a:r>
            <a:r>
              <a:rPr lang="es-MX" sz="1100" dirty="0" err="1"/>
              <a:t>else</a:t>
            </a:r>
            <a:r>
              <a:rPr lang="es-MX" sz="1100" dirty="0"/>
              <a:t> {</a:t>
            </a:r>
          </a:p>
          <a:p>
            <a:r>
              <a:rPr lang="es-MX" sz="1100" dirty="0"/>
              <a:t>            </a:t>
            </a:r>
            <a:r>
              <a:rPr lang="es-MX" sz="1100" dirty="0" err="1"/>
              <a:t>System.out.println</a:t>
            </a:r>
            <a:r>
              <a:rPr lang="es-MX" sz="1100" dirty="0"/>
              <a:t>("Pago rechazado");</a:t>
            </a:r>
          </a:p>
          <a:p>
            <a:r>
              <a:rPr lang="es-MX" sz="1100" dirty="0"/>
              <a:t>        }</a:t>
            </a:r>
          </a:p>
          <a:p>
            <a:r>
              <a:rPr lang="es-MX" sz="1100" dirty="0"/>
              <a:t>    }</a:t>
            </a:r>
          </a:p>
          <a:p>
            <a:r>
              <a:rPr lang="es-MX" sz="1100" dirty="0" smtClean="0"/>
              <a:t>}</a:t>
            </a:r>
            <a:endParaRPr lang="es-MX" sz="1100" dirty="0"/>
          </a:p>
          <a:p>
            <a:r>
              <a:rPr lang="es-MX" sz="1100" dirty="0" err="1"/>
              <a:t>public</a:t>
            </a:r>
            <a:r>
              <a:rPr lang="es-MX" sz="1100" dirty="0"/>
              <a:t> </a:t>
            </a:r>
            <a:r>
              <a:rPr lang="es-MX" sz="1100" dirty="0" err="1"/>
              <a:t>class</a:t>
            </a:r>
            <a:r>
              <a:rPr lang="es-MX" sz="1100" dirty="0"/>
              <a:t> </a:t>
            </a:r>
            <a:r>
              <a:rPr lang="es-MX" sz="1100" dirty="0" err="1"/>
              <a:t>TarjetaCredito</a:t>
            </a:r>
            <a:r>
              <a:rPr lang="es-MX" sz="1100" dirty="0"/>
              <a:t> {</a:t>
            </a:r>
          </a:p>
          <a:p>
            <a:r>
              <a:rPr lang="es-MX" sz="1100" dirty="0"/>
              <a:t>    </a:t>
            </a:r>
            <a:r>
              <a:rPr lang="es-MX" sz="1100" dirty="0" err="1"/>
              <a:t>private</a:t>
            </a:r>
            <a:r>
              <a:rPr lang="es-MX" sz="1100" dirty="0"/>
              <a:t> </a:t>
            </a:r>
            <a:r>
              <a:rPr lang="es-MX" sz="1100" dirty="0" err="1"/>
              <a:t>String</a:t>
            </a:r>
            <a:r>
              <a:rPr lang="es-MX" sz="1100" dirty="0"/>
              <a:t> numero;</a:t>
            </a:r>
          </a:p>
          <a:p>
            <a:r>
              <a:rPr lang="es-MX" sz="1100" dirty="0"/>
              <a:t>    </a:t>
            </a:r>
            <a:r>
              <a:rPr lang="es-MX" sz="1100" dirty="0" err="1"/>
              <a:t>private</a:t>
            </a:r>
            <a:r>
              <a:rPr lang="es-MX" sz="1100" dirty="0"/>
              <a:t> </a:t>
            </a:r>
            <a:r>
              <a:rPr lang="es-MX" sz="1100" dirty="0" err="1"/>
              <a:t>double</a:t>
            </a:r>
            <a:r>
              <a:rPr lang="es-MX" sz="1100" dirty="0"/>
              <a:t> </a:t>
            </a:r>
            <a:r>
              <a:rPr lang="es-MX" sz="1100" dirty="0" err="1"/>
              <a:t>saldoDisponible</a:t>
            </a:r>
            <a:r>
              <a:rPr lang="es-MX" sz="1100" dirty="0" smtClean="0"/>
              <a:t>;</a:t>
            </a:r>
            <a:endParaRPr lang="es-MX" sz="1100" dirty="0"/>
          </a:p>
          <a:p>
            <a:r>
              <a:rPr lang="es-MX" sz="1100" dirty="0"/>
              <a:t>    </a:t>
            </a:r>
            <a:r>
              <a:rPr lang="es-MX" sz="1100" dirty="0" err="1"/>
              <a:t>public</a:t>
            </a:r>
            <a:r>
              <a:rPr lang="es-MX" sz="1100" dirty="0"/>
              <a:t> </a:t>
            </a:r>
            <a:r>
              <a:rPr lang="es-MX" sz="1100" dirty="0" err="1"/>
              <a:t>TarjetaCredito</a:t>
            </a:r>
            <a:r>
              <a:rPr lang="es-MX" sz="1100" dirty="0"/>
              <a:t>(</a:t>
            </a:r>
            <a:r>
              <a:rPr lang="es-MX" sz="1100" dirty="0" err="1"/>
              <a:t>String</a:t>
            </a:r>
            <a:r>
              <a:rPr lang="es-MX" sz="1100" dirty="0"/>
              <a:t> numero, </a:t>
            </a:r>
            <a:r>
              <a:rPr lang="es-MX" sz="1100" dirty="0" err="1"/>
              <a:t>double</a:t>
            </a:r>
            <a:r>
              <a:rPr lang="es-MX" sz="1100" dirty="0"/>
              <a:t> </a:t>
            </a:r>
            <a:r>
              <a:rPr lang="es-MX" sz="1100" dirty="0" err="1"/>
              <a:t>saldoDisponible</a:t>
            </a:r>
            <a:r>
              <a:rPr lang="es-MX" sz="1100" dirty="0"/>
              <a:t>) {</a:t>
            </a:r>
          </a:p>
          <a:p>
            <a:r>
              <a:rPr lang="es-MX" sz="1100" dirty="0"/>
              <a:t>        </a:t>
            </a:r>
            <a:r>
              <a:rPr lang="es-MX" sz="1100" dirty="0" err="1"/>
              <a:t>this.numero</a:t>
            </a:r>
            <a:r>
              <a:rPr lang="es-MX" sz="1100" dirty="0"/>
              <a:t> = numero;</a:t>
            </a:r>
          </a:p>
          <a:p>
            <a:r>
              <a:rPr lang="es-MX" sz="1100" dirty="0"/>
              <a:t>        </a:t>
            </a:r>
            <a:r>
              <a:rPr lang="es-MX" sz="1100" dirty="0" err="1"/>
              <a:t>this.saldoDisponible</a:t>
            </a:r>
            <a:r>
              <a:rPr lang="es-MX" sz="1100" dirty="0"/>
              <a:t> = </a:t>
            </a:r>
            <a:r>
              <a:rPr lang="es-MX" sz="1100" dirty="0" err="1"/>
              <a:t>saldoDisponible</a:t>
            </a:r>
            <a:r>
              <a:rPr lang="es-MX" sz="1100" dirty="0"/>
              <a:t>;</a:t>
            </a:r>
          </a:p>
          <a:p>
            <a:r>
              <a:rPr lang="es-MX" sz="1100" dirty="0"/>
              <a:t>    </a:t>
            </a:r>
            <a:r>
              <a:rPr lang="es-MX" sz="1100" dirty="0" smtClean="0"/>
              <a:t>}</a:t>
            </a:r>
            <a:endParaRPr lang="es-MX" sz="1100" dirty="0"/>
          </a:p>
          <a:p>
            <a:r>
              <a:rPr lang="es-MX" sz="1100" dirty="0"/>
              <a:t>    </a:t>
            </a:r>
            <a:r>
              <a:rPr lang="es-MX" sz="1100" dirty="0" err="1"/>
              <a:t>public</a:t>
            </a:r>
            <a:r>
              <a:rPr lang="es-MX" sz="1100" dirty="0"/>
              <a:t> </a:t>
            </a:r>
            <a:r>
              <a:rPr lang="es-MX" sz="1100" dirty="0" err="1"/>
              <a:t>boolean</a:t>
            </a:r>
            <a:r>
              <a:rPr lang="es-MX" sz="1100" dirty="0"/>
              <a:t> </a:t>
            </a:r>
            <a:r>
              <a:rPr lang="es-MX" sz="1100" dirty="0" err="1"/>
              <a:t>autorizarPago</a:t>
            </a:r>
            <a:r>
              <a:rPr lang="es-MX" sz="1100" dirty="0"/>
              <a:t>(</a:t>
            </a:r>
            <a:r>
              <a:rPr lang="es-MX" sz="1100" dirty="0" err="1"/>
              <a:t>double</a:t>
            </a:r>
            <a:r>
              <a:rPr lang="es-MX" sz="1100" dirty="0"/>
              <a:t> monto) {</a:t>
            </a:r>
          </a:p>
          <a:p>
            <a:r>
              <a:rPr lang="es-MX" sz="1100" dirty="0"/>
              <a:t>        </a:t>
            </a:r>
            <a:r>
              <a:rPr lang="es-MX" sz="1100" dirty="0" err="1"/>
              <a:t>if</a:t>
            </a:r>
            <a:r>
              <a:rPr lang="es-MX" sz="1100" dirty="0"/>
              <a:t> (</a:t>
            </a:r>
            <a:r>
              <a:rPr lang="es-MX" sz="1100" dirty="0" err="1"/>
              <a:t>saldoDisponible</a:t>
            </a:r>
            <a:r>
              <a:rPr lang="es-MX" sz="1100" dirty="0"/>
              <a:t> &gt;= monto) {</a:t>
            </a:r>
          </a:p>
          <a:p>
            <a:r>
              <a:rPr lang="es-MX" sz="1100" dirty="0"/>
              <a:t>            </a:t>
            </a:r>
            <a:r>
              <a:rPr lang="es-MX" sz="1100" dirty="0" err="1"/>
              <a:t>saldoDisponible</a:t>
            </a:r>
            <a:r>
              <a:rPr lang="es-MX" sz="1100" dirty="0"/>
              <a:t> -= monto;</a:t>
            </a:r>
          </a:p>
          <a:p>
            <a:r>
              <a:rPr lang="es-MX" sz="1100" dirty="0"/>
              <a:t>            </a:t>
            </a:r>
            <a:r>
              <a:rPr lang="es-MX" sz="1100" dirty="0" err="1"/>
              <a:t>return</a:t>
            </a:r>
            <a:r>
              <a:rPr lang="es-MX" sz="1100" dirty="0"/>
              <a:t> true;</a:t>
            </a:r>
          </a:p>
          <a:p>
            <a:r>
              <a:rPr lang="es-MX" sz="1100" dirty="0"/>
              <a:t>        } </a:t>
            </a:r>
            <a:r>
              <a:rPr lang="es-MX" sz="1100" dirty="0" err="1"/>
              <a:t>else</a:t>
            </a:r>
            <a:r>
              <a:rPr lang="es-MX" sz="1100" dirty="0"/>
              <a:t> {</a:t>
            </a:r>
          </a:p>
          <a:p>
            <a:r>
              <a:rPr lang="es-MX" sz="1100" dirty="0"/>
              <a:t>            </a:t>
            </a:r>
            <a:r>
              <a:rPr lang="es-MX" sz="1100" dirty="0" err="1"/>
              <a:t>return</a:t>
            </a:r>
            <a:r>
              <a:rPr lang="es-MX" sz="1100" dirty="0"/>
              <a:t> false;</a:t>
            </a:r>
          </a:p>
          <a:p>
            <a:r>
              <a:rPr lang="es-MX" sz="1100" dirty="0"/>
              <a:t>        }</a:t>
            </a:r>
          </a:p>
          <a:p>
            <a:r>
              <a:rPr lang="es-MX" sz="1100" dirty="0"/>
              <a:t>    }</a:t>
            </a:r>
          </a:p>
          <a:p>
            <a:r>
              <a:rPr lang="es-MX" sz="1100" dirty="0"/>
              <a:t>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920883" y="1779972"/>
            <a:ext cx="4795422" cy="4270159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class</a:t>
            </a:r>
            <a:r>
              <a:rPr lang="es-MX" sz="1400" dirty="0"/>
              <a:t> Casa {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private</a:t>
            </a:r>
            <a:r>
              <a:rPr lang="es-MX" sz="1400" dirty="0"/>
              <a:t> </a:t>
            </a:r>
            <a:r>
              <a:rPr lang="es-MX" sz="1400" dirty="0" err="1"/>
              <a:t>List</a:t>
            </a:r>
            <a:r>
              <a:rPr lang="es-MX" sz="1400" dirty="0"/>
              <a:t>&lt;</a:t>
            </a:r>
            <a:r>
              <a:rPr lang="es-MX" sz="1400" dirty="0" err="1"/>
              <a:t>Habitacion</a:t>
            </a:r>
            <a:r>
              <a:rPr lang="es-MX" sz="1400" dirty="0"/>
              <a:t>&gt; habitaciones;</a:t>
            </a:r>
          </a:p>
          <a:p>
            <a:endParaRPr lang="es-MX" sz="1400" dirty="0"/>
          </a:p>
          <a:p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Casa() {</a:t>
            </a:r>
          </a:p>
          <a:p>
            <a:r>
              <a:rPr lang="es-MX" sz="1400" dirty="0"/>
              <a:t>        habitaciones = new </a:t>
            </a:r>
            <a:r>
              <a:rPr lang="es-MX" sz="1400" dirty="0" err="1"/>
              <a:t>ArrayList</a:t>
            </a:r>
            <a:r>
              <a:rPr lang="es-MX" sz="1400" dirty="0"/>
              <a:t>&lt;&gt;();</a:t>
            </a:r>
          </a:p>
          <a:p>
            <a:r>
              <a:rPr lang="es-MX" sz="1400" dirty="0"/>
              <a:t>    }</a:t>
            </a:r>
          </a:p>
          <a:p>
            <a:endParaRPr lang="es-MX" sz="1400" dirty="0"/>
          </a:p>
          <a:p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void</a:t>
            </a:r>
            <a:r>
              <a:rPr lang="es-MX" sz="1400" dirty="0"/>
              <a:t> </a:t>
            </a:r>
            <a:r>
              <a:rPr lang="es-MX" sz="1400" dirty="0" err="1" smtClean="0"/>
              <a:t>agregarHabitacion</a:t>
            </a:r>
            <a:r>
              <a:rPr lang="es-MX" sz="1400" dirty="0" smtClean="0"/>
              <a:t>(</a:t>
            </a:r>
            <a:r>
              <a:rPr lang="es-MX" sz="1400" dirty="0" err="1" smtClean="0"/>
              <a:t>Habitacion</a:t>
            </a:r>
            <a:r>
              <a:rPr lang="es-MX" sz="1400" dirty="0" smtClean="0"/>
              <a:t> </a:t>
            </a:r>
            <a:r>
              <a:rPr lang="es-MX" sz="1400" dirty="0" err="1" smtClean="0"/>
              <a:t>habitacion</a:t>
            </a:r>
            <a:r>
              <a:rPr lang="es-MX" sz="1400" dirty="0"/>
              <a:t>) 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habitaciones.add</a:t>
            </a:r>
            <a:r>
              <a:rPr lang="es-MX" sz="1400" dirty="0"/>
              <a:t>(</a:t>
            </a:r>
            <a:r>
              <a:rPr lang="es-MX" sz="1400" dirty="0" err="1"/>
              <a:t>habitacion</a:t>
            </a:r>
            <a:r>
              <a:rPr lang="es-MX" sz="1400" dirty="0"/>
              <a:t>);</a:t>
            </a:r>
          </a:p>
          <a:p>
            <a:r>
              <a:rPr lang="es-MX" sz="1400" dirty="0"/>
              <a:t>    }</a:t>
            </a:r>
          </a:p>
          <a:p>
            <a:r>
              <a:rPr lang="es-MX" sz="1400" dirty="0" smtClean="0"/>
              <a:t>}</a:t>
            </a:r>
            <a:endParaRPr lang="es-MX" sz="1400" dirty="0"/>
          </a:p>
          <a:p>
            <a:endParaRPr lang="es-MX" sz="1400" dirty="0"/>
          </a:p>
          <a:p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class</a:t>
            </a:r>
            <a:r>
              <a:rPr lang="es-MX" sz="1400" dirty="0"/>
              <a:t> </a:t>
            </a:r>
            <a:r>
              <a:rPr lang="es-MX" sz="1400" dirty="0" err="1"/>
              <a:t>Habitacion</a:t>
            </a:r>
            <a:r>
              <a:rPr lang="es-MX" sz="1400" dirty="0"/>
              <a:t> {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private</a:t>
            </a:r>
            <a:r>
              <a:rPr lang="es-MX" sz="1400" dirty="0"/>
              <a:t> </a:t>
            </a:r>
            <a:r>
              <a:rPr lang="es-MX" sz="1400" dirty="0" err="1"/>
              <a:t>String</a:t>
            </a:r>
            <a:r>
              <a:rPr lang="es-MX" sz="1400" dirty="0"/>
              <a:t> nombre;</a:t>
            </a:r>
          </a:p>
          <a:p>
            <a:endParaRPr lang="es-MX" sz="1400" dirty="0"/>
          </a:p>
          <a:p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Habitacion</a:t>
            </a:r>
            <a:r>
              <a:rPr lang="es-MX" sz="1400" dirty="0"/>
              <a:t>(</a:t>
            </a:r>
            <a:r>
              <a:rPr lang="es-MX" sz="1400" dirty="0" err="1"/>
              <a:t>String</a:t>
            </a:r>
            <a:r>
              <a:rPr lang="es-MX" sz="1400" dirty="0"/>
              <a:t> nombre) 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this.nombre</a:t>
            </a:r>
            <a:r>
              <a:rPr lang="es-MX" sz="1400" dirty="0"/>
              <a:t> = nombre;</a:t>
            </a:r>
          </a:p>
          <a:p>
            <a:r>
              <a:rPr lang="es-MX" sz="1400" dirty="0"/>
              <a:t>    }</a:t>
            </a:r>
          </a:p>
          <a:p>
            <a:r>
              <a:rPr lang="es-MX" sz="1400" dirty="0" smtClean="0"/>
              <a:t>}</a:t>
            </a:r>
            <a:endParaRPr lang="es-MX" sz="1400" dirty="0"/>
          </a:p>
        </p:txBody>
      </p:sp>
      <p:sp>
        <p:nvSpPr>
          <p:cNvPr id="4" name="Elipse 3"/>
          <p:cNvSpPr/>
          <p:nvPr/>
        </p:nvSpPr>
        <p:spPr>
          <a:xfrm>
            <a:off x="1553592" y="355106"/>
            <a:ext cx="2689934" cy="56817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Dependencia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7973627" y="355106"/>
            <a:ext cx="2689934" cy="56817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Agregación</a:t>
            </a:r>
            <a:endParaRPr lang="es-MX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9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754601" y="1828800"/>
            <a:ext cx="4181383" cy="3906175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class</a:t>
            </a:r>
            <a:r>
              <a:rPr lang="es-MX" sz="1600" dirty="0"/>
              <a:t> Carro {</a:t>
            </a:r>
          </a:p>
          <a:p>
            <a:r>
              <a:rPr lang="es-MX" sz="1600" dirty="0"/>
              <a:t>    </a:t>
            </a:r>
            <a:r>
              <a:rPr lang="es-MX" sz="1600" dirty="0" err="1"/>
              <a:t>private</a:t>
            </a:r>
            <a:r>
              <a:rPr lang="es-MX" sz="1600" dirty="0"/>
              <a:t> Motor </a:t>
            </a:r>
            <a:r>
              <a:rPr lang="es-MX" sz="1600" dirty="0" err="1"/>
              <a:t>motor</a:t>
            </a:r>
            <a:r>
              <a:rPr lang="es-MX" sz="1600" dirty="0"/>
              <a:t>;</a:t>
            </a:r>
          </a:p>
          <a:p>
            <a:endParaRPr lang="es-MX" sz="1600" dirty="0"/>
          </a:p>
          <a:p>
            <a:r>
              <a:rPr lang="es-MX" sz="1600" dirty="0"/>
              <a:t>    </a:t>
            </a:r>
            <a:r>
              <a:rPr lang="es-MX" sz="1600" dirty="0" err="1"/>
              <a:t>public</a:t>
            </a:r>
            <a:r>
              <a:rPr lang="es-MX" sz="1600" dirty="0"/>
              <a:t> Carro() {</a:t>
            </a:r>
          </a:p>
          <a:p>
            <a:r>
              <a:rPr lang="es-MX" sz="1600" dirty="0"/>
              <a:t>        motor = new Motor();</a:t>
            </a:r>
          </a:p>
          <a:p>
            <a:r>
              <a:rPr lang="es-MX" sz="1600" dirty="0"/>
              <a:t>    }</a:t>
            </a:r>
          </a:p>
          <a:p>
            <a:r>
              <a:rPr lang="es-MX" sz="1600" dirty="0" smtClean="0"/>
              <a:t>}</a:t>
            </a:r>
            <a:endParaRPr lang="es-MX" sz="1600" dirty="0"/>
          </a:p>
          <a:p>
            <a:endParaRPr lang="es-MX" sz="1600" dirty="0"/>
          </a:p>
          <a:p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class</a:t>
            </a:r>
            <a:r>
              <a:rPr lang="es-MX" sz="1600" dirty="0"/>
              <a:t> Motor {</a:t>
            </a:r>
          </a:p>
          <a:p>
            <a:r>
              <a:rPr lang="es-MX" sz="1600" dirty="0"/>
              <a:t>    </a:t>
            </a:r>
            <a:r>
              <a:rPr lang="es-MX" sz="1600" dirty="0" err="1"/>
              <a:t>private</a:t>
            </a:r>
            <a:r>
              <a:rPr lang="es-MX" sz="1600" dirty="0"/>
              <a:t> </a:t>
            </a:r>
            <a:r>
              <a:rPr lang="es-MX" sz="1600" dirty="0" err="1"/>
              <a:t>int</a:t>
            </a:r>
            <a:r>
              <a:rPr lang="es-MX" sz="1600" dirty="0"/>
              <a:t> potencia;</a:t>
            </a:r>
          </a:p>
          <a:p>
            <a:endParaRPr lang="es-MX" sz="1600" dirty="0"/>
          </a:p>
          <a:p>
            <a:r>
              <a:rPr lang="es-MX" sz="1600" dirty="0"/>
              <a:t>    </a:t>
            </a:r>
            <a:r>
              <a:rPr lang="es-MX" sz="1600" dirty="0" err="1"/>
              <a:t>public</a:t>
            </a:r>
            <a:r>
              <a:rPr lang="es-MX" sz="1600" dirty="0"/>
              <a:t> Motor() {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this.potencia</a:t>
            </a:r>
            <a:r>
              <a:rPr lang="es-MX" sz="1600" dirty="0"/>
              <a:t> = 1000;</a:t>
            </a:r>
          </a:p>
          <a:p>
            <a:r>
              <a:rPr lang="es-MX" sz="1600" dirty="0"/>
              <a:t>    }</a:t>
            </a:r>
          </a:p>
          <a:p>
            <a:r>
              <a:rPr lang="es-MX" sz="1600" dirty="0" smtClean="0"/>
              <a:t>}</a:t>
            </a:r>
            <a:endParaRPr lang="es-MX" sz="1600" dirty="0"/>
          </a:p>
        </p:txBody>
      </p:sp>
      <p:sp>
        <p:nvSpPr>
          <p:cNvPr id="3" name="Rectángulo 2"/>
          <p:cNvSpPr/>
          <p:nvPr/>
        </p:nvSpPr>
        <p:spPr>
          <a:xfrm>
            <a:off x="7227902" y="1748900"/>
            <a:ext cx="4181383" cy="4065974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class</a:t>
            </a:r>
            <a:r>
              <a:rPr lang="es-MX" sz="1400" dirty="0"/>
              <a:t> Animal {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private</a:t>
            </a:r>
            <a:r>
              <a:rPr lang="es-MX" sz="1400" dirty="0"/>
              <a:t> </a:t>
            </a:r>
            <a:r>
              <a:rPr lang="es-MX" sz="1400" dirty="0" err="1"/>
              <a:t>String</a:t>
            </a:r>
            <a:r>
              <a:rPr lang="es-MX" sz="1400" dirty="0"/>
              <a:t> nombre;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private</a:t>
            </a:r>
            <a:r>
              <a:rPr lang="es-MX" sz="1400" dirty="0"/>
              <a:t> </a:t>
            </a:r>
            <a:r>
              <a:rPr lang="es-MX" sz="1400" dirty="0" err="1"/>
              <a:t>int</a:t>
            </a:r>
            <a:r>
              <a:rPr lang="es-MX" sz="1400" dirty="0"/>
              <a:t> edad;</a:t>
            </a:r>
          </a:p>
          <a:p>
            <a:endParaRPr lang="es-MX" sz="1400" dirty="0"/>
          </a:p>
          <a:p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Animal(</a:t>
            </a:r>
            <a:r>
              <a:rPr lang="es-MX" sz="1400" dirty="0" err="1"/>
              <a:t>String</a:t>
            </a:r>
            <a:r>
              <a:rPr lang="es-MX" sz="1400" dirty="0"/>
              <a:t> nombre, </a:t>
            </a:r>
            <a:r>
              <a:rPr lang="es-MX" sz="1400" dirty="0" err="1"/>
              <a:t>int</a:t>
            </a:r>
            <a:r>
              <a:rPr lang="es-MX" sz="1400" dirty="0"/>
              <a:t> edad) 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this.nombre</a:t>
            </a:r>
            <a:r>
              <a:rPr lang="es-MX" sz="1400" dirty="0"/>
              <a:t> = nombre;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this.edad</a:t>
            </a:r>
            <a:r>
              <a:rPr lang="es-MX" sz="1400" dirty="0"/>
              <a:t> = edad;</a:t>
            </a:r>
          </a:p>
          <a:p>
            <a:r>
              <a:rPr lang="es-MX" sz="1400" dirty="0"/>
              <a:t>    }</a:t>
            </a:r>
          </a:p>
          <a:p>
            <a:r>
              <a:rPr lang="es-MX" sz="1400" dirty="0" smtClean="0"/>
              <a:t>}</a:t>
            </a:r>
            <a:endParaRPr lang="es-MX" sz="1400" dirty="0"/>
          </a:p>
          <a:p>
            <a:endParaRPr lang="es-MX" sz="1400" dirty="0"/>
          </a:p>
          <a:p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class</a:t>
            </a:r>
            <a:r>
              <a:rPr lang="es-MX" sz="1400" dirty="0"/>
              <a:t> Perro </a:t>
            </a:r>
            <a:r>
              <a:rPr lang="es-MX" sz="1400" dirty="0" err="1"/>
              <a:t>extends</a:t>
            </a:r>
            <a:r>
              <a:rPr lang="es-MX" sz="1400" dirty="0"/>
              <a:t> Animal {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private</a:t>
            </a:r>
            <a:r>
              <a:rPr lang="es-MX" sz="1400" dirty="0"/>
              <a:t> </a:t>
            </a:r>
            <a:r>
              <a:rPr lang="es-MX" sz="1400" dirty="0" err="1"/>
              <a:t>String</a:t>
            </a:r>
            <a:r>
              <a:rPr lang="es-MX" sz="1400" dirty="0"/>
              <a:t> raza;</a:t>
            </a:r>
          </a:p>
          <a:p>
            <a:endParaRPr lang="es-MX" sz="1400" dirty="0"/>
          </a:p>
          <a:p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Perro(</a:t>
            </a:r>
            <a:r>
              <a:rPr lang="es-MX" sz="1400" dirty="0" err="1"/>
              <a:t>String</a:t>
            </a:r>
            <a:r>
              <a:rPr lang="es-MX" sz="1400" dirty="0"/>
              <a:t> nombre, </a:t>
            </a:r>
            <a:r>
              <a:rPr lang="es-MX" sz="1400" dirty="0" err="1"/>
              <a:t>int</a:t>
            </a:r>
            <a:r>
              <a:rPr lang="es-MX" sz="1400" dirty="0"/>
              <a:t> edad, </a:t>
            </a:r>
            <a:r>
              <a:rPr lang="es-MX" sz="1400" dirty="0" err="1"/>
              <a:t>String</a:t>
            </a:r>
            <a:r>
              <a:rPr lang="es-MX" sz="1400" dirty="0"/>
              <a:t> raza) 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super</a:t>
            </a:r>
            <a:r>
              <a:rPr lang="es-MX" sz="1400" dirty="0"/>
              <a:t>(nombre, edad);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this.raza</a:t>
            </a:r>
            <a:r>
              <a:rPr lang="es-MX" sz="1400" dirty="0"/>
              <a:t> = raza;</a:t>
            </a:r>
          </a:p>
          <a:p>
            <a:r>
              <a:rPr lang="es-MX" sz="1400" dirty="0"/>
              <a:t>    }</a:t>
            </a:r>
          </a:p>
          <a:p>
            <a:r>
              <a:rPr lang="es-MX" sz="1400" dirty="0" smtClean="0"/>
              <a:t>}</a:t>
            </a:r>
            <a:endParaRPr lang="es-MX" sz="1400" dirty="0"/>
          </a:p>
        </p:txBody>
      </p:sp>
      <p:sp>
        <p:nvSpPr>
          <p:cNvPr id="4" name="Elipse 3"/>
          <p:cNvSpPr/>
          <p:nvPr/>
        </p:nvSpPr>
        <p:spPr>
          <a:xfrm>
            <a:off x="1500326" y="292962"/>
            <a:ext cx="2689934" cy="56817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Composición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7973627" y="292962"/>
            <a:ext cx="2689934" cy="56817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Herencia</a:t>
            </a:r>
            <a:endParaRPr lang="es-MX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95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1152053" y="497151"/>
            <a:ext cx="9887894" cy="697885"/>
          </a:xfrm>
          <a:prstGeom prst="ribb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lgerian" panose="04020705040A02060702" pitchFamily="82" charset="0"/>
              </a:rPr>
              <a:t>Tipos de Composiciones</a:t>
            </a:r>
            <a:endParaRPr lang="es-MX" sz="3200" dirty="0">
              <a:latin typeface="Algerian" panose="04020705040A02060702" pitchFamily="8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060932" y="1544715"/>
            <a:ext cx="2015231" cy="506028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Fuerte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195736" y="1544715"/>
            <a:ext cx="2015231" cy="506028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Bodoni MT" panose="02070603080606020203" pitchFamily="18" charset="0"/>
              </a:rPr>
              <a:t>Débil</a:t>
            </a:r>
            <a:endParaRPr lang="es-MX" dirty="0">
              <a:latin typeface="Bodoni MT" panose="02070603080606020203" pitchFamily="18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261941" y="3098307"/>
            <a:ext cx="3613212" cy="2050741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Book Antiqua" panose="02040602050305030304" pitchFamily="18" charset="0"/>
              </a:rPr>
              <a:t>En este tipo de composición, la clase contenedora es responsable de la creación y destrucción de los objetos contenidos</a:t>
            </a:r>
            <a:endParaRPr lang="es-MX" dirty="0">
              <a:latin typeface="Book Antiqua" panose="02040602050305030304" pitchFamily="18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7316847" y="3098307"/>
            <a:ext cx="3613212" cy="2050741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Book Antiqua" panose="02040602050305030304" pitchFamily="18" charset="0"/>
              </a:rPr>
              <a:t>En este tipo de composición, los objetos contenidos pueden existir independientemente de la clase contenedora y pueden ser compartidos entre varias clases contenedoras.</a:t>
            </a:r>
            <a:endParaRPr lang="es-MX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0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Elipse 1"/>
          <p:cNvSpPr/>
          <p:nvPr/>
        </p:nvSpPr>
        <p:spPr>
          <a:xfrm>
            <a:off x="1056442" y="310718"/>
            <a:ext cx="3080551" cy="603682"/>
          </a:xfrm>
          <a:prstGeom prst="ellipse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Composición Fuerte</a:t>
            </a:r>
            <a:endParaRPr lang="es-MX" dirty="0"/>
          </a:p>
        </p:txBody>
      </p:sp>
      <p:sp>
        <p:nvSpPr>
          <p:cNvPr id="3" name="Elipse 2"/>
          <p:cNvSpPr/>
          <p:nvPr/>
        </p:nvSpPr>
        <p:spPr>
          <a:xfrm>
            <a:off x="7494232" y="310718"/>
            <a:ext cx="3080551" cy="603682"/>
          </a:xfrm>
          <a:prstGeom prst="ellipse">
            <a:avLst/>
          </a:prstGeom>
          <a:solidFill>
            <a:srgbClr val="FF66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Composición Débil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861134" y="1420427"/>
            <a:ext cx="3906175" cy="5264458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err="1"/>
              <a:t>public</a:t>
            </a:r>
            <a:r>
              <a:rPr lang="es-MX" sz="1200" dirty="0"/>
              <a:t> </a:t>
            </a:r>
            <a:r>
              <a:rPr lang="es-MX" sz="1200" dirty="0" err="1"/>
              <a:t>class</a:t>
            </a:r>
            <a:r>
              <a:rPr lang="es-MX" sz="1200" dirty="0"/>
              <a:t> Casa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private</a:t>
            </a:r>
            <a:r>
              <a:rPr lang="es-MX" sz="1200" dirty="0"/>
              <a:t> Cocina </a:t>
            </a:r>
            <a:r>
              <a:rPr lang="es-MX" sz="1200" dirty="0" err="1"/>
              <a:t>cocina</a:t>
            </a:r>
            <a:r>
              <a:rPr lang="es-MX" sz="1200" dirty="0" smtClean="0"/>
              <a:t>;</a:t>
            </a:r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public</a:t>
            </a:r>
            <a:r>
              <a:rPr lang="es-MX" sz="1200" dirty="0"/>
              <a:t> Casa() {</a:t>
            </a:r>
          </a:p>
          <a:p>
            <a:r>
              <a:rPr lang="es-MX" sz="1200" dirty="0"/>
              <a:t>        cocina = new Cocina();</a:t>
            </a:r>
          </a:p>
          <a:p>
            <a:r>
              <a:rPr lang="es-MX" sz="1200" dirty="0"/>
              <a:t>    </a:t>
            </a:r>
            <a:r>
              <a:rPr lang="es-MX" sz="1200" dirty="0" smtClean="0"/>
              <a:t>}</a:t>
            </a:r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public</a:t>
            </a:r>
            <a:r>
              <a:rPr lang="es-MX" sz="1200" dirty="0"/>
              <a:t> </a:t>
            </a:r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encenderLuzCocina</a:t>
            </a:r>
            <a:r>
              <a:rPr lang="es-MX" sz="1200" dirty="0"/>
              <a:t>() 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cocina.encenderLuz</a:t>
            </a:r>
            <a:r>
              <a:rPr lang="es-MX" sz="1200" dirty="0"/>
              <a:t>();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 smtClean="0"/>
              <a:t>}</a:t>
            </a:r>
            <a:endParaRPr lang="es-MX" sz="1200" dirty="0"/>
          </a:p>
          <a:p>
            <a:r>
              <a:rPr lang="es-MX" sz="1200" dirty="0" err="1"/>
              <a:t>public</a:t>
            </a:r>
            <a:r>
              <a:rPr lang="es-MX" sz="1200" dirty="0"/>
              <a:t> </a:t>
            </a:r>
            <a:r>
              <a:rPr lang="es-MX" sz="1200" dirty="0" err="1"/>
              <a:t>class</a:t>
            </a:r>
            <a:r>
              <a:rPr lang="es-MX" sz="1200" dirty="0"/>
              <a:t> Cocina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private</a:t>
            </a:r>
            <a:r>
              <a:rPr lang="es-MX" sz="1200" dirty="0"/>
              <a:t> Luz </a:t>
            </a:r>
            <a:r>
              <a:rPr lang="es-MX" sz="1200" dirty="0" err="1"/>
              <a:t>luz</a:t>
            </a:r>
            <a:r>
              <a:rPr lang="es-MX" sz="1200" dirty="0" smtClean="0"/>
              <a:t>;</a:t>
            </a:r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public</a:t>
            </a:r>
            <a:r>
              <a:rPr lang="es-MX" sz="1200" dirty="0"/>
              <a:t> Cocina() {</a:t>
            </a:r>
          </a:p>
          <a:p>
            <a:r>
              <a:rPr lang="es-MX" sz="1200" dirty="0"/>
              <a:t>        luz = new Luz();</a:t>
            </a:r>
          </a:p>
          <a:p>
            <a:r>
              <a:rPr lang="es-MX" sz="1200" dirty="0"/>
              <a:t>    </a:t>
            </a:r>
            <a:r>
              <a:rPr lang="es-MX" sz="1200" dirty="0" smtClean="0"/>
              <a:t>}</a:t>
            </a:r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public</a:t>
            </a:r>
            <a:r>
              <a:rPr lang="es-MX" sz="1200" dirty="0"/>
              <a:t> </a:t>
            </a:r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encenderLuz</a:t>
            </a:r>
            <a:r>
              <a:rPr lang="es-MX" sz="1200" dirty="0"/>
              <a:t>() 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luz.encender</a:t>
            </a:r>
            <a:r>
              <a:rPr lang="es-MX" sz="1200" dirty="0"/>
              <a:t>();</a:t>
            </a:r>
          </a:p>
          <a:p>
            <a:r>
              <a:rPr lang="es-MX" sz="1200" dirty="0"/>
              <a:t>    </a:t>
            </a:r>
            <a:r>
              <a:rPr lang="es-MX" sz="1200" dirty="0" smtClean="0"/>
              <a:t>}</a:t>
            </a:r>
          </a:p>
          <a:p>
            <a:r>
              <a:rPr lang="es-MX" sz="1200" dirty="0" smtClean="0"/>
              <a:t>}</a:t>
            </a:r>
            <a:endParaRPr lang="es-MX" sz="1200" dirty="0"/>
          </a:p>
          <a:p>
            <a:r>
              <a:rPr lang="es-MX" sz="1200" dirty="0" err="1"/>
              <a:t>public</a:t>
            </a:r>
            <a:r>
              <a:rPr lang="es-MX" sz="1200" dirty="0"/>
              <a:t> </a:t>
            </a:r>
            <a:r>
              <a:rPr lang="es-MX" sz="1200" dirty="0" err="1"/>
              <a:t>class</a:t>
            </a:r>
            <a:r>
              <a:rPr lang="es-MX" sz="1200" dirty="0"/>
              <a:t> Luz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private</a:t>
            </a:r>
            <a:r>
              <a:rPr lang="es-MX" sz="1200" dirty="0"/>
              <a:t> </a:t>
            </a:r>
            <a:r>
              <a:rPr lang="es-MX" sz="1200" dirty="0" err="1"/>
              <a:t>boolean</a:t>
            </a:r>
            <a:r>
              <a:rPr lang="es-MX" sz="1200" dirty="0"/>
              <a:t> encendida</a:t>
            </a:r>
            <a:r>
              <a:rPr lang="es-MX" sz="1200" dirty="0" smtClean="0"/>
              <a:t>;</a:t>
            </a:r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public</a:t>
            </a:r>
            <a:r>
              <a:rPr lang="es-MX" sz="1200" dirty="0"/>
              <a:t> Luz() {</a:t>
            </a:r>
          </a:p>
          <a:p>
            <a:r>
              <a:rPr lang="es-MX" sz="1200" dirty="0"/>
              <a:t>        encendida = false;</a:t>
            </a:r>
          </a:p>
          <a:p>
            <a:r>
              <a:rPr lang="es-MX" sz="1200" dirty="0"/>
              <a:t>    </a:t>
            </a:r>
            <a:r>
              <a:rPr lang="es-MX" sz="1200" dirty="0" smtClean="0"/>
              <a:t>}</a:t>
            </a:r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public</a:t>
            </a:r>
            <a:r>
              <a:rPr lang="es-MX" sz="1200" dirty="0"/>
              <a:t> </a:t>
            </a:r>
            <a:r>
              <a:rPr lang="es-MX" sz="1200" dirty="0" err="1"/>
              <a:t>void</a:t>
            </a:r>
            <a:r>
              <a:rPr lang="es-MX" sz="1200" dirty="0"/>
              <a:t> encender() {</a:t>
            </a:r>
          </a:p>
          <a:p>
            <a:r>
              <a:rPr lang="es-MX" sz="1200" dirty="0"/>
              <a:t>        encendida = true;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System.out.println</a:t>
            </a:r>
            <a:r>
              <a:rPr lang="es-MX" sz="1200" dirty="0"/>
              <a:t>("Luz encendida");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 smtClean="0"/>
              <a:t>}</a:t>
            </a:r>
            <a:endParaRPr lang="es-MX" sz="1200" dirty="0"/>
          </a:p>
        </p:txBody>
      </p:sp>
      <p:sp>
        <p:nvSpPr>
          <p:cNvPr id="5" name="Rectángulo 4"/>
          <p:cNvSpPr/>
          <p:nvPr/>
        </p:nvSpPr>
        <p:spPr>
          <a:xfrm>
            <a:off x="6662688" y="1833238"/>
            <a:ext cx="4743637" cy="443883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err="1"/>
              <a:t>public</a:t>
            </a:r>
            <a:r>
              <a:rPr lang="es-MX" sz="1200" dirty="0"/>
              <a:t> </a:t>
            </a:r>
            <a:r>
              <a:rPr lang="es-MX" sz="1200" dirty="0" err="1"/>
              <a:t>class</a:t>
            </a:r>
            <a:r>
              <a:rPr lang="es-MX" sz="1200" dirty="0"/>
              <a:t> Universidad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private</a:t>
            </a:r>
            <a:r>
              <a:rPr lang="es-MX" sz="1200" dirty="0"/>
              <a:t> </a:t>
            </a:r>
            <a:r>
              <a:rPr lang="es-MX" sz="1200" dirty="0" err="1"/>
              <a:t>ArrayList</a:t>
            </a:r>
            <a:r>
              <a:rPr lang="es-MX" sz="1200" dirty="0"/>
              <a:t>&lt;Estudiante&gt; estudiantes</a:t>
            </a:r>
            <a:r>
              <a:rPr lang="es-MX" sz="1200" dirty="0" smtClean="0"/>
              <a:t>;</a:t>
            </a:r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public</a:t>
            </a:r>
            <a:r>
              <a:rPr lang="es-MX" sz="1200" dirty="0"/>
              <a:t> Universidad() {</a:t>
            </a:r>
          </a:p>
          <a:p>
            <a:r>
              <a:rPr lang="es-MX" sz="1200" dirty="0"/>
              <a:t>        estudiantes = new </a:t>
            </a:r>
            <a:r>
              <a:rPr lang="es-MX" sz="1200" dirty="0" err="1"/>
              <a:t>ArrayList</a:t>
            </a:r>
            <a:r>
              <a:rPr lang="es-MX" sz="1200" dirty="0"/>
              <a:t>&lt;Estudiante&gt;();</a:t>
            </a:r>
          </a:p>
          <a:p>
            <a:r>
              <a:rPr lang="es-MX" sz="1200" dirty="0"/>
              <a:t>    </a:t>
            </a:r>
            <a:r>
              <a:rPr lang="es-MX" sz="1200" dirty="0" smtClean="0"/>
              <a:t>}</a:t>
            </a:r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public</a:t>
            </a:r>
            <a:r>
              <a:rPr lang="es-MX" sz="1200" dirty="0"/>
              <a:t> </a:t>
            </a:r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agregarEstudiante</a:t>
            </a:r>
            <a:r>
              <a:rPr lang="es-MX" sz="1200" dirty="0"/>
              <a:t>(</a:t>
            </a:r>
            <a:r>
              <a:rPr lang="es-MX" sz="1200" dirty="0" err="1"/>
              <a:t>String</a:t>
            </a:r>
            <a:r>
              <a:rPr lang="es-MX" sz="1200" dirty="0"/>
              <a:t> nombre, </a:t>
            </a:r>
            <a:r>
              <a:rPr lang="es-MX" sz="1200" dirty="0" err="1"/>
              <a:t>int</a:t>
            </a:r>
            <a:r>
              <a:rPr lang="es-MX" sz="1200" dirty="0"/>
              <a:t> edad, </a:t>
            </a:r>
            <a:r>
              <a:rPr lang="es-MX" sz="1200" dirty="0" err="1"/>
              <a:t>String</a:t>
            </a:r>
            <a:r>
              <a:rPr lang="es-MX" sz="1200" dirty="0"/>
              <a:t> carrera) {</a:t>
            </a:r>
          </a:p>
          <a:p>
            <a:r>
              <a:rPr lang="es-MX" sz="1200" dirty="0"/>
              <a:t>        Estudiante </a:t>
            </a:r>
            <a:r>
              <a:rPr lang="es-MX" sz="1200" dirty="0" err="1"/>
              <a:t>estudiante</a:t>
            </a:r>
            <a:r>
              <a:rPr lang="es-MX" sz="1200" dirty="0"/>
              <a:t> = new Estudiante(nombre, edad, carrera);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estudiantes.add</a:t>
            </a:r>
            <a:r>
              <a:rPr lang="es-MX" sz="1200" dirty="0"/>
              <a:t>(estudiante);</a:t>
            </a:r>
          </a:p>
          <a:p>
            <a:r>
              <a:rPr lang="es-MX" sz="1200" dirty="0"/>
              <a:t>    </a:t>
            </a:r>
            <a:r>
              <a:rPr lang="es-MX" sz="1200" dirty="0" smtClean="0"/>
              <a:t>}</a:t>
            </a:r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public</a:t>
            </a:r>
            <a:r>
              <a:rPr lang="es-MX" sz="1200" dirty="0"/>
              <a:t> </a:t>
            </a:r>
            <a:r>
              <a:rPr lang="es-MX" sz="1200" dirty="0" err="1"/>
              <a:t>ArrayList</a:t>
            </a:r>
            <a:r>
              <a:rPr lang="es-MX" sz="1200" dirty="0"/>
              <a:t>&lt;Estudiante&gt; </a:t>
            </a:r>
            <a:r>
              <a:rPr lang="es-MX" sz="1200" dirty="0" err="1"/>
              <a:t>getEstudiantes</a:t>
            </a:r>
            <a:r>
              <a:rPr lang="es-MX" sz="1200" dirty="0"/>
              <a:t>() 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return</a:t>
            </a:r>
            <a:r>
              <a:rPr lang="es-MX" sz="1200" dirty="0"/>
              <a:t> estudiantes;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 smtClean="0"/>
              <a:t>}</a:t>
            </a:r>
            <a:endParaRPr lang="es-MX" sz="1200" dirty="0"/>
          </a:p>
          <a:p>
            <a:r>
              <a:rPr lang="es-MX" sz="1200" dirty="0" err="1"/>
              <a:t>public</a:t>
            </a:r>
            <a:r>
              <a:rPr lang="es-MX" sz="1200" dirty="0"/>
              <a:t> </a:t>
            </a:r>
            <a:r>
              <a:rPr lang="es-MX" sz="1200" dirty="0" err="1"/>
              <a:t>class</a:t>
            </a:r>
            <a:r>
              <a:rPr lang="es-MX" sz="1200" dirty="0"/>
              <a:t> Estudiante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private</a:t>
            </a:r>
            <a:r>
              <a:rPr lang="es-MX" sz="1200" dirty="0"/>
              <a:t> </a:t>
            </a:r>
            <a:r>
              <a:rPr lang="es-MX" sz="1200" dirty="0" err="1"/>
              <a:t>String</a:t>
            </a:r>
            <a:r>
              <a:rPr lang="es-MX" sz="1200" dirty="0"/>
              <a:t> nombre;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private</a:t>
            </a:r>
            <a:r>
              <a:rPr lang="es-MX" sz="1200" dirty="0"/>
              <a:t> </a:t>
            </a:r>
            <a:r>
              <a:rPr lang="es-MX" sz="1200" dirty="0" err="1"/>
              <a:t>int</a:t>
            </a:r>
            <a:r>
              <a:rPr lang="es-MX" sz="1200" dirty="0"/>
              <a:t> edad;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private</a:t>
            </a:r>
            <a:r>
              <a:rPr lang="es-MX" sz="1200" dirty="0"/>
              <a:t> </a:t>
            </a:r>
            <a:r>
              <a:rPr lang="es-MX" sz="1200" dirty="0" err="1"/>
              <a:t>String</a:t>
            </a:r>
            <a:r>
              <a:rPr lang="es-MX" sz="1200" dirty="0"/>
              <a:t> carrera</a:t>
            </a:r>
            <a:r>
              <a:rPr lang="es-MX" sz="1200" dirty="0" smtClean="0"/>
              <a:t>;</a:t>
            </a:r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public</a:t>
            </a:r>
            <a:r>
              <a:rPr lang="es-MX" sz="1200" dirty="0"/>
              <a:t> Estudiante(</a:t>
            </a:r>
            <a:r>
              <a:rPr lang="es-MX" sz="1200" dirty="0" err="1"/>
              <a:t>String</a:t>
            </a:r>
            <a:r>
              <a:rPr lang="es-MX" sz="1200" dirty="0"/>
              <a:t> nombre, </a:t>
            </a:r>
            <a:r>
              <a:rPr lang="es-MX" sz="1200" dirty="0" err="1"/>
              <a:t>int</a:t>
            </a:r>
            <a:r>
              <a:rPr lang="es-MX" sz="1200" dirty="0"/>
              <a:t> edad, </a:t>
            </a:r>
            <a:r>
              <a:rPr lang="es-MX" sz="1200" dirty="0" err="1"/>
              <a:t>String</a:t>
            </a:r>
            <a:r>
              <a:rPr lang="es-MX" sz="1200" dirty="0"/>
              <a:t> carrera) 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this.nombre</a:t>
            </a:r>
            <a:r>
              <a:rPr lang="es-MX" sz="1200" dirty="0"/>
              <a:t> = nombre;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this.edad</a:t>
            </a:r>
            <a:r>
              <a:rPr lang="es-MX" sz="1200" dirty="0"/>
              <a:t> = edad;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this.carrera</a:t>
            </a:r>
            <a:r>
              <a:rPr lang="es-MX" sz="1200" dirty="0"/>
              <a:t> = carrera;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 smtClean="0"/>
              <a:t>}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4582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1547</Words>
  <Application>Microsoft Office PowerPoint</Application>
  <PresentationFormat>Panorámica</PresentationFormat>
  <Paragraphs>346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Algerian</vt:lpstr>
      <vt:lpstr>Arial</vt:lpstr>
      <vt:lpstr>Bodoni MT</vt:lpstr>
      <vt:lpstr>Book Antiqua</vt:lpstr>
      <vt:lpstr>Calibri</vt:lpstr>
      <vt:lpstr>Calibri Light</vt:lpstr>
      <vt:lpstr>Tema de Office</vt:lpstr>
      <vt:lpstr>Tipos de clases, asociaciones, composición, clases anidadas y clases anónimas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clases en Java</dc:title>
  <dc:creator>Hp hola</dc:creator>
  <cp:lastModifiedBy>Hp hola</cp:lastModifiedBy>
  <cp:revision>29</cp:revision>
  <dcterms:created xsi:type="dcterms:W3CDTF">2023-05-02T23:11:44Z</dcterms:created>
  <dcterms:modified xsi:type="dcterms:W3CDTF">2023-05-04T12:20:23Z</dcterms:modified>
</cp:coreProperties>
</file>