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9" r:id="rId2"/>
    <p:sldId id="260" r:id="rId3"/>
    <p:sldId id="277" r:id="rId4"/>
    <p:sldId id="261" r:id="rId5"/>
    <p:sldId id="274" r:id="rId6"/>
    <p:sldId id="278" r:id="rId7"/>
    <p:sldId id="284" r:id="rId8"/>
    <p:sldId id="279" r:id="rId9"/>
    <p:sldId id="280" r:id="rId10"/>
    <p:sldId id="282" r:id="rId11"/>
    <p:sldId id="283" r:id="rId12"/>
    <p:sldId id="285" r:id="rId13"/>
    <p:sldId id="286" r:id="rId14"/>
    <p:sldId id="293" r:id="rId15"/>
    <p:sldId id="287" r:id="rId16"/>
    <p:sldId id="288" r:id="rId17"/>
    <p:sldId id="289" r:id="rId18"/>
    <p:sldId id="290" r:id="rId19"/>
    <p:sldId id="291" r:id="rId20"/>
    <p:sldId id="292" r:id="rId21"/>
    <p:sldId id="276" r:id="rId22"/>
    <p:sldId id="294" r:id="rId23"/>
    <p:sldId id="295" r:id="rId24"/>
    <p:sldId id="296" r:id="rId25"/>
    <p:sldId id="314" r:id="rId26"/>
    <p:sldId id="298" r:id="rId27"/>
    <p:sldId id="299" r:id="rId28"/>
    <p:sldId id="300" r:id="rId29"/>
    <p:sldId id="301" r:id="rId30"/>
    <p:sldId id="315" r:id="rId31"/>
    <p:sldId id="305" r:id="rId32"/>
    <p:sldId id="306" r:id="rId33"/>
    <p:sldId id="307" r:id="rId34"/>
    <p:sldId id="308" r:id="rId35"/>
    <p:sldId id="309" r:id="rId36"/>
    <p:sldId id="310" r:id="rId37"/>
    <p:sldId id="316" r:id="rId38"/>
    <p:sldId id="313" r:id="rId39"/>
    <p:sldId id="317" r:id="rId40"/>
    <p:sldId id="318" r:id="rId41"/>
    <p:sldId id="319" r:id="rId42"/>
    <p:sldId id="321" r:id="rId43"/>
    <p:sldId id="322" r:id="rId44"/>
    <p:sldId id="323" r:id="rId45"/>
    <p:sldId id="327" r:id="rId46"/>
    <p:sldId id="328" r:id="rId47"/>
    <p:sldId id="330" r:id="rId48"/>
    <p:sldId id="331" r:id="rId49"/>
    <p:sldId id="332" r:id="rId50"/>
    <p:sldId id="335" r:id="rId51"/>
    <p:sldId id="336" r:id="rId52"/>
    <p:sldId id="337" r:id="rId53"/>
    <p:sldId id="333" r:id="rId54"/>
    <p:sldId id="338" r:id="rId55"/>
    <p:sldId id="3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(num)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55</c:v>
                </c:pt>
                <c:pt idx="1">
                  <c:v>212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(num)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150</c:v>
                </c:pt>
                <c:pt idx="1">
                  <c:v>120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</a:t>
            </a:r>
            <a:r>
              <a:rPr lang="en-US" dirty="0" smtClean="0"/>
              <a:t>(Overall)</a:t>
            </a:r>
            <a:r>
              <a:rPr lang="en-US" baseline="0" dirty="0" smtClean="0"/>
              <a:t> </a:t>
            </a:r>
            <a:r>
              <a:rPr lang="en-US" baseline="0" dirty="0"/>
              <a:t>Distribution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55</c:v>
                </c:pt>
                <c:pt idx="1">
                  <c:v>212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2FAA-1103-4132-8715-6CDB4BFA62E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EBAE-26D9-4F94-AF63-BEB7CA4E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6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6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mediacentre/factsheets/fs310/e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3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.ic.ac.uk/~nd/surprise_96/journal/vol4/cs11/report.html" TargetMode="External"/><Relationship Id="rId3" Type="http://schemas.openxmlformats.org/officeDocument/2006/relationships/hyperlink" Target="http://citeseerx.ist.psu.edu/viewdoc/download?doi=10.1.1.302.6636&amp;rep=rep1&amp;type=pdf" TargetMode="External"/><Relationship Id="rId7" Type="http://schemas.openxmlformats.org/officeDocument/2006/relationships/hyperlink" Target="https://en.wikipedia.org/wiki/Logistic_regression#/media/File:Linear_regression.svg" TargetMode="External"/><Relationship Id="rId2" Type="http://schemas.openxmlformats.org/officeDocument/2006/relationships/hyperlink" Target="http://csjournals.com/IJCSC/PDF7-1/18.%20Tejp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7.3773&amp;rep=rep1&amp;type=pdf" TargetMode="External"/><Relationship Id="rId5" Type="http://schemas.openxmlformats.org/officeDocument/2006/relationships/hyperlink" Target="http://ieeexplore.ieee.org/document/7066746/" TargetMode="External"/><Relationship Id="rId4" Type="http://schemas.openxmlformats.org/officeDocument/2006/relationships/hyperlink" Target="http://ieeexplore.ieee.org/document/772483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4" y="665018"/>
            <a:ext cx="10695709" cy="339436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Prediction of Heart Disease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717" y="5292436"/>
            <a:ext cx="10801174" cy="2022763"/>
          </a:xfrm>
        </p:spPr>
        <p:txBody>
          <a:bodyPr>
            <a:normAutofit/>
          </a:bodyPr>
          <a:lstStyle/>
          <a:p>
            <a:r>
              <a:rPr lang="en-US" dirty="0"/>
              <a:t>								                    Kevin D’Cruz (L) </a:t>
            </a:r>
          </a:p>
          <a:p>
            <a:pPr algn="r"/>
            <a:r>
              <a:rPr lang="en-US" dirty="0"/>
              <a:t>				 	  Chetan Kumar </a:t>
            </a:r>
          </a:p>
          <a:p>
            <a:pPr algn="r"/>
            <a:r>
              <a:rPr lang="en-US" dirty="0"/>
              <a:t>					  Abhishek </a:t>
            </a:r>
            <a:r>
              <a:rPr lang="en-US" dirty="0" err="1"/>
              <a:t>Manoj</a:t>
            </a:r>
            <a:r>
              <a:rPr lang="en-US" dirty="0"/>
              <a:t> Kumar</a:t>
            </a:r>
          </a:p>
          <a:p>
            <a:pPr algn="r"/>
            <a:r>
              <a:rPr lang="en-US" dirty="0"/>
              <a:t>					Madhuri </a:t>
            </a:r>
            <a:r>
              <a:rPr lang="en-US" dirty="0" err="1"/>
              <a:t>Gawali</a:t>
            </a:r>
            <a:endParaRPr lang="en-US" dirty="0"/>
          </a:p>
          <a:p>
            <a:pPr algn="r"/>
            <a:r>
              <a:rPr lang="en-US" dirty="0"/>
              <a:t>					</a:t>
            </a:r>
            <a:r>
              <a:rPr lang="en-US" dirty="0" err="1"/>
              <a:t>Apoorva</a:t>
            </a:r>
            <a:r>
              <a:rPr lang="en-US" dirty="0"/>
              <a:t> </a:t>
            </a:r>
            <a:r>
              <a:rPr lang="en-US" dirty="0" err="1" smtClean="0"/>
              <a:t>Shivashankar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232"/>
            <a:ext cx="5048250" cy="961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4267200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CIS 490 Machine Learning MT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56" y="1212778"/>
            <a:ext cx="7674094" cy="46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6" y="1694795"/>
            <a:ext cx="5329534" cy="3413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48" y="1694796"/>
            <a:ext cx="5329534" cy="3413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9801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89.13%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80115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86.12%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89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513378"/>
            <a:ext cx="9601200" cy="65819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78295"/>
            <a:ext cx="4695825" cy="43509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Decision </a:t>
            </a:r>
            <a:r>
              <a:rPr lang="en-US" dirty="0"/>
              <a:t>Trees are graphic module of Decision Matrix Analysis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decision tree has three types of nodes: </a:t>
            </a:r>
            <a:r>
              <a:rPr lang="en-US" i="1" dirty="0"/>
              <a:t>decision nodes, chance event </a:t>
            </a:r>
            <a:r>
              <a:rPr lang="en-US" i="1" dirty="0" err="1" smtClean="0"/>
              <a:t>nodes,and</a:t>
            </a:r>
            <a:r>
              <a:rPr lang="en-US" i="1" dirty="0" smtClean="0"/>
              <a:t> </a:t>
            </a:r>
            <a:r>
              <a:rPr lang="en-US" i="1" dirty="0"/>
              <a:t>terminating nodes</a:t>
            </a:r>
            <a:r>
              <a:rPr lang="en-US" i="1" dirty="0" smtClean="0"/>
              <a:t>.</a:t>
            </a:r>
          </a:p>
          <a:p>
            <a:pPr algn="just"/>
            <a:endParaRPr lang="en-US" i="1" dirty="0" smtClean="0"/>
          </a:p>
          <a:p>
            <a:pPr marL="0" indent="0" algn="just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algn="just"/>
            <a:r>
              <a:rPr lang="en-US" dirty="0"/>
              <a:t>Its type of supervised </a:t>
            </a:r>
            <a:r>
              <a:rPr lang="en-US" dirty="0" smtClean="0"/>
              <a:t>learning</a:t>
            </a:r>
          </a:p>
          <a:p>
            <a:pPr algn="just"/>
            <a:r>
              <a:rPr lang="en-US" dirty="0"/>
              <a:t>Its type of supervised learning</a:t>
            </a:r>
          </a:p>
          <a:p>
            <a:pPr algn="just"/>
            <a:r>
              <a:rPr lang="en-US" dirty="0"/>
              <a:t>Works for both categorical and continuous input and output variables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Works for both categorical and continuous input and output variables.</a:t>
            </a:r>
          </a:p>
          <a:p>
            <a:pPr marL="0" indent="0" algn="just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09226"/>
            <a:ext cx="6505412" cy="35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503854"/>
            <a:ext cx="9601200" cy="591521"/>
          </a:xfrm>
        </p:spPr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809751"/>
            <a:ext cx="9601200" cy="2752724"/>
          </a:xfrm>
        </p:spPr>
        <p:txBody>
          <a:bodyPr>
            <a:normAutofit/>
          </a:bodyPr>
          <a:lstStyle/>
          <a:p>
            <a:r>
              <a:rPr lang="en-US" dirty="0" smtClean="0"/>
              <a:t>Fully Grown Tree</a:t>
            </a:r>
          </a:p>
          <a:p>
            <a:r>
              <a:rPr lang="en-US" dirty="0" smtClean="0"/>
              <a:t>Pruning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Ensemble Learning</a:t>
            </a:r>
            <a:endParaRPr lang="en-US" dirty="0" smtClean="0"/>
          </a:p>
          <a:p>
            <a:pPr lvl="1"/>
            <a:r>
              <a:rPr lang="en-US" dirty="0" smtClean="0"/>
              <a:t>Bagging</a:t>
            </a:r>
            <a:endParaRPr lang="en-US" dirty="0" smtClean="0"/>
          </a:p>
          <a:p>
            <a:pPr lvl="1"/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650241"/>
            <a:ext cx="9601200" cy="5394960"/>
          </a:xfrm>
        </p:spPr>
        <p:txBody>
          <a:bodyPr>
            <a:normAutofit/>
          </a:bodyPr>
          <a:lstStyle/>
          <a:p>
            <a:r>
              <a:rPr lang="en-US" dirty="0"/>
              <a:t>Ensemble Learning</a:t>
            </a:r>
          </a:p>
          <a:p>
            <a:pPr lvl="1"/>
            <a:r>
              <a:rPr lang="en-US" sz="1600" dirty="0"/>
              <a:t>Art of combining diverse set of learners (individual models) together to improvise on the stability and predictive power of the model. </a:t>
            </a:r>
            <a:endParaRPr lang="en-US" sz="1600" dirty="0" smtClean="0"/>
          </a:p>
          <a:p>
            <a:r>
              <a:rPr lang="en-US" dirty="0" smtClean="0"/>
              <a:t>Bagging</a:t>
            </a:r>
          </a:p>
          <a:p>
            <a:pPr lvl="1"/>
            <a:r>
              <a:rPr lang="en-US" sz="1600" dirty="0" smtClean="0"/>
              <a:t>Bootstrap Aggregation</a:t>
            </a:r>
            <a:endParaRPr lang="en-US" sz="1600" dirty="0"/>
          </a:p>
          <a:p>
            <a:pPr lvl="1"/>
            <a:r>
              <a:rPr lang="en-US" sz="1600" dirty="0"/>
              <a:t>Create Bootstrap samples of a training set using sampling with replacement.</a:t>
            </a:r>
          </a:p>
          <a:p>
            <a:pPr lvl="1"/>
            <a:r>
              <a:rPr lang="en-US" sz="1600" dirty="0"/>
              <a:t>Each bootstrap sample is used to train a different component of base classifier</a:t>
            </a:r>
          </a:p>
          <a:p>
            <a:pPr lvl="1"/>
            <a:r>
              <a:rPr lang="en-US" sz="1600" dirty="0"/>
              <a:t>Classification is done by plurality voting</a:t>
            </a:r>
          </a:p>
          <a:p>
            <a:r>
              <a:rPr lang="en-US" dirty="0" smtClean="0"/>
              <a:t>Boosting</a:t>
            </a:r>
          </a:p>
          <a:p>
            <a:pPr lvl="1"/>
            <a:r>
              <a:rPr lang="en-US" sz="1600" dirty="0"/>
              <a:t>A technique for combining multiple base classifiers whose combined performance is significantly better than that of any of the base classifiers </a:t>
            </a:r>
            <a:endParaRPr lang="en-US" sz="1600" dirty="0" smtClean="0"/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classifier votes to obtain a final outcome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3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629"/>
            <a:ext cx="9601200" cy="59152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1082" b="2124"/>
          <a:stretch/>
        </p:blipFill>
        <p:spPr>
          <a:xfrm>
            <a:off x="2249177" y="1247775"/>
            <a:ext cx="6476121" cy="4362450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95725" y="72263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Grown Tree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890" y="569592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Error:</a:t>
            </a:r>
            <a:r>
              <a:rPr lang="en-US" sz="2000" dirty="0" smtClean="0">
                <a:sym typeface="Wingdings" panose="05000000000000000000" pitchFamily="2" charset="2"/>
              </a:rPr>
              <a:t> 20.22%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13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575" y="95250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Pruning Criteria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952500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Pruned Tree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8" y="1801197"/>
            <a:ext cx="4934247" cy="3160136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18" y="1801198"/>
            <a:ext cx="5523270" cy="3160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362051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Best: 8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9590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Error:</a:t>
            </a:r>
            <a:r>
              <a:rPr lang="en-US" sz="2000" dirty="0" smtClean="0">
                <a:sym typeface="Wingdings" panose="05000000000000000000" pitchFamily="2" charset="2"/>
              </a:rPr>
              <a:t> 13.08%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624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785" r="-1"/>
          <a:stretch/>
        </p:blipFill>
        <p:spPr>
          <a:xfrm>
            <a:off x="2667000" y="485774"/>
            <a:ext cx="8001000" cy="541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457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Random Forest (Bagging)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before:</a:t>
            </a:r>
            <a:r>
              <a:rPr lang="en-US" sz="2000" dirty="0" smtClean="0">
                <a:sym typeface="Wingdings" panose="05000000000000000000" pitchFamily="2" charset="2"/>
              </a:rPr>
              <a:t> 16.39%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7" y="1361420"/>
            <a:ext cx="7881185" cy="3810000"/>
          </a:xfr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after:</a:t>
            </a:r>
            <a:r>
              <a:rPr lang="en-US" sz="2000" dirty="0" smtClean="0">
                <a:sym typeface="Wingdings" panose="05000000000000000000" pitchFamily="2" charset="2"/>
              </a:rPr>
              <a:t> 12.54%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33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Boosting</a:t>
            </a:r>
            <a:r>
              <a:rPr lang="en-US" dirty="0"/>
              <a:t> </a:t>
            </a:r>
            <a:r>
              <a:rPr lang="en-US" dirty="0" smtClean="0"/>
              <a:t>(Gradient Boosted Model)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73" y="1087120"/>
            <a:ext cx="8539429" cy="412701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4755"/>
              </p:ext>
            </p:extLst>
          </p:nvPr>
        </p:nvGraphicFramePr>
        <p:xfrm>
          <a:off x="2514600" y="5598160"/>
          <a:ext cx="6731000" cy="68071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51355"/>
                <a:gridCol w="1151355"/>
                <a:gridCol w="1151355"/>
                <a:gridCol w="1062790"/>
                <a:gridCol w="1151355"/>
                <a:gridCol w="1062790"/>
              </a:tblGrid>
              <a:tr h="25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0.127066255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0.092458073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0.077803787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0.06926611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0.062968769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0.05796503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9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4329"/>
            <a:ext cx="9601200" cy="55342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85875"/>
            <a:ext cx="9601200" cy="47815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Cleveland Heart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Statlog</a:t>
            </a:r>
            <a:r>
              <a:rPr lang="en-US" sz="2400" dirty="0" smtClean="0"/>
              <a:t> Heart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SPECT Heart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Logistic </a:t>
            </a:r>
            <a:r>
              <a:rPr lang="en-US" sz="2200" dirty="0"/>
              <a:t>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Decision </a:t>
            </a:r>
            <a:r>
              <a:rPr lang="en-US" sz="2200" dirty="0"/>
              <a:t>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Neural </a:t>
            </a:r>
            <a:r>
              <a:rPr lang="en-US" sz="2200" dirty="0" smtClean="0"/>
              <a:t>Networks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Results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Conclusion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References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Boosting</a:t>
            </a:r>
            <a:r>
              <a:rPr lang="en-US" dirty="0"/>
              <a:t> </a:t>
            </a:r>
            <a:r>
              <a:rPr lang="en-US" dirty="0" smtClean="0"/>
              <a:t>(Gradient Boosted Model)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248092"/>
            <a:ext cx="9837086" cy="46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1455"/>
            <a:ext cx="9601200" cy="64867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47776"/>
            <a:ext cx="6581775" cy="48387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Artificial Neural Network (ANN) is an information processing paradigm that is inspired by the way biological nervous systems, such as the brain, process information.</a:t>
            </a:r>
          </a:p>
          <a:p>
            <a:pPr algn="just"/>
            <a:r>
              <a:rPr lang="en-US" dirty="0"/>
              <a:t>It is composed of a large number of highly interconnected processing elements (</a:t>
            </a:r>
            <a:r>
              <a:rPr lang="en-US" dirty="0" err="1"/>
              <a:t>neurones</a:t>
            </a:r>
            <a:r>
              <a:rPr lang="en-US" dirty="0"/>
              <a:t>) working in unison to solve specific problems.</a:t>
            </a:r>
          </a:p>
          <a:p>
            <a:pPr algn="just"/>
            <a:r>
              <a:rPr lang="en-US" dirty="0"/>
              <a:t>Why Neural Network</a:t>
            </a:r>
          </a:p>
          <a:p>
            <a:pPr lvl="1" algn="just"/>
            <a:r>
              <a:rPr lang="en-US" dirty="0"/>
              <a:t>Adaptive learning: An ability to learn how to do tasks based on the data given for training or initial experience.</a:t>
            </a:r>
          </a:p>
          <a:p>
            <a:pPr lvl="1" algn="just"/>
            <a:r>
              <a:rPr lang="en-US" dirty="0"/>
              <a:t>Self-</a:t>
            </a:r>
            <a:r>
              <a:rPr lang="en-US" dirty="0" err="1"/>
              <a:t>Organisation</a:t>
            </a:r>
            <a:r>
              <a:rPr lang="en-US" dirty="0"/>
              <a:t>: An ANN can create its own </a:t>
            </a:r>
            <a:r>
              <a:rPr lang="en-US" dirty="0" err="1"/>
              <a:t>organisation</a:t>
            </a:r>
            <a:r>
              <a:rPr lang="en-US" dirty="0"/>
              <a:t> or representation of the information it receives during learning time.</a:t>
            </a:r>
          </a:p>
          <a:p>
            <a:pPr lvl="1" algn="just"/>
            <a:r>
              <a:rPr lang="en-US" dirty="0"/>
              <a:t>Real Time Operation: ANN computations may be carried out in parallel, and special hardware devices are being designed and manufactured which take advantage of this capability.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2" y="1600200"/>
            <a:ext cx="5686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16947"/>
          </a:xfrm>
        </p:spPr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Ratio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Hidden Layers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Backpropagation</a:t>
            </a:r>
          </a:p>
          <a:p>
            <a:pPr lvl="1"/>
            <a:r>
              <a:rPr lang="en-US" dirty="0" smtClean="0"/>
              <a:t>Resilient Backpropagation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Linear Output  = False (Binary Output)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28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3853"/>
            <a:ext cx="9601200" cy="61374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17" y="1198879"/>
            <a:ext cx="7272184" cy="466567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4360" y="1198879"/>
            <a:ext cx="363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Split Ratio: 70% and 30%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Accuracy on Test Data: 58.42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Predicts only on 1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7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 err="1" smtClean="0"/>
              <a:t>Statlog</a:t>
            </a:r>
            <a:r>
              <a:rPr lang="en-US" dirty="0" smtClean="0"/>
              <a:t> Heart </a:t>
            </a:r>
            <a:r>
              <a:rPr lang="en-US" dirty="0"/>
              <a:t>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5" y="3733801"/>
            <a:ext cx="5867400" cy="1533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Characteristics: Categorical, Integer and Real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 smtClean="0">
                <a:sym typeface="Wingdings" panose="05000000000000000000" pitchFamily="2" charset="2"/>
              </a:rPr>
              <a:t>270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152" y="1412874"/>
          <a:ext cx="11220454" cy="1358900"/>
        </p:xfrm>
        <a:graphic>
          <a:graphicData uri="http://schemas.openxmlformats.org/drawingml/2006/table">
            <a:tbl>
              <a:tblPr/>
              <a:tblGrid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</a:tblGrid>
              <a:tr h="70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trestbps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oldpeak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8851" y="342900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980737" y="740807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5243"/>
              </p:ext>
            </p:extLst>
          </p:nvPr>
        </p:nvGraphicFramePr>
        <p:xfrm>
          <a:off x="7650162" y="3032122"/>
          <a:ext cx="3818255" cy="289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991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4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137806"/>
            <a:ext cx="9601200" cy="721360"/>
          </a:xfrm>
        </p:spPr>
        <p:txBody>
          <a:bodyPr>
            <a:normAutofit/>
          </a:bodyPr>
          <a:lstStyle/>
          <a:p>
            <a:r>
              <a:rPr lang="en-US" dirty="0" smtClean="0"/>
              <a:t>Accuracy: Train and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" y="1760814"/>
            <a:ext cx="5512083" cy="3680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4" y="1760813"/>
            <a:ext cx="5493032" cy="36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Error: Train Vs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48" y="1894820"/>
            <a:ext cx="5499383" cy="3232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7" y="1894820"/>
            <a:ext cx="5537485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36" y="1198173"/>
            <a:ext cx="7605514" cy="45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1" y="5295900"/>
            <a:ext cx="17526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89.1%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80115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88.43%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4" y="1694795"/>
            <a:ext cx="5544026" cy="3352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14" y="1694795"/>
            <a:ext cx="5544025" cy="33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26277"/>
            <a:ext cx="9601200" cy="62962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28725"/>
            <a:ext cx="7381875" cy="4562475"/>
          </a:xfrm>
        </p:spPr>
        <p:txBody>
          <a:bodyPr/>
          <a:lstStyle/>
          <a:p>
            <a:r>
              <a:rPr lang="en-US" dirty="0" smtClean="0"/>
              <a:t>Datasets were picked </a:t>
            </a:r>
            <a:r>
              <a:rPr lang="en-US" dirty="0"/>
              <a:t>f</a:t>
            </a:r>
            <a:r>
              <a:rPr lang="en-US" dirty="0" smtClean="0"/>
              <a:t>rom UCI Machine learning repository</a:t>
            </a:r>
          </a:p>
          <a:p>
            <a:r>
              <a:rPr lang="en-US" dirty="0" smtClean="0"/>
              <a:t>Similar datasets; all based on heart diseases</a:t>
            </a:r>
          </a:p>
          <a:p>
            <a:r>
              <a:rPr lang="en-US" dirty="0" smtClean="0"/>
              <a:t>Binary Classification: Presence/Absence of heart diseases </a:t>
            </a:r>
          </a:p>
          <a:p>
            <a:r>
              <a:rPr lang="en-US" dirty="0" smtClean="0"/>
              <a:t>Reason for choosing similar datasets:</a:t>
            </a:r>
          </a:p>
          <a:p>
            <a:pPr lvl="1"/>
            <a:r>
              <a:rPr lang="en-US" dirty="0" smtClean="0"/>
              <a:t>Checking the consistency of the models across datasets </a:t>
            </a:r>
          </a:p>
          <a:p>
            <a:pPr lvl="1"/>
            <a:r>
              <a:rPr lang="en-US" dirty="0" smtClean="0"/>
              <a:t>Find which model was the best, based on different evaluation criteria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"/>
          <a:stretch/>
        </p:blipFill>
        <p:spPr>
          <a:xfrm>
            <a:off x="7512050" y="1127759"/>
            <a:ext cx="4578350" cy="4419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3550" y="5362574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Ref: </a:t>
            </a:r>
            <a:r>
              <a:rPr lang="en-US" dirty="0" smtClean="0">
                <a:hlinkClick r:id="rId3"/>
              </a:rPr>
              <a:t>WHO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9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629"/>
            <a:ext cx="9601200" cy="59152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5725" y="89535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Grown Tree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770" y="5643145"/>
            <a:ext cx="225291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Test Error:</a:t>
            </a:r>
            <a:r>
              <a:rPr lang="en-US" sz="2000" dirty="0" smtClean="0">
                <a:sym typeface="Wingdings" panose="05000000000000000000" pitchFamily="2" charset="2"/>
              </a:rPr>
              <a:t> 15%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/>
          <a:stretch/>
        </p:blipFill>
        <p:spPr>
          <a:xfrm>
            <a:off x="3068320" y="1616685"/>
            <a:ext cx="6055360" cy="39201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71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575" y="95250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Pruning Criteria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952500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Pruned Tree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051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Best: 11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9590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Error:</a:t>
            </a:r>
            <a:r>
              <a:rPr lang="en-US" sz="2000" dirty="0" smtClean="0">
                <a:sym typeface="Wingdings" panose="05000000000000000000" pitchFamily="2" charset="2"/>
              </a:rPr>
              <a:t> 13.75%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1" y="1648797"/>
            <a:ext cx="5253758" cy="3177203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70" y="1648797"/>
            <a:ext cx="5462270" cy="3177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817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3" y="843281"/>
            <a:ext cx="7686119" cy="4648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38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Random Forest (Bagging)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before:</a:t>
            </a:r>
            <a:r>
              <a:rPr lang="en-US" sz="2000" dirty="0" smtClean="0">
                <a:sym typeface="Wingdings" panose="05000000000000000000" pitchFamily="2" charset="2"/>
              </a:rPr>
              <a:t> 14%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after:</a:t>
            </a:r>
            <a:r>
              <a:rPr lang="en-US" sz="2000" dirty="0" smtClean="0">
                <a:sym typeface="Wingdings" panose="05000000000000000000" pitchFamily="2" charset="2"/>
              </a:rPr>
              <a:t> 11.35%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34" y="1122809"/>
            <a:ext cx="7769066" cy="4698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64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Boosting</a:t>
            </a:r>
            <a:r>
              <a:rPr lang="en-US" dirty="0"/>
              <a:t> </a:t>
            </a:r>
            <a:r>
              <a:rPr lang="en-US" dirty="0" smtClean="0"/>
              <a:t>(Gradient Boosted Model)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69609"/>
            <a:ext cx="7311866" cy="44218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08287"/>
              </p:ext>
            </p:extLst>
          </p:nvPr>
        </p:nvGraphicFramePr>
        <p:xfrm>
          <a:off x="3051413" y="5673090"/>
          <a:ext cx="5990986" cy="75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774"/>
                <a:gridCol w="1024774"/>
                <a:gridCol w="1024774"/>
                <a:gridCol w="945945"/>
                <a:gridCol w="1024774"/>
                <a:gridCol w="945945"/>
              </a:tblGrid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0.13019937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0.09536535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0.08099631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0.0718132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0.06482373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0.0593525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9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Boosting</a:t>
            </a:r>
            <a:r>
              <a:rPr lang="en-US" dirty="0"/>
              <a:t> </a:t>
            </a:r>
            <a:r>
              <a:rPr lang="en-US" dirty="0" smtClean="0"/>
              <a:t>(Gradient Boosted Model)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4" y="1062990"/>
            <a:ext cx="8043386" cy="4864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19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5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85132"/>
            <a:ext cx="9601200" cy="61374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9" y="1198880"/>
            <a:ext cx="7068983" cy="4043267"/>
          </a:xfrm>
        </p:spPr>
      </p:pic>
      <p:sp>
        <p:nvSpPr>
          <p:cNvPr id="6" name="TextBox 5"/>
          <p:cNvSpPr txBox="1"/>
          <p:nvPr/>
        </p:nvSpPr>
        <p:spPr>
          <a:xfrm>
            <a:off x="594360" y="1198879"/>
            <a:ext cx="382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Split Ratio: 70% and 30%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Accuracy on Test Data: 50.23%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Predicts only on 1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6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341294"/>
            <a:ext cx="9232899" cy="648672"/>
          </a:xfrm>
        </p:spPr>
        <p:txBody>
          <a:bodyPr/>
          <a:lstStyle/>
          <a:p>
            <a:r>
              <a:rPr lang="en-US" dirty="0" err="1" smtClean="0"/>
              <a:t>Spect</a:t>
            </a:r>
            <a:r>
              <a:rPr lang="en-US" dirty="0" smtClean="0"/>
              <a:t> Heart </a:t>
            </a:r>
            <a:r>
              <a:rPr lang="en-US" dirty="0"/>
              <a:t>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1710" y="3733800"/>
            <a:ext cx="5571489" cy="2230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23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Characteristics: Categorical, Integer and Real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Dataset Division Given: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Train: 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Test 187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451" y="1047442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938337" y="1445349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20559"/>
              </p:ext>
            </p:extLst>
          </p:nvPr>
        </p:nvGraphicFramePr>
        <p:xfrm>
          <a:off x="981710" y="2104073"/>
          <a:ext cx="9655810" cy="107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Worksheet" r:id="rId3" imgW="6794647" imgH="755627" progId="Excel.Sheet.12">
                  <p:embed/>
                </p:oleObj>
              </mc:Choice>
              <mc:Fallback>
                <p:oleObj name="Worksheet" r:id="rId3" imgW="6794647" imgH="7556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710" y="2104073"/>
                        <a:ext cx="9655810" cy="107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84429"/>
              </p:ext>
            </p:extLst>
          </p:nvPr>
        </p:nvGraphicFramePr>
        <p:xfrm>
          <a:off x="7345045" y="3377323"/>
          <a:ext cx="3292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427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Cleveland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5" y="3733801"/>
            <a:ext cx="5867400" cy="1533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Characteristics: Categorical, Integer and Real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304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55936"/>
              </p:ext>
            </p:extLst>
          </p:nvPr>
        </p:nvGraphicFramePr>
        <p:xfrm>
          <a:off x="438152" y="1412874"/>
          <a:ext cx="11220454" cy="1358900"/>
        </p:xfrm>
        <a:graphic>
          <a:graphicData uri="http://schemas.openxmlformats.org/drawingml/2006/table">
            <a:tbl>
              <a:tblPr/>
              <a:tblGrid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  <a:gridCol w="801461"/>
              </a:tblGrid>
              <a:tr h="70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trestbps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oldpeak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092009"/>
              </p:ext>
            </p:extLst>
          </p:nvPr>
        </p:nvGraphicFramePr>
        <p:xfrm>
          <a:off x="7354887" y="3314700"/>
          <a:ext cx="3292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8851" y="342900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980737" y="740807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137806"/>
            <a:ext cx="9601200" cy="721360"/>
          </a:xfrm>
        </p:spPr>
        <p:txBody>
          <a:bodyPr>
            <a:normAutofit/>
          </a:bodyPr>
          <a:lstStyle/>
          <a:p>
            <a:r>
              <a:rPr lang="en-US" dirty="0" smtClean="0"/>
              <a:t>Accuracy: Train and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63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Vs Significant Variables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44" y="1765915"/>
            <a:ext cx="7474726" cy="4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Validation after Merging Train and Test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00" y="1061012"/>
            <a:ext cx="7869040" cy="48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281" y="5316220"/>
            <a:ext cx="17526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76.25%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0435" y="531622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AUC:</a:t>
            </a:r>
            <a:r>
              <a:rPr lang="en-US" sz="2000" dirty="0" smtClean="0">
                <a:sym typeface="Wingdings" panose="05000000000000000000" pitchFamily="2" charset="2"/>
              </a:rPr>
              <a:t> 76.33%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1" y="1782854"/>
            <a:ext cx="5663486" cy="3424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85" y="1787329"/>
            <a:ext cx="5801701" cy="342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0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4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Random Forest (Bagging)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before:</a:t>
            </a:r>
            <a:r>
              <a:rPr lang="en-US" sz="2000" dirty="0" smtClean="0">
                <a:sym typeface="Wingdings" panose="05000000000000000000" pitchFamily="2" charset="2"/>
              </a:rPr>
              <a:t> 12.5%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Error after:</a:t>
            </a:r>
            <a:r>
              <a:rPr lang="en-US" sz="2000" dirty="0" smtClean="0">
                <a:sym typeface="Wingdings" panose="05000000000000000000" pitchFamily="2" charset="2"/>
              </a:rPr>
              <a:t> 10.69%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853" b="1225"/>
          <a:stretch/>
        </p:blipFill>
        <p:spPr>
          <a:xfrm>
            <a:off x="3327215" y="1032510"/>
            <a:ext cx="7716705" cy="4911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67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Boosting</a:t>
            </a:r>
            <a:r>
              <a:rPr lang="en-US" dirty="0"/>
              <a:t> </a:t>
            </a:r>
            <a:r>
              <a:rPr lang="en-US" dirty="0" smtClean="0"/>
              <a:t>(Gradient Boosted Model)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15937"/>
              </p:ext>
            </p:extLst>
          </p:nvPr>
        </p:nvGraphicFramePr>
        <p:xfrm>
          <a:off x="3051413" y="5673090"/>
          <a:ext cx="5990986" cy="75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774"/>
                <a:gridCol w="1024774"/>
                <a:gridCol w="1024774"/>
                <a:gridCol w="945945"/>
                <a:gridCol w="1024774"/>
                <a:gridCol w="945945"/>
              </a:tblGrid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0.12693867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0.11108158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0.10477958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0.10036931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0.09671031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0.09361668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/>
          <a:stretch/>
        </p:blipFill>
        <p:spPr>
          <a:xfrm>
            <a:off x="2794000" y="971550"/>
            <a:ext cx="6914158" cy="449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19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38093"/>
            <a:ext cx="9601200" cy="1142385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534271"/>
            <a:ext cx="8310880" cy="4135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44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534333"/>
            <a:ext cx="9601200" cy="61374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" y="1723305"/>
            <a:ext cx="5775960" cy="34549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8" y="1723305"/>
            <a:ext cx="5499383" cy="34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534333"/>
            <a:ext cx="9601200" cy="61374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316905"/>
            <a:ext cx="7199772" cy="45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22903"/>
            <a:ext cx="9601200" cy="62009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1438277"/>
            <a:ext cx="5667375" cy="4019548"/>
          </a:xfrm>
        </p:spPr>
        <p:txBody>
          <a:bodyPr/>
          <a:lstStyle/>
          <a:p>
            <a:pPr algn="just"/>
            <a:r>
              <a:rPr lang="en-US" dirty="0" smtClean="0"/>
              <a:t>Statistical </a:t>
            </a:r>
            <a:r>
              <a:rPr lang="en-US" dirty="0"/>
              <a:t>method for analyzing a dataset having one or more independent variables to determine an </a:t>
            </a:r>
            <a:r>
              <a:rPr lang="en-US" dirty="0" smtClean="0"/>
              <a:t>outcome</a:t>
            </a:r>
            <a:endParaRPr lang="en-US" dirty="0"/>
          </a:p>
          <a:p>
            <a:pPr algn="just"/>
            <a:r>
              <a:rPr lang="en-US" dirty="0"/>
              <a:t>Outcome is measured with a dichotomous variable (two possible outcomes)</a:t>
            </a:r>
          </a:p>
          <a:p>
            <a:pPr lvl="1" algn="just"/>
            <a:r>
              <a:rPr lang="en-US" dirty="0"/>
              <a:t>Having True (1) and False (0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Logistic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lvl="1" algn="just"/>
            <a:r>
              <a:rPr lang="en-US" dirty="0"/>
              <a:t>It is used to predict a binary outcome (1 / 0, Yes / No, True / False) given a set of independent variables.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542926"/>
            <a:ext cx="5918665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00E72-D78B-4F3A-B4B1-6EF0C0A5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3D115C-CA10-4F0E-82F5-FAB50436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23764" cy="393469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Paper 1: Heart Disease Prediction using Machine Learning and Data Mining Technique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Cleveland Database Used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Compared 3 algorithms based on Decision Tree Classification: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J48 with Reduced-Error Pruning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Extension of the ID3 (Iterative Dichotomiser) model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fastest pruning methods; produces accurate and small decision rules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Disadvantages: Large Space complexity and  size of J48 trees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J48 rules slow  for large and noisy datasets</a:t>
            </a:r>
          </a:p>
        </p:txBody>
      </p:sp>
    </p:spTree>
    <p:extLst>
      <p:ext uri="{BB962C8B-B14F-4D97-AF65-F5344CB8AC3E}">
        <p14:creationId xmlns:p14="http://schemas.microsoft.com/office/powerpoint/2010/main" val="34548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29182-1590-4FD0-8BDE-3E24B7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A00070-8B85-473F-BA2B-5B6FF57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Logistic Model Tree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Cost-complexity pruning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cross validation for more stable results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Slower than other algorithms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Ensemble classifier, consisting of many decision trees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Improvisation over Bagging Algorithm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Combines with random selection of classifiers to construct decision trees with controlled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A63726-F15E-4313-9418-C7E4DDCC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07DBC4-6020-45EB-AFFA-71A0E5B0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 2: Classification and Prediction of Heart Disease Risk Using Data Mining Techniques of Support Vector Machine and Artificial Neural Networks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 used: Cleveland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Statlog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(Two-Class)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 prediction variability of two class and multiclass problems  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Algorithms used and compared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classify data, mainly used for two classes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Utilizes both linear &amp; non-linear kernel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848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1280"/>
            <a:ext cx="9601200" cy="4673599"/>
          </a:xfrm>
        </p:spPr>
        <p:txBody>
          <a:bodyPr/>
          <a:lstStyle/>
          <a:p>
            <a:r>
              <a:rPr lang="en-US" b="1" dirty="0" smtClean="0"/>
              <a:t>Cleveland and </a:t>
            </a:r>
            <a:r>
              <a:rPr lang="en-US" b="1" dirty="0" err="1" smtClean="0"/>
              <a:t>Statlog</a:t>
            </a:r>
            <a:endParaRPr lang="en-US" b="1" dirty="0" smtClean="0"/>
          </a:p>
          <a:p>
            <a:pPr lvl="1"/>
            <a:r>
              <a:rPr lang="en-US" dirty="0"/>
              <a:t>Since both datasets are vey </a:t>
            </a:r>
            <a:r>
              <a:rPr lang="en-US" dirty="0" smtClean="0"/>
              <a:t>similar</a:t>
            </a:r>
          </a:p>
          <a:p>
            <a:pPr lvl="1"/>
            <a:r>
              <a:rPr lang="en-US" dirty="0" smtClean="0"/>
              <a:t>Logistic Regression and Decision Tree works best</a:t>
            </a:r>
          </a:p>
          <a:p>
            <a:pPr lvl="2"/>
            <a:r>
              <a:rPr lang="en-US" dirty="0" smtClean="0"/>
              <a:t>Since Binary Classification</a:t>
            </a:r>
          </a:p>
          <a:p>
            <a:pPr lvl="2"/>
            <a:r>
              <a:rPr lang="en-US" dirty="0" smtClean="0"/>
              <a:t>Balanced Dataset</a:t>
            </a:r>
          </a:p>
          <a:p>
            <a:r>
              <a:rPr lang="en-US" b="1" dirty="0" smtClean="0"/>
              <a:t>SPECT</a:t>
            </a:r>
          </a:p>
          <a:p>
            <a:pPr lvl="1"/>
            <a:r>
              <a:rPr lang="en-US" dirty="0" smtClean="0"/>
              <a:t>Neural Networks work best</a:t>
            </a:r>
          </a:p>
          <a:p>
            <a:pPr lvl="2"/>
            <a:r>
              <a:rPr lang="en-US" dirty="0" smtClean="0"/>
              <a:t>Since the dataset consist of features</a:t>
            </a:r>
            <a:endParaRPr lang="en-US" dirty="0"/>
          </a:p>
          <a:p>
            <a:pPr lvl="1"/>
            <a:r>
              <a:rPr lang="en-US" dirty="0" smtClean="0"/>
              <a:t>Logistic Regression and Decision Tree don’t work</a:t>
            </a:r>
            <a:endParaRPr lang="en-US" dirty="0"/>
          </a:p>
          <a:p>
            <a:pPr lvl="2"/>
            <a:r>
              <a:rPr lang="en-US" dirty="0" smtClean="0"/>
              <a:t>Consist of Features and not Demographic data</a:t>
            </a:r>
          </a:p>
          <a:p>
            <a:pPr lvl="2"/>
            <a:r>
              <a:rPr lang="en-US" dirty="0" smtClean="0"/>
              <a:t>Due to Imbalance Dataset</a:t>
            </a:r>
          </a:p>
        </p:txBody>
      </p:sp>
    </p:spTree>
    <p:extLst>
      <p:ext uri="{BB962C8B-B14F-4D97-AF65-F5344CB8AC3E}">
        <p14:creationId xmlns:p14="http://schemas.microsoft.com/office/powerpoint/2010/main" val="356559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84867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1280"/>
            <a:ext cx="9601200" cy="504952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1200" dirty="0" smtClean="0"/>
              <a:t>Kevin </a:t>
            </a:r>
            <a:r>
              <a:rPr lang="en-US" sz="1200" dirty="0" err="1" smtClean="0"/>
              <a:t>D’Cruz</a:t>
            </a:r>
            <a:endParaRPr lang="en-US" sz="1200" dirty="0" smtClean="0"/>
          </a:p>
          <a:p>
            <a:pPr lvl="1">
              <a:lnSpc>
                <a:spcPct val="50000"/>
              </a:lnSpc>
            </a:pPr>
            <a:r>
              <a:rPr lang="en-US" sz="1100" dirty="0" smtClean="0"/>
              <a:t>Background research</a:t>
            </a:r>
          </a:p>
          <a:p>
            <a:pPr lvl="1">
              <a:lnSpc>
                <a:spcPct val="50000"/>
              </a:lnSpc>
            </a:pPr>
            <a:r>
              <a:rPr lang="en-US" sz="1100" dirty="0" smtClean="0"/>
              <a:t>Research on Data Selection</a:t>
            </a:r>
          </a:p>
          <a:p>
            <a:pPr lvl="1">
              <a:lnSpc>
                <a:spcPct val="50000"/>
              </a:lnSpc>
            </a:pPr>
            <a:r>
              <a:rPr lang="en-US" sz="1100" dirty="0" smtClean="0"/>
              <a:t>Implementation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smtClean="0"/>
              <a:t>Chetan Kumar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Tools, Libraries and Packages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Implementation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smtClean="0"/>
              <a:t>Abhishek </a:t>
            </a:r>
            <a:r>
              <a:rPr lang="en-US" sz="1200" dirty="0" err="1" smtClean="0"/>
              <a:t>Manoj</a:t>
            </a:r>
            <a:r>
              <a:rPr lang="en-US" sz="1200" dirty="0" smtClean="0"/>
              <a:t> Kumar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Implementation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Research on Methodology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err="1" smtClean="0"/>
              <a:t>Madhuri</a:t>
            </a:r>
            <a:r>
              <a:rPr lang="en-US" sz="1200" dirty="0" smtClean="0"/>
              <a:t> </a:t>
            </a:r>
            <a:r>
              <a:rPr lang="en-US" sz="1200" dirty="0" err="1" smtClean="0"/>
              <a:t>Gawali</a:t>
            </a:r>
            <a:endParaRPr lang="en-US" sz="1200" dirty="0" smtClean="0"/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Research on Method Selection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err="1" smtClean="0"/>
              <a:t>Apoorva</a:t>
            </a:r>
            <a:r>
              <a:rPr lang="en-US" sz="1200" dirty="0" smtClean="0"/>
              <a:t> </a:t>
            </a:r>
            <a:r>
              <a:rPr lang="en-US" sz="1200" dirty="0" err="1" smtClean="0"/>
              <a:t>Shivashankar</a:t>
            </a:r>
            <a:endParaRPr lang="en-US" sz="1200" dirty="0" smtClean="0"/>
          </a:p>
          <a:p>
            <a:pPr marL="617220" lvl="1" indent="-342900">
              <a:lnSpc>
                <a:spcPct val="50000"/>
              </a:lnSpc>
            </a:pPr>
            <a:r>
              <a:rPr lang="en-US" sz="1100" dirty="0" smtClean="0"/>
              <a:t>Literature Review</a:t>
            </a:r>
          </a:p>
          <a:p>
            <a:pPr marL="617220" lvl="1" indent="-342900"/>
            <a:r>
              <a:rPr lang="en-US" sz="1100" dirty="0" smtClean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5921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853"/>
            <a:ext cx="9601200" cy="59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97280"/>
            <a:ext cx="9601200" cy="49377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Disease Prediction Using Machine learning and Data Mining Technique: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http://csjournals.com/IJCSC/PDF7-1/18.%20Tejpal.pdf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Intelligent and Effective Heart Disease Prediction System using Weighted Associative Classifiers: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http://citeseerx.ist.psu.edu/viewdoc/download?doi=10.1.1.302.6636&amp;rep=rep1&amp;type=pdf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and prediction of heart disease risk using data mining techniques of Support Vector Machine and Artificial Neural Network: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http://ieeexplore.ieee.org/document/7724835/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Diagnosis of heart disease patients using fuzzy classification technique: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http://ieeexplore.ieee.org/document/7066746/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Knowledge discovery approach to automated cardiac SPECT diagnosis: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http://citeseerx.ist.psu.edu/viewdoc/download?doi=10.1.1.17.3773&amp;rep=rep1&amp;type=pdf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Slides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hlinkClick r:id="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"/>
              </a:rPr>
              <a:t>https://www.medcalc.org/manual/logistic_regression.php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https://en.wikipedia.org/wiki/Logistic_regression#/media/File:Linear_regression.svg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https://www.doc.ic.ac.uk/~nd/surprise_96/journal/vol4/cs11/report.html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7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503854"/>
            <a:ext cx="9601200" cy="591521"/>
          </a:xfrm>
        </p:spPr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1257301"/>
            <a:ext cx="9601200" cy="4533900"/>
          </a:xfrm>
        </p:spPr>
        <p:txBody>
          <a:bodyPr/>
          <a:lstStyle/>
          <a:p>
            <a:r>
              <a:rPr lang="en-US" dirty="0" smtClean="0"/>
              <a:t>Dataset Split Ratio</a:t>
            </a:r>
          </a:p>
          <a:p>
            <a:pPr lvl="1"/>
            <a:r>
              <a:rPr lang="en-US" dirty="0" smtClean="0"/>
              <a:t>Train (%)</a:t>
            </a:r>
          </a:p>
          <a:p>
            <a:pPr lvl="1"/>
            <a:r>
              <a:rPr lang="en-US" dirty="0" smtClean="0"/>
              <a:t>Test</a:t>
            </a:r>
            <a:r>
              <a:rPr lang="en-US" dirty="0"/>
              <a:t> </a:t>
            </a:r>
            <a:r>
              <a:rPr lang="en-US" dirty="0" smtClean="0"/>
              <a:t>(%)</a:t>
            </a:r>
          </a:p>
          <a:p>
            <a:r>
              <a:rPr lang="en-US" dirty="0" smtClean="0"/>
              <a:t>Considering All Vs Significant Independent Variables</a:t>
            </a:r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Folds: 5, 10, 15, 20, 25</a:t>
            </a:r>
          </a:p>
          <a:p>
            <a:r>
              <a:rPr lang="en-US" dirty="0" smtClean="0"/>
              <a:t>ROC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Significant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82" y="1000125"/>
            <a:ext cx="8045568" cy="4947690"/>
          </a:xfrm>
        </p:spPr>
      </p:pic>
    </p:spTree>
    <p:extLst>
      <p:ext uri="{BB962C8B-B14F-4D97-AF65-F5344CB8AC3E}">
        <p14:creationId xmlns:p14="http://schemas.microsoft.com/office/powerpoint/2010/main" val="2467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Accuracy: Train Vs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" y="1694795"/>
            <a:ext cx="5518434" cy="374669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8" y="1694794"/>
            <a:ext cx="6369379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 smtClean="0"/>
              <a:t>Error: Train Vs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16017"/>
            <a:ext cx="5869766" cy="3479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6" y="1816015"/>
            <a:ext cx="5920591" cy="34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1441</Words>
  <Application>Microsoft Office PowerPoint</Application>
  <PresentationFormat>Widescreen</PresentationFormat>
  <Paragraphs>418</Paragraphs>
  <Slides>55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Lucida Console</vt:lpstr>
      <vt:lpstr>Times New Roman</vt:lpstr>
      <vt:lpstr>Wingdings</vt:lpstr>
      <vt:lpstr>Diamond Grid 16x9</vt:lpstr>
      <vt:lpstr>Worksheet</vt:lpstr>
      <vt:lpstr>Prediction of Heart Disease using Machine Learning Techniques</vt:lpstr>
      <vt:lpstr>Overview</vt:lpstr>
      <vt:lpstr>Background</vt:lpstr>
      <vt:lpstr>Cleveland Heart Disease Dataset</vt:lpstr>
      <vt:lpstr>Logistic Regression</vt:lpstr>
      <vt:lpstr>Evaluation Criteria</vt:lpstr>
      <vt:lpstr>Significant Variables</vt:lpstr>
      <vt:lpstr>Accuracy: Train Vs Test</vt:lpstr>
      <vt:lpstr>Error: Train Vs Test</vt:lpstr>
      <vt:lpstr>Cross Validation</vt:lpstr>
      <vt:lpstr>AUC</vt:lpstr>
      <vt:lpstr>Decision Trees</vt:lpstr>
      <vt:lpstr>Evaluation Criteria</vt:lpstr>
      <vt:lpstr>PowerPoint Presentation</vt:lpstr>
      <vt:lpstr>Results</vt:lpstr>
      <vt:lpstr>Results</vt:lpstr>
      <vt:lpstr>Bagging</vt:lpstr>
      <vt:lpstr>Random Forest (Bagging)</vt:lpstr>
      <vt:lpstr>Boosting (Gradient Boosted Model)</vt:lpstr>
      <vt:lpstr>Boosting (Gradient Boosted Model)</vt:lpstr>
      <vt:lpstr>Neural Network</vt:lpstr>
      <vt:lpstr>Evaluation Criteria</vt:lpstr>
      <vt:lpstr>Results</vt:lpstr>
      <vt:lpstr>Statlog Heart Disease Dataset</vt:lpstr>
      <vt:lpstr>Logistic Regression</vt:lpstr>
      <vt:lpstr>Accuracy: Train and Test</vt:lpstr>
      <vt:lpstr>Error: Train Vs Test</vt:lpstr>
      <vt:lpstr>Cross Validation</vt:lpstr>
      <vt:lpstr>AUC</vt:lpstr>
      <vt:lpstr>Decision Trees</vt:lpstr>
      <vt:lpstr>Results</vt:lpstr>
      <vt:lpstr>Results</vt:lpstr>
      <vt:lpstr>Bagging</vt:lpstr>
      <vt:lpstr>Random Forest (Bagging)</vt:lpstr>
      <vt:lpstr>Boosting (Gradient Boosted Model)</vt:lpstr>
      <vt:lpstr>Boosting (Gradient Boosted Model)</vt:lpstr>
      <vt:lpstr>Neural Network</vt:lpstr>
      <vt:lpstr>Results</vt:lpstr>
      <vt:lpstr>Spect Heart Disease Dataset</vt:lpstr>
      <vt:lpstr>Logistic Regression</vt:lpstr>
      <vt:lpstr>Accuracy: Train and Test</vt:lpstr>
      <vt:lpstr>Cross Validation after Merging Train and Test Dataset</vt:lpstr>
      <vt:lpstr>AUC</vt:lpstr>
      <vt:lpstr>Decision Trees</vt:lpstr>
      <vt:lpstr>Random Forest (Bagging)</vt:lpstr>
      <vt:lpstr>Boosting (Gradient Boosted Model)</vt:lpstr>
      <vt:lpstr>Neural Network</vt:lpstr>
      <vt:lpstr>Results</vt:lpstr>
      <vt:lpstr>Results</vt:lpstr>
      <vt:lpstr>Literature Review</vt:lpstr>
      <vt:lpstr>Literature Review</vt:lpstr>
      <vt:lpstr>Literature Review</vt:lpstr>
      <vt:lpstr>Conclusion</vt:lpstr>
      <vt:lpstr>Contribution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Heart Disease using Machine Learning Techniques</dc:title>
  <dc:creator>Kevin D'Cruz</dc:creator>
  <cp:lastModifiedBy>chetan kumar</cp:lastModifiedBy>
  <cp:revision>113</cp:revision>
  <dcterms:created xsi:type="dcterms:W3CDTF">2017-12-04T00:47:41Z</dcterms:created>
  <dcterms:modified xsi:type="dcterms:W3CDTF">2017-12-05T06:46:07Z</dcterms:modified>
</cp:coreProperties>
</file>