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1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310" r:id="rId10"/>
    <p:sldId id="296" r:id="rId11"/>
    <p:sldId id="293" r:id="rId12"/>
    <p:sldId id="282" r:id="rId13"/>
    <p:sldId id="283" r:id="rId14"/>
    <p:sldId id="311" r:id="rId15"/>
    <p:sldId id="297" r:id="rId16"/>
    <p:sldId id="287" r:id="rId17"/>
    <p:sldId id="289" r:id="rId18"/>
    <p:sldId id="312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bbuabhishek@outlook.com" initials="s" lastIdx="1" clrIdx="0">
    <p:extLst>
      <p:ext uri="{19B8F6BF-5375-455C-9EA6-DF929625EA0E}">
        <p15:presenceInfo xmlns:p15="http://schemas.microsoft.com/office/powerpoint/2012/main" userId="5da88b94c05e97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706" autoAdjust="0"/>
  </p:normalViewPr>
  <p:slideViewPr>
    <p:cSldViewPr snapToGrid="0">
      <p:cViewPr>
        <p:scale>
          <a:sx n="68" d="100"/>
          <a:sy n="68" d="100"/>
        </p:scale>
        <p:origin x="616" y="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11/6/2017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302.6636&amp;rep=rep1&amp;type=pdf" TargetMode="External"/><Relationship Id="rId2" Type="http://schemas.openxmlformats.org/officeDocument/2006/relationships/hyperlink" Target="http://csjournals.com/IJCSC/PDF7-1/18.%20Tejp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17.3773&amp;rep=rep1&amp;type=pdf" TargetMode="External"/><Relationship Id="rId5" Type="http://schemas.openxmlformats.org/officeDocument/2006/relationships/hyperlink" Target="http://ieeexplore.ieee.org/document/7066746/" TargetMode="External"/><Relationship Id="rId4" Type="http://schemas.openxmlformats.org/officeDocument/2006/relationships/hyperlink" Target="http://ieeexplore.ieee.org/document/7724835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.ic.ac.uk/~nd/surprise_96/journal/vol4/cs11/report.html" TargetMode="External"/><Relationship Id="rId2" Type="http://schemas.openxmlformats.org/officeDocument/2006/relationships/hyperlink" Target="https://en.wikipedia.org/wiki/Logistic_regression#/media/File:Linear_regression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454" y="665018"/>
            <a:ext cx="10695709" cy="339436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Prediction of Heart Disease using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717" y="5292436"/>
            <a:ext cx="10801174" cy="2022763"/>
          </a:xfrm>
        </p:spPr>
        <p:txBody>
          <a:bodyPr>
            <a:normAutofit/>
          </a:bodyPr>
          <a:lstStyle/>
          <a:p>
            <a:r>
              <a:rPr lang="en-US" dirty="0"/>
              <a:t>								                    Kevin D’Cruz (L) </a:t>
            </a:r>
          </a:p>
          <a:p>
            <a:pPr algn="r"/>
            <a:r>
              <a:rPr lang="en-US" dirty="0"/>
              <a:t>				 	  Chetan Kumar </a:t>
            </a:r>
          </a:p>
          <a:p>
            <a:pPr algn="r"/>
            <a:r>
              <a:rPr lang="en-US" dirty="0"/>
              <a:t>					  Abhishek </a:t>
            </a:r>
            <a:r>
              <a:rPr lang="en-US" dirty="0" err="1"/>
              <a:t>Manoj</a:t>
            </a:r>
            <a:r>
              <a:rPr lang="en-US" dirty="0"/>
              <a:t> Kumar</a:t>
            </a:r>
          </a:p>
          <a:p>
            <a:pPr algn="r"/>
            <a:r>
              <a:rPr lang="en-US" dirty="0"/>
              <a:t>					Madhuri </a:t>
            </a:r>
            <a:r>
              <a:rPr lang="en-US" dirty="0" err="1"/>
              <a:t>Gawali</a:t>
            </a:r>
            <a:endParaRPr lang="en-US" dirty="0"/>
          </a:p>
          <a:p>
            <a:pPr algn="r"/>
            <a:r>
              <a:rPr lang="en-US" dirty="0"/>
              <a:t>					Apoorva </a:t>
            </a:r>
            <a:r>
              <a:rPr lang="en-US" dirty="0" err="1"/>
              <a:t>ShivaShankar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4232"/>
            <a:ext cx="5048250" cy="961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5025" y="4267200"/>
            <a:ext cx="826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CIS 490 Machine Learning MT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410DF-B521-4E54-AC3F-76C0118FE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2930" y="1138759"/>
            <a:ext cx="4995284" cy="46325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36163-B466-4BC5-8B2E-6A447656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" y="1244338"/>
            <a:ext cx="4691270" cy="46883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419FF8-F44F-4BE6-9224-A2DD38E0B658}"/>
              </a:ext>
            </a:extLst>
          </p:cNvPr>
          <p:cNvSpPr txBox="1"/>
          <p:nvPr/>
        </p:nvSpPr>
        <p:spPr>
          <a:xfrm>
            <a:off x="1036948" y="397565"/>
            <a:ext cx="37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947C9-E07F-45A4-9154-B28BB2944616}"/>
              </a:ext>
            </a:extLst>
          </p:cNvPr>
          <p:cNvSpPr txBox="1"/>
          <p:nvPr/>
        </p:nvSpPr>
        <p:spPr>
          <a:xfrm>
            <a:off x="5931031" y="397565"/>
            <a:ext cx="37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27819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8672"/>
          </a:xfrm>
        </p:spPr>
        <p:txBody>
          <a:bodyPr/>
          <a:lstStyle/>
          <a:p>
            <a:r>
              <a:rPr lang="en-US" dirty="0" err="1"/>
              <a:t>Statlog</a:t>
            </a:r>
            <a:r>
              <a:rPr lang="en-US" dirty="0"/>
              <a:t> Heart Disease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4000501"/>
            <a:ext cx="9601200" cy="1914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Attributes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Instances </a:t>
            </a:r>
            <a:r>
              <a:rPr lang="en-US" dirty="0">
                <a:sym typeface="Wingdings" panose="05000000000000000000" pitchFamily="2" charset="2"/>
              </a:rPr>
              <a:t> 270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Prediction Variable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num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t="8960"/>
          <a:stretch/>
        </p:blipFill>
        <p:spPr>
          <a:xfrm>
            <a:off x="1304924" y="1390650"/>
            <a:ext cx="10343871" cy="24193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89500" y="5334972"/>
          <a:ext cx="3911600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30">
                <a:tc>
                  <a:txBody>
                    <a:bodyPr/>
                    <a:lstStyle/>
                    <a:p>
                      <a:r>
                        <a:rPr lang="en-US" dirty="0"/>
                        <a:t>0: 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0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13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Statlog</a:t>
            </a:r>
            <a:r>
              <a:rPr lang="en-US" dirty="0"/>
              <a:t> Heart Disease Dataset</a:t>
            </a:r>
            <a:br>
              <a:rPr lang="en-US" dirty="0"/>
            </a:br>
            <a:r>
              <a:rPr lang="en-US" dirty="0"/>
              <a:t>Preprocess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Labeled each column with the names provided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Prediction Variable : </a:t>
            </a:r>
            <a:r>
              <a:rPr lang="en-US" dirty="0" err="1"/>
              <a:t>num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Presence: 2 is assigned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Absence: 1 is assigned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changed values to make our data consistent with other datasets</a:t>
            </a:r>
          </a:p>
        </p:txBody>
      </p:sp>
    </p:spTree>
    <p:extLst>
      <p:ext uri="{BB962C8B-B14F-4D97-AF65-F5344CB8AC3E}">
        <p14:creationId xmlns:p14="http://schemas.microsoft.com/office/powerpoint/2010/main" val="123658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78AF9DB-8413-461A-9A59-01418373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9453"/>
            <a:ext cx="9601200" cy="758959"/>
          </a:xfrm>
        </p:spPr>
        <p:txBody>
          <a:bodyPr/>
          <a:lstStyle/>
          <a:p>
            <a:r>
              <a:rPr lang="en-US" dirty="0" err="1"/>
              <a:t>Statlog</a:t>
            </a:r>
            <a:r>
              <a:rPr lang="en-US" dirty="0"/>
              <a:t> Hearth disease dataset results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7D5A161-0572-42B7-8D4A-ACA8A2CB2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68821"/>
              </p:ext>
            </p:extLst>
          </p:nvPr>
        </p:nvGraphicFramePr>
        <p:xfrm>
          <a:off x="933254" y="1217744"/>
          <a:ext cx="8900475" cy="23800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80095">
                  <a:extLst>
                    <a:ext uri="{9D8B030D-6E8A-4147-A177-3AD203B41FA5}">
                      <a16:colId xmlns:a16="http://schemas.microsoft.com/office/drawing/2014/main" val="3720313452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851271749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2318109322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2336787001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1413095918"/>
                    </a:ext>
                  </a:extLst>
                </a:gridCol>
              </a:tblGrid>
              <a:tr h="734109">
                <a:tc>
                  <a:txBody>
                    <a:bodyPr/>
                    <a:lstStyle/>
                    <a:p>
                      <a:r>
                        <a:rPr lang="en-US" dirty="0"/>
                        <a:t>   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Misclassification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6271"/>
                  </a:ext>
                </a:extLst>
              </a:tr>
              <a:tr h="589907">
                <a:tc>
                  <a:txBody>
                    <a:bodyPr/>
                    <a:lstStyle/>
                    <a:p>
                      <a:r>
                        <a:rPr lang="en-US" dirty="0"/>
                        <a:t>     Logistic            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86.84211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13.15789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83.52941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5183"/>
                  </a:ext>
                </a:extLst>
              </a:tr>
              <a:tr h="337090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76.84211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23.15789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7695"/>
                  </a:ext>
                </a:extLst>
              </a:tr>
              <a:tr h="589907">
                <a:tc>
                  <a:txBody>
                    <a:bodyPr/>
                    <a:lstStyle/>
                    <a:p>
                      <a:r>
                        <a:rPr lang="en-US" dirty="0"/>
                        <a:t>    Neural                 Network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55.26315789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44.73684211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7424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6F42CE-2698-4322-9F4C-1114D29E7A29}"/>
              </a:ext>
            </a:extLst>
          </p:cNvPr>
          <p:cNvSpPr txBox="1"/>
          <p:nvPr/>
        </p:nvSpPr>
        <p:spPr>
          <a:xfrm flipH="1">
            <a:off x="933254" y="848412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D93E1-EB50-4A73-BB17-F01F1728249F}"/>
              </a:ext>
            </a:extLst>
          </p:cNvPr>
          <p:cNvSpPr txBox="1"/>
          <p:nvPr/>
        </p:nvSpPr>
        <p:spPr>
          <a:xfrm flipH="1">
            <a:off x="933252" y="3597773"/>
            <a:ext cx="138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0AC7FD38-F77D-4945-B957-BF2653B3E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728238"/>
              </p:ext>
            </p:extLst>
          </p:nvPr>
        </p:nvGraphicFramePr>
        <p:xfrm>
          <a:off x="933254" y="3967105"/>
          <a:ext cx="8900475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80095">
                  <a:extLst>
                    <a:ext uri="{9D8B030D-6E8A-4147-A177-3AD203B41FA5}">
                      <a16:colId xmlns:a16="http://schemas.microsoft.com/office/drawing/2014/main" val="3720313452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851271749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2318109322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2336787001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1413095918"/>
                    </a:ext>
                  </a:extLst>
                </a:gridCol>
              </a:tblGrid>
              <a:tr h="599610">
                <a:tc>
                  <a:txBody>
                    <a:bodyPr/>
                    <a:lstStyle/>
                    <a:p>
                      <a:r>
                        <a:rPr lang="en-US" dirty="0"/>
                        <a:t>   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Misclassification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6271"/>
                  </a:ext>
                </a:extLst>
              </a:tr>
              <a:tr h="599610">
                <a:tc>
                  <a:txBody>
                    <a:bodyPr/>
                    <a:lstStyle/>
                    <a:p>
                      <a:r>
                        <a:rPr lang="en-US" dirty="0"/>
                        <a:t>     Logistic            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82.5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68.5714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93.334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5183"/>
                  </a:ext>
                </a:extLst>
              </a:tr>
              <a:tr h="342634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57.14285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7695"/>
                  </a:ext>
                </a:extLst>
              </a:tr>
              <a:tr h="599610">
                <a:tc>
                  <a:txBody>
                    <a:bodyPr/>
                    <a:lstStyle/>
                    <a:p>
                      <a:r>
                        <a:rPr lang="en-US" dirty="0"/>
                        <a:t>    Neural                 Network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56.25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7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2D45-824D-4D90-8697-C2376D43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–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CF677-B09C-4069-A2ED-B540879BB3EA}"/>
              </a:ext>
            </a:extLst>
          </p:cNvPr>
          <p:cNvSpPr txBox="1"/>
          <p:nvPr/>
        </p:nvSpPr>
        <p:spPr>
          <a:xfrm>
            <a:off x="1753386" y="2064470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EEB7A-3D2F-4E59-AC32-D063F636B0B8}"/>
              </a:ext>
            </a:extLst>
          </p:cNvPr>
          <p:cNvSpPr txBox="1"/>
          <p:nvPr/>
        </p:nvSpPr>
        <p:spPr>
          <a:xfrm>
            <a:off x="6307957" y="2064470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FEDB4-BDF7-4188-A13A-A0155C2F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83" y="2519460"/>
            <a:ext cx="4238625" cy="2714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3E3E2-65AF-4D73-BC36-F4A32FF7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957" y="2519460"/>
            <a:ext cx="4238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0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A979BF-4DE7-4215-A65F-FEE9EB0F7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52" y="1793253"/>
            <a:ext cx="4238625" cy="271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AAB5E6-621B-40C0-AE2F-3D619DC3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16" y="961534"/>
            <a:ext cx="6235997" cy="4835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AA3F7E-9865-42CD-931C-74D53833DB1F}"/>
              </a:ext>
            </a:extLst>
          </p:cNvPr>
          <p:cNvSpPr txBox="1"/>
          <p:nvPr/>
        </p:nvSpPr>
        <p:spPr>
          <a:xfrm>
            <a:off x="1036948" y="397565"/>
            <a:ext cx="37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F1E5B-3CAC-4F59-B856-C2F6241D8CB0}"/>
              </a:ext>
            </a:extLst>
          </p:cNvPr>
          <p:cNvSpPr txBox="1"/>
          <p:nvPr/>
        </p:nvSpPr>
        <p:spPr>
          <a:xfrm>
            <a:off x="5931031" y="397565"/>
            <a:ext cx="37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8301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8672"/>
          </a:xfrm>
        </p:spPr>
        <p:txBody>
          <a:bodyPr/>
          <a:lstStyle/>
          <a:p>
            <a:r>
              <a:rPr lang="en-US" dirty="0" err="1"/>
              <a:t>Spect</a:t>
            </a:r>
            <a:r>
              <a:rPr lang="en-US" dirty="0"/>
              <a:t> Heart Disease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3471188"/>
            <a:ext cx="9601200" cy="24438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extracted from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Attributes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23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 is divided into: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Training: 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Testing: 187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Prediction Variable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OVERALL_DIAGNOSIS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0" y="1318539"/>
            <a:ext cx="11467341" cy="198663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15766"/>
              </p:ext>
            </p:extLst>
          </p:nvPr>
        </p:nvGraphicFramePr>
        <p:xfrm>
          <a:off x="5661026" y="3996266"/>
          <a:ext cx="5359401" cy="11758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8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36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36"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33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79A163-E262-4CD2-9606-6252CBF1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5670"/>
            <a:ext cx="9601200" cy="810706"/>
          </a:xfrm>
        </p:spPr>
        <p:txBody>
          <a:bodyPr>
            <a:normAutofit fontScale="90000"/>
          </a:bodyPr>
          <a:lstStyle/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Spect</a:t>
            </a:r>
            <a:r>
              <a:rPr lang="en-US" dirty="0"/>
              <a:t> Heart Disease Dataset 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5405355-F442-4FE7-B592-B2DD632D0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89170"/>
              </p:ext>
            </p:extLst>
          </p:nvPr>
        </p:nvGraphicFramePr>
        <p:xfrm>
          <a:off x="933254" y="1217744"/>
          <a:ext cx="8900475" cy="23800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80095">
                  <a:extLst>
                    <a:ext uri="{9D8B030D-6E8A-4147-A177-3AD203B41FA5}">
                      <a16:colId xmlns:a16="http://schemas.microsoft.com/office/drawing/2014/main" val="3720313452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851271749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2318109322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2336787001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1413095918"/>
                    </a:ext>
                  </a:extLst>
                </a:gridCol>
              </a:tblGrid>
              <a:tr h="734109">
                <a:tc>
                  <a:txBody>
                    <a:bodyPr/>
                    <a:lstStyle/>
                    <a:p>
                      <a:r>
                        <a:rPr lang="en-US" dirty="0"/>
                        <a:t>   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Misclassification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6271"/>
                  </a:ext>
                </a:extLst>
              </a:tr>
              <a:tr h="589907">
                <a:tc>
                  <a:txBody>
                    <a:bodyPr/>
                    <a:lstStyle/>
                    <a:p>
                      <a:r>
                        <a:rPr lang="en-US" dirty="0"/>
                        <a:t>     Logistic            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83.75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5183"/>
                  </a:ext>
                </a:extLst>
              </a:tr>
              <a:tr h="337090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78.75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7695"/>
                  </a:ext>
                </a:extLst>
              </a:tr>
              <a:tr h="589907">
                <a:tc>
                  <a:txBody>
                    <a:bodyPr/>
                    <a:lstStyle/>
                    <a:p>
                      <a:r>
                        <a:rPr lang="en-US" dirty="0"/>
                        <a:t>    Neural                 Network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93.75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742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A82E33-72A0-4527-8BA9-27F327AB2AEB}"/>
              </a:ext>
            </a:extLst>
          </p:cNvPr>
          <p:cNvSpPr txBox="1"/>
          <p:nvPr/>
        </p:nvSpPr>
        <p:spPr>
          <a:xfrm flipH="1">
            <a:off x="933254" y="848412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F6E5E-463B-4ECD-8C81-6409A9F011E7}"/>
              </a:ext>
            </a:extLst>
          </p:cNvPr>
          <p:cNvSpPr txBox="1"/>
          <p:nvPr/>
        </p:nvSpPr>
        <p:spPr>
          <a:xfrm flipH="1">
            <a:off x="933254" y="3656534"/>
            <a:ext cx="138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1E6FE945-39AB-40E6-ADCC-097DFEAB7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57407"/>
              </p:ext>
            </p:extLst>
          </p:nvPr>
        </p:nvGraphicFramePr>
        <p:xfrm>
          <a:off x="933254" y="3967105"/>
          <a:ext cx="8900475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80095">
                  <a:extLst>
                    <a:ext uri="{9D8B030D-6E8A-4147-A177-3AD203B41FA5}">
                      <a16:colId xmlns:a16="http://schemas.microsoft.com/office/drawing/2014/main" val="3720313452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851271749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2318109322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2336787001"/>
                    </a:ext>
                  </a:extLst>
                </a:gridCol>
                <a:gridCol w="1780095">
                  <a:extLst>
                    <a:ext uri="{9D8B030D-6E8A-4147-A177-3AD203B41FA5}">
                      <a16:colId xmlns:a16="http://schemas.microsoft.com/office/drawing/2014/main" val="1413095918"/>
                    </a:ext>
                  </a:extLst>
                </a:gridCol>
              </a:tblGrid>
              <a:tr h="610168">
                <a:tc>
                  <a:txBody>
                    <a:bodyPr/>
                    <a:lstStyle/>
                    <a:p>
                      <a:r>
                        <a:rPr lang="en-US" dirty="0"/>
                        <a:t>   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Misclassification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6271"/>
                  </a:ext>
                </a:extLst>
              </a:tr>
              <a:tr h="610168">
                <a:tc>
                  <a:txBody>
                    <a:bodyPr/>
                    <a:lstStyle/>
                    <a:p>
                      <a:r>
                        <a:rPr lang="en-US" dirty="0"/>
                        <a:t>     Logistic            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65.24064171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34.75935829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86.67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63.372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5183"/>
                  </a:ext>
                </a:extLst>
              </a:tr>
              <a:tr h="348667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71.12299465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28.87700535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70.3488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7695"/>
                  </a:ext>
                </a:extLst>
              </a:tr>
              <a:tr h="610168">
                <a:tc>
                  <a:txBody>
                    <a:bodyPr/>
                    <a:lstStyle/>
                    <a:p>
                      <a:r>
                        <a:rPr lang="en-US" dirty="0"/>
                        <a:t>    Neural                 Network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  <a:p>
                      <a:r>
                        <a:rPr lang="en-US" dirty="0"/>
                        <a:t> 68.98395722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31.01604278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69.7674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7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53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2D45-824D-4D90-8697-C2376D43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–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CF677-B09C-4069-A2ED-B540879BB3EA}"/>
              </a:ext>
            </a:extLst>
          </p:cNvPr>
          <p:cNvSpPr txBox="1"/>
          <p:nvPr/>
        </p:nvSpPr>
        <p:spPr>
          <a:xfrm>
            <a:off x="1753386" y="2064470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EEB7A-3D2F-4E59-AC32-D063F636B0B8}"/>
              </a:ext>
            </a:extLst>
          </p:cNvPr>
          <p:cNvSpPr txBox="1"/>
          <p:nvPr/>
        </p:nvSpPr>
        <p:spPr>
          <a:xfrm>
            <a:off x="6307957" y="2064470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77A81-55CB-4388-8554-73FDD3FF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957" y="2433802"/>
            <a:ext cx="4238625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D0A8B-7759-4390-B5FB-168FF273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86" y="2433802"/>
            <a:ext cx="4238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1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089A2-3268-4F90-A0B3-18F9E4591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5163" y="766897"/>
            <a:ext cx="5646062" cy="51833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11B29-2250-4502-8350-A8D75EA7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6" y="965073"/>
            <a:ext cx="4671391" cy="4927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B6B0F-DA7C-4F44-B9C0-749289B3F75F}"/>
              </a:ext>
            </a:extLst>
          </p:cNvPr>
          <p:cNvSpPr txBox="1"/>
          <p:nvPr/>
        </p:nvSpPr>
        <p:spPr>
          <a:xfrm>
            <a:off x="1036948" y="397565"/>
            <a:ext cx="37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4040C-9BB1-4BB1-938D-2BBB83600469}"/>
              </a:ext>
            </a:extLst>
          </p:cNvPr>
          <p:cNvSpPr txBox="1"/>
          <p:nvPr/>
        </p:nvSpPr>
        <p:spPr>
          <a:xfrm>
            <a:off x="5931031" y="397565"/>
            <a:ext cx="37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4243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4328"/>
            <a:ext cx="9601200" cy="114238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36713"/>
            <a:ext cx="9601200" cy="44307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Machine Learning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Logistic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Decision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Neural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Datasets – Heart Disease Dataset from UCI Irvine ML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Cleveland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Statlog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SPECT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Comparison /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Future Work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0E72-D78B-4F3A-B4B1-6EF0C0A5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115C-CA10-4F0E-82F5-FAB50436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23764" cy="3934690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Paper 1: Heart Disease Prediction using Machine Learning and Data Mining Technique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Cleveland Database Used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Compared 3 algorithms based on Decision Tree Classification: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J48 with Reduced-Error Pruning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Extension of the ID3 (Iterative Dichotomiser) model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of the fastest pruning methods; produces accurate and small decision rules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Disadvantages: Large Space complexity and  size of J48 trees 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J48 rules slow  for large and noisy datasets</a:t>
            </a:r>
          </a:p>
        </p:txBody>
      </p:sp>
    </p:spTree>
    <p:extLst>
      <p:ext uri="{BB962C8B-B14F-4D97-AF65-F5344CB8AC3E}">
        <p14:creationId xmlns:p14="http://schemas.microsoft.com/office/powerpoint/2010/main" val="324127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9182-1590-4FD0-8BDE-3E24B70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0070-8B85-473F-BA2B-5B6FF572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Logistic Model Tree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Cost-complexity pruning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cross validation for more stable results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Slower than other algorithms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Ensemble classifier, consisting of many decision trees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Improvisation over Bagging Algorithm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Combines with random selection of classifiers to construct decision trees with controlled variations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7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9182-1590-4FD0-8BDE-3E24B70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0070-8B85-473F-BA2B-5B6FF572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Comparison of the 3 Algorithms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J48: Higher Sensitivity &amp; Accuracy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LMT: Higher Specificity than J48 and Random Forest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 for Best Overall Performance: J48 (More Accuracy &amp; Least Total time to build)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8BDD83-DA20-4442-87F9-68DB857FA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3164" y="3893126"/>
          <a:ext cx="9483435" cy="18980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61145">
                  <a:extLst>
                    <a:ext uri="{9D8B030D-6E8A-4147-A177-3AD203B41FA5}">
                      <a16:colId xmlns:a16="http://schemas.microsoft.com/office/drawing/2014/main" val="1446883769"/>
                    </a:ext>
                  </a:extLst>
                </a:gridCol>
                <a:gridCol w="3161145">
                  <a:extLst>
                    <a:ext uri="{9D8B030D-6E8A-4147-A177-3AD203B41FA5}">
                      <a16:colId xmlns:a16="http://schemas.microsoft.com/office/drawing/2014/main" val="886815257"/>
                    </a:ext>
                  </a:extLst>
                </a:gridCol>
                <a:gridCol w="3161145">
                  <a:extLst>
                    <a:ext uri="{9D8B030D-6E8A-4147-A177-3AD203B41FA5}">
                      <a16:colId xmlns:a16="http://schemas.microsoft.com/office/drawing/2014/main" val="2427483701"/>
                    </a:ext>
                  </a:extLst>
                </a:gridCol>
              </a:tblGrid>
              <a:tr h="4745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50976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0.1423221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30595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Model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0.1156716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12302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813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726-F15E-4313-9418-C7E4DDCC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7DBC4-6020-45EB-AFFA-71A0E5B0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Paper 2: Classification and Prediction of Heart Disease Risk Using Data Mining Techniques of Support Vector Machine and Artificial Neural Networks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Datasets used: Cleveland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Statlog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(Two-Class)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Analyze prediction variability of two class and multiclass problems  	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Algorithms used and compared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classify data, mainly used for two classes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Utilizes both linear &amp; non-linear kernel functions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8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6980-E5AC-4475-9948-8FADD291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9C5E-8CBE-4CB9-9EB1-4864A973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Performance Evaluation for SVM: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117D2D-B07B-4255-B4E0-AA1991548E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2881359"/>
          <a:ext cx="9109364" cy="11641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77341">
                  <a:extLst>
                    <a:ext uri="{9D8B030D-6E8A-4147-A177-3AD203B41FA5}">
                      <a16:colId xmlns:a16="http://schemas.microsoft.com/office/drawing/2014/main" val="2277857894"/>
                    </a:ext>
                  </a:extLst>
                </a:gridCol>
                <a:gridCol w="2296794">
                  <a:extLst>
                    <a:ext uri="{9D8B030D-6E8A-4147-A177-3AD203B41FA5}">
                      <a16:colId xmlns:a16="http://schemas.microsoft.com/office/drawing/2014/main" val="408362223"/>
                    </a:ext>
                  </a:extLst>
                </a:gridCol>
                <a:gridCol w="2257888">
                  <a:extLst>
                    <a:ext uri="{9D8B030D-6E8A-4147-A177-3AD203B41FA5}">
                      <a16:colId xmlns:a16="http://schemas.microsoft.com/office/drawing/2014/main" val="1632970481"/>
                    </a:ext>
                  </a:extLst>
                </a:gridCol>
                <a:gridCol w="2277341">
                  <a:extLst>
                    <a:ext uri="{9D8B030D-6E8A-4147-A177-3AD203B41FA5}">
                      <a16:colId xmlns:a16="http://schemas.microsoft.com/office/drawing/2014/main" val="2974562317"/>
                    </a:ext>
                  </a:extLst>
                </a:gridCol>
              </a:tblGrid>
              <a:tr h="5820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4480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7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75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8510-2359-4FCB-8B48-E7B6FD35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BEF8-6608-448D-B41F-0174A8CD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Artificial Neural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8B0A9F-DFD7-4B19-B952-BA4B5AFB5A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3274" y="2479964"/>
          <a:ext cx="8566725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55575">
                  <a:extLst>
                    <a:ext uri="{9D8B030D-6E8A-4147-A177-3AD203B41FA5}">
                      <a16:colId xmlns:a16="http://schemas.microsoft.com/office/drawing/2014/main" val="92506677"/>
                    </a:ext>
                  </a:extLst>
                </a:gridCol>
                <a:gridCol w="2855575">
                  <a:extLst>
                    <a:ext uri="{9D8B030D-6E8A-4147-A177-3AD203B41FA5}">
                      <a16:colId xmlns:a16="http://schemas.microsoft.com/office/drawing/2014/main" val="377406342"/>
                    </a:ext>
                  </a:extLst>
                </a:gridCol>
                <a:gridCol w="2855575">
                  <a:extLst>
                    <a:ext uri="{9D8B030D-6E8A-4147-A177-3AD203B41FA5}">
                      <a16:colId xmlns:a16="http://schemas.microsoft.com/office/drawing/2014/main" val="133788287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Cleveland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59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61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379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9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467-944A-43C3-B842-3D70A4B3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EB20-6F66-4B27-AB77-4BD475C2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14799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Analysis showed SVM is more viable than ANN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ANN has advantage of performing better in terms of Specificity &amp; Adaptability to extensive training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Statlog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Dataset: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Specificity: ANN outperformed SVM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E1BD2B-2E49-4A5F-84E7-956DF31C09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3740727"/>
          <a:ext cx="9386456" cy="166855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46614">
                  <a:extLst>
                    <a:ext uri="{9D8B030D-6E8A-4147-A177-3AD203B41FA5}">
                      <a16:colId xmlns:a16="http://schemas.microsoft.com/office/drawing/2014/main" val="3456491702"/>
                    </a:ext>
                  </a:extLst>
                </a:gridCol>
                <a:gridCol w="2346614">
                  <a:extLst>
                    <a:ext uri="{9D8B030D-6E8A-4147-A177-3AD203B41FA5}">
                      <a16:colId xmlns:a16="http://schemas.microsoft.com/office/drawing/2014/main" val="2041293657"/>
                    </a:ext>
                  </a:extLst>
                </a:gridCol>
                <a:gridCol w="2346614">
                  <a:extLst>
                    <a:ext uri="{9D8B030D-6E8A-4147-A177-3AD203B41FA5}">
                      <a16:colId xmlns:a16="http://schemas.microsoft.com/office/drawing/2014/main" val="839039210"/>
                    </a:ext>
                  </a:extLst>
                </a:gridCol>
                <a:gridCol w="2346614">
                  <a:extLst>
                    <a:ext uri="{9D8B030D-6E8A-4147-A177-3AD203B41FA5}">
                      <a16:colId xmlns:a16="http://schemas.microsoft.com/office/drawing/2014/main" val="2261023104"/>
                    </a:ext>
                  </a:extLst>
                </a:gridCol>
              </a:tblGrid>
              <a:tr h="778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39750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07063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2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16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TCA</a:t>
            </a:r>
          </a:p>
          <a:p>
            <a:pPr lvl="1"/>
            <a:r>
              <a:rPr lang="en-US" dirty="0" err="1"/>
              <a:t>TrAdaBoost</a:t>
            </a:r>
            <a:endParaRPr lang="en-US" dirty="0"/>
          </a:p>
          <a:p>
            <a:pPr lvl="1"/>
            <a:r>
              <a:rPr lang="en-US" dirty="0"/>
              <a:t>GFK</a:t>
            </a:r>
          </a:p>
          <a:p>
            <a:r>
              <a:rPr lang="en-US" dirty="0"/>
              <a:t>Overfitting / Underfitting</a:t>
            </a:r>
          </a:p>
        </p:txBody>
      </p:sp>
    </p:spTree>
    <p:extLst>
      <p:ext uri="{BB962C8B-B14F-4D97-AF65-F5344CB8AC3E}">
        <p14:creationId xmlns:p14="http://schemas.microsoft.com/office/powerpoint/2010/main" val="361026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Disease Prediction Using Machine learning and Data Mining Technique: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http://csjournals.com/IJCSC/PDF7-1/18.%20Tejpal.pdf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Intelligent and Effective Heart Disease Prediction System using Weighted Associative Classifiers: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http://citeseerx.ist.psu.edu/viewdoc/download?doi=10.1.1.302.6636&amp;rep=rep1&amp;type=pdf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 and prediction of heart disease risk using data mining techniques of Support Vector Machine and Artificial Neural Network: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http://ieeexplore.ieee.org/document/7724835/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Diagnosis of heart disease patients using fuzzy classification technique: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http://ieeexplore.ieee.org/document/7066746/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Knowledge discovery approach to automated cardiac SPECT diagnosis: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http://citeseerx.ist.psu.edu/viewdoc/download?doi=10.1.1.17.3773&amp;rep=rep1&amp;type=pdf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7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 Slides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hlinkClick r:id="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"/>
              </a:rPr>
              <a:t>https://www.medcalc.org/manual/logistic_regression.php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https://en.wikipedia.org/wiki/Logistic_regression#/media/File:Linear_regression.svg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https://www.doc.ic.ac.uk/~nd/surprise_96/journal/vol4/cs11/report.html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3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600700" cy="3809999"/>
          </a:xfrm>
        </p:spPr>
        <p:txBody>
          <a:bodyPr/>
          <a:lstStyle/>
          <a:p>
            <a:pPr algn="just"/>
            <a:r>
              <a:rPr lang="en-US" dirty="0"/>
              <a:t>It’s a statistical method for analyzing a dataset having one or more independent variables to determine an outcome.</a:t>
            </a:r>
          </a:p>
          <a:p>
            <a:pPr algn="just"/>
            <a:r>
              <a:rPr lang="en-US" dirty="0"/>
              <a:t>Outcome is measured with a dichotomous variable (two possible outcomes)</a:t>
            </a:r>
          </a:p>
          <a:p>
            <a:pPr lvl="1" algn="just"/>
            <a:r>
              <a:rPr lang="en-US" dirty="0"/>
              <a:t>Having True (1) and False (0)</a:t>
            </a:r>
          </a:p>
          <a:p>
            <a:pPr algn="just"/>
            <a:r>
              <a:rPr lang="en-US" dirty="0"/>
              <a:t>Logistic Regression is to find the best fit model to describe the relationship between the dependent variable and set of independent variables.</a:t>
            </a:r>
          </a:p>
          <a:p>
            <a:pPr lvl="1"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1732270"/>
            <a:ext cx="4663008" cy="30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4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5" y="212310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513378"/>
            <a:ext cx="9601200" cy="658197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68769"/>
            <a:ext cx="6372224" cy="467483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Its type of supervised learning</a:t>
            </a:r>
          </a:p>
          <a:p>
            <a:pPr algn="just"/>
            <a:r>
              <a:rPr lang="en-US" dirty="0"/>
              <a:t>Works for both categorical and continuous input and output variables.</a:t>
            </a:r>
          </a:p>
          <a:p>
            <a:pPr algn="just"/>
            <a:r>
              <a:rPr lang="en-US" spc="-5" dirty="0">
                <a:latin typeface="Calibri"/>
                <a:cs typeface="Calibri"/>
              </a:rPr>
              <a:t>Split </a:t>
            </a:r>
            <a:r>
              <a:rPr lang="en-US" spc="-10" dirty="0">
                <a:latin typeface="Calibri"/>
                <a:cs typeface="Calibri"/>
              </a:rPr>
              <a:t>the </a:t>
            </a:r>
            <a:r>
              <a:rPr lang="en-US" spc="-5" dirty="0">
                <a:latin typeface="Calibri"/>
                <a:cs typeface="Calibri"/>
              </a:rPr>
              <a:t>population or sample </a:t>
            </a:r>
            <a:r>
              <a:rPr lang="en-US" spc="-20" dirty="0">
                <a:latin typeface="Calibri"/>
                <a:cs typeface="Calibri"/>
              </a:rPr>
              <a:t>into </a:t>
            </a:r>
            <a:r>
              <a:rPr lang="en-US" spc="-10" dirty="0">
                <a:latin typeface="Calibri"/>
                <a:cs typeface="Calibri"/>
              </a:rPr>
              <a:t>two </a:t>
            </a:r>
            <a:r>
              <a:rPr lang="en-US" spc="-5" dirty="0">
                <a:latin typeface="Calibri"/>
                <a:cs typeface="Calibri"/>
              </a:rPr>
              <a:t>or </a:t>
            </a:r>
            <a:r>
              <a:rPr lang="en-US" spc="-10" dirty="0">
                <a:latin typeface="Calibri"/>
                <a:cs typeface="Calibri"/>
              </a:rPr>
              <a:t>more  </a:t>
            </a:r>
            <a:r>
              <a:rPr lang="en-US" spc="-5" dirty="0">
                <a:latin typeface="Calibri"/>
                <a:cs typeface="Calibri"/>
              </a:rPr>
              <a:t>homogeneous sets (or sub-populations) based on  </a:t>
            </a:r>
            <a:r>
              <a:rPr lang="en-US" spc="-10" dirty="0">
                <a:latin typeface="Calibri"/>
                <a:cs typeface="Calibri"/>
              </a:rPr>
              <a:t>most significant </a:t>
            </a:r>
            <a:r>
              <a:rPr lang="en-US" spc="-15" dirty="0">
                <a:latin typeface="Calibri"/>
                <a:cs typeface="Calibri"/>
              </a:rPr>
              <a:t>splitter </a:t>
            </a:r>
            <a:r>
              <a:rPr lang="en-US" dirty="0">
                <a:latin typeface="Calibri"/>
                <a:cs typeface="Calibri"/>
              </a:rPr>
              <a:t>/ </a:t>
            </a:r>
            <a:r>
              <a:rPr lang="en-US" spc="-20" dirty="0">
                <a:latin typeface="Calibri"/>
                <a:cs typeface="Calibri"/>
              </a:rPr>
              <a:t>differentiator </a:t>
            </a:r>
            <a:r>
              <a:rPr lang="en-US" dirty="0">
                <a:latin typeface="Calibri"/>
                <a:cs typeface="Calibri"/>
              </a:rPr>
              <a:t>in input  </a:t>
            </a:r>
            <a:r>
              <a:rPr lang="en-US" spc="-10" dirty="0">
                <a:latin typeface="Calibri"/>
                <a:cs typeface="Calibri"/>
              </a:rPr>
              <a:t>variables.</a:t>
            </a:r>
            <a:endParaRPr lang="en-US" dirty="0">
              <a:latin typeface="Calibri"/>
              <a:cs typeface="Calibri"/>
            </a:endParaRPr>
          </a:p>
          <a:p>
            <a:pPr algn="just"/>
            <a:r>
              <a:rPr lang="en-US" spc="-5" dirty="0">
                <a:latin typeface="Calibri"/>
                <a:cs typeface="Calibri"/>
              </a:rPr>
              <a:t>Split </a:t>
            </a:r>
            <a:r>
              <a:rPr lang="en-US" spc="-10" dirty="0">
                <a:latin typeface="Calibri"/>
                <a:cs typeface="Calibri"/>
              </a:rPr>
              <a:t>the </a:t>
            </a:r>
            <a:r>
              <a:rPr lang="en-US" spc="-5" dirty="0">
                <a:latin typeface="Calibri"/>
                <a:cs typeface="Calibri"/>
              </a:rPr>
              <a:t>population or sample </a:t>
            </a:r>
            <a:r>
              <a:rPr lang="en-US" spc="-20" dirty="0">
                <a:latin typeface="Calibri"/>
                <a:cs typeface="Calibri"/>
              </a:rPr>
              <a:t>into </a:t>
            </a:r>
            <a:r>
              <a:rPr lang="en-US" spc="-10" dirty="0">
                <a:latin typeface="Calibri"/>
                <a:cs typeface="Calibri"/>
              </a:rPr>
              <a:t>two </a:t>
            </a:r>
            <a:r>
              <a:rPr lang="en-US" spc="-5" dirty="0">
                <a:latin typeface="Calibri"/>
                <a:cs typeface="Calibri"/>
              </a:rPr>
              <a:t>or </a:t>
            </a:r>
            <a:r>
              <a:rPr lang="en-US" spc="-10" dirty="0">
                <a:latin typeface="Calibri"/>
                <a:cs typeface="Calibri"/>
              </a:rPr>
              <a:t>more  </a:t>
            </a:r>
            <a:r>
              <a:rPr lang="en-US" spc="-5" dirty="0">
                <a:latin typeface="Calibri"/>
                <a:cs typeface="Calibri"/>
              </a:rPr>
              <a:t>homogeneous sets (or sub-populations) based on  </a:t>
            </a:r>
            <a:r>
              <a:rPr lang="en-US" spc="-10" dirty="0">
                <a:latin typeface="Calibri"/>
                <a:cs typeface="Calibri"/>
              </a:rPr>
              <a:t>most significant </a:t>
            </a:r>
            <a:r>
              <a:rPr lang="en-US" spc="-15" dirty="0">
                <a:latin typeface="Calibri"/>
                <a:cs typeface="Calibri"/>
              </a:rPr>
              <a:t>splitter </a:t>
            </a:r>
            <a:r>
              <a:rPr lang="en-US" dirty="0">
                <a:latin typeface="Calibri"/>
                <a:cs typeface="Calibri"/>
              </a:rPr>
              <a:t>/ </a:t>
            </a:r>
            <a:r>
              <a:rPr lang="en-US" spc="-20" dirty="0">
                <a:latin typeface="Calibri"/>
                <a:cs typeface="Calibri"/>
              </a:rPr>
              <a:t>differentiator </a:t>
            </a:r>
            <a:r>
              <a:rPr lang="en-US" dirty="0">
                <a:latin typeface="Calibri"/>
                <a:cs typeface="Calibri"/>
              </a:rPr>
              <a:t>in input  </a:t>
            </a:r>
            <a:r>
              <a:rPr lang="en-US" spc="-10" dirty="0">
                <a:latin typeface="Calibri"/>
                <a:cs typeface="Calibri"/>
              </a:rPr>
              <a:t>variables.</a:t>
            </a:r>
            <a:endParaRPr lang="en-US" dirty="0">
              <a:latin typeface="Calibri"/>
              <a:cs typeface="Calibri"/>
            </a:endParaRPr>
          </a:p>
          <a:p>
            <a:pPr algn="just"/>
            <a:r>
              <a:rPr lang="en-US" dirty="0">
                <a:latin typeface="Calibri"/>
                <a:cs typeface="Calibri"/>
              </a:rPr>
              <a:t>If </a:t>
            </a:r>
            <a:r>
              <a:rPr lang="en-US" spc="-10" dirty="0">
                <a:latin typeface="Calibri"/>
                <a:cs typeface="Calibri"/>
              </a:rPr>
              <a:t>there </a:t>
            </a:r>
            <a:r>
              <a:rPr lang="en-US" dirty="0">
                <a:latin typeface="Calibri"/>
                <a:cs typeface="Calibri"/>
              </a:rPr>
              <a:t>is a </a:t>
            </a:r>
            <a:r>
              <a:rPr lang="en-US" spc="-5" dirty="0">
                <a:latin typeface="Calibri"/>
                <a:cs typeface="Calibri"/>
              </a:rPr>
              <a:t>high non-linearity </a:t>
            </a:r>
            <a:r>
              <a:rPr lang="en-US" dirty="0">
                <a:latin typeface="Calibri"/>
                <a:cs typeface="Calibri"/>
              </a:rPr>
              <a:t>&amp; </a:t>
            </a:r>
            <a:r>
              <a:rPr lang="en-US" spc="-15" dirty="0">
                <a:latin typeface="Calibri"/>
                <a:cs typeface="Calibri"/>
              </a:rPr>
              <a:t>complex </a:t>
            </a:r>
            <a:r>
              <a:rPr lang="en-US" spc="-5" dirty="0">
                <a:latin typeface="Calibri"/>
                <a:cs typeface="Calibri"/>
              </a:rPr>
              <a:t>relationship  </a:t>
            </a:r>
            <a:r>
              <a:rPr lang="en-US" spc="-10" dirty="0">
                <a:latin typeface="Calibri"/>
                <a:cs typeface="Calibri"/>
              </a:rPr>
              <a:t>between dependent </a:t>
            </a:r>
            <a:r>
              <a:rPr lang="en-US" dirty="0">
                <a:latin typeface="Calibri"/>
                <a:cs typeface="Calibri"/>
              </a:rPr>
              <a:t>&amp; </a:t>
            </a:r>
            <a:r>
              <a:rPr lang="en-US" spc="-10" dirty="0">
                <a:latin typeface="Calibri"/>
                <a:cs typeface="Calibri"/>
              </a:rPr>
              <a:t>independent variables,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10" dirty="0">
                <a:latin typeface="Calibri"/>
                <a:cs typeface="Calibri"/>
              </a:rPr>
              <a:t>tree </a:t>
            </a:r>
            <a:r>
              <a:rPr lang="en-US" dirty="0">
                <a:latin typeface="Calibri"/>
                <a:cs typeface="Calibri"/>
              </a:rPr>
              <a:t>model  will </a:t>
            </a:r>
            <a:r>
              <a:rPr lang="en-US" spc="-10" dirty="0">
                <a:latin typeface="Calibri"/>
                <a:cs typeface="Calibri"/>
              </a:rPr>
              <a:t>outperform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classical </a:t>
            </a:r>
            <a:r>
              <a:rPr lang="en-US" spc="-10" dirty="0">
                <a:latin typeface="Calibri"/>
                <a:cs typeface="Calibri"/>
              </a:rPr>
              <a:t>regression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method.</a:t>
            </a:r>
            <a:endParaRPr lang="en-US" dirty="0">
              <a:latin typeface="Calibri"/>
              <a:cs typeface="Calibri"/>
            </a:endParaRPr>
          </a:p>
          <a:p>
            <a:pPr algn="just"/>
            <a:r>
              <a:rPr lang="en-US" dirty="0">
                <a:latin typeface="Calibri"/>
                <a:cs typeface="Calibri"/>
              </a:rPr>
              <a:t>If </a:t>
            </a:r>
            <a:r>
              <a:rPr lang="en-US" spc="-15" dirty="0">
                <a:latin typeface="Calibri"/>
                <a:cs typeface="Calibri"/>
              </a:rPr>
              <a:t>you </a:t>
            </a:r>
            <a:r>
              <a:rPr lang="en-US" spc="-5" dirty="0">
                <a:latin typeface="Calibri"/>
                <a:cs typeface="Calibri"/>
              </a:rPr>
              <a:t>need </a:t>
            </a:r>
            <a:r>
              <a:rPr lang="en-US" spc="-10" dirty="0">
                <a:latin typeface="Calibri"/>
                <a:cs typeface="Calibri"/>
              </a:rPr>
              <a:t>to </a:t>
            </a:r>
            <a:r>
              <a:rPr lang="en-US" spc="-5" dirty="0">
                <a:latin typeface="Calibri"/>
                <a:cs typeface="Calibri"/>
              </a:rPr>
              <a:t>build </a:t>
            </a:r>
            <a:r>
              <a:rPr lang="en-US" dirty="0">
                <a:latin typeface="Calibri"/>
                <a:cs typeface="Calibri"/>
              </a:rPr>
              <a:t>a model which is </a:t>
            </a:r>
            <a:r>
              <a:rPr lang="en-US" spc="-15" dirty="0">
                <a:latin typeface="Calibri"/>
                <a:cs typeface="Calibri"/>
              </a:rPr>
              <a:t>easy to </a:t>
            </a:r>
            <a:r>
              <a:rPr lang="en-US" spc="-10" dirty="0">
                <a:latin typeface="Calibri"/>
                <a:cs typeface="Calibri"/>
              </a:rPr>
              <a:t>explain to  </a:t>
            </a:r>
            <a:r>
              <a:rPr lang="en-US" spc="-5" dirty="0">
                <a:latin typeface="Calibri"/>
                <a:cs typeface="Calibri"/>
              </a:rPr>
              <a:t>people,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decision </a:t>
            </a:r>
            <a:r>
              <a:rPr lang="en-US" spc="-10" dirty="0">
                <a:latin typeface="Calibri"/>
                <a:cs typeface="Calibri"/>
              </a:rPr>
              <a:t>tree </a:t>
            </a:r>
            <a:r>
              <a:rPr lang="en-US" dirty="0">
                <a:latin typeface="Calibri"/>
                <a:cs typeface="Calibri"/>
              </a:rPr>
              <a:t>model will </a:t>
            </a:r>
            <a:r>
              <a:rPr lang="en-US" spc="-20" dirty="0">
                <a:latin typeface="Calibri"/>
                <a:cs typeface="Calibri"/>
              </a:rPr>
              <a:t>always </a:t>
            </a:r>
            <a:r>
              <a:rPr lang="en-US" spc="-5" dirty="0">
                <a:latin typeface="Calibri"/>
                <a:cs typeface="Calibri"/>
              </a:rPr>
              <a:t>do </a:t>
            </a:r>
            <a:r>
              <a:rPr lang="en-US" spc="-15" dirty="0">
                <a:latin typeface="Calibri"/>
                <a:cs typeface="Calibri"/>
              </a:rPr>
              <a:t>better </a:t>
            </a:r>
            <a:r>
              <a:rPr lang="en-US" dirty="0">
                <a:latin typeface="Calibri"/>
                <a:cs typeface="Calibri"/>
              </a:rPr>
              <a:t>than a  linear model. </a:t>
            </a:r>
            <a:r>
              <a:rPr lang="en-US" spc="-5" dirty="0">
                <a:latin typeface="Calibri"/>
                <a:cs typeface="Calibri"/>
              </a:rPr>
              <a:t>Decision </a:t>
            </a:r>
            <a:r>
              <a:rPr lang="en-US" spc="-10" dirty="0">
                <a:latin typeface="Calibri"/>
                <a:cs typeface="Calibri"/>
              </a:rPr>
              <a:t>tree </a:t>
            </a:r>
            <a:r>
              <a:rPr lang="en-US" dirty="0">
                <a:latin typeface="Calibri"/>
                <a:cs typeface="Calibri"/>
              </a:rPr>
              <a:t>models </a:t>
            </a:r>
            <a:r>
              <a:rPr lang="en-US" spc="-15" dirty="0">
                <a:latin typeface="Calibri"/>
                <a:cs typeface="Calibri"/>
              </a:rPr>
              <a:t>are </a:t>
            </a:r>
            <a:r>
              <a:rPr lang="en-US" spc="-10" dirty="0">
                <a:latin typeface="Calibri"/>
                <a:cs typeface="Calibri"/>
              </a:rPr>
              <a:t>even </a:t>
            </a:r>
            <a:r>
              <a:rPr lang="en-US" spc="-5" dirty="0">
                <a:latin typeface="Calibri"/>
                <a:cs typeface="Calibri"/>
              </a:rPr>
              <a:t>simpler </a:t>
            </a:r>
            <a:r>
              <a:rPr lang="en-US" spc="-15" dirty="0">
                <a:latin typeface="Calibri"/>
                <a:cs typeface="Calibri"/>
              </a:rPr>
              <a:t>to  interpret </a:t>
            </a:r>
            <a:r>
              <a:rPr lang="en-US" dirty="0">
                <a:latin typeface="Calibri"/>
                <a:cs typeface="Calibri"/>
              </a:rPr>
              <a:t>than linear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regression!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4" y="1638300"/>
            <a:ext cx="5213131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5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41455"/>
            <a:ext cx="9601200" cy="648672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47776"/>
            <a:ext cx="6581775" cy="48387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Artificial Neural Network (ANN) is an information processing paradigm that is inspired by the way biological nervous systems, such as the brain, process information.</a:t>
            </a:r>
          </a:p>
          <a:p>
            <a:pPr algn="just"/>
            <a:r>
              <a:rPr lang="en-US" dirty="0"/>
              <a:t>It is composed of a large number of highly interconnected processing elements (</a:t>
            </a:r>
            <a:r>
              <a:rPr lang="en-US" dirty="0" err="1"/>
              <a:t>neurones</a:t>
            </a:r>
            <a:r>
              <a:rPr lang="en-US" dirty="0"/>
              <a:t>) working in unison to solve specific problems.</a:t>
            </a:r>
          </a:p>
          <a:p>
            <a:pPr algn="just"/>
            <a:r>
              <a:rPr lang="en-US" dirty="0"/>
              <a:t>Why Neural Network</a:t>
            </a:r>
          </a:p>
          <a:p>
            <a:pPr lvl="1" algn="just"/>
            <a:r>
              <a:rPr lang="en-US" dirty="0"/>
              <a:t>Adaptive learning: An ability to learn how to do tasks based on the data given for training or initial experience.</a:t>
            </a:r>
          </a:p>
          <a:p>
            <a:pPr lvl="1" algn="just"/>
            <a:r>
              <a:rPr lang="en-US" dirty="0"/>
              <a:t>Self-</a:t>
            </a:r>
            <a:r>
              <a:rPr lang="en-US" dirty="0" err="1"/>
              <a:t>Organisation</a:t>
            </a:r>
            <a:r>
              <a:rPr lang="en-US" dirty="0"/>
              <a:t>: An ANN can create its own </a:t>
            </a:r>
            <a:r>
              <a:rPr lang="en-US" dirty="0" err="1"/>
              <a:t>organisation</a:t>
            </a:r>
            <a:r>
              <a:rPr lang="en-US" dirty="0"/>
              <a:t> or representation of the information it receives during learning time.</a:t>
            </a:r>
          </a:p>
          <a:p>
            <a:pPr lvl="1" algn="just"/>
            <a:r>
              <a:rPr lang="en-US" dirty="0"/>
              <a:t>Real Time Operation: ANN computations may be carried out in parallel, and special hardware devices are being designed and manufactured which take advantage of this capability.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2" y="1600200"/>
            <a:ext cx="56864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8672"/>
          </a:xfrm>
        </p:spPr>
        <p:txBody>
          <a:bodyPr/>
          <a:lstStyle/>
          <a:p>
            <a:r>
              <a:rPr lang="en-US" dirty="0"/>
              <a:t>Cleveland Heart Disease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4124326"/>
            <a:ext cx="9601200" cy="1533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Attributes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Instances </a:t>
            </a:r>
            <a:r>
              <a:rPr lang="en-US" dirty="0">
                <a:sym typeface="Wingdings" panose="05000000000000000000" pitchFamily="2" charset="2"/>
              </a:rPr>
              <a:t>304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Prediction Variable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num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0"/>
          <a:stretch/>
        </p:blipFill>
        <p:spPr>
          <a:xfrm>
            <a:off x="1295400" y="1314450"/>
            <a:ext cx="10287000" cy="2392883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52544"/>
              </p:ext>
            </p:extLst>
          </p:nvPr>
        </p:nvGraphicFramePr>
        <p:xfrm>
          <a:off x="4794250" y="5335904"/>
          <a:ext cx="3911600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30">
                <a:tc>
                  <a:txBody>
                    <a:bodyPr/>
                    <a:lstStyle/>
                    <a:p>
                      <a:r>
                        <a:rPr lang="en-US" dirty="0"/>
                        <a:t>0: 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0"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4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Cleveland Heart Disease Dataset</a:t>
            </a:r>
            <a:br>
              <a:rPr lang="en-US" dirty="0"/>
            </a:br>
            <a:r>
              <a:rPr lang="en-US" dirty="0"/>
              <a:t>Preprocess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Labeled each column with the names provided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Attributes: ca and </a:t>
            </a:r>
            <a:r>
              <a:rPr lang="en-US" dirty="0" err="1">
                <a:sym typeface="Wingdings" panose="05000000000000000000" pitchFamily="2" charset="2"/>
              </a:rPr>
              <a:t>thal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Used Linear Regression to predict missing values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Prediction Variable : </a:t>
            </a:r>
            <a:r>
              <a:rPr lang="en-US" dirty="0" err="1"/>
              <a:t>num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Presence: 1,2,3,4 is assigned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Absence: 0</a:t>
            </a:r>
          </a:p>
        </p:txBody>
      </p:sp>
    </p:spTree>
    <p:extLst>
      <p:ext uri="{BB962C8B-B14F-4D97-AF65-F5344CB8AC3E}">
        <p14:creationId xmlns:p14="http://schemas.microsoft.com/office/powerpoint/2010/main" val="406295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5670"/>
            <a:ext cx="9601200" cy="810706"/>
          </a:xfrm>
        </p:spPr>
        <p:txBody>
          <a:bodyPr>
            <a:normAutofit fontScale="90000"/>
          </a:bodyPr>
          <a:lstStyle/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Cleveland Heart Disease Dataset 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68A548-EB63-4768-8C16-D432E0C51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722011"/>
              </p:ext>
            </p:extLst>
          </p:nvPr>
        </p:nvGraphicFramePr>
        <p:xfrm>
          <a:off x="933255" y="1046376"/>
          <a:ext cx="8729220" cy="22876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45844">
                  <a:extLst>
                    <a:ext uri="{9D8B030D-6E8A-4147-A177-3AD203B41FA5}">
                      <a16:colId xmlns:a16="http://schemas.microsoft.com/office/drawing/2014/main" val="3720313452"/>
                    </a:ext>
                  </a:extLst>
                </a:gridCol>
                <a:gridCol w="1745844">
                  <a:extLst>
                    <a:ext uri="{9D8B030D-6E8A-4147-A177-3AD203B41FA5}">
                      <a16:colId xmlns:a16="http://schemas.microsoft.com/office/drawing/2014/main" val="851271749"/>
                    </a:ext>
                  </a:extLst>
                </a:gridCol>
                <a:gridCol w="1745844">
                  <a:extLst>
                    <a:ext uri="{9D8B030D-6E8A-4147-A177-3AD203B41FA5}">
                      <a16:colId xmlns:a16="http://schemas.microsoft.com/office/drawing/2014/main" val="2318109322"/>
                    </a:ext>
                  </a:extLst>
                </a:gridCol>
                <a:gridCol w="1745844">
                  <a:extLst>
                    <a:ext uri="{9D8B030D-6E8A-4147-A177-3AD203B41FA5}">
                      <a16:colId xmlns:a16="http://schemas.microsoft.com/office/drawing/2014/main" val="2336787001"/>
                    </a:ext>
                  </a:extLst>
                </a:gridCol>
                <a:gridCol w="1745844">
                  <a:extLst>
                    <a:ext uri="{9D8B030D-6E8A-4147-A177-3AD203B41FA5}">
                      <a16:colId xmlns:a16="http://schemas.microsoft.com/office/drawing/2014/main" val="1413095918"/>
                    </a:ext>
                  </a:extLst>
                </a:gridCol>
              </a:tblGrid>
              <a:tr h="640551">
                <a:tc>
                  <a:txBody>
                    <a:bodyPr/>
                    <a:lstStyle/>
                    <a:p>
                      <a:r>
                        <a:rPr lang="en-US" dirty="0"/>
                        <a:t>   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Misclassification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6271"/>
                  </a:ext>
                </a:extLst>
              </a:tr>
              <a:tr h="640551">
                <a:tc>
                  <a:txBody>
                    <a:bodyPr/>
                    <a:lstStyle/>
                    <a:p>
                      <a:r>
                        <a:rPr lang="en-US" dirty="0"/>
                        <a:t>     Logistic            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83.17757009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16.82242991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81.37254901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84.82142857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518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78.5046729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21.4953271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61.764705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7695"/>
                  </a:ext>
                </a:extLst>
              </a:tr>
              <a:tr h="640551">
                <a:tc>
                  <a:txBody>
                    <a:bodyPr/>
                    <a:lstStyle/>
                    <a:p>
                      <a:r>
                        <a:rPr lang="en-US" dirty="0"/>
                        <a:t>    Neural                 Network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52.3364486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47.6635514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742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6F7F17-BDAA-402B-B3D0-839E3B5C3625}"/>
              </a:ext>
            </a:extLst>
          </p:cNvPr>
          <p:cNvSpPr txBox="1"/>
          <p:nvPr/>
        </p:nvSpPr>
        <p:spPr>
          <a:xfrm flipH="1">
            <a:off x="933254" y="678726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4A56-8B0D-4127-8788-FDDD03CEE495}"/>
              </a:ext>
            </a:extLst>
          </p:cNvPr>
          <p:cNvSpPr txBox="1"/>
          <p:nvPr/>
        </p:nvSpPr>
        <p:spPr>
          <a:xfrm flipH="1">
            <a:off x="933252" y="3431357"/>
            <a:ext cx="138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7545497-90B8-4135-9366-ED5CCCFA2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209897"/>
              </p:ext>
            </p:extLst>
          </p:nvPr>
        </p:nvGraphicFramePr>
        <p:xfrm>
          <a:off x="933254" y="3800689"/>
          <a:ext cx="8729220" cy="23173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45844">
                  <a:extLst>
                    <a:ext uri="{9D8B030D-6E8A-4147-A177-3AD203B41FA5}">
                      <a16:colId xmlns:a16="http://schemas.microsoft.com/office/drawing/2014/main" val="3720313452"/>
                    </a:ext>
                  </a:extLst>
                </a:gridCol>
                <a:gridCol w="1745844">
                  <a:extLst>
                    <a:ext uri="{9D8B030D-6E8A-4147-A177-3AD203B41FA5}">
                      <a16:colId xmlns:a16="http://schemas.microsoft.com/office/drawing/2014/main" val="851271749"/>
                    </a:ext>
                  </a:extLst>
                </a:gridCol>
                <a:gridCol w="1745844">
                  <a:extLst>
                    <a:ext uri="{9D8B030D-6E8A-4147-A177-3AD203B41FA5}">
                      <a16:colId xmlns:a16="http://schemas.microsoft.com/office/drawing/2014/main" val="2318109322"/>
                    </a:ext>
                  </a:extLst>
                </a:gridCol>
                <a:gridCol w="1745844">
                  <a:extLst>
                    <a:ext uri="{9D8B030D-6E8A-4147-A177-3AD203B41FA5}">
                      <a16:colId xmlns:a16="http://schemas.microsoft.com/office/drawing/2014/main" val="2336787001"/>
                    </a:ext>
                  </a:extLst>
                </a:gridCol>
                <a:gridCol w="1745844">
                  <a:extLst>
                    <a:ext uri="{9D8B030D-6E8A-4147-A177-3AD203B41FA5}">
                      <a16:colId xmlns:a16="http://schemas.microsoft.com/office/drawing/2014/main" val="1413095918"/>
                    </a:ext>
                  </a:extLst>
                </a:gridCol>
              </a:tblGrid>
              <a:tr h="648846">
                <a:tc>
                  <a:txBody>
                    <a:bodyPr/>
                    <a:lstStyle/>
                    <a:p>
                      <a:r>
                        <a:rPr lang="en-US" dirty="0"/>
                        <a:t>   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Misclassification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6271"/>
                  </a:ext>
                </a:extLst>
              </a:tr>
              <a:tr h="648846">
                <a:tc>
                  <a:txBody>
                    <a:bodyPr/>
                    <a:lstStyle/>
                    <a:p>
                      <a:r>
                        <a:rPr lang="en-US" dirty="0"/>
                        <a:t>     Logistic            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88.76404494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11.23595506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81.081081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94.230769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518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75.28089888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24.71910112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94.230769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48.64864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7695"/>
                  </a:ext>
                </a:extLst>
              </a:tr>
              <a:tr h="6488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               Network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  <a:p>
                      <a:r>
                        <a:rPr lang="en-US" dirty="0"/>
                        <a:t>58.42696629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41.57303371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7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62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2D45-824D-4D90-8697-C2376D43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–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F5C49-5FAD-4D9B-AB72-0F34CA22D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157" y="2208375"/>
            <a:ext cx="4554571" cy="2916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CF677-B09C-4069-A2ED-B540879BB3EA}"/>
              </a:ext>
            </a:extLst>
          </p:cNvPr>
          <p:cNvSpPr txBox="1"/>
          <p:nvPr/>
        </p:nvSpPr>
        <p:spPr>
          <a:xfrm>
            <a:off x="1753386" y="2064470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1FF06-1A3F-4BF0-8CDF-280EAB13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57" y="2309548"/>
            <a:ext cx="4238625" cy="2714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EEB7A-3D2F-4E59-AC32-D063F636B0B8}"/>
              </a:ext>
            </a:extLst>
          </p:cNvPr>
          <p:cNvSpPr txBox="1"/>
          <p:nvPr/>
        </p:nvSpPr>
        <p:spPr>
          <a:xfrm>
            <a:off x="6307957" y="2064470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155618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591</TotalTime>
  <Words>1307</Words>
  <Application>Microsoft Office PowerPoint</Application>
  <PresentationFormat>Widescreen</PresentationFormat>
  <Paragraphs>346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Diamond Grid 16x9</vt:lpstr>
      <vt:lpstr>Prediction of Heart Disease using Machine Learning Techniques</vt:lpstr>
      <vt:lpstr>Outline</vt:lpstr>
      <vt:lpstr>Logistic Regression</vt:lpstr>
      <vt:lpstr>Decision Trees</vt:lpstr>
      <vt:lpstr>Neural Network</vt:lpstr>
      <vt:lpstr>Cleveland Heart Disease Dataset</vt:lpstr>
      <vt:lpstr>Cleveland Heart Disease Dataset Preprocess</vt:lpstr>
      <vt:lpstr>         Cleveland Heart Disease Dataset Results </vt:lpstr>
      <vt:lpstr>ROC – Logistic Regression</vt:lpstr>
      <vt:lpstr>PowerPoint Presentation</vt:lpstr>
      <vt:lpstr>Statlog Heart Disease Dataset</vt:lpstr>
      <vt:lpstr>Statlog Heart Disease Dataset Preprocess</vt:lpstr>
      <vt:lpstr>Statlog Hearth disease dataset results</vt:lpstr>
      <vt:lpstr>ROC – Logistic Regression</vt:lpstr>
      <vt:lpstr>PowerPoint Presentation</vt:lpstr>
      <vt:lpstr>Spect Heart Disease Dataset</vt:lpstr>
      <vt:lpstr>         Spect Heart Disease Dataset Results </vt:lpstr>
      <vt:lpstr>ROC – Logistic Regression</vt:lpstr>
      <vt:lpstr>PowerPoint Presentation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Future Work</vt:lpstr>
      <vt:lpstr>References</vt:lpstr>
      <vt:lpstr>References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Heart Diseases using ML Techniques</dc:title>
  <dc:creator>Kevin D'Cruz</dc:creator>
  <cp:lastModifiedBy>sibbuabhishek@outlook.com</cp:lastModifiedBy>
  <cp:revision>81</cp:revision>
  <dcterms:created xsi:type="dcterms:W3CDTF">2017-11-05T19:48:12Z</dcterms:created>
  <dcterms:modified xsi:type="dcterms:W3CDTF">2017-11-07T05:14:27Z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