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D6D0BAE-6C5C-4144-A6B7-20288C224883}">
          <p14:sldIdLst>
            <p14:sldId id="256"/>
            <p14:sldId id="258"/>
            <p14:sldId id="257"/>
            <p14:sldId id="260"/>
            <p14:sldId id="261"/>
            <p14:sldId id="262"/>
            <p14:sldId id="263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2" autoAdjust="0"/>
    <p:restoredTop sz="76937" autoAdjust="0"/>
  </p:normalViewPr>
  <p:slideViewPr>
    <p:cSldViewPr snapToGrid="0">
      <p:cViewPr varScale="1">
        <p:scale>
          <a:sx n="52" d="100"/>
          <a:sy n="52" d="100"/>
        </p:scale>
        <p:origin x="12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F0BC9-DFE3-4458-B3CC-F1A3EDFD517E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69C80-74B3-4079-9E51-DEA85ABA8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83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69C80-74B3-4079-9E51-DEA85ABA82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25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69C80-74B3-4079-9E51-DEA85ABA82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72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69C80-74B3-4079-9E51-DEA85ABA82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69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69C80-74B3-4079-9E51-DEA85ABA82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6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69C80-74B3-4079-9E51-DEA85ABA82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63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69C80-74B3-4079-9E51-DEA85ABA825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11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AB4BB-FC55-4A85-929A-3F2A295D9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FF3BC-A6B0-4F55-9163-476BBB92E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747B6-84CF-4907-B4E7-B5B126E6D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14FC-E4EC-4E60-B4DF-5DAAFA1923FD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A64BB-18FB-46A1-9121-D635D8CD5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79D5E-636A-4EE3-850B-0536F0E1E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3F5E-610A-446B-93FD-E46C7453C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6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3A283-17CE-4388-9491-6BF95B044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45CAE-70CA-452D-8341-B8BC9605C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99818-452F-4CFA-8025-8919AF4B3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14FC-E4EC-4E60-B4DF-5DAAFA1923FD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1D2A3-F654-433E-878D-EFD792F3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11A92-073D-4705-B071-C0C328B3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3F5E-610A-446B-93FD-E46C7453C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727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5C873-6EA6-40A4-9253-97AB344311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D7D96-2D5E-4C40-9BA4-972C9164C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34D11-C7C5-4724-8BA0-A56D3C9A2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14FC-E4EC-4E60-B4DF-5DAAFA1923FD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BEAF9-97B7-4672-9B08-3FFE9DABB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4FC99-8A7C-4870-ABF3-E5CEC9D2F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3F5E-610A-446B-93FD-E46C7453C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08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02735-067C-4712-8154-5CE7AB725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6BF8D-978B-4DCA-9FCE-4F9595FB3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84A71-8B61-4A3D-BEAE-06543921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14FC-E4EC-4E60-B4DF-5DAAFA1923FD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1DA1D-C6AC-4CDE-BABE-547F3D1F0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C8203-80B8-4ED6-BF43-845600240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3F5E-610A-446B-93FD-E46C7453C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47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87931-29AB-4951-BF8A-4C22F275D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11F2F-1AF4-4693-8BD6-83897A6D5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36284-0B82-4582-903D-1EE9DFE8A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14FC-E4EC-4E60-B4DF-5DAAFA1923FD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9D484-B769-4932-975E-BFEEED5E8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2B9F1-0744-4609-A111-879B81652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3F5E-610A-446B-93FD-E46C7453C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1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2373B-FF12-4016-BBA9-DB2381C26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D8384-AF99-42D7-8AA9-B5E7A7946B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4AA3A3-7A94-46FE-8B53-98C93487D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6441F-72DB-4248-81EA-2F013FB99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14FC-E4EC-4E60-B4DF-5DAAFA1923FD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6663C-BF2F-4765-AD44-69F57244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0D1BA-AC6D-4983-A0B7-915643AD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3F5E-610A-446B-93FD-E46C7453C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50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0BEFC-D4EA-47CC-9557-D1126AAF2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8DA9D-435D-443E-BDF6-3E67250ED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30D71-D026-4E00-B119-2F2A440B9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875746-DE17-4C55-9011-31FBE94EA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321791-0662-41B8-B4C7-DA3DE3926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1EE96F-69ED-4942-A07F-DA688D145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14FC-E4EC-4E60-B4DF-5DAAFA1923FD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0432D3-8A07-4675-B332-F315A45F3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AD1F06-D524-4333-8984-FC1436973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3F5E-610A-446B-93FD-E46C7453C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97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ED2E3-F94B-4B42-AE91-24CACAEA4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97D963-C18C-4CFD-A877-79B1F11BC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14FC-E4EC-4E60-B4DF-5DAAFA1923FD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FBDC9-E92F-49DA-BE46-EE68AB6AA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B808A6-E216-4BA9-B666-98387EB05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3F5E-610A-446B-93FD-E46C7453C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45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A84BEE-D119-422F-9844-4215A7CF3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14FC-E4EC-4E60-B4DF-5DAAFA1923FD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BB313D-5193-4759-8E1E-982BA2D52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0C760-59EB-484A-93F5-A5996C532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3F5E-610A-446B-93FD-E46C7453C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83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5A7FE-5D2C-4E98-8CD5-614558670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99ACD-D1C9-4B8E-9883-8598DC03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B42AB-7CFA-4F4D-BA4E-0C7DDE7AE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CE077-0749-423E-B52C-5905885A0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14FC-E4EC-4E60-B4DF-5DAAFA1923FD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8D530-B496-4AB9-B641-8AFC60D8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8836A-1C90-4FFD-84BB-877C49BF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3F5E-610A-446B-93FD-E46C7453C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99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252B9-3E65-4A5A-8B14-917A6A2C8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D9870E-B992-4EC1-ABA1-5532508940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3DE2BD-D292-43C1-82E4-76D044CB5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BFEBD-8EAC-4C50-B537-9731430B0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14FC-E4EC-4E60-B4DF-5DAAFA1923FD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A8721-C0AB-4F59-97A6-EEE49EC79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0DC64-BC86-4B8C-A094-DF625230D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3F5E-610A-446B-93FD-E46C7453C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88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C72360-F802-413B-9A4E-AFD86023C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FBBB8-3B1A-4EE5-84E8-D10E48B41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C979D-3B10-4F14-9B39-AC817EFDF7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514FC-E4EC-4E60-B4DF-5DAAFA1923FD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1575F-3EAA-4091-B33F-8E60CEB85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579C0-B1CB-4B3E-8555-0B3E5CC98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E3F5E-610A-446B-93FD-E46C7453C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04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citeseerx.ist.psu.edu/viewdoc/download?doi=10.1.1.17.3773&amp;rep=rep1&amp;type=padf" TargetMode="External"/><Relationship Id="rId3" Type="http://schemas.openxmlformats.org/officeDocument/2006/relationships/hyperlink" Target="http://csjournals.com/IJCSC/PDF7-1/18.%20Tejpal.pdf" TargetMode="External"/><Relationship Id="rId7" Type="http://schemas.openxmlformats.org/officeDocument/2006/relationships/hyperlink" Target="http://ieeexplore.ieee.org/document/7066746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eeexplore.ieee.org/document/7724835/" TargetMode="External"/><Relationship Id="rId5" Type="http://schemas.openxmlformats.org/officeDocument/2006/relationships/hyperlink" Target="http://citeseerx.ist.psu.edu/viewdoc/download?doi=10.1.1.302.6636&amp;rep=rep1&amp;type=pdf" TargetMode="External"/><Relationship Id="rId10" Type="http://schemas.openxmlformats.org/officeDocument/2006/relationships/hyperlink" Target="https://archive.ics.uci.edu/ml/datasets" TargetMode="External"/><Relationship Id="rId4" Type="http://schemas.openxmlformats.org/officeDocument/2006/relationships/hyperlink" Target="http://citeseerx.ist.psu.edu/viewdoc/download?doi=10.1.1.302.6636&amp;rep=rep1&amp;ty" TargetMode="External"/><Relationship Id="rId9" Type="http://schemas.openxmlformats.org/officeDocument/2006/relationships/hyperlink" Target="https://hbr.org/2017/05/how-machine-learning-is-helping-us-predict-heart-disease-and-diabet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FD777-9670-4D4B-823D-D65CC90CE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5365629"/>
          </a:xfrm>
        </p:spPr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b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           CIS490 Machine Learning Project </a:t>
            </a:r>
            <a:b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Proposal Presentation</a:t>
            </a:r>
            <a:b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8 </a:t>
            </a:r>
            <a:br>
              <a:rPr lang="en-US" sz="4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Prediction and Knowledge Discovery of Heart Diseases using Machine Learning Techniques</a:t>
            </a:r>
            <a:b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1DBE2-BBA2-4541-AC9E-0E7D6ABD9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3602037"/>
            <a:ext cx="11926956" cy="30748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						            	                     </a:t>
            </a:r>
          </a:p>
          <a:p>
            <a:r>
              <a:rPr lang="en-US" dirty="0"/>
              <a:t>								           </a:t>
            </a:r>
            <a:r>
              <a:rPr lang="en-US" b="1" dirty="0"/>
              <a:t>Members:</a:t>
            </a:r>
          </a:p>
          <a:p>
            <a:pPr algn="r"/>
            <a:r>
              <a:rPr lang="en-US" dirty="0"/>
              <a:t>Kevin D’Cruz (Leader)</a:t>
            </a:r>
          </a:p>
          <a:p>
            <a:pPr algn="r"/>
            <a:r>
              <a:rPr lang="en-US" dirty="0"/>
              <a:t>Chetan Kumar</a:t>
            </a:r>
          </a:p>
          <a:p>
            <a:pPr algn="r"/>
            <a:r>
              <a:rPr lang="en-US" dirty="0"/>
              <a:t>Abhishek </a:t>
            </a:r>
            <a:r>
              <a:rPr lang="en-US" dirty="0" err="1"/>
              <a:t>Manoj</a:t>
            </a:r>
            <a:r>
              <a:rPr lang="en-US" dirty="0"/>
              <a:t> Kumar</a:t>
            </a:r>
          </a:p>
          <a:p>
            <a:pPr algn="r"/>
            <a:r>
              <a:rPr lang="en-US" dirty="0"/>
              <a:t>Madhuri </a:t>
            </a:r>
            <a:r>
              <a:rPr lang="en-US" dirty="0" err="1"/>
              <a:t>Gawali</a:t>
            </a:r>
            <a:endParaRPr lang="en-US" dirty="0"/>
          </a:p>
          <a:p>
            <a:pPr algn="r"/>
            <a:r>
              <a:rPr lang="en-US" dirty="0"/>
              <a:t>Apoorva </a:t>
            </a:r>
            <a:r>
              <a:rPr lang="en-US" dirty="0" err="1"/>
              <a:t>ShivaShankar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656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18FC2-1052-4650-A6ED-4F276703C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Machine Learning and it’s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B44C2-F1E5-4522-AD19-F14F6264A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179" y="1825624"/>
            <a:ext cx="11325725" cy="50323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Subset of AI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Advantages: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Khand"/>
              </a:rPr>
              <a:t>Data Input from Unlimited Resources</a:t>
            </a:r>
          </a:p>
          <a:p>
            <a:pPr lvl="1"/>
            <a:r>
              <a:rPr lang="en-US" dirty="0"/>
              <a:t>Fast Processing and Real-Time Predictions</a:t>
            </a:r>
          </a:p>
          <a:p>
            <a:pPr lvl="1"/>
            <a:r>
              <a:rPr lang="en-US" dirty="0"/>
              <a:t>Practical Scenarios (Churn Analysis, Customer leads and conversion)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Few Applications:</a:t>
            </a:r>
          </a:p>
          <a:p>
            <a:pPr lvl="1"/>
            <a:r>
              <a:rPr lang="en-US" dirty="0"/>
              <a:t>Medical Industry</a:t>
            </a:r>
          </a:p>
          <a:p>
            <a:pPr lvl="1"/>
            <a:r>
              <a:rPr lang="en-US" dirty="0"/>
              <a:t>Insurance Industry</a:t>
            </a:r>
          </a:p>
          <a:p>
            <a:pPr lvl="1"/>
            <a:r>
              <a:rPr lang="en-US" dirty="0"/>
              <a:t>Anomaly/Fraud Detection</a:t>
            </a:r>
          </a:p>
          <a:p>
            <a:pPr lvl="1"/>
            <a:r>
              <a:rPr lang="en-US" dirty="0"/>
              <a:t>Recommender Systems (IMDb, YouTube)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86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archive.ics.uci.edu/ml/assets/MLimages/Large45.jpg">
            <a:extLst>
              <a:ext uri="{FF2B5EF4-FFF2-40B4-BE49-F238E27FC236}">
                <a16:creationId xmlns:a16="http://schemas.microsoft.com/office/drawing/2014/main" id="{AD0F0744-2B1B-4742-9F65-F912404B5A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7" r="10190" b="-1"/>
          <a:stretch/>
        </p:blipFill>
        <p:spPr bwMode="auto">
          <a:xfrm>
            <a:off x="8538267" y="1466492"/>
            <a:ext cx="2694763" cy="2948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720B8E-5A2B-4B41-BA5D-D9C7D4682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93" y="189782"/>
            <a:ext cx="11095008" cy="1276710"/>
          </a:xfrm>
        </p:spPr>
        <p:txBody>
          <a:bodyPr>
            <a:normAutofit/>
          </a:bodyPr>
          <a:lstStyle/>
          <a:p>
            <a:r>
              <a:rPr lang="en-US" b="1" dirty="0"/>
              <a:t>Our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D1E49-A355-4665-AFEE-4B18DEBDE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93" y="1466492"/>
            <a:ext cx="11644449" cy="4710471"/>
          </a:xfrm>
        </p:spPr>
        <p:txBody>
          <a:bodyPr>
            <a:normAutofit fontScale="40000" lnSpcReduction="20000"/>
          </a:bodyPr>
          <a:lstStyle/>
          <a:p>
            <a:r>
              <a:rPr lang="en-US" sz="5700" dirty="0"/>
              <a:t>Prediction of the risk of Heart Disease </a:t>
            </a:r>
          </a:p>
          <a:p>
            <a:pPr marL="0" indent="0">
              <a:buNone/>
            </a:pPr>
            <a:r>
              <a:rPr lang="en-US" sz="5700" dirty="0"/>
              <a:t>    in Humans</a:t>
            </a:r>
          </a:p>
          <a:p>
            <a:pPr marL="0" indent="0">
              <a:buNone/>
            </a:pPr>
            <a:endParaRPr lang="en-US" sz="57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5700" dirty="0"/>
              <a:t>Why this topic?</a:t>
            </a:r>
          </a:p>
          <a:p>
            <a:endParaRPr lang="en-US" sz="2400" dirty="0"/>
          </a:p>
          <a:p>
            <a:pPr lvl="1"/>
            <a:r>
              <a:rPr lang="en-US" sz="5300" dirty="0"/>
              <a:t>Healthcare Applications</a:t>
            </a:r>
          </a:p>
          <a:p>
            <a:pPr lvl="1"/>
            <a:endParaRPr lang="en-US" sz="5300" dirty="0"/>
          </a:p>
          <a:p>
            <a:pPr lvl="1"/>
            <a:r>
              <a:rPr lang="en-US" sz="5300" dirty="0"/>
              <a:t>Prediction of Diseases/Hospitalization </a:t>
            </a:r>
          </a:p>
          <a:p>
            <a:pPr marL="457200" lvl="1" indent="0">
              <a:buNone/>
            </a:pPr>
            <a:endParaRPr lang="en-US" sz="5300" dirty="0"/>
          </a:p>
          <a:p>
            <a:pPr lvl="1"/>
            <a:r>
              <a:rPr lang="en-US" sz="5300" dirty="0"/>
              <a:t>Precise results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									      </a:t>
            </a:r>
          </a:p>
        </p:txBody>
      </p:sp>
    </p:spTree>
    <p:extLst>
      <p:ext uri="{BB962C8B-B14F-4D97-AF65-F5344CB8AC3E}">
        <p14:creationId xmlns:p14="http://schemas.microsoft.com/office/powerpoint/2010/main" val="2470183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ED768-CA77-4406-8E02-C7F1A65CC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Motivation: Benefits of Machine Learning Analytics in Healthcare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D5007-FEBF-4B67-A948-24B612747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739113" cy="676628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sz="3000" dirty="0"/>
              <a:t>U.S. Agency for Healthcare Research and Quality (AHRQ) Estimation </a:t>
            </a:r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4.4 million of hospital admissions in US, totaling $30.8 billion in costs</a:t>
            </a:r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 $9 billion </a:t>
            </a:r>
            <a:r>
              <a:rPr lang="en-US" sz="2600" dirty="0">
                <a:sym typeface="Wingdings" panose="05000000000000000000" pitchFamily="2" charset="2"/>
              </a:rPr>
              <a:t> </a:t>
            </a:r>
            <a:r>
              <a:rPr lang="en-US" sz="2600" dirty="0"/>
              <a:t>Patients with heart diseases </a:t>
            </a:r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$5.8 billion </a:t>
            </a:r>
            <a:r>
              <a:rPr lang="en-US" sz="2600" dirty="0">
                <a:sym typeface="Wingdings" panose="05000000000000000000" pitchFamily="2" charset="2"/>
              </a:rPr>
              <a:t> P</a:t>
            </a:r>
            <a:r>
              <a:rPr lang="en-US" sz="2600" dirty="0"/>
              <a:t>atients with Diabetes complications </a:t>
            </a:r>
          </a:p>
        </p:txBody>
      </p:sp>
    </p:spTree>
    <p:extLst>
      <p:ext uri="{BB962C8B-B14F-4D97-AF65-F5344CB8AC3E}">
        <p14:creationId xmlns:p14="http://schemas.microsoft.com/office/powerpoint/2010/main" val="2947042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D5D60-33EC-4C6E-851C-AF34110CD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Datasets we plan on working with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B337E-AD10-4B0B-B18E-45B8D9CDA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3 Datasets from the UCI repository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Heart Disease Data Set: Focus on Cleveland Database</a:t>
            </a:r>
          </a:p>
          <a:p>
            <a:pPr lvl="1"/>
            <a:r>
              <a:rPr lang="en-US" u="sng" dirty="0"/>
              <a:t>Goal</a:t>
            </a:r>
            <a:r>
              <a:rPr lang="en-US" dirty="0"/>
              <a:t>: Presence of Heart Disease in Patients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Statlog</a:t>
            </a:r>
            <a:r>
              <a:rPr lang="en-US" dirty="0"/>
              <a:t> (Heart)Data Set</a:t>
            </a:r>
          </a:p>
          <a:p>
            <a:pPr lvl="1"/>
            <a:r>
              <a:rPr lang="en-US" u="sng" dirty="0"/>
              <a:t>Goal</a:t>
            </a:r>
            <a:r>
              <a:rPr lang="en-US" dirty="0"/>
              <a:t>: Presence of Heart Disease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SPECT Heart Data Set (Single Proton Emission Computed Tomography)</a:t>
            </a:r>
          </a:p>
          <a:p>
            <a:pPr lvl="1"/>
            <a:r>
              <a:rPr lang="en-US" u="sng" dirty="0"/>
              <a:t>Goal</a:t>
            </a:r>
            <a:r>
              <a:rPr lang="en-US" dirty="0"/>
              <a:t>: Knowledge Discovery, by semi-automation of the Diagnostic Process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Multivariate Data Types; Default Task: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081361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1E8C2-84DE-4481-84E4-B79565EEF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Potential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92D79-644C-4B59-8F79-C3BD4D9E7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technique: Logistic Regression</a:t>
            </a:r>
          </a:p>
          <a:p>
            <a:endParaRPr lang="en-US" dirty="0"/>
          </a:p>
          <a:p>
            <a:r>
              <a:rPr lang="en-US" dirty="0"/>
              <a:t>Advanced Technique: Decision Trees</a:t>
            </a:r>
          </a:p>
          <a:p>
            <a:endParaRPr lang="en-US" dirty="0"/>
          </a:p>
          <a:p>
            <a:r>
              <a:rPr lang="en-US" dirty="0"/>
              <a:t>Option Technique: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781798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3E55-0867-4F10-AF6E-FC3865A49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train these models?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983C0-5B4C-4C02-B363-46440EF0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21" y="1690688"/>
            <a:ext cx="11956211" cy="5400225"/>
          </a:xfrm>
        </p:spPr>
        <p:txBody>
          <a:bodyPr>
            <a:normAutofit/>
          </a:bodyPr>
          <a:lstStyle/>
          <a:p>
            <a:r>
              <a:rPr lang="en-US" dirty="0"/>
              <a:t>Why Logistic Regression?</a:t>
            </a:r>
          </a:p>
          <a:p>
            <a:pPr lvl="1"/>
            <a:r>
              <a:rPr lang="en-US" dirty="0"/>
              <a:t>Advantage of providing Probability Estimation for Prediction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Why Decision Trees?</a:t>
            </a:r>
          </a:p>
          <a:p>
            <a:pPr lvl="1"/>
            <a:r>
              <a:rPr lang="en-US" dirty="0"/>
              <a:t>Better output Accuracy and achieved from earlier researches</a:t>
            </a:r>
          </a:p>
          <a:p>
            <a:pPr lvl="1"/>
            <a:r>
              <a:rPr lang="en-US" dirty="0"/>
              <a:t>Cannot handle continuous variables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Why Neural Networks?</a:t>
            </a:r>
          </a:p>
          <a:p>
            <a:pPr lvl="1"/>
            <a:r>
              <a:rPr lang="en-US"/>
              <a:t>Fine tuning</a:t>
            </a:r>
            <a:endParaRPr lang="en-US" dirty="0"/>
          </a:p>
          <a:p>
            <a:pPr lvl="1"/>
            <a:r>
              <a:rPr lang="en-US" dirty="0"/>
              <a:t>Useful when previous results are repeated almost exactly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3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D21C3-6947-4759-926D-116B3B0E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79" y="1"/>
            <a:ext cx="10870721" cy="1690688"/>
          </a:xfrm>
        </p:spPr>
        <p:txBody>
          <a:bodyPr/>
          <a:lstStyle/>
          <a:p>
            <a:r>
              <a:rPr lang="en-US" dirty="0"/>
              <a:t>Literature Survey/References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E3BE7-D627-4A36-B893-D91FC173E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079" y="1397478"/>
            <a:ext cx="11128076" cy="546052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[1] Heart Disease Prediction Using Machine learning and Data Mining Technique:              </a:t>
            </a:r>
            <a:r>
              <a:rPr lang="en-US" u="sng" dirty="0">
                <a:hlinkClick r:id="rId3"/>
              </a:rPr>
              <a:t>http://csjournals.com/IJCSC/PDF7-1/18.%20Tejpal.pdf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[2] Intelligent and Effective Heart Disease Prediction System using Weighted Associative Classifiers: 	</a:t>
            </a:r>
          </a:p>
          <a:p>
            <a:pPr marL="0" indent="0">
              <a:buNone/>
            </a:pPr>
            <a:r>
              <a:rPr lang="en-US" u="sng" dirty="0">
                <a:hlinkClick r:id="rId4"/>
              </a:rPr>
              <a:t>http://citeseerx.ist.psu.edu/viewdoc/download?doi=10.1.1.302.6636&amp;rep=rep1&amp;ty</a:t>
            </a:r>
            <a:r>
              <a:rPr lang="en-US" u="sng" dirty="0">
                <a:hlinkClick r:id="rId5"/>
              </a:rPr>
              <a:t>pe=pdf</a:t>
            </a:r>
            <a:endParaRPr lang="en-US" u="sng" dirty="0"/>
          </a:p>
          <a:p>
            <a:pPr marL="0" indent="0">
              <a:buNone/>
            </a:pPr>
            <a:r>
              <a:rPr lang="en-US" dirty="0"/>
              <a:t>[3] Classification and prediction of heart disease risk using data mining techniques of </a:t>
            </a:r>
          </a:p>
          <a:p>
            <a:pPr marL="0" indent="0">
              <a:buNone/>
            </a:pPr>
            <a:r>
              <a:rPr lang="en-US" dirty="0"/>
              <a:t>Support Vector Machine and Artificial Neural Network: </a:t>
            </a:r>
            <a:r>
              <a:rPr lang="en-US" u="sng" dirty="0">
                <a:hlinkClick r:id="rId6"/>
              </a:rPr>
              <a:t>http://ieeexplore.ieee.org/document/7724835/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[4] Diagnosis of heart disease patients using fuzzy classification technique: </a:t>
            </a:r>
            <a:r>
              <a:rPr lang="en-US" u="sng" dirty="0">
                <a:hlinkClick r:id="rId7"/>
              </a:rPr>
              <a:t>http://ieeexplore.ieee.org/document/7066746/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[5] Knowledge discovery approach to automated cardiac SPECT diagnosis </a:t>
            </a:r>
            <a:r>
              <a:rPr lang="en-US" dirty="0">
                <a:hlinkClick r:id="rId8"/>
              </a:rPr>
              <a:t>http://citeseerx.ist.psu.edu/viewdoc/download?doi=10.1.1.17.3773&amp;rep=rep1&amp;type=padf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9"/>
              </a:rPr>
              <a:t>[6]</a:t>
            </a:r>
            <a:r>
              <a:rPr lang="en-US" u="sng" dirty="0">
                <a:hlinkClick r:id="rId9"/>
              </a:rPr>
              <a:t> </a:t>
            </a:r>
            <a:r>
              <a:rPr lang="en-US" dirty="0">
                <a:hlinkClick r:id="rId9"/>
              </a:rPr>
              <a:t>https://hbr.org/2017/05/how-machine-learning-is-helping-us-predict-heart-disease-and-diabetes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10"/>
              </a:rPr>
              <a:t>[7]</a:t>
            </a:r>
            <a:r>
              <a:rPr lang="en-US" u="sng" dirty="0">
                <a:hlinkClick r:id="rId10"/>
              </a:rPr>
              <a:t> </a:t>
            </a:r>
            <a:r>
              <a:rPr lang="en-US" dirty="0">
                <a:hlinkClick r:id="rId10"/>
              </a:rPr>
              <a:t>https://archive.ics.uci.edu/ml/datasets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288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1518</TotalTime>
  <Words>314</Words>
  <Application>Microsoft Office PowerPoint</Application>
  <PresentationFormat>Widescreen</PresentationFormat>
  <Paragraphs>99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Khand</vt:lpstr>
      <vt:lpstr>Times New Roman</vt:lpstr>
      <vt:lpstr>Wingdings</vt:lpstr>
      <vt:lpstr>Office Theme</vt:lpstr>
      <vt:lpstr>                                                                                                  CIS490 Machine Learning Project  Proposal Presentation Group 8  Prediction and Knowledge Discovery of Heart Diseases using Machine Learning Techniques  </vt:lpstr>
      <vt:lpstr>Machine Learning and it’s Applications</vt:lpstr>
      <vt:lpstr>Our Focus</vt:lpstr>
      <vt:lpstr>Motivation: Benefits of Machine Learning Analytics in Healthcare</vt:lpstr>
      <vt:lpstr>Datasets we plan on working with</vt:lpstr>
      <vt:lpstr>Potential Models</vt:lpstr>
      <vt:lpstr>Why train these models?</vt:lpstr>
      <vt:lpstr>Literature Survey/References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                                                                   CIS490 Machine Learning Project  Proposal Presentation Group 8 </dc:title>
  <dc:creator>Kevin D'Cruz</dc:creator>
  <cp:lastModifiedBy>Kevin D'Cruz</cp:lastModifiedBy>
  <cp:revision>105</cp:revision>
  <dcterms:created xsi:type="dcterms:W3CDTF">2017-10-16T02:25:13Z</dcterms:created>
  <dcterms:modified xsi:type="dcterms:W3CDTF">2017-10-17T03:45:17Z</dcterms:modified>
</cp:coreProperties>
</file>