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260" r:id="rId3"/>
    <p:sldId id="277" r:id="rId4"/>
    <p:sldId id="261" r:id="rId5"/>
    <p:sldId id="339" r:id="rId6"/>
    <p:sldId id="357" r:id="rId7"/>
    <p:sldId id="340" r:id="rId8"/>
    <p:sldId id="341" r:id="rId9"/>
    <p:sldId id="358" r:id="rId10"/>
    <p:sldId id="359" r:id="rId11"/>
    <p:sldId id="364" r:id="rId12"/>
    <p:sldId id="361" r:id="rId13"/>
    <p:sldId id="363" r:id="rId14"/>
    <p:sldId id="346" r:id="rId15"/>
    <p:sldId id="365" r:id="rId16"/>
    <p:sldId id="356" r:id="rId17"/>
    <p:sldId id="3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0034" autoAdjust="0"/>
  </p:normalViewPr>
  <p:slideViewPr>
    <p:cSldViewPr snapToGrid="0">
      <p:cViewPr varScale="1">
        <p:scale>
          <a:sx n="54" d="100"/>
          <a:sy n="54" d="100"/>
        </p:scale>
        <p:origin x="12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52FAA-1103-4132-8715-6CDB4BFA62E1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0EBAE-26D9-4F94-AF63-BEB7CA4EF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7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2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0EBAE-26D9-4F94-AF63-BEB7CA4EFF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6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12/15/2017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6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12/15/2017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12/15/2017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12/15/2017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8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12/15/2017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12/15/2017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369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12/15/2017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docs/2.2.0/api/python/pyspark.sql.html#pyspark.sql.DataFrame.columns" TargetMode="External"/><Relationship Id="rId2" Type="http://schemas.openxmlformats.org/officeDocument/2006/relationships/hyperlink" Target="http://ismir2011.ismir.net/papers/OS6-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mgreenstreet/Million-Song-Dataset-HDF5-to-CS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454" y="665018"/>
            <a:ext cx="10695709" cy="339436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Analyzing the Million Song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0717" y="5292436"/>
            <a:ext cx="10801174" cy="20227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								                    Kevin D’Cruz  </a:t>
            </a:r>
            <a:br>
              <a:rPr lang="en-US" dirty="0"/>
            </a:br>
            <a:r>
              <a:rPr lang="en-US" dirty="0"/>
              <a:t>ID: 01656193</a:t>
            </a:r>
            <a:br>
              <a:rPr lang="en-US" dirty="0"/>
            </a:br>
            <a:r>
              <a:rPr lang="en-US" dirty="0"/>
              <a:t>kdcruz@umassd.edu</a:t>
            </a:r>
          </a:p>
          <a:p>
            <a:pPr algn="r"/>
            <a:r>
              <a:rPr lang="en-US" dirty="0"/>
              <a:t>				 	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4232"/>
            <a:ext cx="5048250" cy="9615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5025" y="4267200"/>
            <a:ext cx="8267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CIS 602: Project Presentation</a:t>
            </a:r>
            <a:br>
              <a:rPr lang="en-US" sz="2400" b="1" dirty="0"/>
            </a:br>
            <a:r>
              <a:rPr lang="en-US" sz="2400" b="1" dirty="0"/>
              <a:t>Instructor: Dr. David Koop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787"/>
    </mc:Choice>
    <mc:Fallback xmlns="">
      <p:transition advTm="147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B04E-9242-4457-81C8-C076DB2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43436"/>
            <a:ext cx="10717306" cy="788894"/>
          </a:xfrm>
        </p:spPr>
        <p:txBody>
          <a:bodyPr/>
          <a:lstStyle/>
          <a:p>
            <a:r>
              <a:rPr lang="en-US" dirty="0"/>
              <a:t>Initial Data Analysis (</a:t>
            </a:r>
            <a:r>
              <a:rPr lang="en-US" dirty="0" err="1"/>
              <a:t>Subset+Complete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0B34-1030-41C4-88FC-41CE8F51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219201"/>
            <a:ext cx="11474825" cy="851647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Question 2: What years had the highest number of album/song releases?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AB43CA-31AF-47E5-B7B5-67D1A28D4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7" y="1824317"/>
            <a:ext cx="5810492" cy="3993775"/>
          </a:xfrm>
          <a:prstGeom prst="rect">
            <a:avLst/>
          </a:prstGeom>
        </p:spPr>
      </p:pic>
      <p:pic>
        <p:nvPicPr>
          <p:cNvPr id="8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1710F2-B187-4F97-B92A-489946D65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16" y="1671915"/>
            <a:ext cx="5855555" cy="41461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23E7A0-41CE-4D1D-957C-592921FE7CA7}"/>
              </a:ext>
            </a:extLst>
          </p:cNvPr>
          <p:cNvSpPr txBox="1"/>
          <p:nvPr/>
        </p:nvSpPr>
        <p:spPr>
          <a:xfrm>
            <a:off x="2545976" y="5818092"/>
            <a:ext cx="159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EA34E-C7A4-488A-A2A4-B359D384D54C}"/>
              </a:ext>
            </a:extLst>
          </p:cNvPr>
          <p:cNvSpPr txBox="1"/>
          <p:nvPr/>
        </p:nvSpPr>
        <p:spPr>
          <a:xfrm>
            <a:off x="8803341" y="5818092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4572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7039-6783-4CEA-8E9D-7B788C3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6" y="-177465"/>
            <a:ext cx="10681448" cy="1142385"/>
          </a:xfrm>
        </p:spPr>
        <p:txBody>
          <a:bodyPr/>
          <a:lstStyle/>
          <a:p>
            <a:r>
              <a:rPr lang="en-US" dirty="0"/>
              <a:t>Years having topmost counts(As per Song Releases)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DAC19E-38D5-4B00-BD4D-A3C4038F1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97276"/>
              </p:ext>
            </p:extLst>
          </p:nvPr>
        </p:nvGraphicFramePr>
        <p:xfrm>
          <a:off x="1098177" y="1981199"/>
          <a:ext cx="4119282" cy="3433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094">
                  <a:extLst>
                    <a:ext uri="{9D8B030D-6E8A-4147-A177-3AD203B41FA5}">
                      <a16:colId xmlns:a16="http://schemas.microsoft.com/office/drawing/2014/main" val="606677350"/>
                    </a:ext>
                  </a:extLst>
                </a:gridCol>
                <a:gridCol w="1373094">
                  <a:extLst>
                    <a:ext uri="{9D8B030D-6E8A-4147-A177-3AD203B41FA5}">
                      <a16:colId xmlns:a16="http://schemas.microsoft.com/office/drawing/2014/main" val="2292632366"/>
                    </a:ext>
                  </a:extLst>
                </a:gridCol>
                <a:gridCol w="1373094">
                  <a:extLst>
                    <a:ext uri="{9D8B030D-6E8A-4147-A177-3AD203B41FA5}">
                      <a16:colId xmlns:a16="http://schemas.microsoft.com/office/drawing/2014/main" val="2905751551"/>
                    </a:ext>
                  </a:extLst>
                </a:gridCol>
              </a:tblGrid>
              <a:tr h="49049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040165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722117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400371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84610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159142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048747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pPr algn="ctr" fontAlgn="t"/>
                      <a:r>
                        <a:rPr lang="en-US" b="1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253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61021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90804-6506-4AFA-A92D-EDEE36F8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6585"/>
              </p:ext>
            </p:extLst>
          </p:nvPr>
        </p:nvGraphicFramePr>
        <p:xfrm>
          <a:off x="5916705" y="1981199"/>
          <a:ext cx="5177118" cy="343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706">
                  <a:extLst>
                    <a:ext uri="{9D8B030D-6E8A-4147-A177-3AD203B41FA5}">
                      <a16:colId xmlns:a16="http://schemas.microsoft.com/office/drawing/2014/main" val="3953389060"/>
                    </a:ext>
                  </a:extLst>
                </a:gridCol>
                <a:gridCol w="1725706">
                  <a:extLst>
                    <a:ext uri="{9D8B030D-6E8A-4147-A177-3AD203B41FA5}">
                      <a16:colId xmlns:a16="http://schemas.microsoft.com/office/drawing/2014/main" val="323797453"/>
                    </a:ext>
                  </a:extLst>
                </a:gridCol>
                <a:gridCol w="1725706">
                  <a:extLst>
                    <a:ext uri="{9D8B030D-6E8A-4147-A177-3AD203B41FA5}">
                      <a16:colId xmlns:a16="http://schemas.microsoft.com/office/drawing/2014/main" val="2470212105"/>
                    </a:ext>
                  </a:extLst>
                </a:gridCol>
              </a:tblGrid>
              <a:tr h="45845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982879"/>
                  </a:ext>
                </a:extLst>
              </a:tr>
              <a:tr h="45845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39414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355895"/>
                  </a:ext>
                </a:extLst>
              </a:tr>
              <a:tr h="45845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37546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04565"/>
                  </a:ext>
                </a:extLst>
              </a:tr>
              <a:tr h="45845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34960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091901"/>
                  </a:ext>
                </a:extLst>
              </a:tr>
              <a:tr h="458450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34770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807893"/>
                  </a:ext>
                </a:extLst>
              </a:tr>
              <a:tr h="503142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31051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166171"/>
                  </a:ext>
                </a:extLst>
              </a:tr>
              <a:tr h="638093"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29618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44674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C47AB0-1892-445D-AE6E-F0CFF6AC809A}"/>
              </a:ext>
            </a:extLst>
          </p:cNvPr>
          <p:cNvSpPr txBox="1"/>
          <p:nvPr/>
        </p:nvSpPr>
        <p:spPr>
          <a:xfrm>
            <a:off x="1882588" y="5701553"/>
            <a:ext cx="204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Subset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B7B68-B972-4C2A-B10F-0C42BCE6DF88}"/>
              </a:ext>
            </a:extLst>
          </p:cNvPr>
          <p:cNvSpPr txBox="1"/>
          <p:nvPr/>
        </p:nvSpPr>
        <p:spPr>
          <a:xfrm>
            <a:off x="7458635" y="5701553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Complete</a:t>
            </a:r>
          </a:p>
        </p:txBody>
      </p:sp>
    </p:spTree>
    <p:extLst>
      <p:ext uri="{BB962C8B-B14F-4D97-AF65-F5344CB8AC3E}">
        <p14:creationId xmlns:p14="http://schemas.microsoft.com/office/powerpoint/2010/main" val="8527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B04E-9242-4457-81C8-C076DB2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43436"/>
            <a:ext cx="10717306" cy="788894"/>
          </a:xfrm>
        </p:spPr>
        <p:txBody>
          <a:bodyPr/>
          <a:lstStyle/>
          <a:p>
            <a:r>
              <a:rPr lang="en-US" dirty="0"/>
              <a:t>Initial Data Analysis (Subset)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0B34-1030-41C4-88FC-41CE8F51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219201"/>
            <a:ext cx="11474825" cy="851647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/>
              <a:t>Question 3: What artists had the highest mean Duration of songs (in minutes)? </a:t>
            </a:r>
            <a:br>
              <a:rPr lang="en-US" sz="28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BC7211-717C-4606-B076-AC3EA2F5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7" y="1824318"/>
            <a:ext cx="5737413" cy="3834552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DA0BBD-714B-4134-883E-CB4FE7BA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96" y="1824317"/>
            <a:ext cx="5171741" cy="3834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327EF-C2AB-415E-9D17-EC14FE628B13}"/>
              </a:ext>
            </a:extLst>
          </p:cNvPr>
          <p:cNvSpPr txBox="1"/>
          <p:nvPr/>
        </p:nvSpPr>
        <p:spPr>
          <a:xfrm>
            <a:off x="2312894" y="5658869"/>
            <a:ext cx="215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E94A4-EE90-4CE3-810A-674BEF54B79A}"/>
              </a:ext>
            </a:extLst>
          </p:cNvPr>
          <p:cNvSpPr txBox="1"/>
          <p:nvPr/>
        </p:nvSpPr>
        <p:spPr>
          <a:xfrm>
            <a:off x="8713694" y="5791200"/>
            <a:ext cx="218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115600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1FA2-99E7-423A-A1DE-0D7B50B4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AF4F-CFF6-4BC8-83E9-1B310797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HDF5 to CSV</a:t>
            </a:r>
          </a:p>
          <a:p>
            <a:endParaRPr lang="en-US" dirty="0"/>
          </a:p>
          <a:p>
            <a:r>
              <a:rPr lang="en-US" dirty="0"/>
              <a:t>Tree Structure format</a:t>
            </a:r>
          </a:p>
          <a:p>
            <a:endParaRPr lang="en-US" dirty="0"/>
          </a:p>
          <a:p>
            <a:r>
              <a:rPr lang="en-US" dirty="0"/>
              <a:t>Configuring Jupyter Notebook and other dependencies on AWS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6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AB59-64BD-45DC-B782-90C9B413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29758-89AA-4D77-B7C0-2963C356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981201"/>
            <a:ext cx="12151659" cy="5853952"/>
          </a:xfrm>
        </p:spPr>
        <p:txBody>
          <a:bodyPr/>
          <a:lstStyle/>
          <a:p>
            <a:r>
              <a:rPr lang="en-US" sz="2200" dirty="0"/>
              <a:t>Large Data for Crunching</a:t>
            </a:r>
          </a:p>
          <a:p>
            <a:pPr lvl="1"/>
            <a:r>
              <a:rPr lang="en-US" sz="2000" dirty="0"/>
              <a:t>Showed 280GB on website, but was 500GB on AWS website</a:t>
            </a:r>
          </a:p>
          <a:p>
            <a:r>
              <a:rPr lang="en-US" sz="2200" dirty="0"/>
              <a:t>Loading the full data on the local computer because of the size</a:t>
            </a:r>
          </a:p>
          <a:p>
            <a:pPr lvl="1"/>
            <a:r>
              <a:rPr lang="en-US" sz="2000" dirty="0"/>
              <a:t>Used Amazon EMR for accessing the complete data</a:t>
            </a:r>
          </a:p>
          <a:p>
            <a:pPr lvl="1"/>
            <a:r>
              <a:rPr lang="en-US" sz="2000" dirty="0"/>
              <a:t>Single core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Time Consuming</a:t>
            </a:r>
          </a:p>
          <a:p>
            <a:pPr lvl="1"/>
            <a:r>
              <a:rPr lang="en-US" sz="2000" dirty="0"/>
              <a:t>Divided files into 8 Cores (p1-p8) for faster conversion to CSV format</a:t>
            </a:r>
          </a:p>
          <a:p>
            <a:pPr lvl="1"/>
            <a:r>
              <a:rPr lang="en-US" sz="2000" dirty="0"/>
              <a:t>Instance Type used: c4.2xlarge</a:t>
            </a:r>
          </a:p>
          <a:p>
            <a:r>
              <a:rPr lang="en-US" sz="2200" dirty="0" err="1"/>
              <a:t>Pyspark</a:t>
            </a:r>
            <a:r>
              <a:rPr lang="en-US" sz="2200" dirty="0"/>
              <a:t> for working on the complete Distributed Data, once converted </a:t>
            </a:r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306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275">
        <p:fade/>
      </p:transition>
    </mc:Choice>
    <mc:Fallback xmlns="">
      <p:transition spd="med" advTm="21275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CB94-A1D8-4B84-B894-53ED00D0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-251011"/>
            <a:ext cx="10663518" cy="842682"/>
          </a:xfrm>
        </p:spPr>
        <p:txBody>
          <a:bodyPr/>
          <a:lstStyle/>
          <a:p>
            <a:r>
              <a:rPr lang="en-US" dirty="0"/>
              <a:t>Scalability Challenge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48B9C1F-BD85-4D05-88D2-1FCE4070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06" y="734991"/>
            <a:ext cx="11075894" cy="5813584"/>
          </a:xfrm>
        </p:spPr>
      </p:pic>
    </p:spTree>
    <p:extLst>
      <p:ext uri="{BB962C8B-B14F-4D97-AF65-F5344CB8AC3E}">
        <p14:creationId xmlns:p14="http://schemas.microsoft.com/office/powerpoint/2010/main" val="271505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A119-0587-434A-B1C1-56572FF8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69F8-64CB-45AD-85E0-8BEB2FA8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the sample subset data(CSV) on a local PC</a:t>
            </a:r>
          </a:p>
          <a:p>
            <a:r>
              <a:rPr lang="en-US" dirty="0"/>
              <a:t>Performed Analysis using Pandas and </a:t>
            </a:r>
            <a:r>
              <a:rPr lang="en-US" dirty="0" err="1"/>
              <a:t>Pyspark</a:t>
            </a:r>
            <a:r>
              <a:rPr lang="en-US" dirty="0"/>
              <a:t> (Subset Data) </a:t>
            </a:r>
          </a:p>
          <a:p>
            <a:r>
              <a:rPr lang="en-US" dirty="0"/>
              <a:t>Pandas was little slow when compared to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/>
              <a:t>Converted Full Dataset(CSV) on Amazon EMR</a:t>
            </a:r>
          </a:p>
          <a:p>
            <a:r>
              <a:rPr lang="en-US" dirty="0"/>
              <a:t>Performed Analysis using </a:t>
            </a:r>
            <a:r>
              <a:rPr lang="en-US" dirty="0" err="1"/>
              <a:t>Pyspark</a:t>
            </a:r>
            <a:r>
              <a:rPr lang="en-US" dirty="0"/>
              <a:t> on the full dataset of 1 million records</a:t>
            </a:r>
          </a:p>
          <a:p>
            <a:r>
              <a:rPr lang="en-US" dirty="0"/>
              <a:t>All done while keeping a Scalability Factor in mind!</a:t>
            </a:r>
          </a:p>
        </p:txBody>
      </p:sp>
    </p:spTree>
    <p:extLst>
      <p:ext uri="{BB962C8B-B14F-4D97-AF65-F5344CB8AC3E}">
        <p14:creationId xmlns:p14="http://schemas.microsoft.com/office/powerpoint/2010/main" val="4034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3910">
        <p:fade/>
      </p:transition>
    </mc:Choice>
    <mc:Fallback xmlns="">
      <p:transition spd="med" advTm="4391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503853"/>
            <a:ext cx="9601200" cy="593427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97280"/>
            <a:ext cx="9601200" cy="493776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THE MILLION SONG DATASET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http://ismir2011.ismir.net/papers/OS6-1.pdf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Pyspark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Pandas Documentation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http://spark.apache.org/docs/2.2.0/api/python/pyspark.sql.html#pyspark.sql.DataFrame.columns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[3]: Conversion (HDF5 to CSV) reference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https://github.com/amgreenstreet/Million-Song-Dataset-HDF5-to-CSV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[4]: AWS Documentation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353"/>
    </mc:Choice>
    <mc:Fallback xmlns="">
      <p:transition advTm="203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494329"/>
            <a:ext cx="9601200" cy="55342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85875"/>
            <a:ext cx="9601200" cy="47815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Goal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Dataset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Sample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Complete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Technologies Used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Analysis (Sample and Complete Dataset)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Scalability Challenges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References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664"/>
    </mc:Choice>
    <mc:Fallback xmlns="">
      <p:transition advTm="126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526277"/>
            <a:ext cx="9601200" cy="629622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228725"/>
            <a:ext cx="10917891" cy="4562475"/>
          </a:xfrm>
        </p:spPr>
        <p:txBody>
          <a:bodyPr/>
          <a:lstStyle/>
          <a:p>
            <a:r>
              <a:rPr lang="en-US" sz="2600" dirty="0"/>
              <a:t>Analyze the Million Song Dataset 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Answer a few questions from the dataset</a:t>
            </a:r>
            <a:br>
              <a:rPr lang="en-US" sz="2600" dirty="0"/>
            </a:br>
            <a:endParaRPr lang="en-US" sz="2600" dirty="0"/>
          </a:p>
          <a:p>
            <a:r>
              <a:rPr lang="en-US" sz="2600" b="1" dirty="0"/>
              <a:t>Main Goal:</a:t>
            </a:r>
            <a:r>
              <a:rPr lang="en-US" sz="2600" dirty="0"/>
              <a:t> Focusing on the Scalability Factor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924"/>
    </mc:Choice>
    <mc:Fallback xmlns="">
      <p:transition advTm="419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4" y="1362635"/>
            <a:ext cx="11177307" cy="4572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Million Song Dataset: The Echo Nest &amp; </a:t>
            </a:r>
            <a:r>
              <a:rPr lang="en-US" sz="2400" dirty="0" err="1"/>
              <a:t>LabROSA</a:t>
            </a:r>
            <a:r>
              <a:rPr lang="en-US" sz="2400" dirty="0"/>
              <a:t>(Columbia University)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Audio derived features &amp; metadata for a million contemporary popular music tracks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54 Attributes</a:t>
            </a:r>
            <a:br>
              <a:rPr lang="en-US" sz="22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Sample 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Subset of 10,000 Records (1.8 GB)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Complete Dataset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1 Million Records (280 GB)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Dataset available in HDF5 Format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4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788"/>
    </mc:Choice>
    <mc:Fallback xmlns="">
      <p:transition advTm="3078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Dataset Attributes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4" y="1362635"/>
            <a:ext cx="1117730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1ACDE0-111E-4E59-9AAB-CF088A6E6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72943"/>
              </p:ext>
            </p:extLst>
          </p:nvPr>
        </p:nvGraphicFramePr>
        <p:xfrm>
          <a:off x="2617693" y="1362636"/>
          <a:ext cx="6849035" cy="4782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2816">
                  <a:extLst>
                    <a:ext uri="{9D8B030D-6E8A-4147-A177-3AD203B41FA5}">
                      <a16:colId xmlns:a16="http://schemas.microsoft.com/office/drawing/2014/main" val="3783494439"/>
                    </a:ext>
                  </a:extLst>
                </a:gridCol>
                <a:gridCol w="1434280">
                  <a:extLst>
                    <a:ext uri="{9D8B030D-6E8A-4147-A177-3AD203B41FA5}">
                      <a16:colId xmlns:a16="http://schemas.microsoft.com/office/drawing/2014/main" val="1825412561"/>
                    </a:ext>
                  </a:extLst>
                </a:gridCol>
                <a:gridCol w="3371939">
                  <a:extLst>
                    <a:ext uri="{9D8B030D-6E8A-4147-A177-3AD203B41FA5}">
                      <a16:colId xmlns:a16="http://schemas.microsoft.com/office/drawing/2014/main" val="704577962"/>
                    </a:ext>
                  </a:extLst>
                </a:gridCol>
              </a:tblGrid>
              <a:tr h="4061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Field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580378299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analysis sample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sample rate of the audio used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865000733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7digitalid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 from 7digital.com or 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405246399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familiarity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algorithmic estimation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995539248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111111"/>
                          </a:solidFill>
                          <a:effectLst/>
                          <a:latin typeface="Lucida Sans" panose="020B0602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artist 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111111"/>
                          </a:solidFill>
                          <a:effectLst/>
                          <a:latin typeface="Lucida Sans" panose="020B0602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111111"/>
                          </a:solidFill>
                          <a:effectLst/>
                          <a:latin typeface="Lucida Sans" panose="020B0602030504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artist name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833216188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artist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Echo Nest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008269784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latitude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latitude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650654325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location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location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45177546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longitude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longitude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963872311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mbid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ID from musicbrainz.org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661921553"/>
                  </a:ext>
                </a:extLst>
              </a:tr>
              <a:tr h="4375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artist mbtags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array string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tags from musicbrainz.org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308719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0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617"/>
    </mc:Choice>
    <mc:Fallback xmlns="">
      <p:transition advTm="256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085C-80FA-4164-BF98-3AE368E3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Public Datasets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050FDB-88B6-4E0D-BF5B-E4F2E3E73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371" y="1792941"/>
            <a:ext cx="10019739" cy="3655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2A042-3049-4B62-B092-38817C858FDD}"/>
              </a:ext>
            </a:extLst>
          </p:cNvPr>
          <p:cNvSpPr txBox="1"/>
          <p:nvPr/>
        </p:nvSpPr>
        <p:spPr>
          <a:xfrm>
            <a:off x="8247529" y="5595638"/>
            <a:ext cx="337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AWS Public Datasets</a:t>
            </a:r>
          </a:p>
        </p:txBody>
      </p:sp>
    </p:spTree>
    <p:extLst>
      <p:ext uri="{BB962C8B-B14F-4D97-AF65-F5344CB8AC3E}">
        <p14:creationId xmlns:p14="http://schemas.microsoft.com/office/powerpoint/2010/main" val="37749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4" y="1362635"/>
            <a:ext cx="11177307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Jupyter Notebook</a:t>
            </a:r>
            <a:br>
              <a:rPr lang="en-US" sz="24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Python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Pandas/Numpy/Pytables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 err="1"/>
              <a:t>Pypark</a:t>
            </a:r>
            <a:br>
              <a:rPr lang="en-US" sz="2200" dirty="0"/>
            </a:b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AWS</a:t>
            </a:r>
            <a:endParaRPr lang="en-US" dirty="0"/>
          </a:p>
          <a:p>
            <a:pPr marL="274320" lvl="1" indent="0">
              <a:buNone/>
            </a:pPr>
            <a:endParaRPr lang="en-US" sz="2200" dirty="0"/>
          </a:p>
          <a:p>
            <a:pPr marL="274320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392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441"/>
    </mc:Choice>
    <mc:Fallback xmlns="">
      <p:transition advTm="3744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503854"/>
            <a:ext cx="9601200" cy="648672"/>
          </a:xfrm>
        </p:spPr>
        <p:txBody>
          <a:bodyPr/>
          <a:lstStyle/>
          <a:p>
            <a:r>
              <a:rPr lang="en-US" dirty="0"/>
              <a:t>Initial Data Analysis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33374" y="1362635"/>
            <a:ext cx="11356601" cy="46795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Worked on the Sample Subset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1.8 GB; 10,000 Records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Converted from HDF5 to CSV format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Extracted columns from the subset data which were necessary</a:t>
            </a:r>
            <a:br>
              <a:rPr lang="en-US" sz="2200" dirty="0"/>
            </a:br>
            <a:r>
              <a:rPr lang="en-US" sz="2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4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693"/>
    </mc:Choice>
    <mc:Fallback xmlns="">
      <p:transition advTm="366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B04E-9242-4457-81C8-C076DB2B0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143436"/>
            <a:ext cx="10717306" cy="788894"/>
          </a:xfrm>
        </p:spPr>
        <p:txBody>
          <a:bodyPr/>
          <a:lstStyle/>
          <a:p>
            <a:r>
              <a:rPr lang="en-US" dirty="0"/>
              <a:t>Initial Data Analysis (Subset)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0B34-1030-41C4-88FC-41CE8F510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7" y="1219201"/>
            <a:ext cx="10990449" cy="1380564"/>
          </a:xfrm>
        </p:spPr>
        <p:txBody>
          <a:bodyPr>
            <a:normAutofit fontScale="47500" lnSpcReduction="20000"/>
          </a:bodyPr>
          <a:lstStyle/>
          <a:p>
            <a:r>
              <a:rPr lang="en-US" sz="5000" dirty="0"/>
              <a:t>Started working with Pandas and answered the following questions:</a:t>
            </a:r>
          </a:p>
          <a:p>
            <a:r>
              <a:rPr lang="en-US" sz="5000" dirty="0"/>
              <a:t>Question1: Which location most of the artists came from?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EAA6E1AD-DC47-4B4A-9F32-012B2DA84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2070848"/>
            <a:ext cx="10990448" cy="400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8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483</Words>
  <Application>Microsoft Office PowerPoint</Application>
  <PresentationFormat>Widescreen</PresentationFormat>
  <Paragraphs>164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Lucida Sans</vt:lpstr>
      <vt:lpstr>Times New Roman</vt:lpstr>
      <vt:lpstr>Wingdings</vt:lpstr>
      <vt:lpstr>Diamond Grid 16x9</vt:lpstr>
      <vt:lpstr>Analyzing the Million Song Dataset</vt:lpstr>
      <vt:lpstr>Overview</vt:lpstr>
      <vt:lpstr>Goal</vt:lpstr>
      <vt:lpstr>Dataset Information</vt:lpstr>
      <vt:lpstr>Dataset Attributes</vt:lpstr>
      <vt:lpstr>AWS Public Datasets</vt:lpstr>
      <vt:lpstr>Technologies Used</vt:lpstr>
      <vt:lpstr>Initial Data Analysis</vt:lpstr>
      <vt:lpstr>Initial Data Analysis (Subset)</vt:lpstr>
      <vt:lpstr>Initial Data Analysis (Subset+Complete)</vt:lpstr>
      <vt:lpstr>Years having topmost counts(As per Song Releases)</vt:lpstr>
      <vt:lpstr>Initial Data Analysis (Subset)</vt:lpstr>
      <vt:lpstr>Challenges Faced</vt:lpstr>
      <vt:lpstr>Scalability Challenges</vt:lpstr>
      <vt:lpstr>Scalability Challenge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Heart Disease using Machine Learning Techniques</dc:title>
  <dc:creator>Kevin D'Cruz</dc:creator>
  <cp:lastModifiedBy>Kevin D'Cruz</cp:lastModifiedBy>
  <cp:revision>305</cp:revision>
  <dcterms:created xsi:type="dcterms:W3CDTF">2017-12-04T00:47:41Z</dcterms:created>
  <dcterms:modified xsi:type="dcterms:W3CDTF">2017-12-16T10:11:19Z</dcterms:modified>
</cp:coreProperties>
</file>