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Inconsolata"/>
      <p:regular r:id="rId15"/>
      <p:bold r:id="rId16"/>
    </p:embeddedFon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Inconsolata-regular.fntdata"/><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font" Target="fonts/Inconsolata-bold.fntdata"/><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5e74cef5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5e74cef5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5e74cef5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5e74cef5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5e74cef5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5e74cef5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5eac3cd8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5eac3cd8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https://docs.google.com/document/d/1eACT5BXVoAslVeiAAlHVwmPI6GgZsiC6ZaqiijHcwM0/edit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5e74cef5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5e74cef5d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5e74cef5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5e74cef5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5e74cef5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5e74cef5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7f72e4752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7f72e4752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FIFA World Cup Database</a:t>
            </a:r>
            <a:endParaRPr/>
          </a:p>
        </p:txBody>
      </p:sp>
      <p:sp>
        <p:nvSpPr>
          <p:cNvPr id="135" name="Google Shape;135;p13"/>
          <p:cNvSpPr txBox="1"/>
          <p:nvPr>
            <p:ph idx="1" type="subTitle"/>
          </p:nvPr>
        </p:nvSpPr>
        <p:spPr>
          <a:xfrm>
            <a:off x="5083950" y="3924925"/>
            <a:ext cx="40602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Thomas Germon, Kevin Huynh, Patrick Schofield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4071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t>
            </a:r>
            <a:endParaRPr/>
          </a:p>
        </p:txBody>
      </p:sp>
      <p:sp>
        <p:nvSpPr>
          <p:cNvPr id="141" name="Google Shape;141;p14"/>
          <p:cNvSpPr txBox="1"/>
          <p:nvPr>
            <p:ph idx="1" type="body"/>
          </p:nvPr>
        </p:nvSpPr>
        <p:spPr>
          <a:xfrm>
            <a:off x="1297500" y="1099575"/>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This project aims to represent the results and partial statistics about the 2018 FIFA World Cup that took place in Russia. While deciding on the project we decided to specifically deal with the 2018 season so that we would be able to focus on more in-depth statistics while maintaining a clean and easy to understand database. </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When dealing with the Cup, we decided to split our database in 10 tables, with each table representing an entity. With 3-8 data elements in each, the tables have a primary and foreign key in each to attach and cross-connect to different related tables to make queries easier.</a:t>
            </a:r>
            <a:endParaRPr sz="14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pic>
        <p:nvPicPr>
          <p:cNvPr id="142" name="Google Shape;142;p14"/>
          <p:cNvPicPr preferRelativeResize="0"/>
          <p:nvPr/>
        </p:nvPicPr>
        <p:blipFill>
          <a:blip r:embed="rId3">
            <a:alphaModFix/>
          </a:blip>
          <a:stretch>
            <a:fillRect/>
          </a:stretch>
        </p:blipFill>
        <p:spPr>
          <a:xfrm>
            <a:off x="6375725" y="3306925"/>
            <a:ext cx="2573451" cy="17156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264025" y="1293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Entity Relationship Diagram		</a:t>
            </a:r>
            <a:endParaRPr/>
          </a:p>
        </p:txBody>
      </p:sp>
      <p:pic>
        <p:nvPicPr>
          <p:cNvPr id="148" name="Google Shape;148;p15"/>
          <p:cNvPicPr preferRelativeResize="0"/>
          <p:nvPr/>
        </p:nvPicPr>
        <p:blipFill rotWithShape="1">
          <a:blip r:embed="rId3">
            <a:alphaModFix/>
          </a:blip>
          <a:srcRect b="0" l="0" r="25059" t="0"/>
          <a:stretch/>
        </p:blipFill>
        <p:spPr>
          <a:xfrm>
            <a:off x="1174275" y="694301"/>
            <a:ext cx="6795448" cy="42505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348850" y="1371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RELATIONAL MODEL	</a:t>
            </a:r>
            <a:endParaRPr/>
          </a:p>
        </p:txBody>
      </p:sp>
      <p:pic>
        <p:nvPicPr>
          <p:cNvPr id="154" name="Google Shape;154;p16"/>
          <p:cNvPicPr preferRelativeResize="0"/>
          <p:nvPr/>
        </p:nvPicPr>
        <p:blipFill>
          <a:blip r:embed="rId3">
            <a:alphaModFix/>
          </a:blip>
          <a:stretch>
            <a:fillRect/>
          </a:stretch>
        </p:blipFill>
        <p:spPr>
          <a:xfrm>
            <a:off x="1558775" y="678000"/>
            <a:ext cx="4911875" cy="43618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idx="4294967295" type="title"/>
          </p:nvPr>
        </p:nvSpPr>
        <p:spPr>
          <a:xfrm>
            <a:off x="28500" y="56250"/>
            <a:ext cx="8053200" cy="6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and INSERT Examples</a:t>
            </a:r>
            <a:endParaRPr/>
          </a:p>
        </p:txBody>
      </p:sp>
      <p:sp>
        <p:nvSpPr>
          <p:cNvPr id="160" name="Google Shape;160;p17"/>
          <p:cNvSpPr txBox="1"/>
          <p:nvPr/>
        </p:nvSpPr>
        <p:spPr>
          <a:xfrm>
            <a:off x="78350" y="1602125"/>
            <a:ext cx="3893100" cy="230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FFFF"/>
                </a:solidFill>
              </a:rPr>
              <a:t>CREATE TABLE Player (</a:t>
            </a:r>
            <a:endParaRPr sz="1100">
              <a:solidFill>
                <a:srgbClr val="FFFFFF"/>
              </a:solidFill>
            </a:endParaRPr>
          </a:p>
          <a:p>
            <a:pPr indent="0" lvl="0" marL="0" rtl="0" algn="l">
              <a:lnSpc>
                <a:spcPct val="115000"/>
              </a:lnSpc>
              <a:spcBef>
                <a:spcPts val="0"/>
              </a:spcBef>
              <a:spcAft>
                <a:spcPts val="0"/>
              </a:spcAft>
              <a:buNone/>
            </a:pPr>
            <a:r>
              <a:rPr lang="en" sz="1100">
                <a:solidFill>
                  <a:srgbClr val="FFFFFF"/>
                </a:solidFill>
              </a:rPr>
              <a:t>	Player_ID INT NOT NULL PRIMARY KEY,</a:t>
            </a:r>
            <a:endParaRPr sz="1100">
              <a:solidFill>
                <a:srgbClr val="FFFFFF"/>
              </a:solidFill>
            </a:endParaRPr>
          </a:p>
          <a:p>
            <a:pPr indent="0" lvl="0" marL="0" rtl="0" algn="l">
              <a:lnSpc>
                <a:spcPct val="115000"/>
              </a:lnSpc>
              <a:spcBef>
                <a:spcPts val="0"/>
              </a:spcBef>
              <a:spcAft>
                <a:spcPts val="0"/>
              </a:spcAft>
              <a:buNone/>
            </a:pPr>
            <a:r>
              <a:rPr lang="en" sz="1100">
                <a:solidFill>
                  <a:srgbClr val="FFFFFF"/>
                </a:solidFill>
              </a:rPr>
              <a:t>	First_Name VARCHAR(30),</a:t>
            </a:r>
            <a:endParaRPr sz="1100">
              <a:solidFill>
                <a:srgbClr val="FFFFFF"/>
              </a:solidFill>
            </a:endParaRPr>
          </a:p>
          <a:p>
            <a:pPr indent="0" lvl="0" marL="0" rtl="0" algn="l">
              <a:lnSpc>
                <a:spcPct val="115000"/>
              </a:lnSpc>
              <a:spcBef>
                <a:spcPts val="0"/>
              </a:spcBef>
              <a:spcAft>
                <a:spcPts val="0"/>
              </a:spcAft>
              <a:buNone/>
            </a:pPr>
            <a:r>
              <a:rPr lang="en" sz="1100">
                <a:solidFill>
                  <a:srgbClr val="FFFFFF"/>
                </a:solidFill>
              </a:rPr>
              <a:t>	Last_Name VARCHAR(30),</a:t>
            </a:r>
            <a:endParaRPr sz="1100">
              <a:solidFill>
                <a:srgbClr val="FFFFFF"/>
              </a:solidFill>
            </a:endParaRPr>
          </a:p>
          <a:p>
            <a:pPr indent="0" lvl="0" marL="0" rtl="0" algn="l">
              <a:lnSpc>
                <a:spcPct val="115000"/>
              </a:lnSpc>
              <a:spcBef>
                <a:spcPts val="0"/>
              </a:spcBef>
              <a:spcAft>
                <a:spcPts val="0"/>
              </a:spcAft>
              <a:buNone/>
            </a:pPr>
            <a:r>
              <a:rPr lang="en" sz="1100">
                <a:solidFill>
                  <a:srgbClr val="FFFFFF"/>
                </a:solidFill>
              </a:rPr>
              <a:t>	Age INT,</a:t>
            </a:r>
            <a:endParaRPr sz="1100">
              <a:solidFill>
                <a:srgbClr val="FFFFFF"/>
              </a:solidFill>
            </a:endParaRPr>
          </a:p>
          <a:p>
            <a:pPr indent="0" lvl="0" marL="0" rtl="0" algn="l">
              <a:lnSpc>
                <a:spcPct val="115000"/>
              </a:lnSpc>
              <a:spcBef>
                <a:spcPts val="0"/>
              </a:spcBef>
              <a:spcAft>
                <a:spcPts val="0"/>
              </a:spcAft>
              <a:buNone/>
            </a:pPr>
            <a:r>
              <a:rPr lang="en" sz="1100">
                <a:solidFill>
                  <a:srgbClr val="FFFFFF"/>
                </a:solidFill>
              </a:rPr>
              <a:t>	Team_ID INT,</a:t>
            </a:r>
            <a:endParaRPr sz="1100">
              <a:solidFill>
                <a:srgbClr val="FFFFFF"/>
              </a:solidFill>
            </a:endParaRPr>
          </a:p>
          <a:p>
            <a:pPr indent="0" lvl="0" marL="0" rtl="0" algn="l">
              <a:lnSpc>
                <a:spcPct val="115000"/>
              </a:lnSpc>
              <a:spcBef>
                <a:spcPts val="0"/>
              </a:spcBef>
              <a:spcAft>
                <a:spcPts val="0"/>
              </a:spcAft>
              <a:buNone/>
            </a:pPr>
            <a:r>
              <a:rPr lang="en" sz="1100">
                <a:solidFill>
                  <a:srgbClr val="FFFFFF"/>
                </a:solidFill>
              </a:rPr>
              <a:t>	Club VARCHAR(30),</a:t>
            </a:r>
            <a:endParaRPr sz="1100">
              <a:solidFill>
                <a:srgbClr val="FFFFFF"/>
              </a:solidFill>
            </a:endParaRPr>
          </a:p>
          <a:p>
            <a:pPr indent="0" lvl="0" marL="0" rtl="0" algn="l">
              <a:lnSpc>
                <a:spcPct val="115000"/>
              </a:lnSpc>
              <a:spcBef>
                <a:spcPts val="0"/>
              </a:spcBef>
              <a:spcAft>
                <a:spcPts val="0"/>
              </a:spcAft>
              <a:buNone/>
            </a:pPr>
            <a:r>
              <a:rPr lang="en" sz="1100">
                <a:solidFill>
                  <a:srgbClr val="FFFFFF"/>
                </a:solidFill>
              </a:rPr>
              <a:t>	Position VARCHAR(30),</a:t>
            </a:r>
            <a:endParaRPr sz="1100">
              <a:solidFill>
                <a:srgbClr val="FFFFFF"/>
              </a:solidFill>
            </a:endParaRPr>
          </a:p>
          <a:p>
            <a:pPr indent="0" lvl="0" marL="0" rtl="0" algn="l">
              <a:lnSpc>
                <a:spcPct val="115000"/>
              </a:lnSpc>
              <a:spcBef>
                <a:spcPts val="0"/>
              </a:spcBef>
              <a:spcAft>
                <a:spcPts val="0"/>
              </a:spcAft>
              <a:buNone/>
            </a:pPr>
            <a:r>
              <a:rPr lang="en" sz="1100">
                <a:solidFill>
                  <a:srgbClr val="FFFFFF"/>
                </a:solidFill>
              </a:rPr>
              <a:t>	Minutes_Played INT,</a:t>
            </a:r>
            <a:endParaRPr sz="1100">
              <a:solidFill>
                <a:srgbClr val="FFFFFF"/>
              </a:solidFill>
            </a:endParaRPr>
          </a:p>
          <a:p>
            <a:pPr indent="0" lvl="0" marL="0" rtl="0" algn="l">
              <a:lnSpc>
                <a:spcPct val="115000"/>
              </a:lnSpc>
              <a:spcBef>
                <a:spcPts val="0"/>
              </a:spcBef>
              <a:spcAft>
                <a:spcPts val="0"/>
              </a:spcAft>
              <a:buNone/>
            </a:pPr>
            <a:r>
              <a:rPr lang="en" sz="1100">
                <a:solidFill>
                  <a:srgbClr val="FFFFFF"/>
                </a:solidFill>
              </a:rPr>
              <a:t>	CONSTRAINT FK_Player_Team_ID FOREIGN KEY (Team_ID) REFERENCES Team(Team_ID)</a:t>
            </a:r>
            <a:endParaRPr sz="1000">
              <a:solidFill>
                <a:srgbClr val="FFFFFF"/>
              </a:solidFill>
              <a:latin typeface="Inconsolata"/>
              <a:ea typeface="Inconsolata"/>
              <a:cs typeface="Inconsolata"/>
              <a:sym typeface="Inconsolata"/>
            </a:endParaRPr>
          </a:p>
        </p:txBody>
      </p:sp>
      <p:sp>
        <p:nvSpPr>
          <p:cNvPr id="161" name="Google Shape;161;p17"/>
          <p:cNvSpPr txBox="1"/>
          <p:nvPr/>
        </p:nvSpPr>
        <p:spPr>
          <a:xfrm>
            <a:off x="3942000" y="668250"/>
            <a:ext cx="5103600" cy="233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Inconsolata"/>
                <a:ea typeface="Inconsolata"/>
                <a:cs typeface="Inconsolata"/>
                <a:sym typeface="Inconsolata"/>
              </a:rPr>
              <a:t>INSERT INTO Player VALUES(1, 'Hugo', 'Lloris', 31, 11, 'Tottenham', 'Goalkeeper', 540);</a:t>
            </a:r>
            <a:endParaRPr sz="1000">
              <a:solidFill>
                <a:srgbClr val="FFFFFF"/>
              </a:solidFill>
              <a:latin typeface="Inconsolata"/>
              <a:ea typeface="Inconsolata"/>
              <a:cs typeface="Inconsolata"/>
              <a:sym typeface="Inconsolata"/>
            </a:endParaRPr>
          </a:p>
          <a:p>
            <a:pPr indent="0" lvl="0" marL="0" rtl="0" algn="l">
              <a:lnSpc>
                <a:spcPct val="115000"/>
              </a:lnSpc>
              <a:spcBef>
                <a:spcPts val="0"/>
              </a:spcBef>
              <a:spcAft>
                <a:spcPts val="0"/>
              </a:spcAft>
              <a:buNone/>
            </a:pPr>
            <a:r>
              <a:rPr lang="en" sz="1000">
                <a:solidFill>
                  <a:srgbClr val="FFFFFF"/>
                </a:solidFill>
                <a:latin typeface="Inconsolata"/>
                <a:ea typeface="Inconsolata"/>
                <a:cs typeface="Inconsolata"/>
                <a:sym typeface="Inconsolata"/>
              </a:rPr>
              <a:t>INSERT INTO Player VALUES(2, 'Steve', 'Mandanda', 33, 11, 'Olympique de Marseille', 'Goalkeeper', 90);</a:t>
            </a:r>
            <a:endParaRPr sz="1000">
              <a:solidFill>
                <a:srgbClr val="FFFFFF"/>
              </a:solidFill>
              <a:latin typeface="Inconsolata"/>
              <a:ea typeface="Inconsolata"/>
              <a:cs typeface="Inconsolata"/>
              <a:sym typeface="Inconsolata"/>
            </a:endParaRPr>
          </a:p>
          <a:p>
            <a:pPr indent="0" lvl="0" marL="0" rtl="0" algn="l">
              <a:lnSpc>
                <a:spcPct val="115000"/>
              </a:lnSpc>
              <a:spcBef>
                <a:spcPts val="0"/>
              </a:spcBef>
              <a:spcAft>
                <a:spcPts val="0"/>
              </a:spcAft>
              <a:buNone/>
            </a:pPr>
            <a:r>
              <a:rPr lang="en" sz="1000">
                <a:solidFill>
                  <a:srgbClr val="FFFFFF"/>
                </a:solidFill>
                <a:latin typeface="Inconsolata"/>
                <a:ea typeface="Inconsolata"/>
                <a:cs typeface="Inconsolata"/>
                <a:sym typeface="Inconsolata"/>
              </a:rPr>
              <a:t>INSERT INTO Player VALUES(3, 'Alphonse', 'Areola', 25, 11, 'Paris Saint Germain', 'Goalkeeper', 0);</a:t>
            </a:r>
            <a:endParaRPr sz="1000">
              <a:solidFill>
                <a:srgbClr val="FFFFFF"/>
              </a:solidFill>
              <a:latin typeface="Inconsolata"/>
              <a:ea typeface="Inconsolata"/>
              <a:cs typeface="Inconsolata"/>
              <a:sym typeface="Inconsolata"/>
            </a:endParaRPr>
          </a:p>
          <a:p>
            <a:pPr indent="0" lvl="0" marL="0" rtl="0" algn="l">
              <a:lnSpc>
                <a:spcPct val="115000"/>
              </a:lnSpc>
              <a:spcBef>
                <a:spcPts val="0"/>
              </a:spcBef>
              <a:spcAft>
                <a:spcPts val="0"/>
              </a:spcAft>
              <a:buNone/>
            </a:pPr>
            <a:r>
              <a:rPr lang="en" sz="1000">
                <a:solidFill>
                  <a:srgbClr val="FFFFFF"/>
                </a:solidFill>
                <a:latin typeface="Inconsolata"/>
                <a:ea typeface="Inconsolata"/>
                <a:cs typeface="Inconsolata"/>
                <a:sym typeface="Inconsolata"/>
              </a:rPr>
              <a:t>INSERT INTO Player VALUES(4, 'Rapahel', 'Varane', 25, 11, 'Real Madrid', 'Defender', 630);</a:t>
            </a:r>
            <a:endParaRPr sz="1000">
              <a:solidFill>
                <a:srgbClr val="FFFFFF"/>
              </a:solidFill>
              <a:latin typeface="Inconsolata"/>
              <a:ea typeface="Inconsolata"/>
              <a:cs typeface="Inconsolata"/>
              <a:sym typeface="Inconsolata"/>
            </a:endParaRPr>
          </a:p>
          <a:p>
            <a:pPr indent="0" lvl="0" marL="0" rtl="0" algn="l">
              <a:lnSpc>
                <a:spcPct val="115000"/>
              </a:lnSpc>
              <a:spcBef>
                <a:spcPts val="0"/>
              </a:spcBef>
              <a:spcAft>
                <a:spcPts val="0"/>
              </a:spcAft>
              <a:buNone/>
            </a:pPr>
            <a:r>
              <a:rPr lang="en" sz="1000">
                <a:solidFill>
                  <a:srgbClr val="FFFFFF"/>
                </a:solidFill>
                <a:latin typeface="Inconsolata"/>
                <a:ea typeface="Inconsolata"/>
                <a:cs typeface="Inconsolata"/>
                <a:sym typeface="Inconsolata"/>
              </a:rPr>
              <a:t>INSERT INTO Player VALUES(5, 'Lucas', 'Hernandez', 22, 11, 'Atletico Madrid', 'Defender', 589);</a:t>
            </a:r>
            <a:endParaRPr sz="1000">
              <a:solidFill>
                <a:srgbClr val="FFFFFF"/>
              </a:solidFill>
              <a:latin typeface="Inconsolata"/>
              <a:ea typeface="Inconsolata"/>
              <a:cs typeface="Inconsolata"/>
              <a:sym typeface="Inconsolata"/>
            </a:endParaRPr>
          </a:p>
          <a:p>
            <a:pPr indent="0" lvl="0" marL="0" rtl="0" algn="l">
              <a:lnSpc>
                <a:spcPct val="115000"/>
              </a:lnSpc>
              <a:spcBef>
                <a:spcPts val="0"/>
              </a:spcBef>
              <a:spcAft>
                <a:spcPts val="0"/>
              </a:spcAft>
              <a:buNone/>
            </a:pPr>
            <a:r>
              <a:rPr lang="en" sz="1000">
                <a:solidFill>
                  <a:srgbClr val="FFFFFF"/>
                </a:solidFill>
                <a:latin typeface="Inconsolata"/>
                <a:ea typeface="Inconsolata"/>
                <a:cs typeface="Inconsolata"/>
                <a:sym typeface="Inconsolata"/>
              </a:rPr>
              <a:t>INSERT INTO Player VALUES(6, 'Samuel', 'Umtiti', 24, 11, 'Barcelona FC', 'Defender', 540);</a:t>
            </a:r>
            <a:endParaRPr sz="1000">
              <a:solidFill>
                <a:srgbClr val="FFFFFF"/>
              </a:solidFill>
              <a:latin typeface="Inconsolata"/>
              <a:ea typeface="Inconsolata"/>
              <a:cs typeface="Inconsolata"/>
              <a:sym typeface="Inconsolata"/>
            </a:endParaRPr>
          </a:p>
          <a:p>
            <a:pPr indent="0" lvl="0" marL="0" rtl="0" algn="l">
              <a:lnSpc>
                <a:spcPct val="115000"/>
              </a:lnSpc>
              <a:spcBef>
                <a:spcPts val="0"/>
              </a:spcBef>
              <a:spcAft>
                <a:spcPts val="0"/>
              </a:spcAft>
              <a:buNone/>
            </a:pPr>
            <a:r>
              <a:rPr lang="en" sz="1000">
                <a:solidFill>
                  <a:srgbClr val="FFFFFF"/>
                </a:solidFill>
                <a:latin typeface="Inconsolata"/>
                <a:ea typeface="Inconsolata"/>
                <a:cs typeface="Inconsolata"/>
                <a:sym typeface="Inconsolata"/>
              </a:rPr>
              <a:t>INSERT INTO Player VALUES(7, 'Benjamin', 'Pavard', 22, 11, 'VfB Stuttgart', 'Defender', 540);</a:t>
            </a:r>
            <a:endParaRPr sz="1000">
              <a:solidFill>
                <a:srgbClr val="FFFFFF"/>
              </a:solidFill>
              <a:latin typeface="Inconsolata"/>
              <a:ea typeface="Inconsolata"/>
              <a:cs typeface="Inconsolata"/>
              <a:sym typeface="Inconsolata"/>
            </a:endParaRPr>
          </a:p>
          <a:p>
            <a:pPr indent="0" lvl="0" marL="0" rtl="0" algn="l">
              <a:lnSpc>
                <a:spcPct val="115000"/>
              </a:lnSpc>
              <a:spcBef>
                <a:spcPts val="0"/>
              </a:spcBef>
              <a:spcAft>
                <a:spcPts val="0"/>
              </a:spcAft>
              <a:buNone/>
            </a:pPr>
            <a:r>
              <a:rPr lang="en" sz="1000">
                <a:solidFill>
                  <a:srgbClr val="FFFFFF"/>
                </a:solidFill>
                <a:latin typeface="Inconsolata"/>
                <a:ea typeface="Inconsolata"/>
                <a:cs typeface="Inconsolata"/>
                <a:sym typeface="Inconsolata"/>
              </a:rPr>
              <a:t>INSERT INTO Player VALUES(8, 'Djibril', 'Sidibe', 25, 11, 'AS Monaco', 'Defender', 90);</a:t>
            </a:r>
            <a:endParaRPr sz="1000">
              <a:solidFill>
                <a:srgbClr val="FFFFFF"/>
              </a:solidFill>
              <a:latin typeface="Inconsolata"/>
              <a:ea typeface="Inconsolata"/>
              <a:cs typeface="Inconsolata"/>
              <a:sym typeface="Inconsolata"/>
            </a:endParaRPr>
          </a:p>
          <a:p>
            <a:pPr indent="0" lvl="0" marL="0" rtl="0" algn="l">
              <a:lnSpc>
                <a:spcPct val="115000"/>
              </a:lnSpc>
              <a:spcBef>
                <a:spcPts val="0"/>
              </a:spcBef>
              <a:spcAft>
                <a:spcPts val="0"/>
              </a:spcAft>
              <a:buNone/>
            </a:pPr>
            <a:r>
              <a:rPr lang="en" sz="1000">
                <a:solidFill>
                  <a:srgbClr val="FFFFFF"/>
                </a:solidFill>
                <a:latin typeface="Inconsolata"/>
                <a:ea typeface="Inconsolata"/>
                <a:cs typeface="Inconsolata"/>
                <a:sym typeface="Inconsolata"/>
              </a:rPr>
              <a:t>INSERT INTO Player VALUES(9, 'Presnel', 'Kimpembe', 22, 11, 'Paris Saint Germain', 'Defender', 90);</a:t>
            </a:r>
            <a:endParaRPr sz="1000">
              <a:solidFill>
                <a:srgbClr val="FFFFFF"/>
              </a:solidFill>
              <a:latin typeface="Inconsolata"/>
              <a:ea typeface="Inconsolata"/>
              <a:cs typeface="Inconsolata"/>
              <a:sym typeface="Inconsolata"/>
            </a:endParaRPr>
          </a:p>
          <a:p>
            <a:pPr indent="0" lvl="0" marL="0" rtl="0" algn="l">
              <a:lnSpc>
                <a:spcPct val="115000"/>
              </a:lnSpc>
              <a:spcBef>
                <a:spcPts val="0"/>
              </a:spcBef>
              <a:spcAft>
                <a:spcPts val="0"/>
              </a:spcAft>
              <a:buNone/>
            </a:pPr>
            <a:r>
              <a:rPr lang="en" sz="1000">
                <a:solidFill>
                  <a:srgbClr val="FFFFFF"/>
                </a:solidFill>
                <a:latin typeface="Inconsolata"/>
                <a:ea typeface="Inconsolata"/>
                <a:cs typeface="Inconsolata"/>
                <a:sym typeface="Inconsolata"/>
              </a:rPr>
              <a:t>INSERT INTO Player VALUES(10, 'Benjamin', 'Mendy', 24, 11, 'Manchester City', 'Defender', 41);</a:t>
            </a:r>
            <a:endParaRPr sz="1000">
              <a:solidFill>
                <a:srgbClr val="FFFFFF"/>
              </a:solidFill>
              <a:latin typeface="Inconsolata"/>
              <a:ea typeface="Inconsolata"/>
              <a:cs typeface="Inconsolata"/>
              <a:sym typeface="Inconsolata"/>
            </a:endParaRPr>
          </a:p>
          <a:p>
            <a:pPr indent="0" lvl="0" marL="0" rtl="0" algn="l">
              <a:lnSpc>
                <a:spcPct val="115000"/>
              </a:lnSpc>
              <a:spcBef>
                <a:spcPts val="0"/>
              </a:spcBef>
              <a:spcAft>
                <a:spcPts val="0"/>
              </a:spcAft>
              <a:buNone/>
            </a:pPr>
            <a:r>
              <a:rPr lang="en" sz="1000">
                <a:solidFill>
                  <a:srgbClr val="FFFFFF"/>
                </a:solidFill>
                <a:latin typeface="Inconsolata"/>
                <a:ea typeface="Inconsolata"/>
                <a:cs typeface="Inconsolata"/>
                <a:sym typeface="Inconsolata"/>
              </a:rPr>
              <a:t>INSERT INTO Player VALUES(11, 'Adil', 'Rami', 32, 11, 'Olympique de Marseille', 'Defender', 0);</a:t>
            </a:r>
            <a:endParaRPr sz="1000">
              <a:solidFill>
                <a:srgbClr val="FFFFFF"/>
              </a:solidFill>
              <a:latin typeface="Inconsolata"/>
              <a:ea typeface="Inconsolata"/>
              <a:cs typeface="Inconsolata"/>
              <a:sym typeface="Inconsolata"/>
            </a:endParaRPr>
          </a:p>
          <a:p>
            <a:pPr indent="0" lvl="0" marL="0" rtl="0" algn="l">
              <a:lnSpc>
                <a:spcPct val="115000"/>
              </a:lnSpc>
              <a:spcBef>
                <a:spcPts val="0"/>
              </a:spcBef>
              <a:spcAft>
                <a:spcPts val="0"/>
              </a:spcAft>
              <a:buNone/>
            </a:pPr>
            <a:r>
              <a:rPr lang="en" sz="1000">
                <a:solidFill>
                  <a:srgbClr val="FFFFFF"/>
                </a:solidFill>
                <a:latin typeface="Inconsolata"/>
                <a:ea typeface="Inconsolata"/>
                <a:cs typeface="Inconsolata"/>
                <a:sym typeface="Inconsolata"/>
              </a:rPr>
              <a:t>INSERT INTO Player VALUES(12, 'Ngolo', 'Kanté', 27, 11, 'Chealsea', 'Midfielder', 594);</a:t>
            </a:r>
            <a:endParaRPr sz="1000">
              <a:solidFill>
                <a:srgbClr val="FFFFFF"/>
              </a:solidFill>
              <a:latin typeface="Inconsolata"/>
              <a:ea typeface="Inconsolata"/>
              <a:cs typeface="Inconsolata"/>
              <a:sym typeface="Inconsolata"/>
            </a:endParaRPr>
          </a:p>
          <a:p>
            <a:pPr indent="0" lvl="0" marL="0" rtl="0" algn="l">
              <a:spcBef>
                <a:spcPts val="0"/>
              </a:spcBef>
              <a:spcAft>
                <a:spcPts val="0"/>
              </a:spcAft>
              <a:buNone/>
            </a:pPr>
            <a:r>
              <a:t/>
            </a:r>
            <a:endParaRPr>
              <a:solidFill>
                <a:srgbClr val="FFFFFF"/>
              </a:solidFill>
              <a:latin typeface="Inconsolata"/>
              <a:ea typeface="Inconsolata"/>
              <a:cs typeface="Inconsolata"/>
              <a:sym typeface="Inconsolat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304225" y="2123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Four Simple Queries</a:t>
            </a:r>
            <a:endParaRPr/>
          </a:p>
          <a:p>
            <a:pPr indent="0" lvl="0" marL="0" rtl="0" algn="l">
              <a:spcBef>
                <a:spcPts val="0"/>
              </a:spcBef>
              <a:spcAft>
                <a:spcPts val="0"/>
              </a:spcAft>
              <a:buNone/>
            </a:pPr>
            <a:r>
              <a:rPr lang="en"/>
              <a:t>(based on lecture 6)</a:t>
            </a:r>
            <a:endParaRPr/>
          </a:p>
        </p:txBody>
      </p:sp>
      <p:sp>
        <p:nvSpPr>
          <p:cNvPr id="167" name="Google Shape;167;p18"/>
          <p:cNvSpPr txBox="1"/>
          <p:nvPr>
            <p:ph idx="1" type="body"/>
          </p:nvPr>
        </p:nvSpPr>
        <p:spPr>
          <a:xfrm>
            <a:off x="96000" y="1307850"/>
            <a:ext cx="7416600" cy="3373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Find the first name and last name of the French coaches</a:t>
            </a:r>
            <a:endParaRPr/>
          </a:p>
          <a:p>
            <a:pPr indent="0" lvl="0" marL="457200" rtl="0" algn="l">
              <a:spcBef>
                <a:spcPts val="1600"/>
              </a:spcBef>
              <a:spcAft>
                <a:spcPts val="0"/>
              </a:spcAft>
              <a:buNone/>
            </a:pPr>
            <a:r>
              <a:rPr lang="en">
                <a:latin typeface="Inconsolata"/>
                <a:ea typeface="Inconsolata"/>
                <a:cs typeface="Inconsolata"/>
                <a:sym typeface="Inconsolata"/>
              </a:rPr>
              <a:t>SELECT First_Name, Last_Name FROM Coach WHERE Nationality = 'France';</a:t>
            </a:r>
            <a:endParaRPr>
              <a:latin typeface="Inconsolata"/>
              <a:ea typeface="Inconsolata"/>
              <a:cs typeface="Inconsolata"/>
              <a:sym typeface="Inconsolata"/>
            </a:endParaRPr>
          </a:p>
          <a:p>
            <a:pPr indent="-311150" lvl="0" marL="457200" rtl="0" algn="l">
              <a:spcBef>
                <a:spcPts val="1600"/>
              </a:spcBef>
              <a:spcAft>
                <a:spcPts val="0"/>
              </a:spcAft>
              <a:buSzPts val="1300"/>
              <a:buChar char="●"/>
            </a:pPr>
            <a:r>
              <a:rPr lang="en"/>
              <a:t>Find the club of Eden Hazard</a:t>
            </a:r>
            <a:endParaRPr/>
          </a:p>
          <a:p>
            <a:pPr indent="0" lvl="0" marL="457200" rtl="0" algn="l">
              <a:spcBef>
                <a:spcPts val="1600"/>
              </a:spcBef>
              <a:spcAft>
                <a:spcPts val="0"/>
              </a:spcAft>
              <a:buNone/>
            </a:pPr>
            <a:r>
              <a:rPr lang="en">
                <a:latin typeface="Inconsolata"/>
                <a:ea typeface="Inconsolata"/>
                <a:cs typeface="Inconsolata"/>
                <a:sym typeface="Inconsolata"/>
              </a:rPr>
              <a:t>SELECT Club FROM Player WHERE First_Name = 'Eden' AND Last_Name = 'Hazard';</a:t>
            </a:r>
            <a:endParaRPr>
              <a:latin typeface="Inconsolata"/>
              <a:ea typeface="Inconsolata"/>
              <a:cs typeface="Inconsolata"/>
              <a:sym typeface="Inconsolata"/>
            </a:endParaRPr>
          </a:p>
          <a:p>
            <a:pPr indent="-311150" lvl="0" marL="457200" rtl="0" algn="l">
              <a:spcBef>
                <a:spcPts val="1600"/>
              </a:spcBef>
              <a:spcAft>
                <a:spcPts val="0"/>
              </a:spcAft>
              <a:buSzPts val="1300"/>
              <a:buChar char="●"/>
            </a:pPr>
            <a:r>
              <a:rPr lang="en"/>
              <a:t>Find the first name and last name of American referees</a:t>
            </a:r>
            <a:endParaRPr/>
          </a:p>
          <a:p>
            <a:pPr indent="0" lvl="0" marL="457200" rtl="0" algn="l">
              <a:spcBef>
                <a:spcPts val="1600"/>
              </a:spcBef>
              <a:spcAft>
                <a:spcPts val="0"/>
              </a:spcAft>
              <a:buNone/>
            </a:pPr>
            <a:r>
              <a:rPr lang="en">
                <a:latin typeface="Inconsolata"/>
                <a:ea typeface="Inconsolata"/>
                <a:cs typeface="Inconsolata"/>
                <a:sym typeface="Inconsolata"/>
              </a:rPr>
              <a:t>SELECT First_Name, Last_Name FROM Referee WHERE Nationality = 'United States';</a:t>
            </a:r>
            <a:endParaRPr>
              <a:latin typeface="Inconsolata"/>
              <a:ea typeface="Inconsolata"/>
              <a:cs typeface="Inconsolata"/>
              <a:sym typeface="Inconsolata"/>
            </a:endParaRPr>
          </a:p>
          <a:p>
            <a:pPr indent="-311150" lvl="0" marL="457200" rtl="0" algn="l">
              <a:spcBef>
                <a:spcPts val="1600"/>
              </a:spcBef>
              <a:spcAft>
                <a:spcPts val="0"/>
              </a:spcAft>
              <a:buSzPts val="1300"/>
              <a:buChar char="●"/>
            </a:pPr>
            <a:r>
              <a:rPr lang="en"/>
              <a:t>Find name and capacity of stadiums in Moscow</a:t>
            </a:r>
            <a:endParaRPr/>
          </a:p>
          <a:p>
            <a:pPr indent="0" lvl="0" marL="457200" rtl="0" algn="l">
              <a:spcBef>
                <a:spcPts val="1600"/>
              </a:spcBef>
              <a:spcAft>
                <a:spcPts val="1600"/>
              </a:spcAft>
              <a:buNone/>
            </a:pPr>
            <a:r>
              <a:rPr lang="en">
                <a:latin typeface="Inconsolata"/>
                <a:ea typeface="Inconsolata"/>
                <a:cs typeface="Inconsolata"/>
                <a:sym typeface="Inconsolata"/>
              </a:rPr>
              <a:t>SELECT Name, Capacity FROM Stadium WHERE Location = 'Moscow';</a:t>
            </a:r>
            <a:endParaRPr>
              <a:latin typeface="Inconsolata"/>
              <a:ea typeface="Inconsolata"/>
              <a:cs typeface="Inconsolata"/>
              <a:sym typeface="Inconsolata"/>
            </a:endParaRPr>
          </a:p>
        </p:txBody>
      </p:sp>
      <p:pic>
        <p:nvPicPr>
          <p:cNvPr id="168" name="Google Shape;168;p18"/>
          <p:cNvPicPr preferRelativeResize="0"/>
          <p:nvPr/>
        </p:nvPicPr>
        <p:blipFill rotWithShape="1">
          <a:blip r:embed="rId3">
            <a:alphaModFix/>
          </a:blip>
          <a:srcRect b="16297" l="2321" r="9073" t="24178"/>
          <a:stretch/>
        </p:blipFill>
        <p:spPr>
          <a:xfrm>
            <a:off x="7182000" y="1523475"/>
            <a:ext cx="1390500" cy="438150"/>
          </a:xfrm>
          <a:prstGeom prst="rect">
            <a:avLst/>
          </a:prstGeom>
          <a:noFill/>
          <a:ln>
            <a:noFill/>
          </a:ln>
        </p:spPr>
      </p:pic>
      <p:pic>
        <p:nvPicPr>
          <p:cNvPr id="169" name="Google Shape;169;p18"/>
          <p:cNvPicPr preferRelativeResize="0"/>
          <p:nvPr/>
        </p:nvPicPr>
        <p:blipFill rotWithShape="1">
          <a:blip r:embed="rId4">
            <a:alphaModFix/>
          </a:blip>
          <a:srcRect b="0" l="0" r="27583" t="9901"/>
          <a:stretch/>
        </p:blipFill>
        <p:spPr>
          <a:xfrm>
            <a:off x="7182000" y="2388086"/>
            <a:ext cx="634575" cy="394775"/>
          </a:xfrm>
          <a:prstGeom prst="rect">
            <a:avLst/>
          </a:prstGeom>
          <a:noFill/>
          <a:ln>
            <a:noFill/>
          </a:ln>
        </p:spPr>
      </p:pic>
      <p:pic>
        <p:nvPicPr>
          <p:cNvPr id="170" name="Google Shape;170;p18"/>
          <p:cNvPicPr preferRelativeResize="0"/>
          <p:nvPr/>
        </p:nvPicPr>
        <p:blipFill rotWithShape="1">
          <a:blip r:embed="rId5">
            <a:alphaModFix/>
          </a:blip>
          <a:srcRect b="6926" l="2321" r="9073" t="8813"/>
          <a:stretch/>
        </p:blipFill>
        <p:spPr>
          <a:xfrm>
            <a:off x="7182000" y="3258525"/>
            <a:ext cx="1390500" cy="470300"/>
          </a:xfrm>
          <a:prstGeom prst="rect">
            <a:avLst/>
          </a:prstGeom>
          <a:noFill/>
          <a:ln>
            <a:noFill/>
          </a:ln>
        </p:spPr>
      </p:pic>
      <p:pic>
        <p:nvPicPr>
          <p:cNvPr id="171" name="Google Shape;171;p18"/>
          <p:cNvPicPr preferRelativeResize="0"/>
          <p:nvPr/>
        </p:nvPicPr>
        <p:blipFill rotWithShape="1">
          <a:blip r:embed="rId6">
            <a:alphaModFix/>
          </a:blip>
          <a:srcRect b="9877" l="0" r="2448" t="0"/>
          <a:stretch/>
        </p:blipFill>
        <p:spPr>
          <a:xfrm>
            <a:off x="7182000" y="4097600"/>
            <a:ext cx="1830475" cy="583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Intermediate Queries</a:t>
            </a:r>
            <a:endParaRPr/>
          </a:p>
          <a:p>
            <a:pPr indent="0" lvl="0" marL="0" rtl="0" algn="l">
              <a:spcBef>
                <a:spcPts val="0"/>
              </a:spcBef>
              <a:spcAft>
                <a:spcPts val="0"/>
              </a:spcAft>
              <a:buNone/>
            </a:pPr>
            <a:r>
              <a:rPr lang="en"/>
              <a:t>Based on lecture 7</a:t>
            </a:r>
            <a:endParaRPr/>
          </a:p>
        </p:txBody>
      </p:sp>
      <p:sp>
        <p:nvSpPr>
          <p:cNvPr id="177" name="Google Shape;177;p19"/>
          <p:cNvSpPr txBox="1"/>
          <p:nvPr>
            <p:ph idx="1" type="body"/>
          </p:nvPr>
        </p:nvSpPr>
        <p:spPr>
          <a:xfrm>
            <a:off x="86700" y="16080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Find the average age of Croatian team (Team_Id: 7) and name it Average_Age</a:t>
            </a:r>
            <a:endParaRPr/>
          </a:p>
          <a:p>
            <a:pPr indent="0" lvl="0" marL="0" rtl="0" algn="l">
              <a:spcBef>
                <a:spcPts val="1600"/>
              </a:spcBef>
              <a:spcAft>
                <a:spcPts val="0"/>
              </a:spcAft>
              <a:buNone/>
            </a:pPr>
            <a:r>
              <a:rPr lang="en"/>
              <a:t>	</a:t>
            </a:r>
            <a:r>
              <a:rPr lang="en">
                <a:latin typeface="Inconsolata"/>
                <a:ea typeface="Inconsolata"/>
                <a:cs typeface="Inconsolata"/>
                <a:sym typeface="Inconsolata"/>
              </a:rPr>
              <a:t>SELECT Avg(Age) AS Average_Age FROM Player WHERE Team_Id = 7;</a:t>
            </a:r>
            <a:endParaRPr>
              <a:latin typeface="Inconsolata"/>
              <a:ea typeface="Inconsolata"/>
              <a:cs typeface="Inconsolata"/>
              <a:sym typeface="Inconsolata"/>
            </a:endParaRPr>
          </a:p>
          <a:p>
            <a:pPr indent="-311150" lvl="0" marL="457200" rtl="0" algn="l">
              <a:spcBef>
                <a:spcPts val="1600"/>
              </a:spcBef>
              <a:spcAft>
                <a:spcPts val="0"/>
              </a:spcAft>
              <a:buSzPts val="1300"/>
              <a:buChar char="-"/>
            </a:pPr>
            <a:r>
              <a:rPr lang="en"/>
              <a:t>Find the id of each game and the number of goals associated and name it as Total_Goals</a:t>
            </a:r>
            <a:endParaRPr/>
          </a:p>
          <a:p>
            <a:pPr indent="0" lvl="0" marL="457200" rtl="0" algn="l">
              <a:spcBef>
                <a:spcPts val="1600"/>
              </a:spcBef>
              <a:spcAft>
                <a:spcPts val="0"/>
              </a:spcAft>
              <a:buNone/>
            </a:pPr>
            <a:r>
              <a:rPr lang="en">
                <a:latin typeface="Inconsolata"/>
                <a:ea typeface="Inconsolata"/>
                <a:cs typeface="Inconsolata"/>
                <a:sym typeface="Inconsolata"/>
              </a:rPr>
              <a:t>SELECT Game_Id, Count(Goal_Id) AS Total_Goals FROM Goal GROUP BY Game_Id;</a:t>
            </a:r>
            <a:endParaRPr>
              <a:latin typeface="Inconsolata"/>
              <a:ea typeface="Inconsolata"/>
              <a:cs typeface="Inconsolata"/>
              <a:sym typeface="Inconsolata"/>
            </a:endParaRPr>
          </a:p>
          <a:p>
            <a:pPr indent="-311150" lvl="0" marL="457200" rtl="0" algn="l">
              <a:spcBef>
                <a:spcPts val="1600"/>
              </a:spcBef>
              <a:spcAft>
                <a:spcPts val="0"/>
              </a:spcAft>
              <a:buSzPts val="1300"/>
              <a:buChar char="-"/>
            </a:pPr>
            <a:r>
              <a:rPr lang="en"/>
              <a:t>Find the first name, the last name and the age of the youngest players in the world cup</a:t>
            </a:r>
            <a:endParaRPr/>
          </a:p>
          <a:p>
            <a:pPr indent="0" lvl="0" marL="457200" rtl="0" algn="l">
              <a:spcBef>
                <a:spcPts val="1600"/>
              </a:spcBef>
              <a:spcAft>
                <a:spcPts val="0"/>
              </a:spcAft>
              <a:buNone/>
            </a:pPr>
            <a:r>
              <a:rPr lang="en">
                <a:latin typeface="Inconsolata"/>
                <a:ea typeface="Inconsolata"/>
                <a:cs typeface="Inconsolata"/>
                <a:sym typeface="Inconsolata"/>
              </a:rPr>
              <a:t>SELECT First_Name, Last_Name, Age AS Min_Age FROM Player WHERE Age = (SELECT Min(Age) FROM Player);</a:t>
            </a:r>
            <a:endParaRPr>
              <a:latin typeface="Inconsolata"/>
              <a:ea typeface="Inconsolata"/>
              <a:cs typeface="Inconsolata"/>
              <a:sym typeface="Inconsolata"/>
            </a:endParaRPr>
          </a:p>
          <a:p>
            <a:pPr indent="0" lvl="0" marL="0" rtl="0" algn="l">
              <a:spcBef>
                <a:spcPts val="1600"/>
              </a:spcBef>
              <a:spcAft>
                <a:spcPts val="1600"/>
              </a:spcAft>
              <a:buNone/>
            </a:pPr>
            <a:r>
              <a:t/>
            </a:r>
            <a:endParaRPr/>
          </a:p>
        </p:txBody>
      </p:sp>
      <p:pic>
        <p:nvPicPr>
          <p:cNvPr id="178" name="Google Shape;178;p19"/>
          <p:cNvPicPr preferRelativeResize="0"/>
          <p:nvPr/>
        </p:nvPicPr>
        <p:blipFill rotWithShape="1">
          <a:blip r:embed="rId3">
            <a:alphaModFix/>
          </a:blip>
          <a:srcRect b="15042" l="4694" r="24927" t="13702"/>
          <a:stretch/>
        </p:blipFill>
        <p:spPr>
          <a:xfrm>
            <a:off x="7125600" y="1890000"/>
            <a:ext cx="951900" cy="339350"/>
          </a:xfrm>
          <a:prstGeom prst="rect">
            <a:avLst/>
          </a:prstGeom>
          <a:noFill/>
          <a:ln>
            <a:noFill/>
          </a:ln>
        </p:spPr>
      </p:pic>
      <p:pic>
        <p:nvPicPr>
          <p:cNvPr id="179" name="Google Shape;179;p19"/>
          <p:cNvPicPr preferRelativeResize="0"/>
          <p:nvPr/>
        </p:nvPicPr>
        <p:blipFill>
          <a:blip r:embed="rId4">
            <a:alphaModFix/>
          </a:blip>
          <a:stretch>
            <a:fillRect/>
          </a:stretch>
        </p:blipFill>
        <p:spPr>
          <a:xfrm>
            <a:off x="7125600" y="2571750"/>
            <a:ext cx="1361718" cy="752112"/>
          </a:xfrm>
          <a:prstGeom prst="rect">
            <a:avLst/>
          </a:prstGeom>
          <a:noFill/>
          <a:ln>
            <a:noFill/>
          </a:ln>
        </p:spPr>
      </p:pic>
      <p:pic>
        <p:nvPicPr>
          <p:cNvPr id="180" name="Google Shape;180;p19"/>
          <p:cNvPicPr preferRelativeResize="0"/>
          <p:nvPr/>
        </p:nvPicPr>
        <p:blipFill>
          <a:blip r:embed="rId5">
            <a:alphaModFix/>
          </a:blip>
          <a:stretch>
            <a:fillRect/>
          </a:stretch>
        </p:blipFill>
        <p:spPr>
          <a:xfrm>
            <a:off x="7125600" y="3666250"/>
            <a:ext cx="1980450" cy="4046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Advanced Queries</a:t>
            </a:r>
            <a:endParaRPr/>
          </a:p>
          <a:p>
            <a:pPr indent="0" lvl="0" marL="0" rtl="0" algn="l">
              <a:spcBef>
                <a:spcPts val="0"/>
              </a:spcBef>
              <a:spcAft>
                <a:spcPts val="0"/>
              </a:spcAft>
              <a:buNone/>
            </a:pPr>
            <a:r>
              <a:rPr lang="en"/>
              <a:t>Based on lecture 8</a:t>
            </a:r>
            <a:endParaRPr/>
          </a:p>
        </p:txBody>
      </p:sp>
      <p:sp>
        <p:nvSpPr>
          <p:cNvPr id="186" name="Google Shape;186;p20"/>
          <p:cNvSpPr txBox="1"/>
          <p:nvPr>
            <p:ph idx="1" type="body"/>
          </p:nvPr>
        </p:nvSpPr>
        <p:spPr>
          <a:xfrm>
            <a:off x="170250" y="1746300"/>
            <a:ext cx="7038900" cy="1092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Find first name and last name of  all English players </a:t>
            </a:r>
            <a:endParaRPr/>
          </a:p>
          <a:p>
            <a:pPr indent="0" lvl="0" marL="0" rtl="0" algn="l">
              <a:spcBef>
                <a:spcPts val="1600"/>
              </a:spcBef>
              <a:spcAft>
                <a:spcPts val="0"/>
              </a:spcAft>
              <a:buNone/>
            </a:pPr>
            <a:r>
              <a:rPr lang="en">
                <a:latin typeface="Inconsolata"/>
                <a:ea typeface="Inconsolata"/>
                <a:cs typeface="Inconsolata"/>
                <a:sym typeface="Inconsolata"/>
              </a:rPr>
              <a:t>SELECT p.First_Name, p.Last_Name FROM Player p, Team t WHERE p.Team_Id = t.Team_Id AND t.Country = 'England';</a:t>
            </a:r>
            <a:endParaRPr>
              <a:latin typeface="Inconsolata"/>
              <a:ea typeface="Inconsolata"/>
              <a:cs typeface="Inconsolata"/>
              <a:sym typeface="Inconsolata"/>
            </a:endParaRPr>
          </a:p>
          <a:p>
            <a:pPr indent="0" lvl="0" marL="457200" rtl="0" algn="l">
              <a:spcBef>
                <a:spcPts val="1600"/>
              </a:spcBef>
              <a:spcAft>
                <a:spcPts val="1600"/>
              </a:spcAft>
              <a:buNone/>
            </a:pPr>
            <a:r>
              <a:t/>
            </a:r>
            <a:endParaRPr/>
          </a:p>
        </p:txBody>
      </p:sp>
      <p:pic>
        <p:nvPicPr>
          <p:cNvPr id="187" name="Google Shape;187;p20"/>
          <p:cNvPicPr preferRelativeResize="0"/>
          <p:nvPr/>
        </p:nvPicPr>
        <p:blipFill>
          <a:blip r:embed="rId3">
            <a:alphaModFix/>
          </a:blip>
          <a:stretch>
            <a:fillRect/>
          </a:stretch>
        </p:blipFill>
        <p:spPr>
          <a:xfrm>
            <a:off x="7209150" y="209250"/>
            <a:ext cx="1702925" cy="3639600"/>
          </a:xfrm>
          <a:prstGeom prst="rect">
            <a:avLst/>
          </a:prstGeom>
          <a:noFill/>
          <a:ln>
            <a:noFill/>
          </a:ln>
        </p:spPr>
      </p:pic>
      <p:sp>
        <p:nvSpPr>
          <p:cNvPr id="188" name="Google Shape;188;p20"/>
          <p:cNvSpPr txBox="1"/>
          <p:nvPr>
            <p:ph idx="1" type="body"/>
          </p:nvPr>
        </p:nvSpPr>
        <p:spPr>
          <a:xfrm>
            <a:off x="170247" y="2929875"/>
            <a:ext cx="68835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Find the first name, the last name of the player, the team name and the minute of yellow cards during the finals</a:t>
            </a:r>
            <a:endParaRPr/>
          </a:p>
          <a:p>
            <a:pPr indent="0" lvl="0" marL="0" rtl="0" algn="l">
              <a:spcBef>
                <a:spcPts val="1600"/>
              </a:spcBef>
              <a:spcAft>
                <a:spcPts val="1600"/>
              </a:spcAft>
              <a:buNone/>
            </a:pPr>
            <a:r>
              <a:rPr lang="en">
                <a:latin typeface="Inconsolata"/>
                <a:ea typeface="Inconsolata"/>
                <a:cs typeface="Inconsolata"/>
                <a:sym typeface="Inconsolata"/>
              </a:rPr>
              <a:t>SELECT p.First_Name, p.Last_Name, t.Country, c.Minute FROM Player p, Team t, Game g, Card c WHERE p.Team_Id = t.Team_Id AND p.Player_Id = c.Player_Id AND c.Game_Id = g.Game_Id AND g.Description = 'Finals';</a:t>
            </a:r>
            <a:endParaRPr>
              <a:latin typeface="Inconsolata"/>
              <a:ea typeface="Inconsolata"/>
              <a:cs typeface="Inconsolata"/>
              <a:sym typeface="Inconsolata"/>
            </a:endParaRPr>
          </a:p>
        </p:txBody>
      </p:sp>
      <p:pic>
        <p:nvPicPr>
          <p:cNvPr id="189" name="Google Shape;189;p20"/>
          <p:cNvPicPr preferRelativeResize="0"/>
          <p:nvPr/>
        </p:nvPicPr>
        <p:blipFill>
          <a:blip r:embed="rId4">
            <a:alphaModFix/>
          </a:blip>
          <a:stretch>
            <a:fillRect/>
          </a:stretch>
        </p:blipFill>
        <p:spPr>
          <a:xfrm>
            <a:off x="6405749" y="4147413"/>
            <a:ext cx="2650500" cy="651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1230000" y="292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t>
            </a:r>
            <a:endParaRPr/>
          </a:p>
        </p:txBody>
      </p:sp>
      <p:sp>
        <p:nvSpPr>
          <p:cNvPr id="195" name="Google Shape;195;p21"/>
          <p:cNvSpPr txBox="1"/>
          <p:nvPr>
            <p:ph idx="1" type="body"/>
          </p:nvPr>
        </p:nvSpPr>
        <p:spPr>
          <a:xfrm>
            <a:off x="-79500" y="1422600"/>
            <a:ext cx="4062000" cy="29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457200" marR="0" rtl="0" algn="l">
              <a:lnSpc>
                <a:spcPct val="100000"/>
              </a:lnSpc>
              <a:spcBef>
                <a:spcPts val="1600"/>
              </a:spcBef>
              <a:spcAft>
                <a:spcPts val="0"/>
              </a:spcAft>
              <a:buNone/>
            </a:pPr>
            <a:r>
              <a:rPr lang="en" sz="1200">
                <a:latin typeface="Inconsolata"/>
                <a:ea typeface="Inconsolata"/>
                <a:cs typeface="Inconsolata"/>
                <a:sym typeface="Inconsolata"/>
              </a:rPr>
              <a:t>SELECT p.First_Name, p.Last_Name, p.Age, p.Club, p.Position, p.Minutes_Played, Count(g.Goal_Id) AS Nb_Of_Goals, Count(yc.Card_Id) AS Nb_Of_Yellow_Cards, Count(rc.Card_Id) AS Nb_Of_Red_Cards</a:t>
            </a:r>
            <a:endParaRPr sz="1200">
              <a:latin typeface="Inconsolata"/>
              <a:ea typeface="Inconsolata"/>
              <a:cs typeface="Inconsolata"/>
              <a:sym typeface="Inconsolata"/>
            </a:endParaRPr>
          </a:p>
          <a:p>
            <a:pPr indent="0" lvl="0" marL="457200" marR="0" rtl="0" algn="l">
              <a:lnSpc>
                <a:spcPct val="100000"/>
              </a:lnSpc>
              <a:spcBef>
                <a:spcPts val="0"/>
              </a:spcBef>
              <a:spcAft>
                <a:spcPts val="0"/>
              </a:spcAft>
              <a:buNone/>
            </a:pPr>
            <a:r>
              <a:rPr lang="en" sz="1200">
                <a:latin typeface="Inconsolata"/>
                <a:ea typeface="Inconsolata"/>
                <a:cs typeface="Inconsolata"/>
                <a:sym typeface="Inconsolata"/>
              </a:rPr>
              <a:t>FROM Player p</a:t>
            </a:r>
            <a:endParaRPr sz="1200">
              <a:latin typeface="Inconsolata"/>
              <a:ea typeface="Inconsolata"/>
              <a:cs typeface="Inconsolata"/>
              <a:sym typeface="Inconsolata"/>
            </a:endParaRPr>
          </a:p>
          <a:p>
            <a:pPr indent="0" lvl="0" marL="457200" marR="0" rtl="0" algn="l">
              <a:lnSpc>
                <a:spcPct val="100000"/>
              </a:lnSpc>
              <a:spcBef>
                <a:spcPts val="0"/>
              </a:spcBef>
              <a:spcAft>
                <a:spcPts val="0"/>
              </a:spcAft>
              <a:buNone/>
            </a:pPr>
            <a:r>
              <a:rPr lang="en" sz="1200">
                <a:latin typeface="Inconsolata"/>
                <a:ea typeface="Inconsolata"/>
                <a:cs typeface="Inconsolata"/>
                <a:sym typeface="Inconsolata"/>
              </a:rPr>
              <a:t>LEFT JOIN Goal g ON p.Player_Id = g.Player_Id AND g.Own_Goal = False</a:t>
            </a:r>
            <a:endParaRPr sz="1200">
              <a:latin typeface="Inconsolata"/>
              <a:ea typeface="Inconsolata"/>
              <a:cs typeface="Inconsolata"/>
              <a:sym typeface="Inconsolata"/>
            </a:endParaRPr>
          </a:p>
          <a:p>
            <a:pPr indent="0" lvl="0" marL="457200" marR="0" rtl="0" algn="l">
              <a:lnSpc>
                <a:spcPct val="100000"/>
              </a:lnSpc>
              <a:spcBef>
                <a:spcPts val="0"/>
              </a:spcBef>
              <a:spcAft>
                <a:spcPts val="0"/>
              </a:spcAft>
              <a:buNone/>
            </a:pPr>
            <a:r>
              <a:rPr lang="en" sz="1200">
                <a:latin typeface="Inconsolata"/>
                <a:ea typeface="Inconsolata"/>
                <a:cs typeface="Inconsolata"/>
                <a:sym typeface="Inconsolata"/>
              </a:rPr>
              <a:t>LEFT JOIN Card yc ON p.Player_ID = yc.Player_Id AND yc.Type = 'Yellow'</a:t>
            </a:r>
            <a:endParaRPr sz="1200">
              <a:latin typeface="Inconsolata"/>
              <a:ea typeface="Inconsolata"/>
              <a:cs typeface="Inconsolata"/>
              <a:sym typeface="Inconsolata"/>
            </a:endParaRPr>
          </a:p>
          <a:p>
            <a:pPr indent="0" lvl="0" marL="457200" marR="0" rtl="0" algn="l">
              <a:lnSpc>
                <a:spcPct val="100000"/>
              </a:lnSpc>
              <a:spcBef>
                <a:spcPts val="0"/>
              </a:spcBef>
              <a:spcAft>
                <a:spcPts val="0"/>
              </a:spcAft>
              <a:buNone/>
            </a:pPr>
            <a:r>
              <a:rPr lang="en" sz="1200">
                <a:latin typeface="Inconsolata"/>
                <a:ea typeface="Inconsolata"/>
                <a:cs typeface="Inconsolata"/>
                <a:sym typeface="Inconsolata"/>
              </a:rPr>
              <a:t>LEFT Join Card rc ON p.Player_ID = rc.Player_Id AND rc.Type = 'Red'</a:t>
            </a:r>
            <a:endParaRPr sz="1200">
              <a:latin typeface="Inconsolata"/>
              <a:ea typeface="Inconsolata"/>
              <a:cs typeface="Inconsolata"/>
              <a:sym typeface="Inconsolata"/>
            </a:endParaRPr>
          </a:p>
          <a:p>
            <a:pPr indent="0" lvl="0" marL="457200" marR="0" rtl="0" algn="l">
              <a:lnSpc>
                <a:spcPct val="100000"/>
              </a:lnSpc>
              <a:spcBef>
                <a:spcPts val="0"/>
              </a:spcBef>
              <a:spcAft>
                <a:spcPts val="0"/>
              </a:spcAft>
              <a:buNone/>
            </a:pPr>
            <a:r>
              <a:rPr lang="en" sz="1200">
                <a:latin typeface="Inconsolata"/>
                <a:ea typeface="Inconsolata"/>
                <a:cs typeface="Inconsolata"/>
                <a:sym typeface="Inconsolata"/>
              </a:rPr>
              <a:t>JOIN Team t ON p.Team_Id = t.Team_ID</a:t>
            </a:r>
            <a:endParaRPr sz="1200">
              <a:latin typeface="Inconsolata"/>
              <a:ea typeface="Inconsolata"/>
              <a:cs typeface="Inconsolata"/>
              <a:sym typeface="Inconsolata"/>
            </a:endParaRPr>
          </a:p>
          <a:p>
            <a:pPr indent="0" lvl="0" marL="457200" marR="0" rtl="0" algn="l">
              <a:lnSpc>
                <a:spcPct val="100000"/>
              </a:lnSpc>
              <a:spcBef>
                <a:spcPts val="0"/>
              </a:spcBef>
              <a:spcAft>
                <a:spcPts val="0"/>
              </a:spcAft>
              <a:buNone/>
            </a:pPr>
            <a:r>
              <a:rPr lang="en" sz="1200">
                <a:latin typeface="Inconsolata"/>
                <a:ea typeface="Inconsolata"/>
                <a:cs typeface="Inconsolata"/>
                <a:sym typeface="Inconsolata"/>
              </a:rPr>
              <a:t>WHERE t.Country = 'France'</a:t>
            </a:r>
            <a:endParaRPr sz="1200">
              <a:latin typeface="Inconsolata"/>
              <a:ea typeface="Inconsolata"/>
              <a:cs typeface="Inconsolata"/>
              <a:sym typeface="Inconsolata"/>
            </a:endParaRPr>
          </a:p>
          <a:p>
            <a:pPr indent="0" lvl="0" marL="457200" marR="0" rtl="0" algn="l">
              <a:lnSpc>
                <a:spcPct val="100000"/>
              </a:lnSpc>
              <a:spcBef>
                <a:spcPts val="0"/>
              </a:spcBef>
              <a:spcAft>
                <a:spcPts val="0"/>
              </a:spcAft>
              <a:buNone/>
            </a:pPr>
            <a:r>
              <a:rPr lang="en" sz="1200">
                <a:latin typeface="Inconsolata"/>
                <a:ea typeface="Inconsolata"/>
                <a:cs typeface="Inconsolata"/>
                <a:sym typeface="Inconsolata"/>
              </a:rPr>
              <a:t>GROUP BY p.Player_ID;</a:t>
            </a:r>
            <a:endParaRPr sz="1200">
              <a:latin typeface="Inconsolata"/>
              <a:ea typeface="Inconsolata"/>
              <a:cs typeface="Inconsolata"/>
              <a:sym typeface="Inconsolata"/>
            </a:endParaRPr>
          </a:p>
          <a:p>
            <a:pPr indent="0" lvl="0" marL="457200" marR="0" rtl="0" algn="l">
              <a:lnSpc>
                <a:spcPct val="100000"/>
              </a:lnSpc>
              <a:spcBef>
                <a:spcPts val="0"/>
              </a:spcBef>
              <a:spcAft>
                <a:spcPts val="0"/>
              </a:spcAft>
              <a:buNone/>
            </a:pPr>
            <a:r>
              <a:t/>
            </a:r>
            <a:endParaRPr/>
          </a:p>
          <a:p>
            <a:pPr indent="0" lvl="0" marL="457200" marR="0" rtl="0" algn="l">
              <a:lnSpc>
                <a:spcPct val="100000"/>
              </a:lnSpc>
              <a:spcBef>
                <a:spcPts val="0"/>
              </a:spcBef>
              <a:spcAft>
                <a:spcPts val="0"/>
              </a:spcAft>
              <a:buNone/>
            </a:pPr>
            <a:r>
              <a:t/>
            </a:r>
            <a:endParaRPr/>
          </a:p>
        </p:txBody>
      </p:sp>
      <p:pic>
        <p:nvPicPr>
          <p:cNvPr id="196" name="Google Shape;196;p21"/>
          <p:cNvPicPr preferRelativeResize="0"/>
          <p:nvPr/>
        </p:nvPicPr>
        <p:blipFill>
          <a:blip r:embed="rId3">
            <a:alphaModFix/>
          </a:blip>
          <a:stretch>
            <a:fillRect/>
          </a:stretch>
        </p:blipFill>
        <p:spPr>
          <a:xfrm>
            <a:off x="3689400" y="1918500"/>
            <a:ext cx="5396099" cy="2525950"/>
          </a:xfrm>
          <a:prstGeom prst="rect">
            <a:avLst/>
          </a:prstGeom>
          <a:noFill/>
          <a:ln>
            <a:noFill/>
          </a:ln>
        </p:spPr>
      </p:pic>
      <p:sp>
        <p:nvSpPr>
          <p:cNvPr id="197" name="Google Shape;197;p21"/>
          <p:cNvSpPr txBox="1"/>
          <p:nvPr/>
        </p:nvSpPr>
        <p:spPr>
          <a:xfrm>
            <a:off x="1061550" y="567450"/>
            <a:ext cx="6708600" cy="10446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1600"/>
              </a:spcAft>
              <a:buNone/>
            </a:pPr>
            <a:r>
              <a:rPr lang="en" sz="1800">
                <a:solidFill>
                  <a:schemeClr val="lt1"/>
                </a:solidFill>
                <a:latin typeface="Lato"/>
                <a:ea typeface="Lato"/>
                <a:cs typeface="Lato"/>
                <a:sym typeface="Lato"/>
              </a:rPr>
              <a:t>Find all the player statistics (first name, last name, age, club, position, minutes played, nb of goal, nb of red card, nb of yellow card) of French players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