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4" d="100"/>
          <a:sy n="134" d="100"/>
        </p:scale>
        <p:origin x="437"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Rc63oOnZWbTFga_m7iyCOpVMNwukj7gsjbV8HFEq7xQ/edit?pli=1#slide=id.g25f6af9dd6_0_0" TargetMode="External"/><Relationship Id="rId2" Type="http://schemas.openxmlformats.org/officeDocument/2006/relationships/hyperlink" Target="https://github.com/KevinDLopez/CECS450-Project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ejashvi14/travel-insurance-predic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Project 1 - Travel Insurance Data</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Kevin Lopez, Clarisse Bonang, and Mayank Thacker</a:t>
            </a:r>
          </a:p>
        </p:txBody>
      </p:sp>
      <p:sp>
        <p:nvSpPr>
          <p:cNvPr id="4" name="Date Placeholder 3"/>
          <p:cNvSpPr>
            <a:spLocks noGrp="1"/>
          </p:cNvSpPr>
          <p:nvPr>
            <p:ph type="dt" sz="half" idx="10"/>
          </p:nvPr>
        </p:nvSpPr>
        <p:spPr/>
        <p:txBody>
          <a:bodyPr/>
          <a:lstStyle/>
          <a:p>
            <a:pPr marL="0" lvl="0" indent="0">
              <a:buNone/>
            </a:pPr>
            <a:r>
              <a:t>2024-02-18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85000" lnSpcReduction="20000"/>
          </a:bodyPr>
          <a:lstStyle/>
          <a:p>
            <a:pPr marL="0" lvl="0" indent="0">
              <a:buNone/>
            </a:pPr>
            <a:endParaRPr dirty="0"/>
          </a:p>
          <a:p>
            <a:pPr marL="0" lvl="0" indent="0">
              <a:spcBef>
                <a:spcPts val="3000"/>
              </a:spcBef>
              <a:buNone/>
            </a:pPr>
            <a:r>
              <a:rPr b="1" dirty="0"/>
              <a:t>Age/Income as box-plot</a:t>
            </a:r>
          </a:p>
          <a:p>
            <a:pPr lvl="0"/>
            <a:r>
              <a:rPr dirty="0"/>
              <a:t>This graph contains the same data plotted as the graph before ( Annual Income v Age).</a:t>
            </a:r>
          </a:p>
          <a:p>
            <a:pPr lvl="0"/>
            <a:r>
              <a:rPr dirty="0"/>
              <a:t>This plot shows that the median income(and Interquartile) is higher for those that purchase travel insurance.</a:t>
            </a:r>
          </a:p>
          <a:p>
            <a:pPr lvl="0" indent="0">
              <a:buNone/>
            </a:pPr>
            <a:r>
              <a:rPr sz="900" dirty="0" err="1">
                <a:solidFill>
                  <a:srgbClr val="06287E"/>
                </a:solidFill>
                <a:latin typeface="Courier"/>
              </a:rPr>
              <a:t>ggplot</a:t>
            </a:r>
            <a:r>
              <a:rPr sz="900" dirty="0">
                <a:latin typeface="Courier"/>
              </a:rPr>
              <a:t>(data, </a:t>
            </a:r>
            <a:r>
              <a:rPr sz="900" dirty="0" err="1">
                <a:solidFill>
                  <a:srgbClr val="06287E"/>
                </a:solidFill>
                <a:latin typeface="Courier"/>
              </a:rPr>
              <a:t>aes</a:t>
            </a:r>
            <a:r>
              <a:rPr sz="900" dirty="0">
                <a:latin typeface="Courier"/>
              </a:rPr>
              <a:t>(</a:t>
            </a:r>
            <a:r>
              <a:rPr sz="900" dirty="0">
                <a:solidFill>
                  <a:srgbClr val="7D9029"/>
                </a:solidFill>
                <a:latin typeface="Courier"/>
              </a:rPr>
              <a:t>x =</a:t>
            </a:r>
            <a:r>
              <a:rPr sz="900" dirty="0">
                <a:latin typeface="Courier"/>
              </a:rPr>
              <a:t> </a:t>
            </a:r>
            <a:r>
              <a:rPr sz="900" dirty="0" err="1">
                <a:solidFill>
                  <a:srgbClr val="06287E"/>
                </a:solidFill>
                <a:latin typeface="Courier"/>
              </a:rPr>
              <a:t>as.factor</a:t>
            </a:r>
            <a:r>
              <a:rPr sz="900" dirty="0">
                <a:latin typeface="Courier"/>
              </a:rPr>
              <a:t>(Age), </a:t>
            </a:r>
            <a:r>
              <a:rPr sz="900" dirty="0">
                <a:solidFill>
                  <a:srgbClr val="7D9029"/>
                </a:solidFill>
                <a:latin typeface="Courier"/>
              </a:rPr>
              <a:t>y =</a:t>
            </a:r>
            <a:r>
              <a:rPr sz="900" dirty="0">
                <a:latin typeface="Courier"/>
              </a:rPr>
              <a:t> </a:t>
            </a:r>
            <a:r>
              <a:rPr sz="900" dirty="0" err="1">
                <a:latin typeface="Courier"/>
              </a:rPr>
              <a:t>AnnualIncomeUSD</a:t>
            </a:r>
            <a:r>
              <a:rPr sz="900" dirty="0">
                <a:latin typeface="Courier"/>
              </a:rPr>
              <a:t>, </a:t>
            </a:r>
            <a:r>
              <a:rPr sz="900" dirty="0">
                <a:solidFill>
                  <a:srgbClr val="7D9029"/>
                </a:solidFill>
                <a:latin typeface="Courier"/>
              </a:rPr>
              <a:t>fill=</a:t>
            </a:r>
            <a:r>
              <a:rPr sz="900" dirty="0" err="1">
                <a:solidFill>
                  <a:srgbClr val="06287E"/>
                </a:solidFill>
                <a:latin typeface="Courier"/>
              </a:rPr>
              <a:t>as.factor</a:t>
            </a:r>
            <a:r>
              <a:rPr sz="900" dirty="0">
                <a:latin typeface="Courier"/>
              </a:rPr>
              <a:t>(</a:t>
            </a:r>
            <a:r>
              <a:rPr sz="900" dirty="0" err="1">
                <a:latin typeface="Courier"/>
              </a:rPr>
              <a:t>TravelInsurance</a:t>
            </a:r>
            <a:r>
              <a:rPr sz="900" dirty="0">
                <a:latin typeface="Courier"/>
              </a:rPr>
              <a:t>)  )) </a:t>
            </a:r>
            <a:r>
              <a:rPr sz="900" dirty="0">
                <a:solidFill>
                  <a:srgbClr val="4070A0"/>
                </a:solidFill>
                <a:latin typeface="Courier"/>
              </a:rPr>
              <a:t>+</a:t>
            </a:r>
            <a:r>
              <a:rPr sz="900" dirty="0">
                <a:latin typeface="Courier"/>
              </a:rPr>
              <a:t> </a:t>
            </a:r>
            <a:r>
              <a:rPr sz="900" i="1" dirty="0">
                <a:solidFill>
                  <a:srgbClr val="60A0B0"/>
                </a:solidFill>
                <a:latin typeface="Courier"/>
              </a:rPr>
              <a:t># Plot Age ( min-max) vs </a:t>
            </a:r>
            <a:r>
              <a:rPr sz="900" i="1" dirty="0" err="1">
                <a:solidFill>
                  <a:srgbClr val="60A0B0"/>
                </a:solidFill>
                <a:latin typeface="Courier"/>
              </a:rPr>
              <a:t>AnnualIncomeUSD</a:t>
            </a:r>
            <a:r>
              <a:rPr sz="900" i="1" dirty="0">
                <a:solidFill>
                  <a:srgbClr val="60A0B0"/>
                </a:solidFill>
                <a:latin typeface="Courier"/>
              </a:rPr>
              <a:t> with fill color as </a:t>
            </a:r>
            <a:r>
              <a:rPr sz="900" i="1" dirty="0" err="1">
                <a:solidFill>
                  <a:srgbClr val="60A0B0"/>
                </a:solidFill>
                <a:latin typeface="Courier"/>
              </a:rPr>
              <a:t>TravelInsurance</a:t>
            </a:r>
            <a:br>
              <a:rPr sz="900" dirty="0"/>
            </a:br>
            <a:r>
              <a:rPr sz="900" dirty="0">
                <a:latin typeface="Courier"/>
              </a:rPr>
              <a:t>  </a:t>
            </a:r>
            <a:r>
              <a:rPr sz="900" dirty="0" err="1">
                <a:solidFill>
                  <a:srgbClr val="06287E"/>
                </a:solidFill>
                <a:latin typeface="Courier"/>
              </a:rPr>
              <a:t>geom_boxplot</a:t>
            </a:r>
            <a:r>
              <a:rPr sz="900" dirty="0">
                <a:latin typeface="Courier"/>
              </a:rPr>
              <a:t>() </a:t>
            </a:r>
            <a:r>
              <a:rPr sz="900" dirty="0">
                <a:solidFill>
                  <a:srgbClr val="4070A0"/>
                </a:solidFill>
                <a:latin typeface="Courier"/>
              </a:rPr>
              <a:t>+</a:t>
            </a:r>
            <a:br>
              <a:rPr sz="900" dirty="0"/>
            </a:br>
            <a:r>
              <a:rPr sz="900" dirty="0">
                <a:latin typeface="Courier"/>
              </a:rPr>
              <a:t>  </a:t>
            </a:r>
            <a:r>
              <a:rPr sz="900" dirty="0">
                <a:solidFill>
                  <a:srgbClr val="06287E"/>
                </a:solidFill>
                <a:latin typeface="Courier"/>
              </a:rPr>
              <a:t>labs</a:t>
            </a:r>
            <a:r>
              <a:rPr sz="900" dirty="0">
                <a:latin typeface="Courier"/>
              </a:rPr>
              <a:t>(</a:t>
            </a:r>
            <a:r>
              <a:rPr sz="900" dirty="0">
                <a:solidFill>
                  <a:srgbClr val="7D9029"/>
                </a:solidFill>
                <a:latin typeface="Courier"/>
              </a:rPr>
              <a:t>title =</a:t>
            </a:r>
            <a:r>
              <a:rPr sz="900" dirty="0">
                <a:latin typeface="Courier"/>
              </a:rPr>
              <a:t> </a:t>
            </a:r>
            <a:r>
              <a:rPr sz="900" dirty="0">
                <a:solidFill>
                  <a:srgbClr val="4070A0"/>
                </a:solidFill>
                <a:latin typeface="Courier"/>
              </a:rPr>
              <a:t>"Box Plot of Annual Income by Age"</a:t>
            </a:r>
            <a:r>
              <a:rPr sz="900" dirty="0">
                <a:latin typeface="Courier"/>
              </a:rPr>
              <a:t>, </a:t>
            </a:r>
            <a:r>
              <a:rPr sz="900" dirty="0">
                <a:solidFill>
                  <a:srgbClr val="7D9029"/>
                </a:solidFill>
                <a:latin typeface="Courier"/>
              </a:rPr>
              <a:t>x =</a:t>
            </a:r>
            <a:r>
              <a:rPr sz="900" dirty="0">
                <a:latin typeface="Courier"/>
              </a:rPr>
              <a:t> </a:t>
            </a:r>
            <a:r>
              <a:rPr sz="900" dirty="0">
                <a:solidFill>
                  <a:srgbClr val="4070A0"/>
                </a:solidFill>
                <a:latin typeface="Courier"/>
              </a:rPr>
              <a:t>"Age"</a:t>
            </a:r>
            <a:r>
              <a:rPr sz="900" dirty="0">
                <a:latin typeface="Courier"/>
              </a:rPr>
              <a:t>, </a:t>
            </a:r>
            <a:r>
              <a:rPr sz="900" dirty="0">
                <a:solidFill>
                  <a:srgbClr val="7D9029"/>
                </a:solidFill>
                <a:latin typeface="Courier"/>
              </a:rPr>
              <a:t>y =</a:t>
            </a:r>
            <a:r>
              <a:rPr sz="900" dirty="0">
                <a:latin typeface="Courier"/>
              </a:rPr>
              <a:t> </a:t>
            </a:r>
            <a:r>
              <a:rPr sz="900" dirty="0">
                <a:solidFill>
                  <a:srgbClr val="4070A0"/>
                </a:solidFill>
                <a:latin typeface="Courier"/>
              </a:rPr>
              <a:t>"Annual Income"</a:t>
            </a:r>
            <a:r>
              <a:rPr sz="900" dirty="0">
                <a:latin typeface="Courier"/>
              </a:rPr>
              <a:t>, </a:t>
            </a:r>
            <a:r>
              <a:rPr sz="900" dirty="0">
                <a:solidFill>
                  <a:srgbClr val="7D9029"/>
                </a:solidFill>
                <a:latin typeface="Courier"/>
              </a:rPr>
              <a:t>fill =</a:t>
            </a:r>
            <a:r>
              <a:rPr sz="900" dirty="0">
                <a:latin typeface="Courier"/>
              </a:rPr>
              <a:t> </a:t>
            </a:r>
            <a:r>
              <a:rPr sz="900" dirty="0">
                <a:solidFill>
                  <a:srgbClr val="4070A0"/>
                </a:solidFill>
                <a:latin typeface="Courier"/>
              </a:rPr>
              <a:t>"Travel\</a:t>
            </a:r>
            <a:r>
              <a:rPr sz="900" dirty="0" err="1">
                <a:solidFill>
                  <a:srgbClr val="4070A0"/>
                </a:solidFill>
                <a:latin typeface="Courier"/>
              </a:rPr>
              <a:t>nInsurance</a:t>
            </a:r>
            <a:r>
              <a:rPr sz="900" dirty="0">
                <a:solidFill>
                  <a:srgbClr val="4070A0"/>
                </a:solidFill>
                <a:latin typeface="Courier"/>
              </a:rPr>
              <a:t>"</a:t>
            </a:r>
            <a:r>
              <a:rPr sz="900" dirty="0">
                <a:latin typeface="Courier"/>
              </a:rPr>
              <a:t> ) </a:t>
            </a:r>
            <a:r>
              <a:rPr sz="900" dirty="0">
                <a:solidFill>
                  <a:srgbClr val="4070A0"/>
                </a:solidFill>
                <a:latin typeface="Courier"/>
              </a:rPr>
              <a:t>+</a:t>
            </a:r>
            <a:r>
              <a:rPr sz="900" dirty="0">
                <a:latin typeface="Courier"/>
              </a:rPr>
              <a:t> </a:t>
            </a:r>
            <a:r>
              <a:rPr sz="900" i="1" dirty="0">
                <a:solidFill>
                  <a:srgbClr val="60A0B0"/>
                </a:solidFill>
                <a:latin typeface="Courier"/>
              </a:rPr>
              <a:t># Sets the title and label for </a:t>
            </a:r>
            <a:r>
              <a:rPr sz="900" i="1" dirty="0" err="1">
                <a:solidFill>
                  <a:srgbClr val="60A0B0"/>
                </a:solidFill>
                <a:latin typeface="Courier"/>
              </a:rPr>
              <a:t>x,y</a:t>
            </a:r>
            <a:r>
              <a:rPr sz="900" i="1" dirty="0">
                <a:solidFill>
                  <a:srgbClr val="60A0B0"/>
                </a:solidFill>
                <a:latin typeface="Courier"/>
              </a:rPr>
              <a:t> axis and legend title</a:t>
            </a:r>
            <a:br>
              <a:rPr sz="900" dirty="0"/>
            </a:br>
            <a:r>
              <a:rPr sz="900" dirty="0">
                <a:latin typeface="Courier"/>
              </a:rPr>
              <a:t>  </a:t>
            </a:r>
            <a:r>
              <a:rPr sz="900" dirty="0" err="1">
                <a:solidFill>
                  <a:srgbClr val="06287E"/>
                </a:solidFill>
                <a:latin typeface="Courier"/>
              </a:rPr>
              <a:t>scale_y_continuous</a:t>
            </a:r>
            <a:r>
              <a:rPr sz="900" dirty="0">
                <a:latin typeface="Courier"/>
              </a:rPr>
              <a:t>(</a:t>
            </a:r>
            <a:r>
              <a:rPr sz="900" dirty="0">
                <a:solidFill>
                  <a:srgbClr val="7D9029"/>
                </a:solidFill>
                <a:latin typeface="Courier"/>
              </a:rPr>
              <a:t>labels =</a:t>
            </a:r>
            <a:r>
              <a:rPr sz="900" dirty="0">
                <a:latin typeface="Courier"/>
              </a:rPr>
              <a:t> scales</a:t>
            </a:r>
            <a:r>
              <a:rPr sz="900" dirty="0">
                <a:solidFill>
                  <a:srgbClr val="4070A0"/>
                </a:solidFill>
                <a:latin typeface="Courier"/>
              </a:rPr>
              <a:t>::</a:t>
            </a:r>
            <a:r>
              <a:rPr sz="900" dirty="0" err="1">
                <a:solidFill>
                  <a:srgbClr val="06287E"/>
                </a:solidFill>
                <a:latin typeface="Courier"/>
              </a:rPr>
              <a:t>dollar_format</a:t>
            </a:r>
            <a:r>
              <a:rPr sz="900" dirty="0">
                <a:latin typeface="Courier"/>
              </a:rPr>
              <a:t>(), </a:t>
            </a:r>
            <a:r>
              <a:rPr sz="900" dirty="0">
                <a:solidFill>
                  <a:srgbClr val="7D9029"/>
                </a:solidFill>
                <a:latin typeface="Courier"/>
              </a:rPr>
              <a:t>breaks =</a:t>
            </a:r>
            <a:r>
              <a:rPr sz="900" dirty="0">
                <a:latin typeface="Courier"/>
              </a:rPr>
              <a:t> </a:t>
            </a:r>
            <a:r>
              <a:rPr sz="900" dirty="0">
                <a:solidFill>
                  <a:srgbClr val="06287E"/>
                </a:solidFill>
                <a:latin typeface="Courier"/>
              </a:rPr>
              <a:t>seq</a:t>
            </a:r>
            <a:r>
              <a:rPr sz="900" dirty="0">
                <a:latin typeface="Courier"/>
              </a:rPr>
              <a:t>(</a:t>
            </a:r>
            <a:r>
              <a:rPr sz="900" dirty="0">
                <a:solidFill>
                  <a:srgbClr val="7D9029"/>
                </a:solidFill>
                <a:latin typeface="Courier"/>
              </a:rPr>
              <a:t>from =</a:t>
            </a:r>
            <a:r>
              <a:rPr sz="900" dirty="0">
                <a:latin typeface="Courier"/>
              </a:rPr>
              <a:t> </a:t>
            </a:r>
            <a:r>
              <a:rPr sz="900" dirty="0">
                <a:solidFill>
                  <a:srgbClr val="06287E"/>
                </a:solidFill>
                <a:latin typeface="Courier"/>
              </a:rPr>
              <a:t>min</a:t>
            </a:r>
            <a:r>
              <a:rPr sz="900" dirty="0">
                <a:latin typeface="Courier"/>
              </a:rPr>
              <a:t>(</a:t>
            </a:r>
            <a:r>
              <a:rPr sz="900" dirty="0" err="1">
                <a:latin typeface="Courier"/>
              </a:rPr>
              <a:t>data</a:t>
            </a:r>
            <a:r>
              <a:rPr sz="900" dirty="0" err="1">
                <a:solidFill>
                  <a:srgbClr val="4070A0"/>
                </a:solidFill>
                <a:latin typeface="Courier"/>
              </a:rPr>
              <a:t>$</a:t>
            </a:r>
            <a:r>
              <a:rPr sz="900" dirty="0" err="1">
                <a:latin typeface="Courier"/>
              </a:rPr>
              <a:t>AnnualIncomeUSD</a:t>
            </a:r>
            <a:r>
              <a:rPr sz="900" dirty="0">
                <a:latin typeface="Courier"/>
              </a:rPr>
              <a:t>), </a:t>
            </a:r>
            <a:r>
              <a:rPr sz="900" dirty="0">
                <a:solidFill>
                  <a:srgbClr val="7D9029"/>
                </a:solidFill>
                <a:latin typeface="Courier"/>
              </a:rPr>
              <a:t>to =</a:t>
            </a:r>
            <a:r>
              <a:rPr sz="900" dirty="0">
                <a:latin typeface="Courier"/>
              </a:rPr>
              <a:t> </a:t>
            </a:r>
            <a:r>
              <a:rPr sz="900" dirty="0">
                <a:solidFill>
                  <a:srgbClr val="06287E"/>
                </a:solidFill>
                <a:latin typeface="Courier"/>
              </a:rPr>
              <a:t>max</a:t>
            </a:r>
            <a:r>
              <a:rPr sz="900" dirty="0">
                <a:latin typeface="Courier"/>
              </a:rPr>
              <a:t>(</a:t>
            </a:r>
            <a:r>
              <a:rPr sz="900" dirty="0" err="1">
                <a:latin typeface="Courier"/>
              </a:rPr>
              <a:t>data</a:t>
            </a:r>
            <a:r>
              <a:rPr sz="900" dirty="0" err="1">
                <a:solidFill>
                  <a:srgbClr val="4070A0"/>
                </a:solidFill>
                <a:latin typeface="Courier"/>
              </a:rPr>
              <a:t>$</a:t>
            </a:r>
            <a:r>
              <a:rPr sz="900" dirty="0" err="1">
                <a:latin typeface="Courier"/>
              </a:rPr>
              <a:t>AnnualIncomeUSD</a:t>
            </a:r>
            <a:r>
              <a:rPr sz="900" dirty="0">
                <a:latin typeface="Courier"/>
              </a:rPr>
              <a:t>), </a:t>
            </a:r>
            <a:r>
              <a:rPr sz="900" dirty="0">
                <a:solidFill>
                  <a:srgbClr val="7D9029"/>
                </a:solidFill>
                <a:latin typeface="Courier"/>
              </a:rPr>
              <a:t>by =</a:t>
            </a:r>
            <a:r>
              <a:rPr sz="900" dirty="0">
                <a:latin typeface="Courier"/>
              </a:rPr>
              <a:t> </a:t>
            </a:r>
            <a:r>
              <a:rPr sz="900" dirty="0">
                <a:solidFill>
                  <a:srgbClr val="40A070"/>
                </a:solidFill>
                <a:latin typeface="Courier"/>
              </a:rPr>
              <a:t>2000</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Formats the y-axis labels as dollars and increase by 2k </a:t>
            </a:r>
            <a:br>
              <a:rPr sz="900" dirty="0"/>
            </a:br>
            <a:r>
              <a:rPr sz="900" dirty="0">
                <a:latin typeface="Courier"/>
              </a:rPr>
              <a:t>  </a:t>
            </a:r>
            <a:r>
              <a:rPr sz="900" i="1" dirty="0">
                <a:solidFill>
                  <a:srgbClr val="60A0B0"/>
                </a:solidFill>
                <a:latin typeface="Courier"/>
              </a:rPr>
              <a:t># change the text of legend title </a:t>
            </a:r>
            <a:br>
              <a:rPr sz="900" dirty="0"/>
            </a:br>
            <a:r>
              <a:rPr sz="900" dirty="0">
                <a:latin typeface="Courier"/>
              </a:rPr>
              <a:t>  </a:t>
            </a:r>
            <a:r>
              <a:rPr sz="900" dirty="0" err="1">
                <a:solidFill>
                  <a:srgbClr val="06287E"/>
                </a:solidFill>
                <a:latin typeface="Courier"/>
              </a:rPr>
              <a:t>scale_fill_manual</a:t>
            </a:r>
            <a:r>
              <a:rPr sz="900" dirty="0">
                <a:latin typeface="Courier"/>
              </a:rPr>
              <a:t>(</a:t>
            </a:r>
            <a:r>
              <a:rPr sz="900" dirty="0">
                <a:solidFill>
                  <a:srgbClr val="7D9029"/>
                </a:solidFill>
                <a:latin typeface="Courier"/>
              </a:rPr>
              <a:t>values =</a:t>
            </a:r>
            <a:r>
              <a:rPr sz="900" dirty="0">
                <a:latin typeface="Courier"/>
              </a:rPr>
              <a:t> </a:t>
            </a:r>
            <a:r>
              <a:rPr sz="900" dirty="0">
                <a:solidFill>
                  <a:srgbClr val="06287E"/>
                </a:solidFill>
                <a:latin typeface="Courier"/>
              </a:rPr>
              <a:t>c</a:t>
            </a:r>
            <a:r>
              <a:rPr sz="900" dirty="0">
                <a:latin typeface="Courier"/>
              </a:rPr>
              <a:t>(</a:t>
            </a:r>
            <a:r>
              <a:rPr sz="900" dirty="0">
                <a:solidFill>
                  <a:srgbClr val="4070A0"/>
                </a:solidFill>
                <a:latin typeface="Courier"/>
              </a:rPr>
              <a:t>"0"</a:t>
            </a:r>
            <a:r>
              <a:rPr sz="900" dirty="0">
                <a:latin typeface="Courier"/>
              </a:rPr>
              <a:t> </a:t>
            </a:r>
            <a:r>
              <a:rPr sz="900" dirty="0">
                <a:solidFill>
                  <a:srgbClr val="007020"/>
                </a:solidFill>
                <a:latin typeface="Courier"/>
              </a:rPr>
              <a:t>=</a:t>
            </a:r>
            <a:r>
              <a:rPr sz="900" dirty="0">
                <a:latin typeface="Courier"/>
              </a:rPr>
              <a:t> </a:t>
            </a:r>
            <a:r>
              <a:rPr sz="900" dirty="0">
                <a:solidFill>
                  <a:srgbClr val="4070A0"/>
                </a:solidFill>
                <a:latin typeface="Courier"/>
              </a:rPr>
              <a:t>"gray"</a:t>
            </a:r>
            <a:r>
              <a:rPr sz="900" dirty="0">
                <a:latin typeface="Courier"/>
              </a:rPr>
              <a:t>, </a:t>
            </a:r>
            <a:r>
              <a:rPr sz="900" dirty="0">
                <a:solidFill>
                  <a:srgbClr val="4070A0"/>
                </a:solidFill>
                <a:latin typeface="Courier"/>
              </a:rPr>
              <a:t>"1"</a:t>
            </a:r>
            <a:r>
              <a:rPr sz="900" dirty="0">
                <a:latin typeface="Courier"/>
              </a:rPr>
              <a:t> </a:t>
            </a:r>
            <a:r>
              <a:rPr sz="900" dirty="0">
                <a:solidFill>
                  <a:srgbClr val="007020"/>
                </a:solidFill>
                <a:latin typeface="Courier"/>
              </a:rPr>
              <a:t>=</a:t>
            </a:r>
            <a:r>
              <a:rPr sz="900" dirty="0">
                <a:latin typeface="Courier"/>
              </a:rPr>
              <a:t> </a:t>
            </a:r>
            <a:r>
              <a:rPr sz="900" dirty="0">
                <a:solidFill>
                  <a:srgbClr val="4070A0"/>
                </a:solidFill>
                <a:latin typeface="Courier"/>
              </a:rPr>
              <a:t>"orange"</a:t>
            </a:r>
            <a:r>
              <a:rPr sz="900" dirty="0">
                <a:latin typeface="Courier"/>
              </a:rPr>
              <a:t>), </a:t>
            </a:r>
            <a:r>
              <a:rPr sz="900" dirty="0">
                <a:solidFill>
                  <a:srgbClr val="7D9029"/>
                </a:solidFill>
                <a:latin typeface="Courier"/>
              </a:rPr>
              <a:t>labels =</a:t>
            </a:r>
            <a:r>
              <a:rPr sz="900" dirty="0">
                <a:latin typeface="Courier"/>
              </a:rPr>
              <a:t> </a:t>
            </a:r>
            <a:r>
              <a:rPr sz="900" dirty="0">
                <a:solidFill>
                  <a:srgbClr val="06287E"/>
                </a:solidFill>
                <a:latin typeface="Courier"/>
              </a:rPr>
              <a:t>c</a:t>
            </a:r>
            <a:r>
              <a:rPr sz="900" dirty="0">
                <a:latin typeface="Courier"/>
              </a:rPr>
              <a:t>(</a:t>
            </a:r>
            <a:r>
              <a:rPr sz="900" dirty="0">
                <a:solidFill>
                  <a:srgbClr val="4070A0"/>
                </a:solidFill>
                <a:latin typeface="Courier"/>
              </a:rPr>
              <a:t>"No"</a:t>
            </a:r>
            <a:r>
              <a:rPr sz="900" dirty="0">
                <a:latin typeface="Courier"/>
              </a:rPr>
              <a:t>, </a:t>
            </a:r>
            <a:r>
              <a:rPr sz="900" dirty="0">
                <a:solidFill>
                  <a:srgbClr val="4070A0"/>
                </a:solidFill>
                <a:latin typeface="Courier"/>
              </a:rPr>
              <a:t>"Yes"</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Sets custom colors and labels for the legend</a:t>
            </a:r>
            <a:br>
              <a:rPr sz="900" dirty="0"/>
            </a:br>
            <a:r>
              <a:rPr sz="900" dirty="0">
                <a:latin typeface="Courier"/>
              </a:rPr>
              <a:t>  </a:t>
            </a:r>
            <a:r>
              <a:rPr sz="900" dirty="0" err="1">
                <a:solidFill>
                  <a:srgbClr val="06287E"/>
                </a:solidFill>
                <a:latin typeface="Courier"/>
              </a:rPr>
              <a:t>theme_light</a:t>
            </a:r>
            <a:r>
              <a:rPr sz="900" dirty="0">
                <a:latin typeface="Courier"/>
              </a:rPr>
              <a:t>() </a:t>
            </a:r>
            <a:r>
              <a:rPr sz="900" dirty="0">
                <a:solidFill>
                  <a:srgbClr val="4070A0"/>
                </a:solidFill>
                <a:latin typeface="Courier"/>
              </a:rPr>
              <a:t>+</a:t>
            </a:r>
            <a:r>
              <a:rPr sz="900" dirty="0">
                <a:latin typeface="Courier"/>
              </a:rPr>
              <a:t>  </a:t>
            </a:r>
            <a:br>
              <a:rPr sz="900" dirty="0"/>
            </a:br>
            <a:r>
              <a:rPr sz="900" dirty="0">
                <a:latin typeface="Courier"/>
              </a:rPr>
              <a:t>  </a:t>
            </a:r>
            <a:r>
              <a:rPr sz="900" dirty="0">
                <a:solidFill>
                  <a:srgbClr val="06287E"/>
                </a:solidFill>
                <a:latin typeface="Courier"/>
              </a:rPr>
              <a:t>theme</a:t>
            </a:r>
            <a:r>
              <a:rPr sz="900" dirty="0">
                <a:latin typeface="Courier"/>
              </a:rPr>
              <a:t>(  </a:t>
            </a:r>
            <a:r>
              <a:rPr sz="900" dirty="0" err="1">
                <a:solidFill>
                  <a:srgbClr val="7D9029"/>
                </a:solidFill>
                <a:latin typeface="Courier"/>
              </a:rPr>
              <a:t>plot.title</a:t>
            </a:r>
            <a:r>
              <a:rPr sz="900" dirty="0">
                <a:solidFill>
                  <a:srgbClr val="7D9029"/>
                </a:solidFill>
                <a:latin typeface="Courier"/>
              </a:rPr>
              <a:t> =</a:t>
            </a:r>
            <a:r>
              <a:rPr sz="900" dirty="0">
                <a:latin typeface="Courier"/>
              </a:rPr>
              <a:t> </a:t>
            </a:r>
            <a:r>
              <a:rPr sz="900" dirty="0" err="1">
                <a:solidFill>
                  <a:srgbClr val="06287E"/>
                </a:solidFill>
                <a:latin typeface="Courier"/>
              </a:rPr>
              <a:t>element_text</a:t>
            </a:r>
            <a:r>
              <a:rPr sz="900" dirty="0">
                <a:latin typeface="Courier"/>
              </a:rPr>
              <a:t>(</a:t>
            </a:r>
            <a:r>
              <a:rPr sz="900" dirty="0" err="1">
                <a:solidFill>
                  <a:srgbClr val="7D9029"/>
                </a:solidFill>
                <a:latin typeface="Courier"/>
              </a:rPr>
              <a:t>hjust</a:t>
            </a:r>
            <a:r>
              <a:rPr sz="900" dirty="0">
                <a:solidFill>
                  <a:srgbClr val="7D9029"/>
                </a:solidFill>
                <a:latin typeface="Courier"/>
              </a:rPr>
              <a:t> =</a:t>
            </a:r>
            <a:r>
              <a:rPr sz="900" dirty="0">
                <a:latin typeface="Courier"/>
              </a:rPr>
              <a:t> </a:t>
            </a:r>
            <a:r>
              <a:rPr sz="900" dirty="0">
                <a:solidFill>
                  <a:srgbClr val="40A070"/>
                </a:solidFill>
                <a:latin typeface="Courier"/>
              </a:rPr>
              <a:t>0.5</a:t>
            </a:r>
            <a:r>
              <a:rPr sz="900" dirty="0">
                <a:latin typeface="Courier"/>
              </a:rPr>
              <a:t>)  ) </a:t>
            </a:r>
            <a:r>
              <a:rPr sz="900" i="1" dirty="0">
                <a:solidFill>
                  <a:srgbClr val="60A0B0"/>
                </a:solidFill>
                <a:latin typeface="Courier"/>
              </a:rPr>
              <a:t># Centers the plot title</a:t>
            </a:r>
          </a:p>
        </p:txBody>
      </p:sp>
      <p:pic>
        <p:nvPicPr>
          <p:cNvPr id="2" name="Picture 1" descr="Project_code_files/figure-pptx/unnamed-chunk-8-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Work breakdown:</a:t>
            </a:r>
          </a:p>
        </p:txBody>
      </p:sp>
      <p:sp>
        <p:nvSpPr>
          <p:cNvPr id="3" name="Content Placeholder 2"/>
          <p:cNvSpPr>
            <a:spLocks noGrp="1"/>
          </p:cNvSpPr>
          <p:nvPr>
            <p:ph idx="1"/>
          </p:nvPr>
        </p:nvSpPr>
        <p:spPr/>
        <p:txBody>
          <a:bodyPr>
            <a:noAutofit/>
          </a:bodyPr>
          <a:lstStyle/>
          <a:p>
            <a:pPr marL="0" lvl="0" indent="0">
              <a:spcBef>
                <a:spcPts val="3000"/>
              </a:spcBef>
              <a:buNone/>
            </a:pPr>
            <a:r>
              <a:rPr sz="1400" b="1" dirty="0"/>
              <a:t>Kevin Lopez</a:t>
            </a:r>
          </a:p>
          <a:p>
            <a:pPr lvl="0"/>
            <a:r>
              <a:rPr sz="1400" dirty="0"/>
              <a:t>Create shared </a:t>
            </a:r>
            <a:r>
              <a:rPr sz="1400" dirty="0" err="1"/>
              <a:t>Rmd</a:t>
            </a:r>
            <a:r>
              <a:rPr sz="1400" dirty="0"/>
              <a:t> file and combined code from team members. </a:t>
            </a:r>
            <a:r>
              <a:rPr sz="1400" dirty="0">
                <a:hlinkClick r:id="rId2"/>
              </a:rPr>
              <a:t>GitHub Repository</a:t>
            </a:r>
          </a:p>
          <a:p>
            <a:pPr lvl="0"/>
            <a:r>
              <a:rPr sz="1400" dirty="0"/>
              <a:t>Created Report using </a:t>
            </a:r>
            <a:r>
              <a:rPr sz="1400" dirty="0" err="1"/>
              <a:t>Rmd</a:t>
            </a:r>
            <a:r>
              <a:rPr sz="1400" dirty="0"/>
              <a:t> ( Not much work, Started </a:t>
            </a:r>
            <a:r>
              <a:rPr sz="1400" dirty="0" err="1"/>
              <a:t>Rmd</a:t>
            </a:r>
            <a:r>
              <a:rPr sz="1400" dirty="0"/>
              <a:t> to be well </a:t>
            </a:r>
            <a:r>
              <a:rPr sz="1400" dirty="0" err="1"/>
              <a:t>formated</a:t>
            </a:r>
            <a:r>
              <a:rPr sz="1400" dirty="0"/>
              <a:t> for word).</a:t>
            </a:r>
          </a:p>
          <a:p>
            <a:pPr lvl="0"/>
            <a:r>
              <a:rPr sz="1400" dirty="0"/>
              <a:t>Created Graph 4 and Graph 5,6.</a:t>
            </a:r>
          </a:p>
          <a:p>
            <a:pPr marL="0" lvl="0" indent="0">
              <a:spcBef>
                <a:spcPts val="3000"/>
              </a:spcBef>
              <a:buNone/>
            </a:pPr>
            <a:r>
              <a:rPr sz="1400" b="1" dirty="0"/>
              <a:t>Clarisse Bonang</a:t>
            </a:r>
          </a:p>
          <a:p>
            <a:pPr lvl="0"/>
            <a:r>
              <a:rPr sz="1400" dirty="0"/>
              <a:t>Created Graph 3. And description/analysis of other graphs.</a:t>
            </a:r>
          </a:p>
          <a:p>
            <a:pPr lvl="0"/>
            <a:r>
              <a:rPr sz="1400" dirty="0"/>
              <a:t>Worked on </a:t>
            </a:r>
            <a:r>
              <a:rPr sz="1400" dirty="0">
                <a:hlinkClick r:id="rId3"/>
              </a:rPr>
              <a:t>PPT</a:t>
            </a:r>
            <a:r>
              <a:rPr sz="1400" dirty="0"/>
              <a:t>, and report.</a:t>
            </a:r>
          </a:p>
          <a:p>
            <a:pPr marL="0" lvl="0" indent="0">
              <a:spcBef>
                <a:spcPts val="3000"/>
              </a:spcBef>
              <a:buNone/>
            </a:pPr>
            <a:r>
              <a:rPr sz="1400" b="1" dirty="0"/>
              <a:t>Mayank Thacker</a:t>
            </a:r>
          </a:p>
          <a:p>
            <a:pPr lvl="0"/>
            <a:r>
              <a:rPr sz="1400" dirty="0"/>
              <a:t>Created Graph 1, 2.</a:t>
            </a:r>
          </a:p>
          <a:p>
            <a:pPr lvl="0"/>
            <a:r>
              <a:rPr sz="1400" dirty="0"/>
              <a:t>Created Worked on </a:t>
            </a:r>
            <a:r>
              <a:rPr sz="1400" dirty="0">
                <a:hlinkClick r:id="rId3"/>
              </a:rPr>
              <a:t>PPT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Explain the dataset</a:t>
            </a:r>
          </a:p>
        </p:txBody>
      </p:sp>
      <p:sp>
        <p:nvSpPr>
          <p:cNvPr id="3" name="Content Placeholder 2"/>
          <p:cNvSpPr>
            <a:spLocks noGrp="1"/>
          </p:cNvSpPr>
          <p:nvPr>
            <p:ph idx="1"/>
          </p:nvPr>
        </p:nvSpPr>
        <p:spPr/>
        <p:txBody>
          <a:bodyPr>
            <a:noAutofit/>
          </a:bodyPr>
          <a:lstStyle/>
          <a:p>
            <a:pPr marL="0" lvl="0" indent="0">
              <a:buNone/>
            </a:pPr>
            <a:r>
              <a:rPr sz="1050" dirty="0"/>
              <a:t>The travel insurance dataset provides valuable information about travelers, offering insights into their travel insurance purchasing decisions. In addition, the dataset includes details such as age, income, employment status, and more to highlight factors influencing insurance choices. With 10 columns and 1986 rows, the data offers robust information for conducting insightful analyses and patterns within the dataset.</a:t>
            </a:r>
          </a:p>
          <a:p>
            <a:pPr lvl="0"/>
            <a:r>
              <a:rPr sz="1050" dirty="0"/>
              <a:t>The data was collected at Guru Gobind Singh Indraprastha University (GGSIPU).</a:t>
            </a:r>
          </a:p>
          <a:p>
            <a:pPr lvl="0"/>
            <a:r>
              <a:rPr sz="1050" dirty="0"/>
              <a:t>To access the dataset please visit </a:t>
            </a:r>
            <a:r>
              <a:rPr sz="1050" dirty="0" err="1">
                <a:hlinkClick r:id="rId2"/>
              </a:rPr>
              <a:t>kaggle</a:t>
            </a:r>
            <a:r>
              <a:rPr sz="1050" dirty="0"/>
              <a:t>.</a:t>
            </a:r>
          </a:p>
          <a:p>
            <a:pPr lvl="0"/>
            <a:r>
              <a:rPr sz="1050" dirty="0"/>
              <a:t>The dataset was collected from India.</a:t>
            </a:r>
          </a:p>
          <a:p>
            <a:pPr marL="0" lvl="0" indent="0">
              <a:spcBef>
                <a:spcPts val="3000"/>
              </a:spcBef>
              <a:buNone/>
            </a:pPr>
            <a:r>
              <a:rPr sz="1050" b="1" dirty="0"/>
              <a:t>The columns are:</a:t>
            </a:r>
          </a:p>
          <a:p>
            <a:pPr marL="0" lvl="0" indent="0">
              <a:buNone/>
            </a:pPr>
            <a:r>
              <a:rPr sz="1050" b="1" dirty="0"/>
              <a:t>Age</a:t>
            </a:r>
            <a:r>
              <a:rPr sz="1050" dirty="0"/>
              <a:t>- Age Of The Customer</a:t>
            </a:r>
          </a:p>
          <a:p>
            <a:pPr marL="0" lvl="0" indent="0">
              <a:buNone/>
            </a:pPr>
            <a:r>
              <a:rPr sz="1050" b="1" dirty="0"/>
              <a:t>Employment Type</a:t>
            </a:r>
            <a:r>
              <a:rPr sz="1050" dirty="0"/>
              <a:t>- The Sector In Which Customer Is Employed</a:t>
            </a:r>
          </a:p>
          <a:p>
            <a:pPr marL="0" lvl="0" indent="0">
              <a:buNone/>
            </a:pPr>
            <a:r>
              <a:rPr sz="1050" b="1" dirty="0" err="1"/>
              <a:t>GraduateOrNot</a:t>
            </a:r>
            <a:r>
              <a:rPr sz="1050" dirty="0"/>
              <a:t>- Whether The Customer Is College Graduate Or Not</a:t>
            </a:r>
          </a:p>
          <a:p>
            <a:pPr marL="0" lvl="0" indent="0">
              <a:buNone/>
            </a:pPr>
            <a:r>
              <a:rPr sz="1050" b="1" dirty="0" err="1"/>
              <a:t>AnnualIncome</a:t>
            </a:r>
            <a:r>
              <a:rPr sz="1050" dirty="0"/>
              <a:t>- The Yearly Income Of The Customer In Indian Rupees[Rounded To Nearest 50 Thousand Rupees]</a:t>
            </a:r>
          </a:p>
          <a:p>
            <a:pPr marL="0" lvl="0" indent="0">
              <a:buNone/>
            </a:pPr>
            <a:r>
              <a:rPr sz="1050" b="1" dirty="0" err="1"/>
              <a:t>FamilyMembers</a:t>
            </a:r>
            <a:r>
              <a:rPr sz="1050" dirty="0"/>
              <a:t>- Number Of Members In Customer’s Family</a:t>
            </a:r>
          </a:p>
          <a:p>
            <a:pPr marL="0" lvl="0" indent="0">
              <a:buNone/>
            </a:pPr>
            <a:r>
              <a:rPr sz="1050" b="1" dirty="0" err="1"/>
              <a:t>ChronicDisease</a:t>
            </a:r>
            <a:r>
              <a:rPr sz="1050" dirty="0"/>
              <a:t>- Whether The Customer Suffers From Any Major Disease Or Conditions Like Diabetes/High BP or </a:t>
            </a:r>
            <a:r>
              <a:rPr sz="1050" dirty="0" err="1"/>
              <a:t>Asthama,etc</a:t>
            </a:r>
            <a:r>
              <a:rPr sz="1050" dirty="0"/>
              <a:t>.</a:t>
            </a:r>
          </a:p>
          <a:p>
            <a:pPr marL="0" lvl="0" indent="0">
              <a:buNone/>
            </a:pPr>
            <a:r>
              <a:rPr sz="1050" b="1" dirty="0" err="1"/>
              <a:t>FrequentFlyer</a:t>
            </a:r>
            <a:r>
              <a:rPr sz="1050" dirty="0"/>
              <a:t>- Derived Data Based On Customer’s History Of Booking Air Tickets On </a:t>
            </a:r>
            <a:r>
              <a:rPr sz="1050" dirty="0" err="1"/>
              <a:t>Atleast</a:t>
            </a:r>
            <a:r>
              <a:rPr sz="1050" dirty="0"/>
              <a:t> 4 Different Instances In The Last 2 Years[2017-2019].</a:t>
            </a:r>
          </a:p>
          <a:p>
            <a:pPr marL="0" lvl="0" indent="0">
              <a:buNone/>
            </a:pPr>
            <a:r>
              <a:rPr sz="1050" b="1" dirty="0" err="1"/>
              <a:t>EverTravelledAbroad</a:t>
            </a:r>
            <a:r>
              <a:rPr sz="1050" dirty="0"/>
              <a:t>- Has The Customer Ever Travelled To A Foreign Country[Not Necessarily Using The Company’s Services]</a:t>
            </a:r>
          </a:p>
          <a:p>
            <a:pPr marL="0" lvl="0" indent="0">
              <a:buNone/>
            </a:pPr>
            <a:r>
              <a:rPr sz="1050" b="1" dirty="0" err="1"/>
              <a:t>TravelInsurance</a:t>
            </a:r>
            <a:r>
              <a:rPr sz="1050" dirty="0"/>
              <a:t>- Did The Customer Buy Travel Insurance Package During Introductory Offering Held In The Year 2019.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Load the Dataset</a:t>
            </a:r>
          </a:p>
        </p:txBody>
      </p:sp>
      <p:graphicFrame>
        <p:nvGraphicFramePr>
          <p:cNvPr id="242923200" name="Table 242923199"/>
          <p:cNvGraphicFramePr>
            <a:graphicFrameLocks noGrp="1"/>
          </p:cNvGraphicFramePr>
          <p:nvPr/>
        </p:nvGraphicFramePr>
        <p:xfrm>
          <a:off x="914400" y="1828800"/>
          <a:ext cx="5943600" cy="2915920"/>
        </p:xfrm>
        <a:graphic>
          <a:graphicData uri="http://schemas.openxmlformats.org/drawingml/2006/table">
            <a:tbl>
              <a:tblPr/>
              <a:tblGrid>
                <a:gridCol w="1828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640080">
                  <a:extLst>
                    <a:ext uri="{9D8B030D-6E8A-4147-A177-3AD203B41FA5}">
                      <a16:colId xmlns:a16="http://schemas.microsoft.com/office/drawing/2014/main" val="20008"/>
                    </a:ext>
                  </a:extLst>
                </a:gridCol>
                <a:gridCol w="640080">
                  <a:extLst>
                    <a:ext uri="{9D8B030D-6E8A-4147-A177-3AD203B41FA5}">
                      <a16:colId xmlns:a16="http://schemas.microsoft.com/office/drawing/2014/main" val="20009"/>
                    </a:ext>
                  </a:extLst>
                </a:gridCol>
              </a:tblGrid>
              <a:tr h="228600">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X</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Age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Employment.Type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GraduateOrNot</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AnnualIncome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FamilyMembers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ChronicDiseases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FrequentFlyer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EverTravelledAbroad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TravelInsurance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Government Sector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1,250,000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1,150,000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graphicFrame>
        <p:nvGraphicFramePr>
          <p:cNvPr id="767752657" name="Table 767752656"/>
          <p:cNvGraphicFramePr>
            <a:graphicFrameLocks noGrp="1"/>
          </p:cNvGraphicFramePr>
          <p:nvPr/>
        </p:nvGraphicFramePr>
        <p:xfrm>
          <a:off x="914400" y="1828800"/>
          <a:ext cx="6583680" cy="2915920"/>
        </p:xfrm>
        <a:graphic>
          <a:graphicData uri="http://schemas.openxmlformats.org/drawingml/2006/table">
            <a:tbl>
              <a:tblPr/>
              <a:tblGrid>
                <a:gridCol w="1828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640080">
                  <a:extLst>
                    <a:ext uri="{9D8B030D-6E8A-4147-A177-3AD203B41FA5}">
                      <a16:colId xmlns:a16="http://schemas.microsoft.com/office/drawing/2014/main" val="20008"/>
                    </a:ext>
                  </a:extLst>
                </a:gridCol>
                <a:gridCol w="640080">
                  <a:extLst>
                    <a:ext uri="{9D8B030D-6E8A-4147-A177-3AD203B41FA5}">
                      <a16:colId xmlns:a16="http://schemas.microsoft.com/office/drawing/2014/main" val="20009"/>
                    </a:ext>
                  </a:extLst>
                </a:gridCol>
                <a:gridCol w="640080">
                  <a:extLst>
                    <a:ext uri="{9D8B030D-6E8A-4147-A177-3AD203B41FA5}">
                      <a16:colId xmlns:a16="http://schemas.microsoft.com/office/drawing/2014/main" val="20010"/>
                    </a:ext>
                  </a:extLst>
                </a:gridCol>
              </a:tblGrid>
              <a:tr h="228600">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X</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dirty="0">
                          <a:solidFill>
                            <a:srgbClr val="000000">
                              <a:alpha val="100000"/>
                            </a:srgbClr>
                          </a:solidFill>
                          <a:latin typeface="Arial"/>
                          <a:cs typeface="Arial"/>
                          <a:sym typeface="Arial"/>
                        </a:rPr>
                        <a:t>Age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Employment.Type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GraduateOrNot</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AnnualIncome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FamilyMembers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ChronicDiseases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FrequentFlyer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EverTravelledAbroad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TravelInsurance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FFA500">
                              <a:alpha val="100000"/>
                            </a:srgbClr>
                          </a:solidFill>
                          <a:latin typeface="Arial"/>
                          <a:cs typeface="Arial"/>
                          <a:sym typeface="Arial"/>
                        </a:rPr>
                        <a:t>AnnualIncomeUSD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Government Sector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4,800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1,250,000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15,000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6,000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8,400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8,400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1,150,000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dirty="0">
                          <a:solidFill>
                            <a:srgbClr val="FFA500">
                              <a:alpha val="100000"/>
                            </a:srgbClr>
                          </a:solidFill>
                          <a:latin typeface="Arial"/>
                          <a:cs typeface="Arial"/>
                          <a:sym typeface="Arial"/>
                        </a:rPr>
                        <a:t>13,800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sp>
        <p:nvSpPr>
          <p:cNvPr id="8" name="Content Placeholder 7">
            <a:extLst>
              <a:ext uri="{FF2B5EF4-FFF2-40B4-BE49-F238E27FC236}">
                <a16:creationId xmlns:a16="http://schemas.microsoft.com/office/drawing/2014/main" id="{246A43EE-C738-DE8B-84D8-862ACDFE11E7}"/>
              </a:ext>
            </a:extLst>
          </p:cNvPr>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1 - Frequency of Age Distribution</a:t>
            </a:r>
          </a:p>
        </p:txBody>
      </p:sp>
      <p:sp>
        <p:nvSpPr>
          <p:cNvPr id="4" name="Text Placeholder 3"/>
          <p:cNvSpPr>
            <a:spLocks noGrp="1"/>
          </p:cNvSpPr>
          <p:nvPr>
            <p:ph type="body" sz="half" idx="2"/>
          </p:nvPr>
        </p:nvSpPr>
        <p:spPr>
          <a:xfrm>
            <a:off x="337185" y="1076326"/>
            <a:ext cx="3128329" cy="3609974"/>
          </a:xfrm>
        </p:spPr>
        <p:txBody>
          <a:bodyPr/>
          <a:lstStyle/>
          <a:p>
            <a:pPr marL="0" lvl="0" indent="0">
              <a:buNone/>
            </a:pPr>
            <a:r>
              <a:rPr dirty="0"/>
              <a:t>The histogram represents the frequency distribution of individual ages in the dataset. It provides insights into the prevalence of various age groups within the dataset. For instance, 28 years old has the highest frequency, followed by 34 years old. Beyond these notable frequencies, there is an even distribution across the remaining age categories, highlighting a balanced representation amongst the age values.</a:t>
            </a:r>
          </a:p>
          <a:p>
            <a:pPr lvl="0"/>
            <a:r>
              <a:rPr dirty="0"/>
              <a:t>The histogram shows the frequency of each individual age in the dataset. It provides insights into the prevalence of different age groups within the dataset.</a:t>
            </a:r>
          </a:p>
          <a:p>
            <a:pPr lvl="0"/>
            <a:r>
              <a:rPr dirty="0"/>
              <a:t>28 years old has the highest frequency</a:t>
            </a:r>
          </a:p>
          <a:p>
            <a:pPr lvl="0" indent="0">
              <a:buNone/>
            </a:pPr>
            <a:r>
              <a:rPr sz="1000" dirty="0" err="1">
                <a:solidFill>
                  <a:srgbClr val="06287E"/>
                </a:solidFill>
                <a:latin typeface="Courier"/>
              </a:rPr>
              <a:t>ggplot</a:t>
            </a:r>
            <a:r>
              <a:rPr sz="1000" dirty="0">
                <a:latin typeface="Courier"/>
              </a:rPr>
              <a:t>(data, </a:t>
            </a:r>
            <a:r>
              <a:rPr sz="1000" dirty="0" err="1">
                <a:solidFill>
                  <a:srgbClr val="06287E"/>
                </a:solidFill>
                <a:latin typeface="Courier"/>
              </a:rPr>
              <a:t>aes</a:t>
            </a:r>
            <a:r>
              <a:rPr sz="1000" dirty="0">
                <a:latin typeface="Courier"/>
              </a:rPr>
              <a:t>(</a:t>
            </a:r>
            <a:r>
              <a:rPr sz="1000" dirty="0">
                <a:solidFill>
                  <a:srgbClr val="7D9029"/>
                </a:solidFill>
                <a:latin typeface="Courier"/>
              </a:rPr>
              <a:t>x =</a:t>
            </a:r>
            <a:r>
              <a:rPr sz="1000" dirty="0">
                <a:latin typeface="Courier"/>
              </a:rPr>
              <a:t> </a:t>
            </a:r>
            <a:r>
              <a:rPr sz="1000" dirty="0">
                <a:solidFill>
                  <a:srgbClr val="06287E"/>
                </a:solidFill>
                <a:latin typeface="Courier"/>
              </a:rPr>
              <a:t>factor</a:t>
            </a:r>
            <a:r>
              <a:rPr sz="1000" dirty="0">
                <a:latin typeface="Courier"/>
              </a:rPr>
              <a:t>(Age))) </a:t>
            </a:r>
            <a:r>
              <a:rPr sz="1000" dirty="0">
                <a:solidFill>
                  <a:srgbClr val="4070A0"/>
                </a:solidFill>
                <a:latin typeface="Courier"/>
              </a:rPr>
              <a:t>+</a:t>
            </a:r>
            <a:br>
              <a:rPr sz="1000" dirty="0"/>
            </a:br>
            <a:r>
              <a:rPr sz="1000" dirty="0">
                <a:latin typeface="Courier"/>
              </a:rPr>
              <a:t>  </a:t>
            </a:r>
            <a:r>
              <a:rPr sz="1000" dirty="0" err="1">
                <a:solidFill>
                  <a:srgbClr val="06287E"/>
                </a:solidFill>
                <a:latin typeface="Courier"/>
              </a:rPr>
              <a:t>geom_bar</a:t>
            </a:r>
            <a:r>
              <a:rPr sz="1000" dirty="0">
                <a:latin typeface="Courier"/>
              </a:rPr>
              <a:t>(</a:t>
            </a:r>
            <a:r>
              <a:rPr sz="1000" dirty="0">
                <a:solidFill>
                  <a:srgbClr val="7D9029"/>
                </a:solidFill>
                <a:latin typeface="Courier"/>
              </a:rPr>
              <a:t>fill =</a:t>
            </a:r>
            <a:r>
              <a:rPr sz="1000" dirty="0">
                <a:latin typeface="Courier"/>
              </a:rPr>
              <a:t> </a:t>
            </a:r>
            <a:r>
              <a:rPr sz="1000" dirty="0">
                <a:solidFill>
                  <a:srgbClr val="4070A0"/>
                </a:solidFill>
                <a:latin typeface="Courier"/>
              </a:rPr>
              <a:t>"</a:t>
            </a:r>
            <a:r>
              <a:rPr sz="1000" dirty="0" err="1">
                <a:solidFill>
                  <a:srgbClr val="4070A0"/>
                </a:solidFill>
                <a:latin typeface="Courier"/>
              </a:rPr>
              <a:t>lightcoral</a:t>
            </a:r>
            <a:r>
              <a:rPr sz="1000" dirty="0">
                <a:solidFill>
                  <a:srgbClr val="4070A0"/>
                </a:solidFill>
                <a:latin typeface="Courier"/>
              </a:rPr>
              <a:t>"</a:t>
            </a:r>
            <a:r>
              <a:rPr sz="1000" dirty="0">
                <a:latin typeface="Courier"/>
              </a:rPr>
              <a:t>, </a:t>
            </a:r>
            <a:r>
              <a:rPr sz="1000" dirty="0">
                <a:solidFill>
                  <a:srgbClr val="7D9029"/>
                </a:solidFill>
                <a:latin typeface="Courier"/>
              </a:rPr>
              <a:t>color =</a:t>
            </a:r>
            <a:r>
              <a:rPr sz="1000" dirty="0">
                <a:latin typeface="Courier"/>
              </a:rPr>
              <a:t> </a:t>
            </a:r>
            <a:r>
              <a:rPr sz="1000" dirty="0">
                <a:solidFill>
                  <a:srgbClr val="4070A0"/>
                </a:solidFill>
                <a:latin typeface="Courier"/>
              </a:rPr>
              <a:t>"black"</a:t>
            </a:r>
            <a:r>
              <a:rPr sz="1000" dirty="0">
                <a:latin typeface="Courier"/>
              </a:rPr>
              <a:t>) </a:t>
            </a:r>
            <a:r>
              <a:rPr sz="1000" dirty="0">
                <a:solidFill>
                  <a:srgbClr val="4070A0"/>
                </a:solidFill>
                <a:latin typeface="Courier"/>
              </a:rPr>
              <a:t>+</a:t>
            </a:r>
            <a:r>
              <a:rPr sz="1000" dirty="0">
                <a:latin typeface="Courier"/>
              </a:rPr>
              <a:t> </a:t>
            </a:r>
            <a:r>
              <a:rPr sz="1000" i="1" dirty="0">
                <a:solidFill>
                  <a:srgbClr val="60A0B0"/>
                </a:solidFill>
                <a:latin typeface="Courier"/>
              </a:rPr>
              <a:t># create histogram based on Age. </a:t>
            </a:r>
            <a:br>
              <a:rPr sz="1000" dirty="0"/>
            </a:br>
            <a:r>
              <a:rPr sz="1000" dirty="0">
                <a:latin typeface="Courier"/>
              </a:rPr>
              <a:t>  </a:t>
            </a:r>
            <a:r>
              <a:rPr sz="1000" dirty="0">
                <a:solidFill>
                  <a:srgbClr val="06287E"/>
                </a:solidFill>
                <a:latin typeface="Courier"/>
              </a:rPr>
              <a:t>labs</a:t>
            </a:r>
            <a:r>
              <a:rPr sz="1000" dirty="0">
                <a:latin typeface="Courier"/>
              </a:rPr>
              <a:t>(</a:t>
            </a:r>
            <a:r>
              <a:rPr sz="1000" dirty="0">
                <a:solidFill>
                  <a:srgbClr val="7D9029"/>
                </a:solidFill>
                <a:latin typeface="Courier"/>
              </a:rPr>
              <a:t>title =</a:t>
            </a:r>
            <a:r>
              <a:rPr sz="1000" dirty="0">
                <a:latin typeface="Courier"/>
              </a:rPr>
              <a:t> </a:t>
            </a:r>
            <a:r>
              <a:rPr sz="1000" dirty="0">
                <a:solidFill>
                  <a:srgbClr val="4070A0"/>
                </a:solidFill>
                <a:latin typeface="Courier"/>
              </a:rPr>
              <a:t>"Frequency of Each Age"</a:t>
            </a:r>
            <a:r>
              <a:rPr sz="1000" dirty="0">
                <a:latin typeface="Courier"/>
              </a:rPr>
              <a:t>, </a:t>
            </a:r>
            <a:r>
              <a:rPr sz="1000" dirty="0">
                <a:solidFill>
                  <a:srgbClr val="7D9029"/>
                </a:solidFill>
                <a:latin typeface="Courier"/>
              </a:rPr>
              <a:t>x =</a:t>
            </a:r>
            <a:r>
              <a:rPr sz="1000" dirty="0">
                <a:latin typeface="Courier"/>
              </a:rPr>
              <a:t> </a:t>
            </a:r>
            <a:r>
              <a:rPr sz="1000" dirty="0">
                <a:solidFill>
                  <a:srgbClr val="4070A0"/>
                </a:solidFill>
                <a:latin typeface="Courier"/>
              </a:rPr>
              <a:t>"Age"</a:t>
            </a:r>
            <a:r>
              <a:rPr sz="1000" dirty="0">
                <a:latin typeface="Courier"/>
              </a:rPr>
              <a:t>, </a:t>
            </a:r>
            <a:r>
              <a:rPr sz="1000" dirty="0">
                <a:solidFill>
                  <a:srgbClr val="7D9029"/>
                </a:solidFill>
                <a:latin typeface="Courier"/>
              </a:rPr>
              <a:t>y =</a:t>
            </a:r>
            <a:r>
              <a:rPr sz="1000" dirty="0">
                <a:latin typeface="Courier"/>
              </a:rPr>
              <a:t> </a:t>
            </a:r>
            <a:r>
              <a:rPr sz="1000" dirty="0">
                <a:solidFill>
                  <a:srgbClr val="4070A0"/>
                </a:solidFill>
                <a:latin typeface="Courier"/>
              </a:rPr>
              <a:t>"Frequency"</a:t>
            </a:r>
            <a:r>
              <a:rPr sz="1000" dirty="0">
                <a:latin typeface="Courier"/>
              </a:rPr>
              <a:t>) </a:t>
            </a:r>
            <a:r>
              <a:rPr sz="1000" i="1" dirty="0">
                <a:solidFill>
                  <a:srgbClr val="60A0B0"/>
                </a:solidFill>
                <a:latin typeface="Courier"/>
              </a:rPr>
              <a:t># add title and labels for </a:t>
            </a:r>
            <a:r>
              <a:rPr sz="1000" i="1" dirty="0" err="1">
                <a:solidFill>
                  <a:srgbClr val="60A0B0"/>
                </a:solidFill>
                <a:latin typeface="Courier"/>
              </a:rPr>
              <a:t>x,y</a:t>
            </a:r>
            <a:r>
              <a:rPr sz="1000" i="1" dirty="0">
                <a:solidFill>
                  <a:srgbClr val="60A0B0"/>
                </a:solidFill>
                <a:latin typeface="Courier"/>
              </a:rPr>
              <a:t> axis</a:t>
            </a:r>
          </a:p>
        </p:txBody>
      </p:sp>
      <p:pic>
        <p:nvPicPr>
          <p:cNvPr id="3" name="Picture 1" descr="Project_code_files/figure-pptx/unnamed-chunk-3-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2 - Annual Income Density</a:t>
            </a:r>
          </a:p>
        </p:txBody>
      </p:sp>
      <p:sp>
        <p:nvSpPr>
          <p:cNvPr id="4" name="Text Placeholder 3"/>
          <p:cNvSpPr>
            <a:spLocks noGrp="1"/>
          </p:cNvSpPr>
          <p:nvPr>
            <p:ph type="body" sz="half" idx="2"/>
          </p:nvPr>
        </p:nvSpPr>
        <p:spPr/>
        <p:txBody>
          <a:bodyPr>
            <a:normAutofit fontScale="92500" lnSpcReduction="10000"/>
          </a:bodyPr>
          <a:lstStyle/>
          <a:p>
            <a:pPr marL="0" lvl="0" indent="0">
              <a:buNone/>
            </a:pPr>
            <a:r>
              <a:rPr dirty="0"/>
              <a:t>The graph represents the probability density distribution across a range of annual income values, constrained between a minimum of $3600 and a maximum of $21600. Peaks in probability density occur at $5600, $9600, and $13600. However, the graph highlights a dip in probability density between $9600 to $11600 and $17600 to $19600. Based on these probabilities, we anticipate a higher frequency of annual incomes at $5600, $9600, and $13600, indicating a slight disparity within our population pool concerning annual income distributions.</a:t>
            </a:r>
          </a:p>
          <a:p>
            <a:pPr lvl="0"/>
            <a:r>
              <a:rPr dirty="0"/>
              <a:t>The graph shows the probability density of Annual Income.</a:t>
            </a:r>
          </a:p>
          <a:p>
            <a:pPr lvl="0"/>
            <a:r>
              <a:rPr dirty="0"/>
              <a:t>X-axis: “Annual Income”, Y-axis: “Density”.</a:t>
            </a:r>
          </a:p>
          <a:p>
            <a:pPr lvl="0" indent="0">
              <a:buNone/>
            </a:pPr>
            <a:r>
              <a:rPr sz="800" dirty="0" err="1">
                <a:solidFill>
                  <a:srgbClr val="06287E"/>
                </a:solidFill>
                <a:latin typeface="Courier"/>
              </a:rPr>
              <a:t>ggplot</a:t>
            </a:r>
            <a:r>
              <a:rPr sz="800" dirty="0">
                <a:latin typeface="Courier"/>
              </a:rPr>
              <a:t>(data, </a:t>
            </a:r>
            <a:r>
              <a:rPr sz="800" dirty="0" err="1">
                <a:solidFill>
                  <a:srgbClr val="06287E"/>
                </a:solidFill>
                <a:latin typeface="Courier"/>
              </a:rPr>
              <a:t>aes</a:t>
            </a:r>
            <a:r>
              <a:rPr sz="800" dirty="0">
                <a:latin typeface="Courier"/>
              </a:rPr>
              <a:t>(</a:t>
            </a:r>
            <a:r>
              <a:rPr sz="800" dirty="0">
                <a:solidFill>
                  <a:srgbClr val="7D9029"/>
                </a:solidFill>
                <a:latin typeface="Courier"/>
              </a:rPr>
              <a:t>x =</a:t>
            </a:r>
            <a:r>
              <a:rPr sz="800" dirty="0">
                <a:latin typeface="Courier"/>
              </a:rPr>
              <a:t> </a:t>
            </a:r>
            <a:r>
              <a:rPr sz="800" dirty="0" err="1">
                <a:latin typeface="Courier"/>
              </a:rPr>
              <a:t>AnnualIncomeUSD</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Set the x-axis to </a:t>
            </a:r>
            <a:r>
              <a:rPr sz="800" i="1" dirty="0" err="1">
                <a:solidFill>
                  <a:srgbClr val="60A0B0"/>
                </a:solidFill>
                <a:latin typeface="Courier"/>
              </a:rPr>
              <a:t>AnnualIncome</a:t>
            </a:r>
            <a:br>
              <a:rPr sz="800" dirty="0"/>
            </a:br>
            <a:r>
              <a:rPr sz="800" dirty="0">
                <a:latin typeface="Courier"/>
              </a:rPr>
              <a:t>  </a:t>
            </a:r>
            <a:r>
              <a:rPr sz="800" dirty="0" err="1">
                <a:solidFill>
                  <a:srgbClr val="06287E"/>
                </a:solidFill>
                <a:latin typeface="Courier"/>
              </a:rPr>
              <a:t>geom_density</a:t>
            </a:r>
            <a:r>
              <a:rPr sz="800" dirty="0">
                <a:latin typeface="Courier"/>
              </a:rPr>
              <a:t>(</a:t>
            </a:r>
            <a:r>
              <a:rPr sz="800" dirty="0">
                <a:solidFill>
                  <a:srgbClr val="7D9029"/>
                </a:solidFill>
                <a:latin typeface="Courier"/>
              </a:rPr>
              <a:t>fill =</a:t>
            </a:r>
            <a:r>
              <a:rPr sz="800" dirty="0">
                <a:latin typeface="Courier"/>
              </a:rPr>
              <a:t> </a:t>
            </a:r>
            <a:r>
              <a:rPr sz="800" dirty="0">
                <a:solidFill>
                  <a:srgbClr val="4070A0"/>
                </a:solidFill>
                <a:latin typeface="Courier"/>
              </a:rPr>
              <a:t>"</a:t>
            </a:r>
            <a:r>
              <a:rPr sz="800" dirty="0" err="1">
                <a:solidFill>
                  <a:srgbClr val="4070A0"/>
                </a:solidFill>
                <a:latin typeface="Courier"/>
              </a:rPr>
              <a:t>lightcoral</a:t>
            </a:r>
            <a:r>
              <a:rPr sz="800" dirty="0">
                <a:solidFill>
                  <a:srgbClr val="4070A0"/>
                </a:solidFill>
                <a:latin typeface="Courier"/>
              </a:rPr>
              <a:t>"</a:t>
            </a:r>
            <a:r>
              <a:rPr sz="800" dirty="0">
                <a:latin typeface="Courier"/>
              </a:rPr>
              <a:t>, </a:t>
            </a:r>
            <a:r>
              <a:rPr sz="800" dirty="0">
                <a:solidFill>
                  <a:srgbClr val="7D9029"/>
                </a:solidFill>
                <a:latin typeface="Courier"/>
              </a:rPr>
              <a:t>color =</a:t>
            </a:r>
            <a:r>
              <a:rPr sz="800" dirty="0">
                <a:latin typeface="Courier"/>
              </a:rPr>
              <a:t> </a:t>
            </a:r>
            <a:r>
              <a:rPr sz="800" dirty="0">
                <a:solidFill>
                  <a:srgbClr val="4070A0"/>
                </a:solidFill>
                <a:latin typeface="Courier"/>
              </a:rPr>
              <a:t>"black"</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Add a density layer with </a:t>
            </a:r>
            <a:r>
              <a:rPr sz="800" i="1" dirty="0" err="1">
                <a:solidFill>
                  <a:srgbClr val="60A0B0"/>
                </a:solidFill>
                <a:latin typeface="Courier"/>
              </a:rPr>
              <a:t>lightcoral</a:t>
            </a:r>
            <a:r>
              <a:rPr sz="800" i="1" dirty="0">
                <a:solidFill>
                  <a:srgbClr val="60A0B0"/>
                </a:solidFill>
                <a:latin typeface="Courier"/>
              </a:rPr>
              <a:t> fill and black border</a:t>
            </a:r>
            <a:br>
              <a:rPr sz="800" dirty="0"/>
            </a:br>
            <a:r>
              <a:rPr sz="800" dirty="0">
                <a:latin typeface="Courier"/>
              </a:rPr>
              <a:t>  </a:t>
            </a:r>
            <a:r>
              <a:rPr sz="800" dirty="0">
                <a:solidFill>
                  <a:srgbClr val="06287E"/>
                </a:solidFill>
                <a:latin typeface="Courier"/>
              </a:rPr>
              <a:t>labs</a:t>
            </a:r>
            <a:r>
              <a:rPr sz="800" dirty="0">
                <a:latin typeface="Courier"/>
              </a:rPr>
              <a:t>(</a:t>
            </a:r>
            <a:r>
              <a:rPr sz="800" dirty="0">
                <a:solidFill>
                  <a:srgbClr val="7D9029"/>
                </a:solidFill>
                <a:latin typeface="Courier"/>
              </a:rPr>
              <a:t>title =</a:t>
            </a:r>
            <a:r>
              <a:rPr sz="800" dirty="0">
                <a:latin typeface="Courier"/>
              </a:rPr>
              <a:t> </a:t>
            </a:r>
            <a:r>
              <a:rPr sz="800" dirty="0">
                <a:solidFill>
                  <a:srgbClr val="4070A0"/>
                </a:solidFill>
                <a:latin typeface="Courier"/>
              </a:rPr>
              <a:t>"Density Plot of Annual Income"</a:t>
            </a:r>
            <a:r>
              <a:rPr sz="800" dirty="0">
                <a:latin typeface="Courier"/>
              </a:rPr>
              <a:t>, </a:t>
            </a:r>
            <a:r>
              <a:rPr sz="800" dirty="0">
                <a:solidFill>
                  <a:srgbClr val="7D9029"/>
                </a:solidFill>
                <a:latin typeface="Courier"/>
              </a:rPr>
              <a:t>x =</a:t>
            </a:r>
            <a:r>
              <a:rPr sz="800" dirty="0">
                <a:latin typeface="Courier"/>
              </a:rPr>
              <a:t> </a:t>
            </a:r>
            <a:r>
              <a:rPr sz="800" dirty="0">
                <a:solidFill>
                  <a:srgbClr val="4070A0"/>
                </a:solidFill>
                <a:latin typeface="Courier"/>
              </a:rPr>
              <a:t>"Annual Income"</a:t>
            </a:r>
            <a:r>
              <a:rPr sz="800" dirty="0">
                <a:latin typeface="Courier"/>
              </a:rPr>
              <a:t>, </a:t>
            </a:r>
            <a:r>
              <a:rPr sz="800" dirty="0">
                <a:solidFill>
                  <a:srgbClr val="7D9029"/>
                </a:solidFill>
                <a:latin typeface="Courier"/>
              </a:rPr>
              <a:t>y =</a:t>
            </a:r>
            <a:r>
              <a:rPr sz="800" dirty="0">
                <a:latin typeface="Courier"/>
              </a:rPr>
              <a:t> </a:t>
            </a:r>
            <a:r>
              <a:rPr sz="800" dirty="0">
                <a:solidFill>
                  <a:srgbClr val="4070A0"/>
                </a:solidFill>
                <a:latin typeface="Courier"/>
              </a:rPr>
              <a:t>"Density"</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Add title and axis labels</a:t>
            </a:r>
            <a:br>
              <a:rPr sz="800" dirty="0"/>
            </a:br>
            <a:r>
              <a:rPr sz="800" dirty="0">
                <a:latin typeface="Courier"/>
              </a:rPr>
              <a:t>  </a:t>
            </a:r>
            <a:r>
              <a:rPr sz="800" dirty="0" err="1">
                <a:solidFill>
                  <a:srgbClr val="06287E"/>
                </a:solidFill>
                <a:latin typeface="Courier"/>
              </a:rPr>
              <a:t>scale_x_continuous</a:t>
            </a:r>
            <a:r>
              <a:rPr sz="800" dirty="0">
                <a:latin typeface="Courier"/>
              </a:rPr>
              <a:t>(</a:t>
            </a:r>
            <a:r>
              <a:rPr sz="800" dirty="0">
                <a:solidFill>
                  <a:srgbClr val="7D9029"/>
                </a:solidFill>
                <a:latin typeface="Courier"/>
              </a:rPr>
              <a:t>labels =</a:t>
            </a:r>
            <a:r>
              <a:rPr sz="800" dirty="0">
                <a:latin typeface="Courier"/>
              </a:rPr>
              <a:t> scales</a:t>
            </a:r>
            <a:r>
              <a:rPr sz="800" dirty="0">
                <a:solidFill>
                  <a:srgbClr val="4070A0"/>
                </a:solidFill>
                <a:latin typeface="Courier"/>
              </a:rPr>
              <a:t>::</a:t>
            </a:r>
            <a:r>
              <a:rPr sz="800" dirty="0" err="1">
                <a:solidFill>
                  <a:srgbClr val="06287E"/>
                </a:solidFill>
                <a:latin typeface="Courier"/>
              </a:rPr>
              <a:t>dollar_format</a:t>
            </a:r>
            <a:r>
              <a:rPr sz="800" dirty="0">
                <a:latin typeface="Courier"/>
              </a:rPr>
              <a:t>(), </a:t>
            </a:r>
            <a:r>
              <a:rPr sz="800" dirty="0">
                <a:solidFill>
                  <a:srgbClr val="7D9029"/>
                </a:solidFill>
                <a:latin typeface="Courier"/>
              </a:rPr>
              <a:t>breaks =</a:t>
            </a:r>
            <a:r>
              <a:rPr sz="800" dirty="0">
                <a:latin typeface="Courier"/>
              </a:rPr>
              <a:t> </a:t>
            </a:r>
            <a:r>
              <a:rPr sz="800" dirty="0">
                <a:solidFill>
                  <a:srgbClr val="06287E"/>
                </a:solidFill>
                <a:latin typeface="Courier"/>
              </a:rPr>
              <a:t>seq</a:t>
            </a:r>
            <a:r>
              <a:rPr sz="800" dirty="0">
                <a:latin typeface="Courier"/>
              </a:rPr>
              <a:t>(</a:t>
            </a:r>
            <a:r>
              <a:rPr sz="800" dirty="0">
                <a:solidFill>
                  <a:srgbClr val="7D9029"/>
                </a:solidFill>
                <a:latin typeface="Courier"/>
              </a:rPr>
              <a:t>from =</a:t>
            </a:r>
            <a:r>
              <a:rPr sz="800" dirty="0">
                <a:latin typeface="Courier"/>
              </a:rPr>
              <a:t> </a:t>
            </a:r>
            <a:r>
              <a:rPr sz="800" dirty="0">
                <a:solidFill>
                  <a:srgbClr val="06287E"/>
                </a:solidFill>
                <a:latin typeface="Courier"/>
              </a:rPr>
              <a:t>min</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AnnualIncomeUSD</a:t>
            </a:r>
            <a:r>
              <a:rPr sz="800" dirty="0">
                <a:latin typeface="Courier"/>
              </a:rPr>
              <a:t>), </a:t>
            </a:r>
            <a:r>
              <a:rPr sz="800" dirty="0">
                <a:solidFill>
                  <a:srgbClr val="7D9029"/>
                </a:solidFill>
                <a:latin typeface="Courier"/>
              </a:rPr>
              <a:t>to =</a:t>
            </a:r>
            <a:r>
              <a:rPr sz="800" dirty="0">
                <a:latin typeface="Courier"/>
              </a:rPr>
              <a:t> </a:t>
            </a:r>
            <a:r>
              <a:rPr sz="800" dirty="0">
                <a:solidFill>
                  <a:srgbClr val="06287E"/>
                </a:solidFill>
                <a:latin typeface="Courier"/>
              </a:rPr>
              <a:t>max</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AnnualIncomeUSD</a:t>
            </a:r>
            <a:r>
              <a:rPr sz="800" dirty="0">
                <a:latin typeface="Courier"/>
              </a:rPr>
              <a:t>), </a:t>
            </a:r>
            <a:r>
              <a:rPr sz="800" dirty="0">
                <a:solidFill>
                  <a:srgbClr val="7D9029"/>
                </a:solidFill>
                <a:latin typeface="Courier"/>
              </a:rPr>
              <a:t>by =</a:t>
            </a:r>
            <a:r>
              <a:rPr sz="800" dirty="0">
                <a:latin typeface="Courier"/>
              </a:rPr>
              <a:t> </a:t>
            </a:r>
            <a:r>
              <a:rPr sz="800" dirty="0">
                <a:solidFill>
                  <a:srgbClr val="40A070"/>
                </a:solidFill>
                <a:latin typeface="Courier"/>
              </a:rPr>
              <a:t>2000</a:t>
            </a:r>
            <a:r>
              <a:rPr sz="800" dirty="0">
                <a:latin typeface="Courier"/>
              </a:rPr>
              <a:t>)) </a:t>
            </a:r>
            <a:r>
              <a:rPr sz="800" i="1" dirty="0">
                <a:solidFill>
                  <a:srgbClr val="60A0B0"/>
                </a:solidFill>
                <a:latin typeface="Courier"/>
              </a:rPr>
              <a:t># add $ and increments by 2000 </a:t>
            </a:r>
          </a:p>
        </p:txBody>
      </p:sp>
      <p:pic>
        <p:nvPicPr>
          <p:cNvPr id="3" name="Picture 1" descr="Project_code_files/figure-pptx/unnamed-chunk-4-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3 - Bar Plot of Frequent Flyer by age</a:t>
            </a:r>
          </a:p>
        </p:txBody>
      </p:sp>
      <p:sp>
        <p:nvSpPr>
          <p:cNvPr id="4" name="Text Placeholder 3"/>
          <p:cNvSpPr>
            <a:spLocks noGrp="1"/>
          </p:cNvSpPr>
          <p:nvPr>
            <p:ph type="body" sz="half" idx="2"/>
          </p:nvPr>
        </p:nvSpPr>
        <p:spPr/>
        <p:txBody>
          <a:bodyPr>
            <a:normAutofit fontScale="77500" lnSpcReduction="20000"/>
          </a:bodyPr>
          <a:lstStyle/>
          <a:p>
            <a:pPr lvl="0"/>
            <a:r>
              <a:rPr sz="1200" dirty="0"/>
              <a:t>The graph highlights the distribution of flyer status across different age groups.</a:t>
            </a:r>
          </a:p>
          <a:p>
            <a:pPr lvl="0"/>
            <a:r>
              <a:rPr sz="1200" dirty="0"/>
              <a:t>It’s evident that there is a higher number of non-frequent flyers than that of frequent flyers between the ages of 25 to 35.</a:t>
            </a:r>
          </a:p>
          <a:p>
            <a:pPr lvl="0"/>
            <a:r>
              <a:rPr sz="1200" dirty="0"/>
              <a:t>In particular, there is a decline in the number of frequent flyers between ages 25 to 27 and 28 to 30 and a steady increase in non-frequent flyers. In comparison, between ages 32 to 24, there is an increase in the number of frequent flyers and non-frequent flyers.</a:t>
            </a:r>
          </a:p>
          <a:p>
            <a:pPr lvl="0"/>
            <a:r>
              <a:rPr sz="1200" dirty="0"/>
              <a:t>Notably, 28 year-olds appear to be less likely to be frequent flyers based on the lower count from the graph.</a:t>
            </a:r>
          </a:p>
          <a:p>
            <a:pPr lvl="0"/>
            <a:r>
              <a:rPr sz="1200" dirty="0"/>
              <a:t>In conclusion, the data suggests that the proportion of frequent and non-frequent flyers varies across different age groups.</a:t>
            </a:r>
          </a:p>
          <a:p>
            <a:pPr lvl="0" indent="0">
              <a:buNone/>
            </a:pPr>
            <a:r>
              <a:rPr sz="1000" i="1" dirty="0">
                <a:solidFill>
                  <a:srgbClr val="60A0B0"/>
                </a:solidFill>
                <a:latin typeface="Courier"/>
              </a:rPr>
              <a:t># grouped bar chart</a:t>
            </a:r>
            <a:br>
              <a:rPr sz="1000" dirty="0"/>
            </a:br>
            <a:r>
              <a:rPr sz="1000" dirty="0" err="1">
                <a:latin typeface="Courier"/>
              </a:rPr>
              <a:t>frequentFlyerStatus</a:t>
            </a:r>
            <a:r>
              <a:rPr sz="1000" dirty="0">
                <a:latin typeface="Courier"/>
              </a:rPr>
              <a:t> </a:t>
            </a:r>
            <a:r>
              <a:rPr sz="1000" dirty="0">
                <a:solidFill>
                  <a:srgbClr val="007020"/>
                </a:solidFill>
                <a:latin typeface="Courier"/>
              </a:rPr>
              <a:t>&lt;-</a:t>
            </a:r>
            <a:r>
              <a:rPr sz="1000" dirty="0">
                <a:latin typeface="Courier"/>
              </a:rPr>
              <a:t> </a:t>
            </a:r>
            <a:r>
              <a:rPr sz="1000" dirty="0">
                <a:solidFill>
                  <a:srgbClr val="06287E"/>
                </a:solidFill>
                <a:latin typeface="Courier"/>
              </a:rPr>
              <a:t>c</a:t>
            </a:r>
            <a:r>
              <a:rPr sz="1000" dirty="0">
                <a:latin typeface="Courier"/>
              </a:rPr>
              <a:t>(</a:t>
            </a:r>
            <a:r>
              <a:rPr sz="1000" dirty="0">
                <a:solidFill>
                  <a:srgbClr val="4070A0"/>
                </a:solidFill>
                <a:latin typeface="Courier"/>
              </a:rPr>
              <a:t>"Yes"</a:t>
            </a:r>
            <a:r>
              <a:rPr sz="1000" dirty="0">
                <a:latin typeface="Courier"/>
              </a:rPr>
              <a:t> </a:t>
            </a:r>
            <a:r>
              <a:rPr sz="1000" dirty="0">
                <a:solidFill>
                  <a:srgbClr val="007020"/>
                </a:solidFill>
                <a:latin typeface="Courier"/>
              </a:rPr>
              <a:t>=</a:t>
            </a:r>
            <a:r>
              <a:rPr sz="1000" dirty="0">
                <a:latin typeface="Courier"/>
              </a:rPr>
              <a:t> </a:t>
            </a:r>
            <a:r>
              <a:rPr sz="1000" dirty="0">
                <a:solidFill>
                  <a:srgbClr val="4070A0"/>
                </a:solidFill>
                <a:latin typeface="Courier"/>
              </a:rPr>
              <a:t>"red"</a:t>
            </a:r>
            <a:r>
              <a:rPr sz="1000" dirty="0">
                <a:latin typeface="Courier"/>
              </a:rPr>
              <a:t>, </a:t>
            </a:r>
            <a:r>
              <a:rPr sz="1000" dirty="0">
                <a:solidFill>
                  <a:srgbClr val="4070A0"/>
                </a:solidFill>
                <a:latin typeface="Courier"/>
              </a:rPr>
              <a:t>"No"</a:t>
            </a:r>
            <a:r>
              <a:rPr sz="1000" dirty="0">
                <a:latin typeface="Courier"/>
              </a:rPr>
              <a:t> </a:t>
            </a:r>
            <a:r>
              <a:rPr sz="1000" dirty="0">
                <a:solidFill>
                  <a:srgbClr val="007020"/>
                </a:solidFill>
                <a:latin typeface="Courier"/>
              </a:rPr>
              <a:t>=</a:t>
            </a:r>
            <a:r>
              <a:rPr sz="1000" dirty="0">
                <a:latin typeface="Courier"/>
              </a:rPr>
              <a:t> </a:t>
            </a:r>
            <a:r>
              <a:rPr sz="1000" dirty="0">
                <a:solidFill>
                  <a:srgbClr val="4070A0"/>
                </a:solidFill>
                <a:latin typeface="Courier"/>
              </a:rPr>
              <a:t>"blue"</a:t>
            </a:r>
            <a:r>
              <a:rPr sz="1000" dirty="0">
                <a:latin typeface="Courier"/>
              </a:rPr>
              <a:t>) </a:t>
            </a:r>
            <a:br>
              <a:rPr sz="1000" dirty="0"/>
            </a:br>
            <a:r>
              <a:rPr sz="1000" dirty="0" err="1">
                <a:solidFill>
                  <a:srgbClr val="06287E"/>
                </a:solidFill>
                <a:latin typeface="Courier"/>
              </a:rPr>
              <a:t>ggplot</a:t>
            </a:r>
            <a:r>
              <a:rPr sz="1000" dirty="0">
                <a:latin typeface="Courier"/>
              </a:rPr>
              <a:t>(data, </a:t>
            </a:r>
            <a:r>
              <a:rPr sz="1000" dirty="0" err="1">
                <a:solidFill>
                  <a:srgbClr val="06287E"/>
                </a:solidFill>
                <a:latin typeface="Courier"/>
              </a:rPr>
              <a:t>aes</a:t>
            </a:r>
            <a:r>
              <a:rPr sz="1000" dirty="0">
                <a:latin typeface="Courier"/>
              </a:rPr>
              <a:t>(</a:t>
            </a:r>
            <a:r>
              <a:rPr sz="1000" dirty="0">
                <a:solidFill>
                  <a:srgbClr val="7D9029"/>
                </a:solidFill>
                <a:latin typeface="Courier"/>
              </a:rPr>
              <a:t>x =</a:t>
            </a:r>
            <a:r>
              <a:rPr sz="1000" dirty="0">
                <a:latin typeface="Courier"/>
              </a:rPr>
              <a:t> Age, </a:t>
            </a:r>
            <a:r>
              <a:rPr sz="1000" dirty="0">
                <a:solidFill>
                  <a:srgbClr val="7D9029"/>
                </a:solidFill>
                <a:latin typeface="Courier"/>
              </a:rPr>
              <a:t>fill =</a:t>
            </a:r>
            <a:r>
              <a:rPr sz="1000" dirty="0">
                <a:latin typeface="Courier"/>
              </a:rPr>
              <a:t> </a:t>
            </a:r>
            <a:r>
              <a:rPr sz="1000" dirty="0" err="1">
                <a:latin typeface="Courier"/>
              </a:rPr>
              <a:t>FrequentFlyer</a:t>
            </a:r>
            <a:r>
              <a:rPr sz="1000" dirty="0">
                <a:latin typeface="Courier"/>
              </a:rPr>
              <a:t>)) </a:t>
            </a:r>
            <a:r>
              <a:rPr sz="1000" dirty="0">
                <a:solidFill>
                  <a:srgbClr val="4070A0"/>
                </a:solidFill>
                <a:latin typeface="Courier"/>
              </a:rPr>
              <a:t>+</a:t>
            </a:r>
            <a:r>
              <a:rPr sz="1000" dirty="0">
                <a:latin typeface="Courier"/>
              </a:rPr>
              <a:t> </a:t>
            </a:r>
            <a:br>
              <a:rPr sz="1000" dirty="0"/>
            </a:br>
            <a:r>
              <a:rPr sz="1000" dirty="0">
                <a:latin typeface="Courier"/>
              </a:rPr>
              <a:t>  </a:t>
            </a:r>
            <a:r>
              <a:rPr sz="1000" dirty="0" err="1">
                <a:solidFill>
                  <a:srgbClr val="06287E"/>
                </a:solidFill>
                <a:latin typeface="Courier"/>
              </a:rPr>
              <a:t>geom_bar</a:t>
            </a:r>
            <a:r>
              <a:rPr sz="1000" dirty="0">
                <a:latin typeface="Courier"/>
              </a:rPr>
              <a:t>(</a:t>
            </a:r>
            <a:r>
              <a:rPr sz="1000" dirty="0">
                <a:solidFill>
                  <a:srgbClr val="7D9029"/>
                </a:solidFill>
                <a:latin typeface="Courier"/>
              </a:rPr>
              <a:t>position =</a:t>
            </a:r>
            <a:r>
              <a:rPr sz="1000" dirty="0">
                <a:latin typeface="Courier"/>
              </a:rPr>
              <a:t> </a:t>
            </a:r>
            <a:r>
              <a:rPr sz="1000" dirty="0">
                <a:solidFill>
                  <a:srgbClr val="4070A0"/>
                </a:solidFill>
                <a:latin typeface="Courier"/>
              </a:rPr>
              <a:t>"dodge"</a:t>
            </a:r>
            <a:r>
              <a:rPr sz="1000" dirty="0">
                <a:latin typeface="Courier"/>
              </a:rPr>
              <a:t>) </a:t>
            </a:r>
            <a:r>
              <a:rPr sz="1000" dirty="0">
                <a:solidFill>
                  <a:srgbClr val="4070A0"/>
                </a:solidFill>
                <a:latin typeface="Courier"/>
              </a:rPr>
              <a:t>+</a:t>
            </a:r>
            <a:r>
              <a:rPr sz="1000" dirty="0">
                <a:latin typeface="Courier"/>
              </a:rPr>
              <a:t> </a:t>
            </a:r>
            <a:r>
              <a:rPr sz="1000" i="1" dirty="0">
                <a:solidFill>
                  <a:srgbClr val="60A0B0"/>
                </a:solidFill>
                <a:latin typeface="Courier"/>
              </a:rPr>
              <a:t>#Ensures bars for frequent and non-frequent flyers are side by side</a:t>
            </a:r>
            <a:br>
              <a:rPr sz="1000" dirty="0"/>
            </a:br>
            <a:r>
              <a:rPr sz="1000" dirty="0">
                <a:latin typeface="Courier"/>
              </a:rPr>
              <a:t>  </a:t>
            </a:r>
            <a:r>
              <a:rPr sz="1000" dirty="0" err="1">
                <a:solidFill>
                  <a:srgbClr val="06287E"/>
                </a:solidFill>
                <a:latin typeface="Courier"/>
              </a:rPr>
              <a:t>scale_fill_manual</a:t>
            </a:r>
            <a:r>
              <a:rPr sz="1000" dirty="0">
                <a:latin typeface="Courier"/>
              </a:rPr>
              <a:t>(</a:t>
            </a:r>
            <a:r>
              <a:rPr sz="1000" dirty="0">
                <a:solidFill>
                  <a:srgbClr val="7D9029"/>
                </a:solidFill>
                <a:latin typeface="Courier"/>
              </a:rPr>
              <a:t>values =</a:t>
            </a:r>
            <a:r>
              <a:rPr sz="1000" dirty="0">
                <a:latin typeface="Courier"/>
              </a:rPr>
              <a:t> </a:t>
            </a:r>
            <a:r>
              <a:rPr sz="1000" dirty="0" err="1">
                <a:latin typeface="Courier"/>
              </a:rPr>
              <a:t>frequentFlyerStatus</a:t>
            </a:r>
            <a:r>
              <a:rPr sz="1000" dirty="0">
                <a:latin typeface="Courier"/>
              </a:rPr>
              <a:t>) </a:t>
            </a:r>
            <a:r>
              <a:rPr sz="1000" dirty="0">
                <a:solidFill>
                  <a:srgbClr val="4070A0"/>
                </a:solidFill>
                <a:latin typeface="Courier"/>
              </a:rPr>
              <a:t>+</a:t>
            </a:r>
            <a:r>
              <a:rPr sz="1000" dirty="0">
                <a:latin typeface="Courier"/>
              </a:rPr>
              <a:t> </a:t>
            </a:r>
            <a:r>
              <a:rPr sz="1000" i="1" dirty="0">
                <a:solidFill>
                  <a:srgbClr val="60A0B0"/>
                </a:solidFill>
                <a:latin typeface="Courier"/>
              </a:rPr>
              <a:t>#Fills colors for both flyer status values</a:t>
            </a:r>
            <a:br>
              <a:rPr sz="1000" dirty="0"/>
            </a:br>
            <a:r>
              <a:rPr sz="1000" dirty="0">
                <a:latin typeface="Courier"/>
              </a:rPr>
              <a:t>  </a:t>
            </a:r>
            <a:r>
              <a:rPr sz="1000" dirty="0">
                <a:solidFill>
                  <a:srgbClr val="06287E"/>
                </a:solidFill>
                <a:latin typeface="Courier"/>
              </a:rPr>
              <a:t>labs</a:t>
            </a:r>
            <a:r>
              <a:rPr sz="1000" dirty="0">
                <a:latin typeface="Courier"/>
              </a:rPr>
              <a:t>(</a:t>
            </a:r>
            <a:r>
              <a:rPr sz="1000" dirty="0">
                <a:solidFill>
                  <a:srgbClr val="7D9029"/>
                </a:solidFill>
                <a:latin typeface="Courier"/>
              </a:rPr>
              <a:t>title =</a:t>
            </a:r>
            <a:r>
              <a:rPr sz="1000" dirty="0">
                <a:latin typeface="Courier"/>
              </a:rPr>
              <a:t> </a:t>
            </a:r>
            <a:r>
              <a:rPr sz="1000" dirty="0">
                <a:solidFill>
                  <a:srgbClr val="4070A0"/>
                </a:solidFill>
                <a:latin typeface="Courier"/>
              </a:rPr>
              <a:t>"Distribution of Frequent Flyer Status by Age"</a:t>
            </a:r>
            <a:r>
              <a:rPr sz="1000" dirty="0">
                <a:latin typeface="Courier"/>
              </a:rPr>
              <a:t>, </a:t>
            </a:r>
            <a:r>
              <a:rPr sz="1000" dirty="0">
                <a:solidFill>
                  <a:srgbClr val="7D9029"/>
                </a:solidFill>
                <a:latin typeface="Courier"/>
              </a:rPr>
              <a:t>x =</a:t>
            </a:r>
            <a:r>
              <a:rPr sz="1000" dirty="0">
                <a:latin typeface="Courier"/>
              </a:rPr>
              <a:t> </a:t>
            </a:r>
            <a:r>
              <a:rPr sz="1000" dirty="0">
                <a:solidFill>
                  <a:srgbClr val="4070A0"/>
                </a:solidFill>
                <a:latin typeface="Courier"/>
              </a:rPr>
              <a:t>"Age"</a:t>
            </a:r>
            <a:r>
              <a:rPr sz="1000" dirty="0">
                <a:latin typeface="Courier"/>
              </a:rPr>
              <a:t>, </a:t>
            </a:r>
            <a:r>
              <a:rPr sz="1000" dirty="0">
                <a:solidFill>
                  <a:srgbClr val="7D9029"/>
                </a:solidFill>
                <a:latin typeface="Courier"/>
              </a:rPr>
              <a:t>y =</a:t>
            </a:r>
            <a:r>
              <a:rPr sz="1000" dirty="0">
                <a:latin typeface="Courier"/>
              </a:rPr>
              <a:t> </a:t>
            </a:r>
            <a:r>
              <a:rPr sz="1000" dirty="0">
                <a:solidFill>
                  <a:srgbClr val="4070A0"/>
                </a:solidFill>
                <a:latin typeface="Courier"/>
              </a:rPr>
              <a:t>"Count"</a:t>
            </a:r>
            <a:r>
              <a:rPr sz="1000" dirty="0">
                <a:latin typeface="Courier"/>
              </a:rPr>
              <a:t>) </a:t>
            </a:r>
            <a:r>
              <a:rPr sz="1000" dirty="0">
                <a:solidFill>
                  <a:srgbClr val="4070A0"/>
                </a:solidFill>
                <a:latin typeface="Courier"/>
              </a:rPr>
              <a:t>+</a:t>
            </a:r>
            <a:br>
              <a:rPr sz="1000" dirty="0"/>
            </a:br>
            <a:r>
              <a:rPr sz="1000" dirty="0">
                <a:latin typeface="Courier"/>
              </a:rPr>
              <a:t>  </a:t>
            </a:r>
            <a:r>
              <a:rPr sz="1000" dirty="0" err="1">
                <a:solidFill>
                  <a:srgbClr val="06287E"/>
                </a:solidFill>
                <a:latin typeface="Courier"/>
              </a:rPr>
              <a:t>scale_x_continuous</a:t>
            </a:r>
            <a:r>
              <a:rPr sz="1000" dirty="0">
                <a:latin typeface="Courier"/>
              </a:rPr>
              <a:t>(</a:t>
            </a:r>
            <a:r>
              <a:rPr sz="1000" dirty="0">
                <a:solidFill>
                  <a:srgbClr val="7D9029"/>
                </a:solidFill>
                <a:latin typeface="Courier"/>
              </a:rPr>
              <a:t>breaks =</a:t>
            </a:r>
            <a:r>
              <a:rPr sz="1000" dirty="0">
                <a:latin typeface="Courier"/>
              </a:rPr>
              <a:t> </a:t>
            </a:r>
            <a:r>
              <a:rPr sz="1000" dirty="0">
                <a:solidFill>
                  <a:srgbClr val="06287E"/>
                </a:solidFill>
                <a:latin typeface="Courier"/>
              </a:rPr>
              <a:t>seq</a:t>
            </a:r>
            <a:r>
              <a:rPr sz="1000" dirty="0">
                <a:latin typeface="Courier"/>
              </a:rPr>
              <a:t>(</a:t>
            </a:r>
            <a:r>
              <a:rPr sz="1000" dirty="0">
                <a:solidFill>
                  <a:srgbClr val="40A070"/>
                </a:solidFill>
                <a:latin typeface="Courier"/>
              </a:rPr>
              <a:t>25</a:t>
            </a:r>
            <a:r>
              <a:rPr sz="1000" dirty="0">
                <a:latin typeface="Courier"/>
              </a:rPr>
              <a:t>, </a:t>
            </a:r>
            <a:r>
              <a:rPr sz="1000" dirty="0">
                <a:solidFill>
                  <a:srgbClr val="40A070"/>
                </a:solidFill>
                <a:latin typeface="Courier"/>
              </a:rPr>
              <a:t>35</a:t>
            </a:r>
            <a:r>
              <a:rPr sz="1000" dirty="0">
                <a:latin typeface="Courier"/>
              </a:rPr>
              <a:t>, </a:t>
            </a:r>
            <a:r>
              <a:rPr sz="1000" dirty="0">
                <a:solidFill>
                  <a:srgbClr val="40A070"/>
                </a:solidFill>
                <a:latin typeface="Courier"/>
              </a:rPr>
              <a:t>1</a:t>
            </a:r>
            <a:r>
              <a:rPr sz="1000" dirty="0">
                <a:latin typeface="Courier"/>
              </a:rPr>
              <a:t>))  </a:t>
            </a:r>
            <a:r>
              <a:rPr sz="1000" i="1" dirty="0">
                <a:solidFill>
                  <a:srgbClr val="60A0B0"/>
                </a:solidFill>
                <a:latin typeface="Courier"/>
              </a:rPr>
              <a:t># Adding ticks for ages 25 to 35</a:t>
            </a:r>
          </a:p>
        </p:txBody>
      </p:sp>
      <p:pic>
        <p:nvPicPr>
          <p:cNvPr id="3" name="Picture 1" descr="Project_code_files/figure-pptx/unnamed-chunk-5-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4 - Sector/Income</a:t>
            </a:r>
          </a:p>
        </p:txBody>
      </p:sp>
      <p:sp>
        <p:nvSpPr>
          <p:cNvPr id="4" name="Text Placeholder 3"/>
          <p:cNvSpPr>
            <a:spLocks noGrp="1"/>
          </p:cNvSpPr>
          <p:nvPr>
            <p:ph type="body" sz="half" idx="2"/>
          </p:nvPr>
        </p:nvSpPr>
        <p:spPr/>
        <p:txBody>
          <a:bodyPr>
            <a:normAutofit fontScale="92500" lnSpcReduction="10000"/>
          </a:bodyPr>
          <a:lstStyle/>
          <a:p>
            <a:pPr lvl="0"/>
            <a:r>
              <a:rPr dirty="0"/>
              <a:t>The following graph shows how the income is distributed by Employment type ( Government vs Private).</a:t>
            </a:r>
          </a:p>
          <a:p>
            <a:pPr lvl="0"/>
            <a:r>
              <a:rPr dirty="0"/>
              <a:t>The Graph shows that </a:t>
            </a:r>
            <a:r>
              <a:rPr dirty="0" err="1"/>
              <a:t>interquartille</a:t>
            </a:r>
            <a:r>
              <a:rPr dirty="0"/>
              <a:t> range income is slightly higher in the private sector.</a:t>
            </a:r>
          </a:p>
          <a:p>
            <a:pPr lvl="0"/>
            <a:r>
              <a:rPr dirty="0"/>
              <a:t>Income data does not contain any outliers.</a:t>
            </a:r>
          </a:p>
          <a:p>
            <a:pPr lvl="0" indent="0">
              <a:buNone/>
            </a:pPr>
            <a:r>
              <a:rPr sz="900" dirty="0" err="1">
                <a:solidFill>
                  <a:srgbClr val="06287E"/>
                </a:solidFill>
                <a:latin typeface="Courier"/>
              </a:rPr>
              <a:t>ggplot</a:t>
            </a:r>
            <a:r>
              <a:rPr sz="900" dirty="0">
                <a:latin typeface="Courier"/>
              </a:rPr>
              <a:t>(data, </a:t>
            </a:r>
            <a:r>
              <a:rPr sz="900" dirty="0" err="1">
                <a:solidFill>
                  <a:srgbClr val="06287E"/>
                </a:solidFill>
                <a:latin typeface="Courier"/>
              </a:rPr>
              <a:t>aes</a:t>
            </a:r>
            <a:r>
              <a:rPr sz="900" dirty="0">
                <a:latin typeface="Courier"/>
              </a:rPr>
              <a:t>(</a:t>
            </a:r>
            <a:r>
              <a:rPr sz="900" dirty="0">
                <a:solidFill>
                  <a:srgbClr val="7D9029"/>
                </a:solidFill>
                <a:latin typeface="Courier"/>
              </a:rPr>
              <a:t>x =</a:t>
            </a:r>
            <a:r>
              <a:rPr sz="900" dirty="0">
                <a:latin typeface="Courier"/>
              </a:rPr>
              <a:t> </a:t>
            </a:r>
            <a:r>
              <a:rPr sz="900" dirty="0" err="1">
                <a:latin typeface="Courier"/>
              </a:rPr>
              <a:t>Employment.Type</a:t>
            </a:r>
            <a:r>
              <a:rPr sz="900" dirty="0">
                <a:latin typeface="Courier"/>
              </a:rPr>
              <a:t>, </a:t>
            </a:r>
            <a:r>
              <a:rPr sz="900" dirty="0">
                <a:solidFill>
                  <a:srgbClr val="7D9029"/>
                </a:solidFill>
                <a:latin typeface="Courier"/>
              </a:rPr>
              <a:t>y =</a:t>
            </a:r>
            <a:r>
              <a:rPr sz="900" dirty="0">
                <a:latin typeface="Courier"/>
              </a:rPr>
              <a:t> </a:t>
            </a:r>
            <a:r>
              <a:rPr sz="900" dirty="0" err="1">
                <a:latin typeface="Courier"/>
              </a:rPr>
              <a:t>AnnualIncomeUSD</a:t>
            </a:r>
            <a:r>
              <a:rPr sz="900" dirty="0">
                <a:latin typeface="Courier"/>
              </a:rPr>
              <a:t>, </a:t>
            </a:r>
            <a:r>
              <a:rPr sz="900" dirty="0">
                <a:solidFill>
                  <a:srgbClr val="7D9029"/>
                </a:solidFill>
                <a:latin typeface="Courier"/>
              </a:rPr>
              <a:t>fill =</a:t>
            </a:r>
            <a:r>
              <a:rPr sz="900" dirty="0">
                <a:latin typeface="Courier"/>
              </a:rPr>
              <a:t> </a:t>
            </a:r>
            <a:r>
              <a:rPr sz="900" dirty="0" err="1">
                <a:latin typeface="Courier"/>
              </a:rPr>
              <a:t>Employment.Type</a:t>
            </a:r>
            <a:r>
              <a:rPr sz="900" dirty="0">
                <a:latin typeface="Courier"/>
              </a:rPr>
              <a:t>)) </a:t>
            </a:r>
            <a:r>
              <a:rPr sz="900" dirty="0">
                <a:solidFill>
                  <a:srgbClr val="4070A0"/>
                </a:solidFill>
                <a:latin typeface="Courier"/>
              </a:rPr>
              <a:t>+</a:t>
            </a:r>
            <a:br>
              <a:rPr sz="900" dirty="0"/>
            </a:br>
            <a:r>
              <a:rPr sz="900" dirty="0">
                <a:latin typeface="Courier"/>
              </a:rPr>
              <a:t>  </a:t>
            </a:r>
            <a:r>
              <a:rPr sz="900" dirty="0" err="1">
                <a:solidFill>
                  <a:srgbClr val="06287E"/>
                </a:solidFill>
                <a:latin typeface="Courier"/>
              </a:rPr>
              <a:t>geom_boxplot</a:t>
            </a:r>
            <a:r>
              <a:rPr sz="900" dirty="0">
                <a:latin typeface="Courier"/>
              </a:rPr>
              <a:t>() </a:t>
            </a:r>
            <a:r>
              <a:rPr sz="900" dirty="0">
                <a:solidFill>
                  <a:srgbClr val="4070A0"/>
                </a:solidFill>
                <a:latin typeface="Courier"/>
              </a:rPr>
              <a:t>+</a:t>
            </a:r>
            <a:br>
              <a:rPr sz="900" dirty="0"/>
            </a:br>
            <a:r>
              <a:rPr sz="900" dirty="0">
                <a:latin typeface="Courier"/>
              </a:rPr>
              <a:t>  </a:t>
            </a:r>
            <a:r>
              <a:rPr sz="900" dirty="0">
                <a:solidFill>
                  <a:srgbClr val="06287E"/>
                </a:solidFill>
                <a:latin typeface="Courier"/>
              </a:rPr>
              <a:t>labs</a:t>
            </a:r>
            <a:r>
              <a:rPr sz="900" dirty="0">
                <a:latin typeface="Courier"/>
              </a:rPr>
              <a:t>(</a:t>
            </a:r>
            <a:r>
              <a:rPr sz="900" dirty="0">
                <a:solidFill>
                  <a:srgbClr val="7D9029"/>
                </a:solidFill>
                <a:latin typeface="Courier"/>
              </a:rPr>
              <a:t>title =</a:t>
            </a:r>
            <a:r>
              <a:rPr sz="900" dirty="0">
                <a:latin typeface="Courier"/>
              </a:rPr>
              <a:t> </a:t>
            </a:r>
            <a:r>
              <a:rPr sz="900" dirty="0">
                <a:solidFill>
                  <a:srgbClr val="4070A0"/>
                </a:solidFill>
                <a:latin typeface="Courier"/>
              </a:rPr>
              <a:t>"Box Plot of Annual Income by Employment Type"</a:t>
            </a:r>
            <a:r>
              <a:rPr sz="900" dirty="0">
                <a:latin typeface="Courier"/>
              </a:rPr>
              <a:t>, </a:t>
            </a:r>
            <a:r>
              <a:rPr sz="900" dirty="0">
                <a:solidFill>
                  <a:srgbClr val="7D9029"/>
                </a:solidFill>
                <a:latin typeface="Courier"/>
              </a:rPr>
              <a:t>x =</a:t>
            </a:r>
            <a:r>
              <a:rPr sz="900" dirty="0">
                <a:latin typeface="Courier"/>
              </a:rPr>
              <a:t> </a:t>
            </a:r>
            <a:r>
              <a:rPr sz="900" dirty="0">
                <a:solidFill>
                  <a:srgbClr val="4070A0"/>
                </a:solidFill>
                <a:latin typeface="Courier"/>
              </a:rPr>
              <a:t>"Employment Type"</a:t>
            </a:r>
            <a:r>
              <a:rPr sz="900" dirty="0">
                <a:latin typeface="Courier"/>
              </a:rPr>
              <a:t>, </a:t>
            </a:r>
            <a:r>
              <a:rPr sz="900" dirty="0">
                <a:solidFill>
                  <a:srgbClr val="7D9029"/>
                </a:solidFill>
                <a:latin typeface="Courier"/>
              </a:rPr>
              <a:t>y =</a:t>
            </a:r>
            <a:r>
              <a:rPr sz="900" dirty="0">
                <a:latin typeface="Courier"/>
              </a:rPr>
              <a:t> </a:t>
            </a:r>
            <a:r>
              <a:rPr sz="900" dirty="0">
                <a:solidFill>
                  <a:srgbClr val="4070A0"/>
                </a:solidFill>
                <a:latin typeface="Courier"/>
              </a:rPr>
              <a:t>"Annual Income"</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Sets the title and label for </a:t>
            </a:r>
            <a:r>
              <a:rPr sz="900" i="1" dirty="0" err="1">
                <a:solidFill>
                  <a:srgbClr val="60A0B0"/>
                </a:solidFill>
                <a:latin typeface="Courier"/>
              </a:rPr>
              <a:t>x,y</a:t>
            </a:r>
            <a:r>
              <a:rPr sz="900" i="1" dirty="0">
                <a:solidFill>
                  <a:srgbClr val="60A0B0"/>
                </a:solidFill>
                <a:latin typeface="Courier"/>
              </a:rPr>
              <a:t> axis</a:t>
            </a:r>
            <a:br>
              <a:rPr sz="900" dirty="0"/>
            </a:br>
            <a:r>
              <a:rPr sz="900" dirty="0">
                <a:latin typeface="Courier"/>
              </a:rPr>
              <a:t>    </a:t>
            </a:r>
            <a:r>
              <a:rPr sz="900" dirty="0" err="1">
                <a:solidFill>
                  <a:srgbClr val="06287E"/>
                </a:solidFill>
                <a:latin typeface="Courier"/>
              </a:rPr>
              <a:t>scale_y_continuous</a:t>
            </a:r>
            <a:r>
              <a:rPr sz="900" dirty="0">
                <a:latin typeface="Courier"/>
              </a:rPr>
              <a:t>(</a:t>
            </a:r>
            <a:r>
              <a:rPr sz="900" dirty="0">
                <a:solidFill>
                  <a:srgbClr val="7D9029"/>
                </a:solidFill>
                <a:latin typeface="Courier"/>
              </a:rPr>
              <a:t>labels =</a:t>
            </a:r>
            <a:r>
              <a:rPr sz="900" dirty="0">
                <a:latin typeface="Courier"/>
              </a:rPr>
              <a:t> scales</a:t>
            </a:r>
            <a:r>
              <a:rPr sz="900" dirty="0">
                <a:solidFill>
                  <a:srgbClr val="4070A0"/>
                </a:solidFill>
                <a:latin typeface="Courier"/>
              </a:rPr>
              <a:t>::</a:t>
            </a:r>
            <a:r>
              <a:rPr sz="900" dirty="0" err="1">
                <a:solidFill>
                  <a:srgbClr val="06287E"/>
                </a:solidFill>
                <a:latin typeface="Courier"/>
              </a:rPr>
              <a:t>dollar_format</a:t>
            </a:r>
            <a:r>
              <a:rPr sz="900" dirty="0">
                <a:latin typeface="Courier"/>
              </a:rPr>
              <a:t>(), </a:t>
            </a:r>
            <a:r>
              <a:rPr sz="900" dirty="0">
                <a:solidFill>
                  <a:srgbClr val="7D9029"/>
                </a:solidFill>
                <a:latin typeface="Courier"/>
              </a:rPr>
              <a:t>breaks =</a:t>
            </a:r>
            <a:r>
              <a:rPr sz="900" dirty="0">
                <a:latin typeface="Courier"/>
              </a:rPr>
              <a:t> </a:t>
            </a:r>
            <a:r>
              <a:rPr sz="900" dirty="0">
                <a:solidFill>
                  <a:srgbClr val="06287E"/>
                </a:solidFill>
                <a:latin typeface="Courier"/>
              </a:rPr>
              <a:t>seq</a:t>
            </a:r>
            <a:r>
              <a:rPr sz="900" dirty="0">
                <a:latin typeface="Courier"/>
              </a:rPr>
              <a:t>(</a:t>
            </a:r>
            <a:r>
              <a:rPr sz="900" dirty="0">
                <a:solidFill>
                  <a:srgbClr val="7D9029"/>
                </a:solidFill>
                <a:latin typeface="Courier"/>
              </a:rPr>
              <a:t>from =</a:t>
            </a:r>
            <a:r>
              <a:rPr sz="900" dirty="0">
                <a:latin typeface="Courier"/>
              </a:rPr>
              <a:t> </a:t>
            </a:r>
            <a:r>
              <a:rPr sz="900" dirty="0">
                <a:solidFill>
                  <a:srgbClr val="06287E"/>
                </a:solidFill>
                <a:latin typeface="Courier"/>
              </a:rPr>
              <a:t>min</a:t>
            </a:r>
            <a:r>
              <a:rPr sz="900" dirty="0">
                <a:latin typeface="Courier"/>
              </a:rPr>
              <a:t>(</a:t>
            </a:r>
            <a:r>
              <a:rPr sz="900" dirty="0" err="1">
                <a:latin typeface="Courier"/>
              </a:rPr>
              <a:t>data</a:t>
            </a:r>
            <a:r>
              <a:rPr sz="900" dirty="0" err="1">
                <a:solidFill>
                  <a:srgbClr val="4070A0"/>
                </a:solidFill>
                <a:latin typeface="Courier"/>
              </a:rPr>
              <a:t>$</a:t>
            </a:r>
            <a:r>
              <a:rPr sz="900" dirty="0" err="1">
                <a:latin typeface="Courier"/>
              </a:rPr>
              <a:t>AnnualIncomeUSD</a:t>
            </a:r>
            <a:r>
              <a:rPr sz="900" dirty="0">
                <a:latin typeface="Courier"/>
              </a:rPr>
              <a:t>), </a:t>
            </a:r>
            <a:r>
              <a:rPr sz="900" dirty="0">
                <a:solidFill>
                  <a:srgbClr val="7D9029"/>
                </a:solidFill>
                <a:latin typeface="Courier"/>
              </a:rPr>
              <a:t>to =</a:t>
            </a:r>
            <a:r>
              <a:rPr sz="900" dirty="0">
                <a:latin typeface="Courier"/>
              </a:rPr>
              <a:t> </a:t>
            </a:r>
            <a:r>
              <a:rPr sz="900" dirty="0">
                <a:solidFill>
                  <a:srgbClr val="06287E"/>
                </a:solidFill>
                <a:latin typeface="Courier"/>
              </a:rPr>
              <a:t>max</a:t>
            </a:r>
            <a:r>
              <a:rPr sz="900" dirty="0">
                <a:latin typeface="Courier"/>
              </a:rPr>
              <a:t>(</a:t>
            </a:r>
            <a:r>
              <a:rPr sz="900" dirty="0" err="1">
                <a:latin typeface="Courier"/>
              </a:rPr>
              <a:t>data</a:t>
            </a:r>
            <a:r>
              <a:rPr sz="900" dirty="0" err="1">
                <a:solidFill>
                  <a:srgbClr val="4070A0"/>
                </a:solidFill>
                <a:latin typeface="Courier"/>
              </a:rPr>
              <a:t>$</a:t>
            </a:r>
            <a:r>
              <a:rPr sz="900" dirty="0" err="1">
                <a:latin typeface="Courier"/>
              </a:rPr>
              <a:t>AnnualIncomeUSD</a:t>
            </a:r>
            <a:r>
              <a:rPr sz="900" dirty="0">
                <a:latin typeface="Courier"/>
              </a:rPr>
              <a:t>), </a:t>
            </a:r>
            <a:r>
              <a:rPr sz="900" dirty="0">
                <a:solidFill>
                  <a:srgbClr val="7D9029"/>
                </a:solidFill>
                <a:latin typeface="Courier"/>
              </a:rPr>
              <a:t>by =</a:t>
            </a:r>
            <a:r>
              <a:rPr sz="900" dirty="0">
                <a:latin typeface="Courier"/>
              </a:rPr>
              <a:t> </a:t>
            </a:r>
            <a:r>
              <a:rPr sz="900" dirty="0">
                <a:solidFill>
                  <a:srgbClr val="40A070"/>
                </a:solidFill>
                <a:latin typeface="Courier"/>
              </a:rPr>
              <a:t>2000</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Formats the y-axis labels as dollars and sets breaks</a:t>
            </a:r>
            <a:br>
              <a:rPr sz="900" dirty="0"/>
            </a:br>
            <a:r>
              <a:rPr sz="900" dirty="0">
                <a:latin typeface="Courier"/>
              </a:rPr>
              <a:t>  </a:t>
            </a:r>
            <a:r>
              <a:rPr sz="900" dirty="0" err="1">
                <a:solidFill>
                  <a:srgbClr val="06287E"/>
                </a:solidFill>
                <a:latin typeface="Courier"/>
              </a:rPr>
              <a:t>theme_light</a:t>
            </a:r>
            <a:r>
              <a:rPr sz="900" dirty="0">
                <a:latin typeface="Courier"/>
              </a:rPr>
              <a:t>() </a:t>
            </a:r>
            <a:r>
              <a:rPr sz="900" dirty="0">
                <a:solidFill>
                  <a:srgbClr val="4070A0"/>
                </a:solidFill>
                <a:latin typeface="Courier"/>
              </a:rPr>
              <a:t>+</a:t>
            </a:r>
            <a:r>
              <a:rPr sz="900" dirty="0">
                <a:latin typeface="Courier"/>
              </a:rPr>
              <a:t>  </a:t>
            </a:r>
            <a:br>
              <a:rPr sz="900" dirty="0"/>
            </a:br>
            <a:r>
              <a:rPr sz="900" dirty="0">
                <a:latin typeface="Courier"/>
              </a:rPr>
              <a:t>  </a:t>
            </a:r>
            <a:r>
              <a:rPr sz="900" dirty="0">
                <a:solidFill>
                  <a:srgbClr val="06287E"/>
                </a:solidFill>
                <a:latin typeface="Courier"/>
              </a:rPr>
              <a:t>theme</a:t>
            </a:r>
            <a:r>
              <a:rPr sz="900" dirty="0">
                <a:latin typeface="Courier"/>
              </a:rPr>
              <a:t>( </a:t>
            </a:r>
            <a:br>
              <a:rPr sz="900" dirty="0"/>
            </a:br>
            <a:r>
              <a:rPr sz="900" dirty="0">
                <a:latin typeface="Courier"/>
              </a:rPr>
              <a:t>        </a:t>
            </a:r>
            <a:r>
              <a:rPr sz="900" dirty="0" err="1">
                <a:solidFill>
                  <a:srgbClr val="7D9029"/>
                </a:solidFill>
                <a:latin typeface="Courier"/>
              </a:rPr>
              <a:t>legend.position</a:t>
            </a:r>
            <a:r>
              <a:rPr sz="900" dirty="0">
                <a:solidFill>
                  <a:srgbClr val="7D9029"/>
                </a:solidFill>
                <a:latin typeface="Courier"/>
              </a:rPr>
              <a:t> =</a:t>
            </a:r>
            <a:r>
              <a:rPr sz="900" dirty="0">
                <a:latin typeface="Courier"/>
              </a:rPr>
              <a:t> </a:t>
            </a:r>
            <a:r>
              <a:rPr sz="900" dirty="0">
                <a:solidFill>
                  <a:srgbClr val="4070A0"/>
                </a:solidFill>
                <a:latin typeface="Courier"/>
              </a:rPr>
              <a:t>"none"</a:t>
            </a:r>
            <a:r>
              <a:rPr sz="900" dirty="0">
                <a:latin typeface="Courier"/>
              </a:rPr>
              <a:t>,  </a:t>
            </a:r>
            <a:r>
              <a:rPr sz="900" i="1" dirty="0">
                <a:solidFill>
                  <a:srgbClr val="60A0B0"/>
                </a:solidFill>
                <a:latin typeface="Courier"/>
              </a:rPr>
              <a:t># Hides the legend </a:t>
            </a:r>
            <a:br>
              <a:rPr sz="900" dirty="0"/>
            </a:br>
            <a:r>
              <a:rPr sz="900" dirty="0">
                <a:latin typeface="Courier"/>
              </a:rPr>
              <a:t>        </a:t>
            </a:r>
            <a:r>
              <a:rPr sz="900" dirty="0" err="1">
                <a:solidFill>
                  <a:srgbClr val="7D9029"/>
                </a:solidFill>
                <a:latin typeface="Courier"/>
              </a:rPr>
              <a:t>plot.title</a:t>
            </a:r>
            <a:r>
              <a:rPr sz="900" dirty="0">
                <a:solidFill>
                  <a:srgbClr val="7D9029"/>
                </a:solidFill>
                <a:latin typeface="Courier"/>
              </a:rPr>
              <a:t> =</a:t>
            </a:r>
            <a:r>
              <a:rPr sz="900" dirty="0">
                <a:latin typeface="Courier"/>
              </a:rPr>
              <a:t> </a:t>
            </a:r>
            <a:r>
              <a:rPr sz="900" dirty="0" err="1">
                <a:solidFill>
                  <a:srgbClr val="06287E"/>
                </a:solidFill>
                <a:latin typeface="Courier"/>
              </a:rPr>
              <a:t>element_text</a:t>
            </a:r>
            <a:r>
              <a:rPr sz="900" dirty="0">
                <a:latin typeface="Courier"/>
              </a:rPr>
              <a:t>(</a:t>
            </a:r>
            <a:r>
              <a:rPr sz="900" dirty="0" err="1">
                <a:solidFill>
                  <a:srgbClr val="7D9029"/>
                </a:solidFill>
                <a:latin typeface="Courier"/>
              </a:rPr>
              <a:t>hjust</a:t>
            </a:r>
            <a:r>
              <a:rPr sz="900" dirty="0">
                <a:solidFill>
                  <a:srgbClr val="7D9029"/>
                </a:solidFill>
                <a:latin typeface="Courier"/>
              </a:rPr>
              <a:t> =</a:t>
            </a:r>
            <a:r>
              <a:rPr sz="900" dirty="0">
                <a:latin typeface="Courier"/>
              </a:rPr>
              <a:t> </a:t>
            </a:r>
            <a:r>
              <a:rPr sz="900" dirty="0">
                <a:solidFill>
                  <a:srgbClr val="40A070"/>
                </a:solidFill>
                <a:latin typeface="Courier"/>
              </a:rPr>
              <a:t>0.5</a:t>
            </a:r>
            <a:r>
              <a:rPr sz="900" dirty="0">
                <a:latin typeface="Courier"/>
              </a:rPr>
              <a:t>),  </a:t>
            </a:r>
            <a:r>
              <a:rPr sz="900" i="1" dirty="0">
                <a:solidFill>
                  <a:srgbClr val="60A0B0"/>
                </a:solidFill>
                <a:latin typeface="Courier"/>
              </a:rPr>
              <a:t># Center the plot title</a:t>
            </a:r>
            <a:br>
              <a:rPr dirty="0"/>
            </a:br>
            <a:r>
              <a:rPr dirty="0">
                <a:latin typeface="Courier"/>
              </a:rPr>
              <a:t>       )  </a:t>
            </a:r>
          </a:p>
        </p:txBody>
      </p:sp>
      <p:pic>
        <p:nvPicPr>
          <p:cNvPr id="3" name="Picture 1" descr="Project_code_files/figure-pptx/unnamed-chunk-6-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5 - Age/Income</a:t>
            </a:r>
          </a:p>
        </p:txBody>
      </p:sp>
      <p:sp>
        <p:nvSpPr>
          <p:cNvPr id="4" name="Text Placeholder 3"/>
          <p:cNvSpPr>
            <a:spLocks noGrp="1"/>
          </p:cNvSpPr>
          <p:nvPr>
            <p:ph type="body" sz="half" idx="2"/>
          </p:nvPr>
        </p:nvSpPr>
        <p:spPr/>
        <p:txBody>
          <a:bodyPr>
            <a:normAutofit fontScale="77500" lnSpcReduction="20000"/>
          </a:bodyPr>
          <a:lstStyle/>
          <a:p>
            <a:pPr marL="0" lvl="0" indent="0">
              <a:buNone/>
            </a:pPr>
            <a:r>
              <a:rPr dirty="0"/>
              <a:t>The graph shows income related to age. And see the income distribution by age.</a:t>
            </a:r>
          </a:p>
          <a:p>
            <a:pPr lvl="0"/>
            <a:r>
              <a:rPr dirty="0"/>
              <a:t>Generally, it is believed that income increases with age.</a:t>
            </a:r>
          </a:p>
          <a:p>
            <a:pPr lvl="1"/>
            <a:r>
              <a:rPr dirty="0"/>
              <a:t>Income peak around 40-50 years old, since that is when an individual will be at the peak of their careers.</a:t>
            </a:r>
          </a:p>
          <a:p>
            <a:pPr marL="0" lvl="0" indent="0">
              <a:spcBef>
                <a:spcPts val="3000"/>
              </a:spcBef>
              <a:buNone/>
            </a:pPr>
            <a:r>
              <a:rPr b="1" dirty="0"/>
              <a:t>What does the data tell us?</a:t>
            </a:r>
          </a:p>
          <a:p>
            <a:pPr lvl="0"/>
            <a:r>
              <a:rPr dirty="0"/>
              <a:t>This data does not fit the idea that income increases as age increases.</a:t>
            </a:r>
          </a:p>
          <a:p>
            <a:pPr lvl="0"/>
            <a:r>
              <a:rPr dirty="0"/>
              <a:t>There is a slight increase in people who buy insurance as they make more money.</a:t>
            </a:r>
          </a:p>
          <a:p>
            <a:pPr lvl="1"/>
            <a:r>
              <a:rPr dirty="0"/>
              <a:t>It is easier to tell in boxplot compared to scatter plot.</a:t>
            </a:r>
          </a:p>
          <a:p>
            <a:pPr lvl="0" indent="0">
              <a:buNone/>
            </a:pPr>
            <a:r>
              <a:rPr sz="800" dirty="0">
                <a:latin typeface="Courier"/>
              </a:rPr>
              <a:t>p </a:t>
            </a:r>
            <a:r>
              <a:rPr sz="800" dirty="0">
                <a:solidFill>
                  <a:srgbClr val="007020"/>
                </a:solidFill>
                <a:latin typeface="Courier"/>
              </a:rPr>
              <a:t>=</a:t>
            </a:r>
            <a:r>
              <a:rPr sz="800" dirty="0">
                <a:latin typeface="Courier"/>
              </a:rPr>
              <a:t> </a:t>
            </a:r>
            <a:r>
              <a:rPr sz="800" dirty="0" err="1">
                <a:solidFill>
                  <a:srgbClr val="06287E"/>
                </a:solidFill>
                <a:latin typeface="Courier"/>
              </a:rPr>
              <a:t>ggplot</a:t>
            </a:r>
            <a:r>
              <a:rPr sz="800" dirty="0">
                <a:latin typeface="Courier"/>
              </a:rPr>
              <a:t>(data, </a:t>
            </a:r>
            <a:r>
              <a:rPr sz="800" dirty="0" err="1">
                <a:solidFill>
                  <a:srgbClr val="06287E"/>
                </a:solidFill>
                <a:latin typeface="Courier"/>
              </a:rPr>
              <a:t>aes</a:t>
            </a:r>
            <a:r>
              <a:rPr sz="800" dirty="0">
                <a:latin typeface="Courier"/>
              </a:rPr>
              <a:t>(</a:t>
            </a:r>
            <a:r>
              <a:rPr sz="800" dirty="0">
                <a:solidFill>
                  <a:srgbClr val="7D9029"/>
                </a:solidFill>
                <a:latin typeface="Courier"/>
              </a:rPr>
              <a:t>x =</a:t>
            </a:r>
            <a:r>
              <a:rPr sz="800" dirty="0">
                <a:latin typeface="Courier"/>
              </a:rPr>
              <a:t> Age, </a:t>
            </a:r>
            <a:r>
              <a:rPr sz="800" dirty="0">
                <a:solidFill>
                  <a:srgbClr val="7D9029"/>
                </a:solidFill>
                <a:latin typeface="Courier"/>
              </a:rPr>
              <a:t>y =</a:t>
            </a:r>
            <a:r>
              <a:rPr sz="800" dirty="0">
                <a:latin typeface="Courier"/>
              </a:rPr>
              <a:t> </a:t>
            </a:r>
            <a:r>
              <a:rPr sz="800" dirty="0" err="1">
                <a:latin typeface="Courier"/>
              </a:rPr>
              <a:t>AnnualIncomeUSD</a:t>
            </a:r>
            <a:r>
              <a:rPr sz="800" dirty="0">
                <a:latin typeface="Courier"/>
              </a:rPr>
              <a:t>)) </a:t>
            </a:r>
            <a:r>
              <a:rPr sz="800" dirty="0">
                <a:solidFill>
                  <a:srgbClr val="4070A0"/>
                </a:solidFill>
                <a:latin typeface="Courier"/>
              </a:rPr>
              <a:t>+</a:t>
            </a:r>
            <a:br>
              <a:rPr sz="800" dirty="0"/>
            </a:br>
            <a:r>
              <a:rPr sz="800" dirty="0">
                <a:latin typeface="Courier"/>
              </a:rPr>
              <a:t>  </a:t>
            </a:r>
            <a:r>
              <a:rPr sz="800" dirty="0" err="1">
                <a:solidFill>
                  <a:srgbClr val="06287E"/>
                </a:solidFill>
                <a:latin typeface="Courier"/>
              </a:rPr>
              <a:t>geom_point</a:t>
            </a:r>
            <a:r>
              <a:rPr sz="800" dirty="0">
                <a:latin typeface="Courier"/>
              </a:rPr>
              <a:t>(</a:t>
            </a:r>
            <a:r>
              <a:rPr sz="800" dirty="0" err="1">
                <a:solidFill>
                  <a:srgbClr val="06287E"/>
                </a:solidFill>
                <a:latin typeface="Courier"/>
              </a:rPr>
              <a:t>aes</a:t>
            </a:r>
            <a:r>
              <a:rPr sz="800" dirty="0">
                <a:latin typeface="Courier"/>
              </a:rPr>
              <a:t>(</a:t>
            </a:r>
            <a:r>
              <a:rPr sz="800" dirty="0">
                <a:solidFill>
                  <a:srgbClr val="7D9029"/>
                </a:solidFill>
                <a:latin typeface="Courier"/>
              </a:rPr>
              <a:t>color =</a:t>
            </a:r>
            <a:r>
              <a:rPr sz="800" dirty="0">
                <a:latin typeface="Courier"/>
              </a:rPr>
              <a:t> </a:t>
            </a:r>
            <a:r>
              <a:rPr sz="800" dirty="0" err="1">
                <a:solidFill>
                  <a:srgbClr val="06287E"/>
                </a:solidFill>
                <a:latin typeface="Courier"/>
              </a:rPr>
              <a:t>as.factor</a:t>
            </a:r>
            <a:r>
              <a:rPr sz="800" dirty="0">
                <a:latin typeface="Courier"/>
              </a:rPr>
              <a:t>(</a:t>
            </a:r>
            <a:r>
              <a:rPr sz="800" dirty="0" err="1">
                <a:latin typeface="Courier"/>
              </a:rPr>
              <a:t>TravelInsurance</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Convert </a:t>
            </a:r>
            <a:r>
              <a:rPr sz="800" i="1" dirty="0" err="1">
                <a:solidFill>
                  <a:srgbClr val="60A0B0"/>
                </a:solidFill>
                <a:latin typeface="Courier"/>
              </a:rPr>
              <a:t>TravelInsurance</a:t>
            </a:r>
            <a:r>
              <a:rPr sz="800" i="1" dirty="0">
                <a:solidFill>
                  <a:srgbClr val="60A0B0"/>
                </a:solidFill>
                <a:latin typeface="Courier"/>
              </a:rPr>
              <a:t> to a factor for  color mapping</a:t>
            </a:r>
            <a:br>
              <a:rPr sz="800" dirty="0"/>
            </a:br>
            <a:r>
              <a:rPr sz="800" dirty="0">
                <a:latin typeface="Courier"/>
              </a:rPr>
              <a:t>  </a:t>
            </a:r>
            <a:r>
              <a:rPr sz="800" dirty="0" err="1">
                <a:solidFill>
                  <a:srgbClr val="06287E"/>
                </a:solidFill>
                <a:latin typeface="Courier"/>
              </a:rPr>
              <a:t>scale_x_continuous</a:t>
            </a:r>
            <a:r>
              <a:rPr sz="800" dirty="0">
                <a:latin typeface="Courier"/>
              </a:rPr>
              <a:t>(</a:t>
            </a:r>
            <a:r>
              <a:rPr sz="800" dirty="0">
                <a:solidFill>
                  <a:srgbClr val="7D9029"/>
                </a:solidFill>
                <a:latin typeface="Courier"/>
              </a:rPr>
              <a:t>breaks =</a:t>
            </a:r>
            <a:r>
              <a:rPr sz="800" dirty="0">
                <a:latin typeface="Courier"/>
              </a:rPr>
              <a:t> </a:t>
            </a:r>
            <a:r>
              <a:rPr sz="800" dirty="0">
                <a:solidFill>
                  <a:srgbClr val="06287E"/>
                </a:solidFill>
                <a:latin typeface="Courier"/>
              </a:rPr>
              <a:t>seq</a:t>
            </a:r>
            <a:r>
              <a:rPr sz="800" dirty="0">
                <a:latin typeface="Courier"/>
              </a:rPr>
              <a:t>(</a:t>
            </a:r>
            <a:r>
              <a:rPr sz="800" dirty="0">
                <a:solidFill>
                  <a:srgbClr val="06287E"/>
                </a:solidFill>
                <a:latin typeface="Courier"/>
              </a:rPr>
              <a:t>min</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Age</a:t>
            </a:r>
            <a:r>
              <a:rPr sz="800" dirty="0">
                <a:latin typeface="Courier"/>
              </a:rPr>
              <a:t>), </a:t>
            </a:r>
            <a:r>
              <a:rPr sz="800" dirty="0">
                <a:solidFill>
                  <a:srgbClr val="06287E"/>
                </a:solidFill>
                <a:latin typeface="Courier"/>
              </a:rPr>
              <a:t>max</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Age</a:t>
            </a:r>
            <a:r>
              <a:rPr sz="800" dirty="0">
                <a:latin typeface="Courier"/>
              </a:rPr>
              <a:t>), </a:t>
            </a:r>
            <a:r>
              <a:rPr sz="800" dirty="0">
                <a:solidFill>
                  <a:srgbClr val="7D9029"/>
                </a:solidFill>
                <a:latin typeface="Courier"/>
              </a:rPr>
              <a:t>by =</a:t>
            </a:r>
            <a:r>
              <a:rPr sz="800" dirty="0">
                <a:latin typeface="Courier"/>
              </a:rPr>
              <a:t> </a:t>
            </a:r>
            <a:r>
              <a:rPr sz="800" dirty="0">
                <a:solidFill>
                  <a:srgbClr val="40A070"/>
                </a:solidFill>
                <a:latin typeface="Courier"/>
              </a:rPr>
              <a:t>1</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Sets the x-axis breaks to increment by 1 (Age) </a:t>
            </a:r>
            <a:br>
              <a:rPr sz="800" dirty="0"/>
            </a:br>
            <a:r>
              <a:rPr sz="800" dirty="0">
                <a:latin typeface="Courier"/>
              </a:rPr>
              <a:t>  </a:t>
            </a:r>
            <a:r>
              <a:rPr sz="800" dirty="0" err="1">
                <a:solidFill>
                  <a:srgbClr val="06287E"/>
                </a:solidFill>
                <a:latin typeface="Courier"/>
              </a:rPr>
              <a:t>scale_y_continuous</a:t>
            </a:r>
            <a:r>
              <a:rPr sz="800" dirty="0">
                <a:latin typeface="Courier"/>
              </a:rPr>
              <a:t>(</a:t>
            </a:r>
            <a:r>
              <a:rPr sz="800" dirty="0">
                <a:solidFill>
                  <a:srgbClr val="7D9029"/>
                </a:solidFill>
                <a:latin typeface="Courier"/>
              </a:rPr>
              <a:t>labels =</a:t>
            </a:r>
            <a:r>
              <a:rPr sz="800" dirty="0">
                <a:latin typeface="Courier"/>
              </a:rPr>
              <a:t> scales</a:t>
            </a:r>
            <a:r>
              <a:rPr sz="800" dirty="0">
                <a:solidFill>
                  <a:srgbClr val="4070A0"/>
                </a:solidFill>
                <a:latin typeface="Courier"/>
              </a:rPr>
              <a:t>::</a:t>
            </a:r>
            <a:r>
              <a:rPr sz="800" dirty="0" err="1">
                <a:solidFill>
                  <a:srgbClr val="06287E"/>
                </a:solidFill>
                <a:latin typeface="Courier"/>
              </a:rPr>
              <a:t>dollar_format</a:t>
            </a:r>
            <a:r>
              <a:rPr sz="800" dirty="0">
                <a:latin typeface="Courier"/>
              </a:rPr>
              <a:t>(), </a:t>
            </a:r>
            <a:r>
              <a:rPr sz="800" dirty="0">
                <a:solidFill>
                  <a:srgbClr val="7D9029"/>
                </a:solidFill>
                <a:latin typeface="Courier"/>
              </a:rPr>
              <a:t>breaks =</a:t>
            </a:r>
            <a:r>
              <a:rPr sz="800" dirty="0">
                <a:latin typeface="Courier"/>
              </a:rPr>
              <a:t> </a:t>
            </a:r>
            <a:r>
              <a:rPr sz="800" dirty="0">
                <a:solidFill>
                  <a:srgbClr val="06287E"/>
                </a:solidFill>
                <a:latin typeface="Courier"/>
              </a:rPr>
              <a:t>seq</a:t>
            </a:r>
            <a:r>
              <a:rPr sz="800" dirty="0">
                <a:latin typeface="Courier"/>
              </a:rPr>
              <a:t>(</a:t>
            </a:r>
            <a:r>
              <a:rPr sz="800" dirty="0">
                <a:solidFill>
                  <a:srgbClr val="7D9029"/>
                </a:solidFill>
                <a:latin typeface="Courier"/>
              </a:rPr>
              <a:t>from =</a:t>
            </a:r>
            <a:r>
              <a:rPr sz="800" dirty="0">
                <a:latin typeface="Courier"/>
              </a:rPr>
              <a:t> </a:t>
            </a:r>
            <a:r>
              <a:rPr sz="800" dirty="0">
                <a:solidFill>
                  <a:srgbClr val="06287E"/>
                </a:solidFill>
                <a:latin typeface="Courier"/>
              </a:rPr>
              <a:t>min</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AnnualIncomeUSD</a:t>
            </a:r>
            <a:r>
              <a:rPr sz="800" dirty="0">
                <a:latin typeface="Courier"/>
              </a:rPr>
              <a:t>), </a:t>
            </a:r>
            <a:r>
              <a:rPr sz="800" dirty="0">
                <a:solidFill>
                  <a:srgbClr val="7D9029"/>
                </a:solidFill>
                <a:latin typeface="Courier"/>
              </a:rPr>
              <a:t>to =</a:t>
            </a:r>
            <a:r>
              <a:rPr sz="800" dirty="0">
                <a:latin typeface="Courier"/>
              </a:rPr>
              <a:t> </a:t>
            </a:r>
            <a:r>
              <a:rPr sz="800" dirty="0">
                <a:solidFill>
                  <a:srgbClr val="06287E"/>
                </a:solidFill>
                <a:latin typeface="Courier"/>
              </a:rPr>
              <a:t>max</a:t>
            </a:r>
            <a:r>
              <a:rPr sz="800" dirty="0">
                <a:latin typeface="Courier"/>
              </a:rPr>
              <a:t>(</a:t>
            </a:r>
            <a:r>
              <a:rPr sz="800" dirty="0" err="1">
                <a:latin typeface="Courier"/>
              </a:rPr>
              <a:t>data</a:t>
            </a:r>
            <a:r>
              <a:rPr sz="800" dirty="0" err="1">
                <a:solidFill>
                  <a:srgbClr val="4070A0"/>
                </a:solidFill>
                <a:latin typeface="Courier"/>
              </a:rPr>
              <a:t>$</a:t>
            </a:r>
            <a:r>
              <a:rPr sz="800" dirty="0" err="1">
                <a:latin typeface="Courier"/>
              </a:rPr>
              <a:t>AnnualIncomeUSD</a:t>
            </a:r>
            <a:r>
              <a:rPr sz="800" dirty="0">
                <a:latin typeface="Courier"/>
              </a:rPr>
              <a:t>), </a:t>
            </a:r>
            <a:r>
              <a:rPr sz="800" dirty="0">
                <a:solidFill>
                  <a:srgbClr val="7D9029"/>
                </a:solidFill>
                <a:latin typeface="Courier"/>
              </a:rPr>
              <a:t>by =</a:t>
            </a:r>
            <a:r>
              <a:rPr sz="800" dirty="0">
                <a:latin typeface="Courier"/>
              </a:rPr>
              <a:t> </a:t>
            </a:r>
            <a:r>
              <a:rPr sz="800" dirty="0">
                <a:solidFill>
                  <a:srgbClr val="40A070"/>
                </a:solidFill>
                <a:latin typeface="Courier"/>
              </a:rPr>
              <a:t>2000</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Formats the y-axis labels as dollars and increment by 2k </a:t>
            </a:r>
            <a:br>
              <a:rPr sz="800" dirty="0"/>
            </a:br>
            <a:r>
              <a:rPr sz="800" dirty="0">
                <a:latin typeface="Courier"/>
              </a:rPr>
              <a:t>  </a:t>
            </a:r>
            <a:r>
              <a:rPr sz="800" dirty="0" err="1">
                <a:solidFill>
                  <a:srgbClr val="06287E"/>
                </a:solidFill>
                <a:latin typeface="Courier"/>
              </a:rPr>
              <a:t>scale_color_manual</a:t>
            </a:r>
            <a:r>
              <a:rPr sz="800" dirty="0">
                <a:latin typeface="Courier"/>
              </a:rPr>
              <a:t>(</a:t>
            </a:r>
            <a:r>
              <a:rPr sz="800" dirty="0">
                <a:solidFill>
                  <a:srgbClr val="7D9029"/>
                </a:solidFill>
                <a:latin typeface="Courier"/>
              </a:rPr>
              <a:t>values =</a:t>
            </a:r>
            <a:r>
              <a:rPr sz="800" dirty="0">
                <a:latin typeface="Courier"/>
              </a:rPr>
              <a:t> </a:t>
            </a:r>
            <a:r>
              <a:rPr sz="800" dirty="0">
                <a:solidFill>
                  <a:srgbClr val="06287E"/>
                </a:solidFill>
                <a:latin typeface="Courier"/>
              </a:rPr>
              <a:t>c</a:t>
            </a:r>
            <a:r>
              <a:rPr sz="800" dirty="0">
                <a:latin typeface="Courier"/>
              </a:rPr>
              <a:t>(</a:t>
            </a:r>
            <a:r>
              <a:rPr sz="800" dirty="0">
                <a:solidFill>
                  <a:srgbClr val="4070A0"/>
                </a:solidFill>
                <a:latin typeface="Courier"/>
              </a:rPr>
              <a:t>"0"</a:t>
            </a:r>
            <a:r>
              <a:rPr sz="800" dirty="0">
                <a:latin typeface="Courier"/>
              </a:rPr>
              <a:t> </a:t>
            </a:r>
            <a:r>
              <a:rPr sz="800" dirty="0">
                <a:solidFill>
                  <a:srgbClr val="007020"/>
                </a:solidFill>
                <a:latin typeface="Courier"/>
              </a:rPr>
              <a:t>=</a:t>
            </a:r>
            <a:r>
              <a:rPr sz="800" dirty="0">
                <a:latin typeface="Courier"/>
              </a:rPr>
              <a:t> </a:t>
            </a:r>
            <a:r>
              <a:rPr sz="800" dirty="0">
                <a:solidFill>
                  <a:srgbClr val="4070A0"/>
                </a:solidFill>
                <a:latin typeface="Courier"/>
              </a:rPr>
              <a:t>"black"</a:t>
            </a:r>
            <a:r>
              <a:rPr sz="800" dirty="0">
                <a:latin typeface="Courier"/>
              </a:rPr>
              <a:t>, </a:t>
            </a:r>
            <a:r>
              <a:rPr sz="800" dirty="0">
                <a:solidFill>
                  <a:srgbClr val="4070A0"/>
                </a:solidFill>
                <a:latin typeface="Courier"/>
              </a:rPr>
              <a:t>"1"</a:t>
            </a:r>
            <a:r>
              <a:rPr sz="800" dirty="0">
                <a:latin typeface="Courier"/>
              </a:rPr>
              <a:t> </a:t>
            </a:r>
            <a:r>
              <a:rPr sz="800" dirty="0">
                <a:solidFill>
                  <a:srgbClr val="007020"/>
                </a:solidFill>
                <a:latin typeface="Courier"/>
              </a:rPr>
              <a:t>=</a:t>
            </a:r>
            <a:r>
              <a:rPr sz="800" dirty="0">
                <a:latin typeface="Courier"/>
              </a:rPr>
              <a:t> </a:t>
            </a:r>
            <a:r>
              <a:rPr sz="800" dirty="0">
                <a:solidFill>
                  <a:srgbClr val="4070A0"/>
                </a:solidFill>
                <a:latin typeface="Courier"/>
              </a:rPr>
              <a:t>"orange"</a:t>
            </a:r>
            <a:r>
              <a:rPr sz="800" dirty="0">
                <a:latin typeface="Courier"/>
              </a:rPr>
              <a:t>), </a:t>
            </a:r>
            <a:r>
              <a:rPr sz="800" dirty="0">
                <a:solidFill>
                  <a:srgbClr val="7D9029"/>
                </a:solidFill>
                <a:latin typeface="Courier"/>
              </a:rPr>
              <a:t>name =</a:t>
            </a:r>
            <a:r>
              <a:rPr sz="800" dirty="0">
                <a:latin typeface="Courier"/>
              </a:rPr>
              <a:t> </a:t>
            </a:r>
            <a:r>
              <a:rPr sz="800" dirty="0">
                <a:solidFill>
                  <a:srgbClr val="4070A0"/>
                </a:solidFill>
                <a:latin typeface="Courier"/>
              </a:rPr>
              <a:t>"Travel Insurance"</a:t>
            </a:r>
            <a:r>
              <a:rPr sz="800" dirty="0">
                <a:latin typeface="Courier"/>
              </a:rPr>
              <a:t>, </a:t>
            </a:r>
            <a:r>
              <a:rPr sz="800" dirty="0">
                <a:solidFill>
                  <a:srgbClr val="7D9029"/>
                </a:solidFill>
                <a:latin typeface="Courier"/>
              </a:rPr>
              <a:t>labels=</a:t>
            </a:r>
            <a:r>
              <a:rPr sz="800" dirty="0">
                <a:solidFill>
                  <a:srgbClr val="06287E"/>
                </a:solidFill>
                <a:latin typeface="Courier"/>
              </a:rPr>
              <a:t>c</a:t>
            </a:r>
            <a:r>
              <a:rPr sz="800" dirty="0">
                <a:latin typeface="Courier"/>
              </a:rPr>
              <a:t>(</a:t>
            </a:r>
            <a:r>
              <a:rPr sz="800" dirty="0">
                <a:solidFill>
                  <a:srgbClr val="4070A0"/>
                </a:solidFill>
                <a:latin typeface="Courier"/>
              </a:rPr>
              <a:t>"No "</a:t>
            </a:r>
            <a:r>
              <a:rPr sz="800" dirty="0">
                <a:latin typeface="Courier"/>
              </a:rPr>
              <a:t>, </a:t>
            </a:r>
            <a:r>
              <a:rPr sz="800" dirty="0">
                <a:solidFill>
                  <a:srgbClr val="4070A0"/>
                </a:solidFill>
                <a:latin typeface="Courier"/>
              </a:rPr>
              <a:t>"Yes"</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Sets custom colors for </a:t>
            </a:r>
            <a:r>
              <a:rPr sz="800" i="1" dirty="0" err="1">
                <a:solidFill>
                  <a:srgbClr val="60A0B0"/>
                </a:solidFill>
                <a:latin typeface="Courier"/>
              </a:rPr>
              <a:t>TravelInsurance</a:t>
            </a:r>
            <a:r>
              <a:rPr sz="800" i="1" dirty="0">
                <a:solidFill>
                  <a:srgbClr val="60A0B0"/>
                </a:solidFill>
                <a:latin typeface="Courier"/>
              </a:rPr>
              <a:t> and customizes legend title</a:t>
            </a:r>
            <a:br>
              <a:rPr sz="800" dirty="0"/>
            </a:br>
            <a:r>
              <a:rPr sz="800" dirty="0">
                <a:latin typeface="Courier"/>
              </a:rPr>
              <a:t>  </a:t>
            </a:r>
            <a:r>
              <a:rPr sz="800" dirty="0">
                <a:solidFill>
                  <a:srgbClr val="06287E"/>
                </a:solidFill>
                <a:latin typeface="Courier"/>
              </a:rPr>
              <a:t>labs</a:t>
            </a:r>
            <a:r>
              <a:rPr sz="800" dirty="0">
                <a:latin typeface="Courier"/>
              </a:rPr>
              <a:t>(</a:t>
            </a:r>
            <a:r>
              <a:rPr sz="800" dirty="0">
                <a:solidFill>
                  <a:srgbClr val="7D9029"/>
                </a:solidFill>
                <a:latin typeface="Courier"/>
              </a:rPr>
              <a:t>title =</a:t>
            </a:r>
            <a:r>
              <a:rPr sz="800" dirty="0">
                <a:latin typeface="Courier"/>
              </a:rPr>
              <a:t> </a:t>
            </a:r>
            <a:r>
              <a:rPr sz="800" dirty="0">
                <a:solidFill>
                  <a:srgbClr val="4070A0"/>
                </a:solidFill>
                <a:latin typeface="Courier"/>
              </a:rPr>
              <a:t>"Age vs Income"</a:t>
            </a:r>
            <a:r>
              <a:rPr sz="800" dirty="0">
                <a:latin typeface="Courier"/>
              </a:rPr>
              <a:t>, </a:t>
            </a:r>
            <a:r>
              <a:rPr sz="800" dirty="0">
                <a:solidFill>
                  <a:srgbClr val="7D9029"/>
                </a:solidFill>
                <a:latin typeface="Courier"/>
              </a:rPr>
              <a:t>x =</a:t>
            </a:r>
            <a:r>
              <a:rPr sz="800" dirty="0">
                <a:latin typeface="Courier"/>
              </a:rPr>
              <a:t> </a:t>
            </a:r>
            <a:r>
              <a:rPr sz="800" dirty="0">
                <a:solidFill>
                  <a:srgbClr val="4070A0"/>
                </a:solidFill>
                <a:latin typeface="Courier"/>
              </a:rPr>
              <a:t>"Age"</a:t>
            </a:r>
            <a:r>
              <a:rPr sz="800" dirty="0">
                <a:latin typeface="Courier"/>
              </a:rPr>
              <a:t>, </a:t>
            </a:r>
            <a:r>
              <a:rPr sz="800" dirty="0">
                <a:solidFill>
                  <a:srgbClr val="7D9029"/>
                </a:solidFill>
                <a:latin typeface="Courier"/>
              </a:rPr>
              <a:t>y =</a:t>
            </a:r>
            <a:r>
              <a:rPr sz="800" dirty="0">
                <a:latin typeface="Courier"/>
              </a:rPr>
              <a:t> </a:t>
            </a:r>
            <a:r>
              <a:rPr sz="800" dirty="0">
                <a:solidFill>
                  <a:srgbClr val="4070A0"/>
                </a:solidFill>
                <a:latin typeface="Courier"/>
              </a:rPr>
              <a:t>"Annual Income"</a:t>
            </a:r>
            <a:r>
              <a:rPr sz="800" dirty="0">
                <a:latin typeface="Courier"/>
              </a:rPr>
              <a:t>) </a:t>
            </a:r>
            <a:r>
              <a:rPr sz="800" dirty="0">
                <a:solidFill>
                  <a:srgbClr val="4070A0"/>
                </a:solidFill>
                <a:latin typeface="Courier"/>
              </a:rPr>
              <a:t>+</a:t>
            </a:r>
            <a:r>
              <a:rPr sz="800" dirty="0">
                <a:latin typeface="Courier"/>
              </a:rPr>
              <a:t>  </a:t>
            </a:r>
            <a:r>
              <a:rPr sz="800" i="1" dirty="0">
                <a:solidFill>
                  <a:srgbClr val="60A0B0"/>
                </a:solidFill>
                <a:latin typeface="Courier"/>
              </a:rPr>
              <a:t># Sets the title and label for </a:t>
            </a:r>
            <a:r>
              <a:rPr sz="800" i="1" dirty="0" err="1">
                <a:solidFill>
                  <a:srgbClr val="60A0B0"/>
                </a:solidFill>
                <a:latin typeface="Courier"/>
              </a:rPr>
              <a:t>x,y</a:t>
            </a:r>
            <a:r>
              <a:rPr sz="800" i="1" dirty="0">
                <a:solidFill>
                  <a:srgbClr val="60A0B0"/>
                </a:solidFill>
                <a:latin typeface="Courier"/>
              </a:rPr>
              <a:t> axis </a:t>
            </a:r>
            <a:br>
              <a:rPr sz="800" dirty="0"/>
            </a:br>
            <a:r>
              <a:rPr sz="800" dirty="0">
                <a:latin typeface="Courier"/>
              </a:rPr>
              <a:t>  </a:t>
            </a:r>
            <a:r>
              <a:rPr sz="800" dirty="0" err="1">
                <a:solidFill>
                  <a:srgbClr val="06287E"/>
                </a:solidFill>
                <a:latin typeface="Courier"/>
              </a:rPr>
              <a:t>theme_light</a:t>
            </a:r>
            <a:r>
              <a:rPr sz="800" dirty="0">
                <a:latin typeface="Courier"/>
              </a:rPr>
              <a:t>()</a:t>
            </a:r>
            <a:br>
              <a:rPr sz="800" dirty="0"/>
            </a:br>
            <a:r>
              <a:rPr sz="800" i="1" dirty="0">
                <a:solidFill>
                  <a:srgbClr val="60A0B0"/>
                </a:solidFill>
                <a:latin typeface="Courier"/>
              </a:rPr>
              <a:t># print(min(</a:t>
            </a:r>
            <a:r>
              <a:rPr sz="800" i="1" dirty="0" err="1">
                <a:solidFill>
                  <a:srgbClr val="60A0B0"/>
                </a:solidFill>
                <a:latin typeface="Courier"/>
              </a:rPr>
              <a:t>data$AnnualIncomeUSD</a:t>
            </a:r>
            <a:r>
              <a:rPr sz="800" i="1" dirty="0">
                <a:solidFill>
                  <a:srgbClr val="60A0B0"/>
                </a:solidFill>
                <a:latin typeface="Courier"/>
              </a:rPr>
              <a:t>) )</a:t>
            </a:r>
            <a:br>
              <a:rPr sz="800" dirty="0"/>
            </a:br>
            <a:r>
              <a:rPr sz="800" i="1" dirty="0">
                <a:solidFill>
                  <a:srgbClr val="60A0B0"/>
                </a:solidFill>
                <a:latin typeface="Courier"/>
              </a:rPr>
              <a:t># print(max(</a:t>
            </a:r>
            <a:r>
              <a:rPr sz="800" i="1" dirty="0" err="1">
                <a:solidFill>
                  <a:srgbClr val="60A0B0"/>
                </a:solidFill>
                <a:latin typeface="Courier"/>
              </a:rPr>
              <a:t>data$AnnualIncomeUSD</a:t>
            </a:r>
            <a:r>
              <a:rPr sz="800" i="1" dirty="0">
                <a:solidFill>
                  <a:srgbClr val="60A0B0"/>
                </a:solidFill>
                <a:latin typeface="Courier"/>
              </a:rPr>
              <a:t>))</a:t>
            </a:r>
            <a:br>
              <a:rPr sz="800" dirty="0"/>
            </a:br>
            <a:r>
              <a:rPr sz="800" dirty="0">
                <a:latin typeface="Courier"/>
              </a:rPr>
              <a:t>p </a:t>
            </a:r>
          </a:p>
        </p:txBody>
      </p:sp>
      <p:pic>
        <p:nvPicPr>
          <p:cNvPr id="3" name="Picture 1" descr="Project_code_files/figure-pptx/unnamed-chunk-7-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2070</Words>
  <Application>Microsoft Office PowerPoint</Application>
  <PresentationFormat>On-screen Show (16:9)</PresentationFormat>
  <Paragraphs>213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vt:lpstr>
      <vt:lpstr>Office Theme</vt:lpstr>
      <vt:lpstr>Project 1 - Travel Insurance Data</vt:lpstr>
      <vt:lpstr>Work breakdown:</vt:lpstr>
      <vt:lpstr>Explain the dataset</vt:lpstr>
      <vt:lpstr>Load the Dataset</vt:lpstr>
      <vt:lpstr>Graph 1 - Frequency of Age Distribution</vt:lpstr>
      <vt:lpstr>Graph 2 - Annual Income Density</vt:lpstr>
      <vt:lpstr>Graph 3 - Bar Plot of Frequent Flyer by age</vt:lpstr>
      <vt:lpstr>Graph 4 - Sector/Income</vt:lpstr>
      <vt:lpstr>Graph 5 - Age/Income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Travel Insurance Data</dc:title>
  <dc:creator>Kevin Lopez, Clarisse Bonang, and Mayank Thacker</dc:creator>
  <cp:keywords/>
  <cp:lastModifiedBy>Kevin Lopez Chavez</cp:lastModifiedBy>
  <cp:revision>1</cp:revision>
  <dcterms:created xsi:type="dcterms:W3CDTF">2024-02-19T07:25:50Z</dcterms:created>
  <dcterms:modified xsi:type="dcterms:W3CDTF">2024-02-19T07:27:05Z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2024-02-18</vt:lpwstr>
  </property>
  <property fmtid="{D5CDD505-2E9C-101B-9397-08002B2CF9AE}" pid="3" name="output">
    <vt:lpwstr/>
  </property>
</Properties>
</file>