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3" r:id="rId3"/>
    <p:sldId id="258" r:id="rId4"/>
    <p:sldId id="265" r:id="rId5"/>
    <p:sldId id="259" r:id="rId6"/>
    <p:sldId id="260" r:id="rId7"/>
    <p:sldId id="266" r:id="rId8"/>
    <p:sldId id="264" r:id="rId9"/>
    <p:sldId id="268" r:id="rId10"/>
    <p:sldId id="267"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5E740E-3A2C-471E-AF40-CB2B9B9596BF}" type="doc">
      <dgm:prSet loTypeId="urn:microsoft.com/office/officeart/2005/8/layout/hProcess9" loCatId="process" qsTypeId="urn:microsoft.com/office/officeart/2005/8/quickstyle/simple1" qsCatId="simple" csTypeId="urn:microsoft.com/office/officeart/2005/8/colors/accent5_2" csCatId="accent5" phldr="1"/>
      <dgm:spPr/>
      <dgm:t>
        <a:bodyPr/>
        <a:lstStyle/>
        <a:p>
          <a:endParaRPr lang="en-US"/>
        </a:p>
      </dgm:t>
    </dgm:pt>
    <dgm:pt modelId="{473442C5-96A3-41ED-8A61-2491C15E8C18}">
      <dgm:prSet/>
      <dgm:spPr/>
      <dgm:t>
        <a:bodyPr/>
        <a:lstStyle/>
        <a:p>
          <a:pPr rtl="0"/>
          <a:r>
            <a:rPr lang="en-US" smtClean="0"/>
            <a:t>Background Info</a:t>
          </a:r>
          <a:endParaRPr lang="en-US"/>
        </a:p>
      </dgm:t>
    </dgm:pt>
    <dgm:pt modelId="{7687D165-94C8-4D68-B08A-D25F2A4C9E95}" type="parTrans" cxnId="{A2B49470-0EC3-4FA2-A613-B86600F6266F}">
      <dgm:prSet/>
      <dgm:spPr/>
      <dgm:t>
        <a:bodyPr/>
        <a:lstStyle/>
        <a:p>
          <a:endParaRPr lang="en-US"/>
        </a:p>
      </dgm:t>
    </dgm:pt>
    <dgm:pt modelId="{088FF4D0-E817-4A84-9F67-884BA5178373}" type="sibTrans" cxnId="{A2B49470-0EC3-4FA2-A613-B86600F6266F}">
      <dgm:prSet/>
      <dgm:spPr/>
      <dgm:t>
        <a:bodyPr/>
        <a:lstStyle/>
        <a:p>
          <a:endParaRPr lang="en-US"/>
        </a:p>
      </dgm:t>
    </dgm:pt>
    <dgm:pt modelId="{18C444A3-B5AA-4520-ABA2-3300968ABDCB}">
      <dgm:prSet/>
      <dgm:spPr/>
      <dgm:t>
        <a:bodyPr/>
        <a:lstStyle/>
        <a:p>
          <a:pPr rtl="0"/>
          <a:r>
            <a:rPr lang="en-US" dirty="0" smtClean="0"/>
            <a:t>Students: academic and other demographic background</a:t>
          </a:r>
          <a:endParaRPr lang="en-US" dirty="0"/>
        </a:p>
      </dgm:t>
    </dgm:pt>
    <dgm:pt modelId="{9D7DB924-C8AD-4497-AED8-1BBF3CB681F5}" type="parTrans" cxnId="{1D21D4C1-F75E-4231-AF9D-A7D45F984494}">
      <dgm:prSet/>
      <dgm:spPr/>
      <dgm:t>
        <a:bodyPr/>
        <a:lstStyle/>
        <a:p>
          <a:endParaRPr lang="en-US"/>
        </a:p>
      </dgm:t>
    </dgm:pt>
    <dgm:pt modelId="{277A69EA-DBF6-451E-B9E0-E5910A3FD66B}" type="sibTrans" cxnId="{1D21D4C1-F75E-4231-AF9D-A7D45F984494}">
      <dgm:prSet/>
      <dgm:spPr/>
      <dgm:t>
        <a:bodyPr/>
        <a:lstStyle/>
        <a:p>
          <a:endParaRPr lang="en-US"/>
        </a:p>
      </dgm:t>
    </dgm:pt>
    <dgm:pt modelId="{2788310A-1A8B-4D73-B716-74D69ED747BD}">
      <dgm:prSet/>
      <dgm:spPr/>
      <dgm:t>
        <a:bodyPr/>
        <a:lstStyle/>
        <a:p>
          <a:pPr rtl="0"/>
          <a:r>
            <a:rPr lang="en-US" dirty="0" smtClean="0"/>
            <a:t>Student Engagement, grades, SAP</a:t>
          </a:r>
          <a:endParaRPr lang="en-US" dirty="0"/>
        </a:p>
      </dgm:t>
    </dgm:pt>
    <dgm:pt modelId="{9BDFB9FB-69CF-4B77-B0D1-8216B9C51D67}" type="parTrans" cxnId="{4B16962D-EA77-4A97-BCB7-5EDB6E0D2795}">
      <dgm:prSet/>
      <dgm:spPr/>
      <dgm:t>
        <a:bodyPr/>
        <a:lstStyle/>
        <a:p>
          <a:endParaRPr lang="en-US"/>
        </a:p>
      </dgm:t>
    </dgm:pt>
    <dgm:pt modelId="{59C09A4A-8B97-44F8-8684-2ADC6A30C7D3}" type="sibTrans" cxnId="{4B16962D-EA77-4A97-BCB7-5EDB6E0D2795}">
      <dgm:prSet/>
      <dgm:spPr/>
      <dgm:t>
        <a:bodyPr/>
        <a:lstStyle/>
        <a:p>
          <a:endParaRPr lang="en-US"/>
        </a:p>
      </dgm:t>
    </dgm:pt>
    <dgm:pt modelId="{D5753ED0-F959-4937-B12C-DEB49791C0D3}">
      <dgm:prSet/>
      <dgm:spPr/>
      <dgm:t>
        <a:bodyPr/>
        <a:lstStyle/>
        <a:p>
          <a:pPr rtl="0"/>
          <a:r>
            <a:rPr lang="en-US" dirty="0" smtClean="0"/>
            <a:t>Outcomes</a:t>
          </a:r>
          <a:endParaRPr lang="en-US" dirty="0"/>
        </a:p>
      </dgm:t>
    </dgm:pt>
    <dgm:pt modelId="{9D6C3644-8FDE-4546-9827-83390774BC54}" type="parTrans" cxnId="{20E64732-BA1F-4B07-94A6-6BBD0B80452D}">
      <dgm:prSet/>
      <dgm:spPr/>
      <dgm:t>
        <a:bodyPr/>
        <a:lstStyle/>
        <a:p>
          <a:endParaRPr lang="en-US"/>
        </a:p>
      </dgm:t>
    </dgm:pt>
    <dgm:pt modelId="{FC08A5DC-0869-4EF9-9319-36D5D3DB2E3D}" type="sibTrans" cxnId="{20E64732-BA1F-4B07-94A6-6BBD0B80452D}">
      <dgm:prSet/>
      <dgm:spPr/>
      <dgm:t>
        <a:bodyPr/>
        <a:lstStyle/>
        <a:p>
          <a:endParaRPr lang="en-US"/>
        </a:p>
      </dgm:t>
    </dgm:pt>
    <dgm:pt modelId="{F798CCFF-64CC-439B-A6A8-3E5D902A4E60}">
      <dgm:prSet/>
      <dgm:spPr/>
      <dgm:t>
        <a:bodyPr/>
        <a:lstStyle/>
        <a:p>
          <a:pPr rtl="0"/>
          <a:r>
            <a:rPr lang="en-US" dirty="0" smtClean="0"/>
            <a:t>Students: Retention, graduation</a:t>
          </a:r>
          <a:endParaRPr lang="en-US" dirty="0"/>
        </a:p>
      </dgm:t>
    </dgm:pt>
    <dgm:pt modelId="{D8D0A7F2-F1AB-47EC-90FB-2CA40EB1B10E}" type="parTrans" cxnId="{31E72966-8A3A-44B8-95E5-A76159725EAC}">
      <dgm:prSet/>
      <dgm:spPr/>
      <dgm:t>
        <a:bodyPr/>
        <a:lstStyle/>
        <a:p>
          <a:endParaRPr lang="en-US"/>
        </a:p>
      </dgm:t>
    </dgm:pt>
    <dgm:pt modelId="{6D70C989-ABB6-4699-A442-1237DD553B94}" type="sibTrans" cxnId="{31E72966-8A3A-44B8-95E5-A76159725EAC}">
      <dgm:prSet/>
      <dgm:spPr/>
      <dgm:t>
        <a:bodyPr/>
        <a:lstStyle/>
        <a:p>
          <a:endParaRPr lang="en-US"/>
        </a:p>
      </dgm:t>
    </dgm:pt>
    <dgm:pt modelId="{31789ACC-7CCF-46E9-BC89-75442C5B6C76}">
      <dgm:prSet/>
      <dgm:spPr/>
      <dgm:t>
        <a:bodyPr/>
        <a:lstStyle/>
        <a:p>
          <a:pPr rtl="0"/>
          <a:r>
            <a:rPr lang="en-US" dirty="0" smtClean="0"/>
            <a:t>While at College</a:t>
          </a:r>
          <a:endParaRPr lang="en-US" dirty="0"/>
        </a:p>
      </dgm:t>
    </dgm:pt>
    <dgm:pt modelId="{B90461E9-1915-4995-B905-7138AC399606}" type="parTrans" cxnId="{663B7870-4323-42AA-925D-5A38B463EA51}">
      <dgm:prSet/>
      <dgm:spPr/>
      <dgm:t>
        <a:bodyPr/>
        <a:lstStyle/>
        <a:p>
          <a:endParaRPr lang="en-US"/>
        </a:p>
      </dgm:t>
    </dgm:pt>
    <dgm:pt modelId="{F0F38E86-56E2-44B8-ADAE-959A3D076F9E}" type="sibTrans" cxnId="{663B7870-4323-42AA-925D-5A38B463EA51}">
      <dgm:prSet/>
      <dgm:spPr/>
      <dgm:t>
        <a:bodyPr/>
        <a:lstStyle/>
        <a:p>
          <a:endParaRPr lang="en-US"/>
        </a:p>
      </dgm:t>
    </dgm:pt>
    <dgm:pt modelId="{2D3DF119-6225-4340-868E-6839AB20731B}" type="pres">
      <dgm:prSet presAssocID="{3A5E740E-3A2C-471E-AF40-CB2B9B9596BF}" presName="CompostProcess" presStyleCnt="0">
        <dgm:presLayoutVars>
          <dgm:dir/>
          <dgm:resizeHandles val="exact"/>
        </dgm:presLayoutVars>
      </dgm:prSet>
      <dgm:spPr/>
      <dgm:t>
        <a:bodyPr/>
        <a:lstStyle/>
        <a:p>
          <a:endParaRPr lang="en-US"/>
        </a:p>
      </dgm:t>
    </dgm:pt>
    <dgm:pt modelId="{043753CE-DE10-40DB-A33E-209DE77B4850}" type="pres">
      <dgm:prSet presAssocID="{3A5E740E-3A2C-471E-AF40-CB2B9B9596BF}" presName="arrow" presStyleLbl="bgShp" presStyleIdx="0" presStyleCnt="1" custLinFactNeighborX="4" custLinFactNeighborY="-52707"/>
      <dgm:spPr/>
    </dgm:pt>
    <dgm:pt modelId="{72D097C7-4335-4FB3-8227-A02B03711910}" type="pres">
      <dgm:prSet presAssocID="{3A5E740E-3A2C-471E-AF40-CB2B9B9596BF}" presName="linearProcess" presStyleCnt="0"/>
      <dgm:spPr/>
    </dgm:pt>
    <dgm:pt modelId="{D846E697-645E-45E3-BA88-F655FE220F37}" type="pres">
      <dgm:prSet presAssocID="{473442C5-96A3-41ED-8A61-2491C15E8C18}" presName="textNode" presStyleLbl="node1" presStyleIdx="0" presStyleCnt="3">
        <dgm:presLayoutVars>
          <dgm:bulletEnabled val="1"/>
        </dgm:presLayoutVars>
      </dgm:prSet>
      <dgm:spPr/>
      <dgm:t>
        <a:bodyPr/>
        <a:lstStyle/>
        <a:p>
          <a:endParaRPr lang="en-US"/>
        </a:p>
      </dgm:t>
    </dgm:pt>
    <dgm:pt modelId="{17A9EBD6-7864-4B09-9865-F031E4902D7E}" type="pres">
      <dgm:prSet presAssocID="{088FF4D0-E817-4A84-9F67-884BA5178373}" presName="sibTrans" presStyleCnt="0"/>
      <dgm:spPr/>
    </dgm:pt>
    <dgm:pt modelId="{04954DCA-DAC2-46F9-A3F4-2C5B83911DBE}" type="pres">
      <dgm:prSet presAssocID="{31789ACC-7CCF-46E9-BC89-75442C5B6C76}" presName="textNode" presStyleLbl="node1" presStyleIdx="1" presStyleCnt="3">
        <dgm:presLayoutVars>
          <dgm:bulletEnabled val="1"/>
        </dgm:presLayoutVars>
      </dgm:prSet>
      <dgm:spPr/>
      <dgm:t>
        <a:bodyPr/>
        <a:lstStyle/>
        <a:p>
          <a:endParaRPr lang="en-US"/>
        </a:p>
      </dgm:t>
    </dgm:pt>
    <dgm:pt modelId="{79E73450-8157-4857-A7A6-3DD1488288C0}" type="pres">
      <dgm:prSet presAssocID="{F0F38E86-56E2-44B8-ADAE-959A3D076F9E}" presName="sibTrans" presStyleCnt="0"/>
      <dgm:spPr/>
    </dgm:pt>
    <dgm:pt modelId="{6929EF0D-E2CD-4D92-B9B2-3DEEC113089E}" type="pres">
      <dgm:prSet presAssocID="{D5753ED0-F959-4937-B12C-DEB49791C0D3}" presName="textNode" presStyleLbl="node1" presStyleIdx="2" presStyleCnt="3">
        <dgm:presLayoutVars>
          <dgm:bulletEnabled val="1"/>
        </dgm:presLayoutVars>
      </dgm:prSet>
      <dgm:spPr/>
      <dgm:t>
        <a:bodyPr/>
        <a:lstStyle/>
        <a:p>
          <a:endParaRPr lang="en-US"/>
        </a:p>
      </dgm:t>
    </dgm:pt>
  </dgm:ptLst>
  <dgm:cxnLst>
    <dgm:cxn modelId="{9A338EB4-33FC-4C27-BFD0-7C85810F4A08}" type="presOf" srcId="{473442C5-96A3-41ED-8A61-2491C15E8C18}" destId="{D846E697-645E-45E3-BA88-F655FE220F37}" srcOrd="0" destOrd="0" presId="urn:microsoft.com/office/officeart/2005/8/layout/hProcess9"/>
    <dgm:cxn modelId="{31E72966-8A3A-44B8-95E5-A76159725EAC}" srcId="{D5753ED0-F959-4937-B12C-DEB49791C0D3}" destId="{F798CCFF-64CC-439B-A6A8-3E5D902A4E60}" srcOrd="0" destOrd="0" parTransId="{D8D0A7F2-F1AB-47EC-90FB-2CA40EB1B10E}" sibTransId="{6D70C989-ABB6-4699-A442-1237DD553B94}"/>
    <dgm:cxn modelId="{FC389F5C-4CC6-4299-B8FD-DB029B8F3ACD}" type="presOf" srcId="{F798CCFF-64CC-439B-A6A8-3E5D902A4E60}" destId="{6929EF0D-E2CD-4D92-B9B2-3DEEC113089E}" srcOrd="0" destOrd="1" presId="urn:microsoft.com/office/officeart/2005/8/layout/hProcess9"/>
    <dgm:cxn modelId="{1D21D4C1-F75E-4231-AF9D-A7D45F984494}" srcId="{473442C5-96A3-41ED-8A61-2491C15E8C18}" destId="{18C444A3-B5AA-4520-ABA2-3300968ABDCB}" srcOrd="0" destOrd="0" parTransId="{9D7DB924-C8AD-4497-AED8-1BBF3CB681F5}" sibTransId="{277A69EA-DBF6-451E-B9E0-E5910A3FD66B}"/>
    <dgm:cxn modelId="{20E64732-BA1F-4B07-94A6-6BBD0B80452D}" srcId="{3A5E740E-3A2C-471E-AF40-CB2B9B9596BF}" destId="{D5753ED0-F959-4937-B12C-DEB49791C0D3}" srcOrd="2" destOrd="0" parTransId="{9D6C3644-8FDE-4546-9827-83390774BC54}" sibTransId="{FC08A5DC-0869-4EF9-9319-36D5D3DB2E3D}"/>
    <dgm:cxn modelId="{4B16962D-EA77-4A97-BCB7-5EDB6E0D2795}" srcId="{31789ACC-7CCF-46E9-BC89-75442C5B6C76}" destId="{2788310A-1A8B-4D73-B716-74D69ED747BD}" srcOrd="0" destOrd="0" parTransId="{9BDFB9FB-69CF-4B77-B0D1-8216B9C51D67}" sibTransId="{59C09A4A-8B97-44F8-8684-2ADC6A30C7D3}"/>
    <dgm:cxn modelId="{17429E90-F62E-44D8-B220-E142B8B0A8C5}" type="presOf" srcId="{18C444A3-B5AA-4520-ABA2-3300968ABDCB}" destId="{D846E697-645E-45E3-BA88-F655FE220F37}" srcOrd="0" destOrd="1" presId="urn:microsoft.com/office/officeart/2005/8/layout/hProcess9"/>
    <dgm:cxn modelId="{029939FE-CF01-4CAF-8375-0B04E69FF650}" type="presOf" srcId="{D5753ED0-F959-4937-B12C-DEB49791C0D3}" destId="{6929EF0D-E2CD-4D92-B9B2-3DEEC113089E}" srcOrd="0" destOrd="0" presId="urn:microsoft.com/office/officeart/2005/8/layout/hProcess9"/>
    <dgm:cxn modelId="{9BA1C4F6-1C1F-46EE-8DDD-75710F151626}" type="presOf" srcId="{31789ACC-7CCF-46E9-BC89-75442C5B6C76}" destId="{04954DCA-DAC2-46F9-A3F4-2C5B83911DBE}" srcOrd="0" destOrd="0" presId="urn:microsoft.com/office/officeart/2005/8/layout/hProcess9"/>
    <dgm:cxn modelId="{8F91776C-4D0C-4B5E-8326-C53E0DFFB00A}" type="presOf" srcId="{2788310A-1A8B-4D73-B716-74D69ED747BD}" destId="{04954DCA-DAC2-46F9-A3F4-2C5B83911DBE}" srcOrd="0" destOrd="1" presId="urn:microsoft.com/office/officeart/2005/8/layout/hProcess9"/>
    <dgm:cxn modelId="{A2B49470-0EC3-4FA2-A613-B86600F6266F}" srcId="{3A5E740E-3A2C-471E-AF40-CB2B9B9596BF}" destId="{473442C5-96A3-41ED-8A61-2491C15E8C18}" srcOrd="0" destOrd="0" parTransId="{7687D165-94C8-4D68-B08A-D25F2A4C9E95}" sibTransId="{088FF4D0-E817-4A84-9F67-884BA5178373}"/>
    <dgm:cxn modelId="{8992AEF7-50C9-40E1-8AB2-DED0735A6153}" type="presOf" srcId="{3A5E740E-3A2C-471E-AF40-CB2B9B9596BF}" destId="{2D3DF119-6225-4340-868E-6839AB20731B}" srcOrd="0" destOrd="0" presId="urn:microsoft.com/office/officeart/2005/8/layout/hProcess9"/>
    <dgm:cxn modelId="{663B7870-4323-42AA-925D-5A38B463EA51}" srcId="{3A5E740E-3A2C-471E-AF40-CB2B9B9596BF}" destId="{31789ACC-7CCF-46E9-BC89-75442C5B6C76}" srcOrd="1" destOrd="0" parTransId="{B90461E9-1915-4995-B905-7138AC399606}" sibTransId="{F0F38E86-56E2-44B8-ADAE-959A3D076F9E}"/>
    <dgm:cxn modelId="{89448181-B9BD-4C3A-AE71-6FB223C7FA5C}" type="presParOf" srcId="{2D3DF119-6225-4340-868E-6839AB20731B}" destId="{043753CE-DE10-40DB-A33E-209DE77B4850}" srcOrd="0" destOrd="0" presId="urn:microsoft.com/office/officeart/2005/8/layout/hProcess9"/>
    <dgm:cxn modelId="{959BAB19-37D7-490E-AF02-5CEE2D7C2B40}" type="presParOf" srcId="{2D3DF119-6225-4340-868E-6839AB20731B}" destId="{72D097C7-4335-4FB3-8227-A02B03711910}" srcOrd="1" destOrd="0" presId="urn:microsoft.com/office/officeart/2005/8/layout/hProcess9"/>
    <dgm:cxn modelId="{A052E0DB-AC88-4BA5-9069-BAC4EC1DAF02}" type="presParOf" srcId="{72D097C7-4335-4FB3-8227-A02B03711910}" destId="{D846E697-645E-45E3-BA88-F655FE220F37}" srcOrd="0" destOrd="0" presId="urn:microsoft.com/office/officeart/2005/8/layout/hProcess9"/>
    <dgm:cxn modelId="{CC1B7555-A600-4D8B-ABEA-E511955D99D1}" type="presParOf" srcId="{72D097C7-4335-4FB3-8227-A02B03711910}" destId="{17A9EBD6-7864-4B09-9865-F031E4902D7E}" srcOrd="1" destOrd="0" presId="urn:microsoft.com/office/officeart/2005/8/layout/hProcess9"/>
    <dgm:cxn modelId="{8967017F-1A60-4314-82B9-98BD0B30762B}" type="presParOf" srcId="{72D097C7-4335-4FB3-8227-A02B03711910}" destId="{04954DCA-DAC2-46F9-A3F4-2C5B83911DBE}" srcOrd="2" destOrd="0" presId="urn:microsoft.com/office/officeart/2005/8/layout/hProcess9"/>
    <dgm:cxn modelId="{9FF96196-7FFA-4A46-9666-57562A3BF3E9}" type="presParOf" srcId="{72D097C7-4335-4FB3-8227-A02B03711910}" destId="{79E73450-8157-4857-A7A6-3DD1488288C0}" srcOrd="3" destOrd="0" presId="urn:microsoft.com/office/officeart/2005/8/layout/hProcess9"/>
    <dgm:cxn modelId="{F3E79E6C-74CA-4002-A611-18A3BE436CDE}" type="presParOf" srcId="{72D097C7-4335-4FB3-8227-A02B03711910}" destId="{6929EF0D-E2CD-4D92-B9B2-3DEEC113089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DF787-A437-42AF-BCC7-7D36DC1FAD2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FB87A11-4465-48C6-BE8B-161354C1550E}">
      <dgm:prSet/>
      <dgm:spPr/>
      <dgm:t>
        <a:bodyPr/>
        <a:lstStyle/>
        <a:p>
          <a:pPr rtl="0"/>
          <a:r>
            <a:rPr lang="en-US" smtClean="0"/>
            <a:t>Initial Info</a:t>
          </a:r>
          <a:endParaRPr lang="en-US"/>
        </a:p>
      </dgm:t>
    </dgm:pt>
    <dgm:pt modelId="{D949C877-628B-46EA-8B9C-A350C750B825}" type="parTrans" cxnId="{7654BC99-12E5-4223-BBAF-E51B68A11806}">
      <dgm:prSet/>
      <dgm:spPr/>
      <dgm:t>
        <a:bodyPr/>
        <a:lstStyle/>
        <a:p>
          <a:endParaRPr lang="en-US"/>
        </a:p>
      </dgm:t>
    </dgm:pt>
    <dgm:pt modelId="{B2B21B9A-DF27-4328-909B-E5C34D9225C2}" type="sibTrans" cxnId="{7654BC99-12E5-4223-BBAF-E51B68A11806}">
      <dgm:prSet/>
      <dgm:spPr/>
      <dgm:t>
        <a:bodyPr/>
        <a:lstStyle/>
        <a:p>
          <a:endParaRPr lang="en-US"/>
        </a:p>
      </dgm:t>
    </dgm:pt>
    <dgm:pt modelId="{32EB7C61-A954-41FF-8826-1EBF2FC224D0}">
      <dgm:prSet custT="1"/>
      <dgm:spPr/>
      <dgm:t>
        <a:bodyPr/>
        <a:lstStyle/>
        <a:p>
          <a:pPr rtl="0"/>
          <a:r>
            <a:rPr lang="en-US" sz="2000" b="1" dirty="0" smtClean="0"/>
            <a:t>Students</a:t>
          </a:r>
          <a:r>
            <a:rPr lang="en-US" sz="1200" b="1" dirty="0" smtClean="0"/>
            <a:t/>
          </a:r>
          <a:br>
            <a:rPr lang="en-US" sz="1200" b="1" dirty="0" smtClean="0"/>
          </a:br>
          <a:r>
            <a:rPr lang="en-US" sz="1200" dirty="0" smtClean="0"/>
            <a:t>academic and other demographic background</a:t>
          </a:r>
          <a:endParaRPr lang="en-US" sz="1200" dirty="0"/>
        </a:p>
      </dgm:t>
    </dgm:pt>
    <dgm:pt modelId="{EE2CFD20-AC14-4B13-A60B-5E369F811B74}" type="parTrans" cxnId="{C464708A-809B-4F84-9A4B-827D18B23551}">
      <dgm:prSet/>
      <dgm:spPr/>
      <dgm:t>
        <a:bodyPr/>
        <a:lstStyle/>
        <a:p>
          <a:endParaRPr lang="en-US"/>
        </a:p>
      </dgm:t>
    </dgm:pt>
    <dgm:pt modelId="{171D55AC-ABB3-4D2F-9AF4-71677F3CC627}" type="sibTrans" cxnId="{C464708A-809B-4F84-9A4B-827D18B23551}">
      <dgm:prSet/>
      <dgm:spPr/>
      <dgm:t>
        <a:bodyPr/>
        <a:lstStyle/>
        <a:p>
          <a:endParaRPr lang="en-US"/>
        </a:p>
      </dgm:t>
    </dgm:pt>
    <dgm:pt modelId="{B3E81655-F9A7-4C7E-BF8F-142B85635CA0}">
      <dgm:prSet custT="1"/>
      <dgm:spPr/>
      <dgm:t>
        <a:bodyPr/>
        <a:lstStyle/>
        <a:p>
          <a:pPr rtl="0"/>
          <a:r>
            <a:rPr lang="en-US" sz="2000" b="1" dirty="0" smtClean="0"/>
            <a:t>Faculty</a:t>
          </a:r>
          <a:r>
            <a:rPr lang="en-US" sz="1200" dirty="0" smtClean="0"/>
            <a:t/>
          </a:r>
          <a:br>
            <a:rPr lang="en-US" sz="1200" dirty="0" smtClean="0"/>
          </a:br>
          <a:r>
            <a:rPr lang="en-US" sz="1200" dirty="0" smtClean="0"/>
            <a:t>academic programs and current faculty credentials</a:t>
          </a:r>
          <a:endParaRPr lang="en-US" sz="1200" dirty="0"/>
        </a:p>
      </dgm:t>
    </dgm:pt>
    <dgm:pt modelId="{3DC66438-4B5A-418E-BC04-0164CB856A75}" type="parTrans" cxnId="{5DD63F01-2FB6-40EA-861F-197981AA2CB0}">
      <dgm:prSet/>
      <dgm:spPr/>
      <dgm:t>
        <a:bodyPr/>
        <a:lstStyle/>
        <a:p>
          <a:endParaRPr lang="en-US"/>
        </a:p>
      </dgm:t>
    </dgm:pt>
    <dgm:pt modelId="{8E891A91-BFB3-4385-BA7D-CE74D9A5C0DC}" type="sibTrans" cxnId="{5DD63F01-2FB6-40EA-861F-197981AA2CB0}">
      <dgm:prSet/>
      <dgm:spPr/>
      <dgm:t>
        <a:bodyPr/>
        <a:lstStyle/>
        <a:p>
          <a:endParaRPr lang="en-US"/>
        </a:p>
      </dgm:t>
    </dgm:pt>
    <dgm:pt modelId="{98044047-EF67-49ED-9DEC-976CFFC329BA}">
      <dgm:prSet custT="1"/>
      <dgm:spPr/>
      <dgm:t>
        <a:bodyPr/>
        <a:lstStyle/>
        <a:p>
          <a:pPr rtl="0"/>
          <a:r>
            <a:rPr lang="en-US" sz="2000" b="1" dirty="0" smtClean="0"/>
            <a:t>Staff</a:t>
          </a:r>
          <a:r>
            <a:rPr lang="en-US" sz="1200" b="1" dirty="0" smtClean="0"/>
            <a:t/>
          </a:r>
          <a:br>
            <a:rPr lang="en-US" sz="1200" b="1" dirty="0" smtClean="0"/>
          </a:br>
          <a:r>
            <a:rPr lang="en-US" sz="1200" dirty="0" smtClean="0"/>
            <a:t>student services and grant funded opportunities</a:t>
          </a:r>
          <a:endParaRPr lang="en-US" sz="1200" dirty="0"/>
        </a:p>
      </dgm:t>
    </dgm:pt>
    <dgm:pt modelId="{3B6D06E9-CCFA-44B8-97CA-C6E780F7A308}" type="parTrans" cxnId="{C0CC164F-321E-4B07-BF7F-40A68E33DB77}">
      <dgm:prSet/>
      <dgm:spPr/>
      <dgm:t>
        <a:bodyPr/>
        <a:lstStyle/>
        <a:p>
          <a:endParaRPr lang="en-US"/>
        </a:p>
      </dgm:t>
    </dgm:pt>
    <dgm:pt modelId="{C53BD5E6-F130-46C7-B775-B8EDBB134656}" type="sibTrans" cxnId="{C0CC164F-321E-4B07-BF7F-40A68E33DB77}">
      <dgm:prSet/>
      <dgm:spPr/>
      <dgm:t>
        <a:bodyPr/>
        <a:lstStyle/>
        <a:p>
          <a:endParaRPr lang="en-US"/>
        </a:p>
      </dgm:t>
    </dgm:pt>
    <dgm:pt modelId="{96782216-4B6C-447B-8B9B-960F076E7317}">
      <dgm:prSet custT="1"/>
      <dgm:spPr/>
      <dgm:t>
        <a:bodyPr/>
        <a:lstStyle/>
        <a:p>
          <a:pPr rtl="0"/>
          <a:r>
            <a:rPr lang="en-US" sz="2000" b="1" dirty="0" smtClean="0"/>
            <a:t>Employers</a:t>
          </a:r>
          <a:r>
            <a:rPr lang="en-US" sz="1200" b="1" dirty="0" smtClean="0"/>
            <a:t/>
          </a:r>
          <a:br>
            <a:rPr lang="en-US" sz="1200" b="1" dirty="0" smtClean="0"/>
          </a:br>
          <a:r>
            <a:rPr lang="en-US" sz="1200" dirty="0" smtClean="0"/>
            <a:t>community and program engagement opportunities</a:t>
          </a:r>
          <a:endParaRPr lang="en-US" sz="1200" dirty="0"/>
        </a:p>
      </dgm:t>
    </dgm:pt>
    <dgm:pt modelId="{7B306824-29E4-4F22-A366-3E32C3E38371}" type="parTrans" cxnId="{83E861F6-BBA8-44F2-A6B1-1F1788FFFE12}">
      <dgm:prSet/>
      <dgm:spPr/>
      <dgm:t>
        <a:bodyPr/>
        <a:lstStyle/>
        <a:p>
          <a:endParaRPr lang="en-US"/>
        </a:p>
      </dgm:t>
    </dgm:pt>
    <dgm:pt modelId="{B08D24C7-D34F-4FF0-B585-033F40203B81}" type="sibTrans" cxnId="{83E861F6-BBA8-44F2-A6B1-1F1788FFFE12}">
      <dgm:prSet/>
      <dgm:spPr/>
      <dgm:t>
        <a:bodyPr/>
        <a:lstStyle/>
        <a:p>
          <a:endParaRPr lang="en-US"/>
        </a:p>
      </dgm:t>
    </dgm:pt>
    <dgm:pt modelId="{2D341FBC-E3DD-4677-8064-89708D320D6C}">
      <dgm:prSet/>
      <dgm:spPr/>
      <dgm:t>
        <a:bodyPr/>
        <a:lstStyle/>
        <a:p>
          <a:pPr rtl="0"/>
          <a:r>
            <a:rPr lang="en-US" dirty="0" smtClean="0"/>
            <a:t>Student Engagement</a:t>
          </a:r>
          <a:endParaRPr lang="en-US" dirty="0"/>
        </a:p>
      </dgm:t>
    </dgm:pt>
    <dgm:pt modelId="{DAE63E42-BC41-492B-A57D-A47D721E99A7}" type="parTrans" cxnId="{B961A3CA-00B9-45CD-8D44-19DAD83679E9}">
      <dgm:prSet/>
      <dgm:spPr/>
      <dgm:t>
        <a:bodyPr/>
        <a:lstStyle/>
        <a:p>
          <a:endParaRPr lang="en-US"/>
        </a:p>
      </dgm:t>
    </dgm:pt>
    <dgm:pt modelId="{3B52C3C8-6BC8-468F-84D7-81A7A28BE98B}" type="sibTrans" cxnId="{B961A3CA-00B9-45CD-8D44-19DAD83679E9}">
      <dgm:prSet/>
      <dgm:spPr/>
      <dgm:t>
        <a:bodyPr/>
        <a:lstStyle/>
        <a:p>
          <a:endParaRPr lang="en-US"/>
        </a:p>
      </dgm:t>
    </dgm:pt>
    <dgm:pt modelId="{B2487661-634D-4D94-B09A-8972884532AB}">
      <dgm:prSet/>
      <dgm:spPr/>
      <dgm:t>
        <a:bodyPr/>
        <a:lstStyle/>
        <a:p>
          <a:pPr rtl="0"/>
          <a:r>
            <a:rPr lang="en-US" smtClean="0"/>
            <a:t>Outcomes</a:t>
          </a:r>
          <a:endParaRPr lang="en-US"/>
        </a:p>
      </dgm:t>
    </dgm:pt>
    <dgm:pt modelId="{EFB515BF-E089-48CE-B512-4D8D06F80398}" type="parTrans" cxnId="{B3755307-FEEF-451E-B5BF-C6ECCFE1F5EC}">
      <dgm:prSet/>
      <dgm:spPr/>
      <dgm:t>
        <a:bodyPr/>
        <a:lstStyle/>
        <a:p>
          <a:endParaRPr lang="en-US"/>
        </a:p>
      </dgm:t>
    </dgm:pt>
    <dgm:pt modelId="{165FE161-9398-4B93-9E71-C993333A866B}" type="sibTrans" cxnId="{B3755307-FEEF-451E-B5BF-C6ECCFE1F5EC}">
      <dgm:prSet/>
      <dgm:spPr/>
      <dgm:t>
        <a:bodyPr/>
        <a:lstStyle/>
        <a:p>
          <a:endParaRPr lang="en-US"/>
        </a:p>
      </dgm:t>
    </dgm:pt>
    <dgm:pt modelId="{A6855D66-F4EA-46A9-A6C4-C50F4EA63912}">
      <dgm:prSet custT="1"/>
      <dgm:spPr/>
      <dgm:t>
        <a:bodyPr/>
        <a:lstStyle/>
        <a:p>
          <a:pPr rtl="0"/>
          <a:r>
            <a:rPr lang="en-US" sz="2000" b="1" dirty="0" smtClean="0"/>
            <a:t>Students</a:t>
          </a:r>
          <a:r>
            <a:rPr lang="en-US" sz="1200" b="1" dirty="0" smtClean="0"/>
            <a:t/>
          </a:r>
          <a:br>
            <a:rPr lang="en-US" sz="1200" b="1" dirty="0" smtClean="0"/>
          </a:br>
          <a:r>
            <a:rPr lang="en-US" sz="1200" dirty="0" smtClean="0"/>
            <a:t>Retention, graduation, employment, continuing education</a:t>
          </a:r>
          <a:endParaRPr lang="en-US" sz="1200" dirty="0"/>
        </a:p>
      </dgm:t>
    </dgm:pt>
    <dgm:pt modelId="{4AB2D8FD-A723-4BB4-AD1E-6ADC075B76AC}" type="parTrans" cxnId="{1B174494-6D3D-4498-A627-2D164F938EFE}">
      <dgm:prSet/>
      <dgm:spPr/>
      <dgm:t>
        <a:bodyPr/>
        <a:lstStyle/>
        <a:p>
          <a:endParaRPr lang="en-US"/>
        </a:p>
      </dgm:t>
    </dgm:pt>
    <dgm:pt modelId="{5C310128-B91F-4DBC-84C1-CC38E38D4ECE}" type="sibTrans" cxnId="{1B174494-6D3D-4498-A627-2D164F938EFE}">
      <dgm:prSet/>
      <dgm:spPr/>
      <dgm:t>
        <a:bodyPr/>
        <a:lstStyle/>
        <a:p>
          <a:endParaRPr lang="en-US"/>
        </a:p>
      </dgm:t>
    </dgm:pt>
    <dgm:pt modelId="{8ED16CDC-4C9A-4C46-9544-2FC7D9158536}">
      <dgm:prSet custT="1"/>
      <dgm:spPr/>
      <dgm:t>
        <a:bodyPr/>
        <a:lstStyle/>
        <a:p>
          <a:pPr rtl="0"/>
          <a:r>
            <a:rPr lang="en-US" sz="2000" b="1" dirty="0" smtClean="0"/>
            <a:t>Faculty</a:t>
          </a:r>
          <a:r>
            <a:rPr lang="en-US" sz="1200" b="1" dirty="0" smtClean="0"/>
            <a:t/>
          </a:r>
          <a:br>
            <a:rPr lang="en-US" sz="1200" b="1" dirty="0" smtClean="0"/>
          </a:br>
          <a:r>
            <a:rPr lang="en-US" sz="1200" dirty="0" smtClean="0"/>
            <a:t>Grades, professional development, competitive curriculum</a:t>
          </a:r>
          <a:endParaRPr lang="en-US" sz="1200" dirty="0"/>
        </a:p>
      </dgm:t>
    </dgm:pt>
    <dgm:pt modelId="{F558D77A-DCD0-4C6D-814A-831CC1D3649C}" type="parTrans" cxnId="{31FA8BE5-1097-4F58-98F6-C4319B96894B}">
      <dgm:prSet/>
      <dgm:spPr/>
      <dgm:t>
        <a:bodyPr/>
        <a:lstStyle/>
        <a:p>
          <a:endParaRPr lang="en-US"/>
        </a:p>
      </dgm:t>
    </dgm:pt>
    <dgm:pt modelId="{7C8CDCAA-FBB3-4FE9-91B3-C88743C2FE93}" type="sibTrans" cxnId="{31FA8BE5-1097-4F58-98F6-C4319B96894B}">
      <dgm:prSet/>
      <dgm:spPr/>
      <dgm:t>
        <a:bodyPr/>
        <a:lstStyle/>
        <a:p>
          <a:endParaRPr lang="en-US"/>
        </a:p>
      </dgm:t>
    </dgm:pt>
    <dgm:pt modelId="{61CCFEED-4336-461D-970B-26FC7AA6BA70}">
      <dgm:prSet custT="1"/>
      <dgm:spPr/>
      <dgm:t>
        <a:bodyPr/>
        <a:lstStyle/>
        <a:p>
          <a:pPr rtl="0"/>
          <a:r>
            <a:rPr lang="en-US" sz="2000" b="1" dirty="0" smtClean="0"/>
            <a:t>Staff</a:t>
          </a:r>
          <a:r>
            <a:rPr lang="en-US" sz="1300" dirty="0" smtClean="0"/>
            <a:t/>
          </a:r>
          <a:br>
            <a:rPr lang="en-US" sz="1300" dirty="0" smtClean="0"/>
          </a:br>
          <a:r>
            <a:rPr lang="en-US" sz="1300" dirty="0" smtClean="0"/>
            <a:t>student engagement, operational metrics, professional development</a:t>
          </a:r>
          <a:endParaRPr lang="en-US" sz="1300" dirty="0"/>
        </a:p>
      </dgm:t>
    </dgm:pt>
    <dgm:pt modelId="{E1A8F3C3-7BBD-470C-8798-458ACB970B5D}" type="parTrans" cxnId="{1C01A842-AF45-4835-AB88-1C92D360C9CA}">
      <dgm:prSet/>
      <dgm:spPr/>
      <dgm:t>
        <a:bodyPr/>
        <a:lstStyle/>
        <a:p>
          <a:endParaRPr lang="en-US"/>
        </a:p>
      </dgm:t>
    </dgm:pt>
    <dgm:pt modelId="{CD06B51A-1E9D-4F07-9FDC-B45B41E40AD8}" type="sibTrans" cxnId="{1C01A842-AF45-4835-AB88-1C92D360C9CA}">
      <dgm:prSet/>
      <dgm:spPr/>
      <dgm:t>
        <a:bodyPr/>
        <a:lstStyle/>
        <a:p>
          <a:endParaRPr lang="en-US"/>
        </a:p>
      </dgm:t>
    </dgm:pt>
    <dgm:pt modelId="{629E2266-FA99-448E-890B-A0219FB2CAAB}">
      <dgm:prSet/>
      <dgm:spPr/>
      <dgm:t>
        <a:bodyPr/>
        <a:lstStyle/>
        <a:p>
          <a:pPr rtl="0"/>
          <a:r>
            <a:rPr lang="en-US" dirty="0" smtClean="0"/>
            <a:t>Participation</a:t>
          </a:r>
          <a:br>
            <a:rPr lang="en-US" dirty="0" smtClean="0"/>
          </a:br>
          <a:r>
            <a:rPr lang="en-US" dirty="0" smtClean="0"/>
            <a:t>Interaction</a:t>
          </a:r>
          <a:br>
            <a:rPr lang="en-US" dirty="0" smtClean="0"/>
          </a:br>
          <a:r>
            <a:rPr lang="en-US" dirty="0" smtClean="0"/>
            <a:t>Follow-up</a:t>
          </a:r>
          <a:endParaRPr lang="en-US" dirty="0"/>
        </a:p>
      </dgm:t>
    </dgm:pt>
    <dgm:pt modelId="{482EF8E9-1451-49DB-A87F-4DD46FA2C4FF}" type="parTrans" cxnId="{13B20D97-46F0-4C85-9463-9D17EBE8B5CB}">
      <dgm:prSet/>
      <dgm:spPr/>
      <dgm:t>
        <a:bodyPr/>
        <a:lstStyle/>
        <a:p>
          <a:endParaRPr lang="en-US"/>
        </a:p>
      </dgm:t>
    </dgm:pt>
    <dgm:pt modelId="{16391D96-1CD3-49B3-B7A1-22BF07253D62}" type="sibTrans" cxnId="{13B20D97-46F0-4C85-9463-9D17EBE8B5CB}">
      <dgm:prSet/>
      <dgm:spPr/>
      <dgm:t>
        <a:bodyPr/>
        <a:lstStyle/>
        <a:p>
          <a:endParaRPr lang="en-US"/>
        </a:p>
      </dgm:t>
    </dgm:pt>
    <dgm:pt modelId="{9BF30A77-3E88-440F-B5A4-6DDE9050B549}">
      <dgm:prSet custT="1"/>
      <dgm:spPr/>
      <dgm:t>
        <a:bodyPr/>
        <a:lstStyle/>
        <a:p>
          <a:pPr rtl="0"/>
          <a:r>
            <a:rPr lang="en-US" sz="2000" b="1" dirty="0" smtClean="0"/>
            <a:t>Employer</a:t>
          </a:r>
          <a:r>
            <a:rPr lang="en-US" sz="1300" b="1" dirty="0" smtClean="0"/>
            <a:t/>
          </a:r>
          <a:br>
            <a:rPr lang="en-US" sz="1300" b="1" dirty="0" smtClean="0"/>
          </a:br>
          <a:r>
            <a:rPr lang="en-US" sz="1300" dirty="0" smtClean="0"/>
            <a:t>engagement, hiring, employee retention</a:t>
          </a:r>
          <a:endParaRPr lang="en-US" sz="1300" dirty="0"/>
        </a:p>
      </dgm:t>
    </dgm:pt>
    <dgm:pt modelId="{1991057E-7991-47A0-8C2B-484E15CB4EC0}" type="parTrans" cxnId="{420B9F5C-741E-46AE-924D-4847F1A23228}">
      <dgm:prSet/>
      <dgm:spPr/>
      <dgm:t>
        <a:bodyPr/>
        <a:lstStyle/>
        <a:p>
          <a:endParaRPr lang="en-US"/>
        </a:p>
      </dgm:t>
    </dgm:pt>
    <dgm:pt modelId="{159B3B6D-3C84-4733-9715-3F8789EE00D1}" type="sibTrans" cxnId="{420B9F5C-741E-46AE-924D-4847F1A23228}">
      <dgm:prSet/>
      <dgm:spPr/>
      <dgm:t>
        <a:bodyPr/>
        <a:lstStyle/>
        <a:p>
          <a:endParaRPr lang="en-US"/>
        </a:p>
      </dgm:t>
    </dgm:pt>
    <dgm:pt modelId="{3240DADF-5A26-4C26-81C4-C49FDA094F37}" type="pres">
      <dgm:prSet presAssocID="{C2BDF787-A437-42AF-BCC7-7D36DC1FAD2B}" presName="Name0" presStyleCnt="0">
        <dgm:presLayoutVars>
          <dgm:chPref val="3"/>
          <dgm:dir/>
          <dgm:animLvl val="lvl"/>
          <dgm:resizeHandles/>
        </dgm:presLayoutVars>
      </dgm:prSet>
      <dgm:spPr/>
      <dgm:t>
        <a:bodyPr/>
        <a:lstStyle/>
        <a:p>
          <a:endParaRPr lang="en-US"/>
        </a:p>
      </dgm:t>
    </dgm:pt>
    <dgm:pt modelId="{D2ADADD6-432A-4763-A077-D6D6F52D50E3}" type="pres">
      <dgm:prSet presAssocID="{9FB87A11-4465-48C6-BE8B-161354C1550E}" presName="horFlow" presStyleCnt="0"/>
      <dgm:spPr/>
    </dgm:pt>
    <dgm:pt modelId="{50522A58-2763-4638-9D4A-E093193248CF}" type="pres">
      <dgm:prSet presAssocID="{9FB87A11-4465-48C6-BE8B-161354C1550E}" presName="bigChev" presStyleLbl="node1" presStyleIdx="0" presStyleCnt="3"/>
      <dgm:spPr/>
      <dgm:t>
        <a:bodyPr/>
        <a:lstStyle/>
        <a:p>
          <a:endParaRPr lang="en-US"/>
        </a:p>
      </dgm:t>
    </dgm:pt>
    <dgm:pt modelId="{472C04BD-191F-46EC-B029-44E699FC949A}" type="pres">
      <dgm:prSet presAssocID="{EE2CFD20-AC14-4B13-A60B-5E369F811B74}" presName="parTrans" presStyleCnt="0"/>
      <dgm:spPr/>
    </dgm:pt>
    <dgm:pt modelId="{59797F39-6A0C-458D-B09E-641834AA225D}" type="pres">
      <dgm:prSet presAssocID="{32EB7C61-A954-41FF-8826-1EBF2FC224D0}" presName="node" presStyleLbl="alignAccFollowNode1" presStyleIdx="0" presStyleCnt="9">
        <dgm:presLayoutVars>
          <dgm:bulletEnabled val="1"/>
        </dgm:presLayoutVars>
      </dgm:prSet>
      <dgm:spPr/>
      <dgm:t>
        <a:bodyPr/>
        <a:lstStyle/>
        <a:p>
          <a:endParaRPr lang="en-US"/>
        </a:p>
      </dgm:t>
    </dgm:pt>
    <dgm:pt modelId="{BDD8E175-224C-448E-8D25-B154F11905AA}" type="pres">
      <dgm:prSet presAssocID="{171D55AC-ABB3-4D2F-9AF4-71677F3CC627}" presName="sibTrans" presStyleCnt="0"/>
      <dgm:spPr/>
    </dgm:pt>
    <dgm:pt modelId="{67402ABE-5819-4536-BAD2-6ACE8849C31F}" type="pres">
      <dgm:prSet presAssocID="{B3E81655-F9A7-4C7E-BF8F-142B85635CA0}" presName="node" presStyleLbl="alignAccFollowNode1" presStyleIdx="1" presStyleCnt="9">
        <dgm:presLayoutVars>
          <dgm:bulletEnabled val="1"/>
        </dgm:presLayoutVars>
      </dgm:prSet>
      <dgm:spPr/>
      <dgm:t>
        <a:bodyPr/>
        <a:lstStyle/>
        <a:p>
          <a:endParaRPr lang="en-US"/>
        </a:p>
      </dgm:t>
    </dgm:pt>
    <dgm:pt modelId="{2BAC787F-4083-404A-983D-B84EABE4B356}" type="pres">
      <dgm:prSet presAssocID="{8E891A91-BFB3-4385-BA7D-CE74D9A5C0DC}" presName="sibTrans" presStyleCnt="0"/>
      <dgm:spPr/>
    </dgm:pt>
    <dgm:pt modelId="{13E29F80-B7CC-4C42-AA36-EDFE1B46C3B4}" type="pres">
      <dgm:prSet presAssocID="{98044047-EF67-49ED-9DEC-976CFFC329BA}" presName="node" presStyleLbl="alignAccFollowNode1" presStyleIdx="2" presStyleCnt="9">
        <dgm:presLayoutVars>
          <dgm:bulletEnabled val="1"/>
        </dgm:presLayoutVars>
      </dgm:prSet>
      <dgm:spPr/>
      <dgm:t>
        <a:bodyPr/>
        <a:lstStyle/>
        <a:p>
          <a:endParaRPr lang="en-US"/>
        </a:p>
      </dgm:t>
    </dgm:pt>
    <dgm:pt modelId="{08022F7F-9A99-4700-8460-8D67E71C92D1}" type="pres">
      <dgm:prSet presAssocID="{C53BD5E6-F130-46C7-B775-B8EDBB134656}" presName="sibTrans" presStyleCnt="0"/>
      <dgm:spPr/>
    </dgm:pt>
    <dgm:pt modelId="{28B0EB49-EF2F-4F8B-95BA-83FEDB1C08A6}" type="pres">
      <dgm:prSet presAssocID="{96782216-4B6C-447B-8B9B-960F076E7317}" presName="node" presStyleLbl="alignAccFollowNode1" presStyleIdx="3" presStyleCnt="9">
        <dgm:presLayoutVars>
          <dgm:bulletEnabled val="1"/>
        </dgm:presLayoutVars>
      </dgm:prSet>
      <dgm:spPr/>
      <dgm:t>
        <a:bodyPr/>
        <a:lstStyle/>
        <a:p>
          <a:endParaRPr lang="en-US"/>
        </a:p>
      </dgm:t>
    </dgm:pt>
    <dgm:pt modelId="{4DFEF9C5-4826-4DAE-ACEC-71A55306582C}" type="pres">
      <dgm:prSet presAssocID="{9FB87A11-4465-48C6-BE8B-161354C1550E}" presName="vSp" presStyleCnt="0"/>
      <dgm:spPr/>
    </dgm:pt>
    <dgm:pt modelId="{F7DCC970-77DA-44AE-82ED-C803DD9E0D6E}" type="pres">
      <dgm:prSet presAssocID="{2D341FBC-E3DD-4677-8064-89708D320D6C}" presName="horFlow" presStyleCnt="0"/>
      <dgm:spPr/>
    </dgm:pt>
    <dgm:pt modelId="{E3E5AFB1-33E2-48F8-822A-0A3C65B7A06B}" type="pres">
      <dgm:prSet presAssocID="{2D341FBC-E3DD-4677-8064-89708D320D6C}" presName="bigChev" presStyleLbl="node1" presStyleIdx="1" presStyleCnt="3"/>
      <dgm:spPr/>
      <dgm:t>
        <a:bodyPr/>
        <a:lstStyle/>
        <a:p>
          <a:endParaRPr lang="en-US"/>
        </a:p>
      </dgm:t>
    </dgm:pt>
    <dgm:pt modelId="{FFCF9BF9-AD12-46B9-A174-66980E4B5B08}" type="pres">
      <dgm:prSet presAssocID="{482EF8E9-1451-49DB-A87F-4DD46FA2C4FF}" presName="parTrans" presStyleCnt="0"/>
      <dgm:spPr/>
    </dgm:pt>
    <dgm:pt modelId="{E46B4C37-2AF3-4CE6-B8DB-BAFBF0A8A07C}" type="pres">
      <dgm:prSet presAssocID="{629E2266-FA99-448E-890B-A0219FB2CAAB}" presName="node" presStyleLbl="alignAccFollowNode1" presStyleIdx="4" presStyleCnt="9">
        <dgm:presLayoutVars>
          <dgm:bulletEnabled val="1"/>
        </dgm:presLayoutVars>
      </dgm:prSet>
      <dgm:spPr/>
      <dgm:t>
        <a:bodyPr/>
        <a:lstStyle/>
        <a:p>
          <a:endParaRPr lang="en-US"/>
        </a:p>
      </dgm:t>
    </dgm:pt>
    <dgm:pt modelId="{763D98FD-821F-4BB1-B92A-3F1158CFFAB3}" type="pres">
      <dgm:prSet presAssocID="{2D341FBC-E3DD-4677-8064-89708D320D6C}" presName="vSp" presStyleCnt="0"/>
      <dgm:spPr/>
    </dgm:pt>
    <dgm:pt modelId="{DE6FD806-41A4-4B89-BCBA-BC2F42DEBA2F}" type="pres">
      <dgm:prSet presAssocID="{B2487661-634D-4D94-B09A-8972884532AB}" presName="horFlow" presStyleCnt="0"/>
      <dgm:spPr/>
    </dgm:pt>
    <dgm:pt modelId="{DDF6730F-10D1-42C3-A4FA-17DAF19ED00A}" type="pres">
      <dgm:prSet presAssocID="{B2487661-634D-4D94-B09A-8972884532AB}" presName="bigChev" presStyleLbl="node1" presStyleIdx="2" presStyleCnt="3"/>
      <dgm:spPr/>
      <dgm:t>
        <a:bodyPr/>
        <a:lstStyle/>
        <a:p>
          <a:endParaRPr lang="en-US"/>
        </a:p>
      </dgm:t>
    </dgm:pt>
    <dgm:pt modelId="{A23E7B5E-373E-42B4-BACD-87B4E28726F5}" type="pres">
      <dgm:prSet presAssocID="{4AB2D8FD-A723-4BB4-AD1E-6ADC075B76AC}" presName="parTrans" presStyleCnt="0"/>
      <dgm:spPr/>
    </dgm:pt>
    <dgm:pt modelId="{38A6900B-0902-4F4E-BFFD-653BA062A80D}" type="pres">
      <dgm:prSet presAssocID="{A6855D66-F4EA-46A9-A6C4-C50F4EA63912}" presName="node" presStyleLbl="alignAccFollowNode1" presStyleIdx="5" presStyleCnt="9">
        <dgm:presLayoutVars>
          <dgm:bulletEnabled val="1"/>
        </dgm:presLayoutVars>
      </dgm:prSet>
      <dgm:spPr/>
      <dgm:t>
        <a:bodyPr/>
        <a:lstStyle/>
        <a:p>
          <a:endParaRPr lang="en-US"/>
        </a:p>
      </dgm:t>
    </dgm:pt>
    <dgm:pt modelId="{C44FD982-9A86-4B58-9C9C-BD2DC58B123F}" type="pres">
      <dgm:prSet presAssocID="{5C310128-B91F-4DBC-84C1-CC38E38D4ECE}" presName="sibTrans" presStyleCnt="0"/>
      <dgm:spPr/>
    </dgm:pt>
    <dgm:pt modelId="{0BCC7289-397D-4698-BD7D-95519E5825A8}" type="pres">
      <dgm:prSet presAssocID="{8ED16CDC-4C9A-4C46-9544-2FC7D9158536}" presName="node" presStyleLbl="alignAccFollowNode1" presStyleIdx="6" presStyleCnt="9">
        <dgm:presLayoutVars>
          <dgm:bulletEnabled val="1"/>
        </dgm:presLayoutVars>
      </dgm:prSet>
      <dgm:spPr/>
      <dgm:t>
        <a:bodyPr/>
        <a:lstStyle/>
        <a:p>
          <a:endParaRPr lang="en-US"/>
        </a:p>
      </dgm:t>
    </dgm:pt>
    <dgm:pt modelId="{F784D308-D29B-4CCE-8CF4-23EAF40EB344}" type="pres">
      <dgm:prSet presAssocID="{7C8CDCAA-FBB3-4FE9-91B3-C88743C2FE93}" presName="sibTrans" presStyleCnt="0"/>
      <dgm:spPr/>
    </dgm:pt>
    <dgm:pt modelId="{26D20F79-DD75-428D-9850-6E4AD316477F}" type="pres">
      <dgm:prSet presAssocID="{61CCFEED-4336-461D-970B-26FC7AA6BA70}" presName="node" presStyleLbl="alignAccFollowNode1" presStyleIdx="7" presStyleCnt="9">
        <dgm:presLayoutVars>
          <dgm:bulletEnabled val="1"/>
        </dgm:presLayoutVars>
      </dgm:prSet>
      <dgm:spPr/>
      <dgm:t>
        <a:bodyPr/>
        <a:lstStyle/>
        <a:p>
          <a:endParaRPr lang="en-US"/>
        </a:p>
      </dgm:t>
    </dgm:pt>
    <dgm:pt modelId="{07F94F9A-B96A-4D43-BECF-389A0587F562}" type="pres">
      <dgm:prSet presAssocID="{CD06B51A-1E9D-4F07-9FDC-B45B41E40AD8}" presName="sibTrans" presStyleCnt="0"/>
      <dgm:spPr/>
    </dgm:pt>
    <dgm:pt modelId="{3A1BCF07-277C-4124-AF12-10C37AE746CB}" type="pres">
      <dgm:prSet presAssocID="{9BF30A77-3E88-440F-B5A4-6DDE9050B549}" presName="node" presStyleLbl="alignAccFollowNode1" presStyleIdx="8" presStyleCnt="9">
        <dgm:presLayoutVars>
          <dgm:bulletEnabled val="1"/>
        </dgm:presLayoutVars>
      </dgm:prSet>
      <dgm:spPr/>
      <dgm:t>
        <a:bodyPr/>
        <a:lstStyle/>
        <a:p>
          <a:endParaRPr lang="en-US"/>
        </a:p>
      </dgm:t>
    </dgm:pt>
  </dgm:ptLst>
  <dgm:cxnLst>
    <dgm:cxn modelId="{31FA8BE5-1097-4F58-98F6-C4319B96894B}" srcId="{B2487661-634D-4D94-B09A-8972884532AB}" destId="{8ED16CDC-4C9A-4C46-9544-2FC7D9158536}" srcOrd="1" destOrd="0" parTransId="{F558D77A-DCD0-4C6D-814A-831CC1D3649C}" sibTransId="{7C8CDCAA-FBB3-4FE9-91B3-C88743C2FE93}"/>
    <dgm:cxn modelId="{19C7D628-26F4-4AE4-935D-C1920578A032}" type="presOf" srcId="{61CCFEED-4336-461D-970B-26FC7AA6BA70}" destId="{26D20F79-DD75-428D-9850-6E4AD316477F}" srcOrd="0" destOrd="0" presId="urn:microsoft.com/office/officeart/2005/8/layout/lProcess3"/>
    <dgm:cxn modelId="{83E861F6-BBA8-44F2-A6B1-1F1788FFFE12}" srcId="{9FB87A11-4465-48C6-BE8B-161354C1550E}" destId="{96782216-4B6C-447B-8B9B-960F076E7317}" srcOrd="3" destOrd="0" parTransId="{7B306824-29E4-4F22-A366-3E32C3E38371}" sibTransId="{B08D24C7-D34F-4FF0-B585-033F40203B81}"/>
    <dgm:cxn modelId="{607AC6B4-561D-4FEB-A3CC-4F40420D7B52}" type="presOf" srcId="{98044047-EF67-49ED-9DEC-976CFFC329BA}" destId="{13E29F80-B7CC-4C42-AA36-EDFE1B46C3B4}" srcOrd="0" destOrd="0" presId="urn:microsoft.com/office/officeart/2005/8/layout/lProcess3"/>
    <dgm:cxn modelId="{AFC84C2B-F913-4BD6-8097-86E2DC0E94C7}" type="presOf" srcId="{2D341FBC-E3DD-4677-8064-89708D320D6C}" destId="{E3E5AFB1-33E2-48F8-822A-0A3C65B7A06B}" srcOrd="0" destOrd="0" presId="urn:microsoft.com/office/officeart/2005/8/layout/lProcess3"/>
    <dgm:cxn modelId="{13B20D97-46F0-4C85-9463-9D17EBE8B5CB}" srcId="{2D341FBC-E3DD-4677-8064-89708D320D6C}" destId="{629E2266-FA99-448E-890B-A0219FB2CAAB}" srcOrd="0" destOrd="0" parTransId="{482EF8E9-1451-49DB-A87F-4DD46FA2C4FF}" sibTransId="{16391D96-1CD3-49B3-B7A1-22BF07253D62}"/>
    <dgm:cxn modelId="{C464708A-809B-4F84-9A4B-827D18B23551}" srcId="{9FB87A11-4465-48C6-BE8B-161354C1550E}" destId="{32EB7C61-A954-41FF-8826-1EBF2FC224D0}" srcOrd="0" destOrd="0" parTransId="{EE2CFD20-AC14-4B13-A60B-5E369F811B74}" sibTransId="{171D55AC-ABB3-4D2F-9AF4-71677F3CC627}"/>
    <dgm:cxn modelId="{5DD63F01-2FB6-40EA-861F-197981AA2CB0}" srcId="{9FB87A11-4465-48C6-BE8B-161354C1550E}" destId="{B3E81655-F9A7-4C7E-BF8F-142B85635CA0}" srcOrd="1" destOrd="0" parTransId="{3DC66438-4B5A-418E-BC04-0164CB856A75}" sibTransId="{8E891A91-BFB3-4385-BA7D-CE74D9A5C0DC}"/>
    <dgm:cxn modelId="{DC120FBE-E693-48C5-958A-492F7B3755C1}" type="presOf" srcId="{629E2266-FA99-448E-890B-A0219FB2CAAB}" destId="{E46B4C37-2AF3-4CE6-B8DB-BAFBF0A8A07C}" srcOrd="0" destOrd="0" presId="urn:microsoft.com/office/officeart/2005/8/layout/lProcess3"/>
    <dgm:cxn modelId="{1B174494-6D3D-4498-A627-2D164F938EFE}" srcId="{B2487661-634D-4D94-B09A-8972884532AB}" destId="{A6855D66-F4EA-46A9-A6C4-C50F4EA63912}" srcOrd="0" destOrd="0" parTransId="{4AB2D8FD-A723-4BB4-AD1E-6ADC075B76AC}" sibTransId="{5C310128-B91F-4DBC-84C1-CC38E38D4ECE}"/>
    <dgm:cxn modelId="{BEF289D8-3630-421D-839F-56B040CCE0CE}" type="presOf" srcId="{B2487661-634D-4D94-B09A-8972884532AB}" destId="{DDF6730F-10D1-42C3-A4FA-17DAF19ED00A}" srcOrd="0" destOrd="0" presId="urn:microsoft.com/office/officeart/2005/8/layout/lProcess3"/>
    <dgm:cxn modelId="{68C672DC-74B9-4C8C-A498-280BDDBCB3E8}" type="presOf" srcId="{9BF30A77-3E88-440F-B5A4-6DDE9050B549}" destId="{3A1BCF07-277C-4124-AF12-10C37AE746CB}" srcOrd="0" destOrd="0" presId="urn:microsoft.com/office/officeart/2005/8/layout/lProcess3"/>
    <dgm:cxn modelId="{B3755307-FEEF-451E-B5BF-C6ECCFE1F5EC}" srcId="{C2BDF787-A437-42AF-BCC7-7D36DC1FAD2B}" destId="{B2487661-634D-4D94-B09A-8972884532AB}" srcOrd="2" destOrd="0" parTransId="{EFB515BF-E089-48CE-B512-4D8D06F80398}" sibTransId="{165FE161-9398-4B93-9E71-C993333A866B}"/>
    <dgm:cxn modelId="{0A4F271F-6AFE-4D2A-AC9B-9BC65D48C324}" type="presOf" srcId="{9FB87A11-4465-48C6-BE8B-161354C1550E}" destId="{50522A58-2763-4638-9D4A-E093193248CF}" srcOrd="0" destOrd="0" presId="urn:microsoft.com/office/officeart/2005/8/layout/lProcess3"/>
    <dgm:cxn modelId="{7FA64FD4-B8B6-4DFB-A231-5CD4875CB2A5}" type="presOf" srcId="{96782216-4B6C-447B-8B9B-960F076E7317}" destId="{28B0EB49-EF2F-4F8B-95BA-83FEDB1C08A6}" srcOrd="0" destOrd="0" presId="urn:microsoft.com/office/officeart/2005/8/layout/lProcess3"/>
    <dgm:cxn modelId="{1C01A842-AF45-4835-AB88-1C92D360C9CA}" srcId="{B2487661-634D-4D94-B09A-8972884532AB}" destId="{61CCFEED-4336-461D-970B-26FC7AA6BA70}" srcOrd="2" destOrd="0" parTransId="{E1A8F3C3-7BBD-470C-8798-458ACB970B5D}" sibTransId="{CD06B51A-1E9D-4F07-9FDC-B45B41E40AD8}"/>
    <dgm:cxn modelId="{6F21AD7C-14E1-4BE6-B89A-4C6CF25B12FD}" type="presOf" srcId="{8ED16CDC-4C9A-4C46-9544-2FC7D9158536}" destId="{0BCC7289-397D-4698-BD7D-95519E5825A8}" srcOrd="0" destOrd="0" presId="urn:microsoft.com/office/officeart/2005/8/layout/lProcess3"/>
    <dgm:cxn modelId="{2AB4D9F3-649D-4FF4-9D24-75C12DDCBA6D}" type="presOf" srcId="{B3E81655-F9A7-4C7E-BF8F-142B85635CA0}" destId="{67402ABE-5819-4536-BAD2-6ACE8849C31F}" srcOrd="0" destOrd="0" presId="urn:microsoft.com/office/officeart/2005/8/layout/lProcess3"/>
    <dgm:cxn modelId="{B961A3CA-00B9-45CD-8D44-19DAD83679E9}" srcId="{C2BDF787-A437-42AF-BCC7-7D36DC1FAD2B}" destId="{2D341FBC-E3DD-4677-8064-89708D320D6C}" srcOrd="1" destOrd="0" parTransId="{DAE63E42-BC41-492B-A57D-A47D721E99A7}" sibTransId="{3B52C3C8-6BC8-468F-84D7-81A7A28BE98B}"/>
    <dgm:cxn modelId="{9E8BD1A4-7A74-4A9D-B1AD-D7B84EDA7859}" type="presOf" srcId="{A6855D66-F4EA-46A9-A6C4-C50F4EA63912}" destId="{38A6900B-0902-4F4E-BFFD-653BA062A80D}" srcOrd="0" destOrd="0" presId="urn:microsoft.com/office/officeart/2005/8/layout/lProcess3"/>
    <dgm:cxn modelId="{723394D0-9F46-443D-80EE-5C522E95F9EE}" type="presOf" srcId="{32EB7C61-A954-41FF-8826-1EBF2FC224D0}" destId="{59797F39-6A0C-458D-B09E-641834AA225D}" srcOrd="0" destOrd="0" presId="urn:microsoft.com/office/officeart/2005/8/layout/lProcess3"/>
    <dgm:cxn modelId="{C0CC164F-321E-4B07-BF7F-40A68E33DB77}" srcId="{9FB87A11-4465-48C6-BE8B-161354C1550E}" destId="{98044047-EF67-49ED-9DEC-976CFFC329BA}" srcOrd="2" destOrd="0" parTransId="{3B6D06E9-CCFA-44B8-97CA-C6E780F7A308}" sibTransId="{C53BD5E6-F130-46C7-B775-B8EDBB134656}"/>
    <dgm:cxn modelId="{7654BC99-12E5-4223-BBAF-E51B68A11806}" srcId="{C2BDF787-A437-42AF-BCC7-7D36DC1FAD2B}" destId="{9FB87A11-4465-48C6-BE8B-161354C1550E}" srcOrd="0" destOrd="0" parTransId="{D949C877-628B-46EA-8B9C-A350C750B825}" sibTransId="{B2B21B9A-DF27-4328-909B-E5C34D9225C2}"/>
    <dgm:cxn modelId="{420B9F5C-741E-46AE-924D-4847F1A23228}" srcId="{B2487661-634D-4D94-B09A-8972884532AB}" destId="{9BF30A77-3E88-440F-B5A4-6DDE9050B549}" srcOrd="3" destOrd="0" parTransId="{1991057E-7991-47A0-8C2B-484E15CB4EC0}" sibTransId="{159B3B6D-3C84-4733-9715-3F8789EE00D1}"/>
    <dgm:cxn modelId="{9B86408A-93C7-4174-93B9-C91109171320}" type="presOf" srcId="{C2BDF787-A437-42AF-BCC7-7D36DC1FAD2B}" destId="{3240DADF-5A26-4C26-81C4-C49FDA094F37}" srcOrd="0" destOrd="0" presId="urn:microsoft.com/office/officeart/2005/8/layout/lProcess3"/>
    <dgm:cxn modelId="{6FBC0FDD-2381-40DE-AB4F-D6D0F349DD10}" type="presParOf" srcId="{3240DADF-5A26-4C26-81C4-C49FDA094F37}" destId="{D2ADADD6-432A-4763-A077-D6D6F52D50E3}" srcOrd="0" destOrd="0" presId="urn:microsoft.com/office/officeart/2005/8/layout/lProcess3"/>
    <dgm:cxn modelId="{3D74FC31-386C-4885-92BA-C022EDDF2FC5}" type="presParOf" srcId="{D2ADADD6-432A-4763-A077-D6D6F52D50E3}" destId="{50522A58-2763-4638-9D4A-E093193248CF}" srcOrd="0" destOrd="0" presId="urn:microsoft.com/office/officeart/2005/8/layout/lProcess3"/>
    <dgm:cxn modelId="{867EC654-42E5-4494-8BB5-D1C2EB162657}" type="presParOf" srcId="{D2ADADD6-432A-4763-A077-D6D6F52D50E3}" destId="{472C04BD-191F-46EC-B029-44E699FC949A}" srcOrd="1" destOrd="0" presId="urn:microsoft.com/office/officeart/2005/8/layout/lProcess3"/>
    <dgm:cxn modelId="{CF039A84-1BE0-48B0-B0FB-D7C83385D769}" type="presParOf" srcId="{D2ADADD6-432A-4763-A077-D6D6F52D50E3}" destId="{59797F39-6A0C-458D-B09E-641834AA225D}" srcOrd="2" destOrd="0" presId="urn:microsoft.com/office/officeart/2005/8/layout/lProcess3"/>
    <dgm:cxn modelId="{86AF9456-B3DD-426B-AC55-892139482D75}" type="presParOf" srcId="{D2ADADD6-432A-4763-A077-D6D6F52D50E3}" destId="{BDD8E175-224C-448E-8D25-B154F11905AA}" srcOrd="3" destOrd="0" presId="urn:microsoft.com/office/officeart/2005/8/layout/lProcess3"/>
    <dgm:cxn modelId="{9F95C25C-EA04-4DC6-802C-48607B8B5E16}" type="presParOf" srcId="{D2ADADD6-432A-4763-A077-D6D6F52D50E3}" destId="{67402ABE-5819-4536-BAD2-6ACE8849C31F}" srcOrd="4" destOrd="0" presId="urn:microsoft.com/office/officeart/2005/8/layout/lProcess3"/>
    <dgm:cxn modelId="{CBCF4935-D3A3-4B8B-A7BD-9137B8304F09}" type="presParOf" srcId="{D2ADADD6-432A-4763-A077-D6D6F52D50E3}" destId="{2BAC787F-4083-404A-983D-B84EABE4B356}" srcOrd="5" destOrd="0" presId="urn:microsoft.com/office/officeart/2005/8/layout/lProcess3"/>
    <dgm:cxn modelId="{CAA6041D-A579-44B3-9BD1-85A6EC6D6CE0}" type="presParOf" srcId="{D2ADADD6-432A-4763-A077-D6D6F52D50E3}" destId="{13E29F80-B7CC-4C42-AA36-EDFE1B46C3B4}" srcOrd="6" destOrd="0" presId="urn:microsoft.com/office/officeart/2005/8/layout/lProcess3"/>
    <dgm:cxn modelId="{2242ADF2-D42C-40BC-8527-13B4FA1B05CB}" type="presParOf" srcId="{D2ADADD6-432A-4763-A077-D6D6F52D50E3}" destId="{08022F7F-9A99-4700-8460-8D67E71C92D1}" srcOrd="7" destOrd="0" presId="urn:microsoft.com/office/officeart/2005/8/layout/lProcess3"/>
    <dgm:cxn modelId="{EB6E69A5-CB8C-4504-9364-725CB6FD8F4E}" type="presParOf" srcId="{D2ADADD6-432A-4763-A077-D6D6F52D50E3}" destId="{28B0EB49-EF2F-4F8B-95BA-83FEDB1C08A6}" srcOrd="8" destOrd="0" presId="urn:microsoft.com/office/officeart/2005/8/layout/lProcess3"/>
    <dgm:cxn modelId="{74833902-E1BF-4C7F-A604-A624D06BE613}" type="presParOf" srcId="{3240DADF-5A26-4C26-81C4-C49FDA094F37}" destId="{4DFEF9C5-4826-4DAE-ACEC-71A55306582C}" srcOrd="1" destOrd="0" presId="urn:microsoft.com/office/officeart/2005/8/layout/lProcess3"/>
    <dgm:cxn modelId="{E11AA287-0AFD-45C4-90FA-5F0445C5D088}" type="presParOf" srcId="{3240DADF-5A26-4C26-81C4-C49FDA094F37}" destId="{F7DCC970-77DA-44AE-82ED-C803DD9E0D6E}" srcOrd="2" destOrd="0" presId="urn:microsoft.com/office/officeart/2005/8/layout/lProcess3"/>
    <dgm:cxn modelId="{7E445CF6-40CB-41F5-B2E3-B1594961914F}" type="presParOf" srcId="{F7DCC970-77DA-44AE-82ED-C803DD9E0D6E}" destId="{E3E5AFB1-33E2-48F8-822A-0A3C65B7A06B}" srcOrd="0" destOrd="0" presId="urn:microsoft.com/office/officeart/2005/8/layout/lProcess3"/>
    <dgm:cxn modelId="{533B08FA-A2C2-46BF-A4CC-55CBE3066BF9}" type="presParOf" srcId="{F7DCC970-77DA-44AE-82ED-C803DD9E0D6E}" destId="{FFCF9BF9-AD12-46B9-A174-66980E4B5B08}" srcOrd="1" destOrd="0" presId="urn:microsoft.com/office/officeart/2005/8/layout/lProcess3"/>
    <dgm:cxn modelId="{18D3BEAB-A7B5-4C44-9E4F-042FC099AB0E}" type="presParOf" srcId="{F7DCC970-77DA-44AE-82ED-C803DD9E0D6E}" destId="{E46B4C37-2AF3-4CE6-B8DB-BAFBF0A8A07C}" srcOrd="2" destOrd="0" presId="urn:microsoft.com/office/officeart/2005/8/layout/lProcess3"/>
    <dgm:cxn modelId="{747BE95A-5A5B-47CB-BA6C-7CC236B1CAAA}" type="presParOf" srcId="{3240DADF-5A26-4C26-81C4-C49FDA094F37}" destId="{763D98FD-821F-4BB1-B92A-3F1158CFFAB3}" srcOrd="3" destOrd="0" presId="urn:microsoft.com/office/officeart/2005/8/layout/lProcess3"/>
    <dgm:cxn modelId="{52C1BC48-C1A9-4464-A457-86FA40F0E636}" type="presParOf" srcId="{3240DADF-5A26-4C26-81C4-C49FDA094F37}" destId="{DE6FD806-41A4-4B89-BCBA-BC2F42DEBA2F}" srcOrd="4" destOrd="0" presId="urn:microsoft.com/office/officeart/2005/8/layout/lProcess3"/>
    <dgm:cxn modelId="{005683B3-C158-4692-BD46-6E63BD191227}" type="presParOf" srcId="{DE6FD806-41A4-4B89-BCBA-BC2F42DEBA2F}" destId="{DDF6730F-10D1-42C3-A4FA-17DAF19ED00A}" srcOrd="0" destOrd="0" presId="urn:microsoft.com/office/officeart/2005/8/layout/lProcess3"/>
    <dgm:cxn modelId="{DCEBB292-8210-4CE1-8643-65B8E2BC74D7}" type="presParOf" srcId="{DE6FD806-41A4-4B89-BCBA-BC2F42DEBA2F}" destId="{A23E7B5E-373E-42B4-BACD-87B4E28726F5}" srcOrd="1" destOrd="0" presId="urn:microsoft.com/office/officeart/2005/8/layout/lProcess3"/>
    <dgm:cxn modelId="{75B2A7A0-A786-4B6C-8A3A-12425C7879F0}" type="presParOf" srcId="{DE6FD806-41A4-4B89-BCBA-BC2F42DEBA2F}" destId="{38A6900B-0902-4F4E-BFFD-653BA062A80D}" srcOrd="2" destOrd="0" presId="urn:microsoft.com/office/officeart/2005/8/layout/lProcess3"/>
    <dgm:cxn modelId="{B5B4537E-9761-472F-807E-D7328C1C85EA}" type="presParOf" srcId="{DE6FD806-41A4-4B89-BCBA-BC2F42DEBA2F}" destId="{C44FD982-9A86-4B58-9C9C-BD2DC58B123F}" srcOrd="3" destOrd="0" presId="urn:microsoft.com/office/officeart/2005/8/layout/lProcess3"/>
    <dgm:cxn modelId="{7F5A17DD-9E64-4B4A-B4D2-8C82AF458B82}" type="presParOf" srcId="{DE6FD806-41A4-4B89-BCBA-BC2F42DEBA2F}" destId="{0BCC7289-397D-4698-BD7D-95519E5825A8}" srcOrd="4" destOrd="0" presId="urn:microsoft.com/office/officeart/2005/8/layout/lProcess3"/>
    <dgm:cxn modelId="{1237EDE4-B332-4845-9C75-3168C4F5F51E}" type="presParOf" srcId="{DE6FD806-41A4-4B89-BCBA-BC2F42DEBA2F}" destId="{F784D308-D29B-4CCE-8CF4-23EAF40EB344}" srcOrd="5" destOrd="0" presId="urn:microsoft.com/office/officeart/2005/8/layout/lProcess3"/>
    <dgm:cxn modelId="{D11706AF-CD92-469B-96E0-1521BF6D8BF3}" type="presParOf" srcId="{DE6FD806-41A4-4B89-BCBA-BC2F42DEBA2F}" destId="{26D20F79-DD75-428D-9850-6E4AD316477F}" srcOrd="6" destOrd="0" presId="urn:microsoft.com/office/officeart/2005/8/layout/lProcess3"/>
    <dgm:cxn modelId="{07E7E500-69DD-4441-8D02-600912B439DA}" type="presParOf" srcId="{DE6FD806-41A4-4B89-BCBA-BC2F42DEBA2F}" destId="{07F94F9A-B96A-4D43-BECF-389A0587F562}" srcOrd="7" destOrd="0" presId="urn:microsoft.com/office/officeart/2005/8/layout/lProcess3"/>
    <dgm:cxn modelId="{6F959722-5999-4801-9C3C-3C3FC4A30EFB}" type="presParOf" srcId="{DE6FD806-41A4-4B89-BCBA-BC2F42DEBA2F}" destId="{3A1BCF07-277C-4124-AF12-10C37AE746CB}"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753CE-DE10-40DB-A33E-209DE77B4850}">
      <dsp:nvSpPr>
        <dsp:cNvPr id="0" name=""/>
        <dsp:cNvSpPr/>
      </dsp:nvSpPr>
      <dsp:spPr>
        <a:xfrm>
          <a:off x="754721" y="0"/>
          <a:ext cx="8549640" cy="402272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6E697-645E-45E3-BA88-F655FE220F37}">
      <dsp:nvSpPr>
        <dsp:cNvPr id="0" name=""/>
        <dsp:cNvSpPr/>
      </dsp:nvSpPr>
      <dsp:spPr>
        <a:xfrm>
          <a:off x="340846" y="1206817"/>
          <a:ext cx="3017520" cy="160909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Background Info</a:t>
          </a:r>
          <a:endParaRPr lang="en-US" sz="2400" kern="1200"/>
        </a:p>
        <a:p>
          <a:pPr marL="171450" lvl="1" indent="-171450" algn="l" defTabSz="844550" rtl="0">
            <a:lnSpc>
              <a:spcPct val="90000"/>
            </a:lnSpc>
            <a:spcBef>
              <a:spcPct val="0"/>
            </a:spcBef>
            <a:spcAft>
              <a:spcPct val="15000"/>
            </a:spcAft>
            <a:buChar char="••"/>
          </a:pPr>
          <a:r>
            <a:rPr lang="en-US" sz="1900" kern="1200" dirty="0" smtClean="0"/>
            <a:t>Students: academic and other demographic background</a:t>
          </a:r>
          <a:endParaRPr lang="en-US" sz="1900" kern="1200" dirty="0"/>
        </a:p>
      </dsp:txBody>
      <dsp:txXfrm>
        <a:off x="419395" y="1285366"/>
        <a:ext cx="2860422" cy="1451992"/>
      </dsp:txXfrm>
    </dsp:sp>
    <dsp:sp modelId="{04954DCA-DAC2-46F9-A3F4-2C5B83911DBE}">
      <dsp:nvSpPr>
        <dsp:cNvPr id="0" name=""/>
        <dsp:cNvSpPr/>
      </dsp:nvSpPr>
      <dsp:spPr>
        <a:xfrm>
          <a:off x="3520439" y="1206817"/>
          <a:ext cx="3017520" cy="160909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While at College</a:t>
          </a:r>
          <a:endParaRPr lang="en-US" sz="2400" kern="1200" dirty="0"/>
        </a:p>
        <a:p>
          <a:pPr marL="171450" lvl="1" indent="-171450" algn="l" defTabSz="844550" rtl="0">
            <a:lnSpc>
              <a:spcPct val="90000"/>
            </a:lnSpc>
            <a:spcBef>
              <a:spcPct val="0"/>
            </a:spcBef>
            <a:spcAft>
              <a:spcPct val="15000"/>
            </a:spcAft>
            <a:buChar char="••"/>
          </a:pPr>
          <a:r>
            <a:rPr lang="en-US" sz="1900" kern="1200" dirty="0" smtClean="0"/>
            <a:t>Student Engagement, grades, SAP</a:t>
          </a:r>
          <a:endParaRPr lang="en-US" sz="1900" kern="1200" dirty="0"/>
        </a:p>
      </dsp:txBody>
      <dsp:txXfrm>
        <a:off x="3598988" y="1285366"/>
        <a:ext cx="2860422" cy="1451992"/>
      </dsp:txXfrm>
    </dsp:sp>
    <dsp:sp modelId="{6929EF0D-E2CD-4D92-B9B2-3DEEC113089E}">
      <dsp:nvSpPr>
        <dsp:cNvPr id="0" name=""/>
        <dsp:cNvSpPr/>
      </dsp:nvSpPr>
      <dsp:spPr>
        <a:xfrm>
          <a:off x="6700033" y="1206817"/>
          <a:ext cx="3017520" cy="160909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Outcomes</a:t>
          </a:r>
          <a:endParaRPr lang="en-US" sz="2400" kern="1200" dirty="0"/>
        </a:p>
        <a:p>
          <a:pPr marL="171450" lvl="1" indent="-171450" algn="l" defTabSz="844550" rtl="0">
            <a:lnSpc>
              <a:spcPct val="90000"/>
            </a:lnSpc>
            <a:spcBef>
              <a:spcPct val="0"/>
            </a:spcBef>
            <a:spcAft>
              <a:spcPct val="15000"/>
            </a:spcAft>
            <a:buChar char="••"/>
          </a:pPr>
          <a:r>
            <a:rPr lang="en-US" sz="1900" kern="1200" dirty="0" smtClean="0"/>
            <a:t>Students: Retention, graduation</a:t>
          </a:r>
          <a:endParaRPr lang="en-US" sz="1900" kern="1200" dirty="0"/>
        </a:p>
      </dsp:txBody>
      <dsp:txXfrm>
        <a:off x="6778582" y="1285366"/>
        <a:ext cx="2860422" cy="1451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2A58-2763-4638-9D4A-E093193248CF}">
      <dsp:nvSpPr>
        <dsp:cNvPr id="0" name=""/>
        <dsp:cNvSpPr/>
      </dsp:nvSpPr>
      <dsp:spPr>
        <a:xfrm>
          <a:off x="1555" y="387003"/>
          <a:ext cx="3106848" cy="124273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kern="1200" smtClean="0"/>
            <a:t>Initial Info</a:t>
          </a:r>
          <a:endParaRPr lang="en-US" sz="2800" kern="1200"/>
        </a:p>
      </dsp:txBody>
      <dsp:txXfrm>
        <a:off x="622925" y="387003"/>
        <a:ext cx="1864109" cy="1242739"/>
      </dsp:txXfrm>
    </dsp:sp>
    <dsp:sp modelId="{59797F39-6A0C-458D-B09E-641834AA225D}">
      <dsp:nvSpPr>
        <dsp:cNvPr id="0" name=""/>
        <dsp:cNvSpPr/>
      </dsp:nvSpPr>
      <dsp:spPr>
        <a:xfrm>
          <a:off x="2704513" y="492636"/>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Students</a:t>
          </a:r>
          <a:r>
            <a:rPr lang="en-US" sz="1200" b="1" kern="1200" dirty="0" smtClean="0"/>
            <a:t/>
          </a:r>
          <a:br>
            <a:rPr lang="en-US" sz="1200" b="1" kern="1200" dirty="0" smtClean="0"/>
          </a:br>
          <a:r>
            <a:rPr lang="en-US" sz="1200" kern="1200" dirty="0" smtClean="0"/>
            <a:t>academic and other demographic background</a:t>
          </a:r>
          <a:endParaRPr lang="en-US" sz="1200" kern="1200" dirty="0"/>
        </a:p>
      </dsp:txBody>
      <dsp:txXfrm>
        <a:off x="3220250" y="492636"/>
        <a:ext cx="1547211" cy="1031473"/>
      </dsp:txXfrm>
    </dsp:sp>
    <dsp:sp modelId="{67402ABE-5819-4536-BAD2-6ACE8849C31F}">
      <dsp:nvSpPr>
        <dsp:cNvPr id="0" name=""/>
        <dsp:cNvSpPr/>
      </dsp:nvSpPr>
      <dsp:spPr>
        <a:xfrm>
          <a:off x="4922182" y="492636"/>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Faculty</a:t>
          </a:r>
          <a:r>
            <a:rPr lang="en-US" sz="1200" kern="1200" dirty="0" smtClean="0"/>
            <a:t/>
          </a:r>
          <a:br>
            <a:rPr lang="en-US" sz="1200" kern="1200" dirty="0" smtClean="0"/>
          </a:br>
          <a:r>
            <a:rPr lang="en-US" sz="1200" kern="1200" dirty="0" smtClean="0"/>
            <a:t>academic programs and current faculty credentials</a:t>
          </a:r>
          <a:endParaRPr lang="en-US" sz="1200" kern="1200" dirty="0"/>
        </a:p>
      </dsp:txBody>
      <dsp:txXfrm>
        <a:off x="5437919" y="492636"/>
        <a:ext cx="1547211" cy="1031473"/>
      </dsp:txXfrm>
    </dsp:sp>
    <dsp:sp modelId="{13E29F80-B7CC-4C42-AA36-EDFE1B46C3B4}">
      <dsp:nvSpPr>
        <dsp:cNvPr id="0" name=""/>
        <dsp:cNvSpPr/>
      </dsp:nvSpPr>
      <dsp:spPr>
        <a:xfrm>
          <a:off x="7139850" y="492636"/>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Staff</a:t>
          </a:r>
          <a:r>
            <a:rPr lang="en-US" sz="1200" b="1" kern="1200" dirty="0" smtClean="0"/>
            <a:t/>
          </a:r>
          <a:br>
            <a:rPr lang="en-US" sz="1200" b="1" kern="1200" dirty="0" smtClean="0"/>
          </a:br>
          <a:r>
            <a:rPr lang="en-US" sz="1200" kern="1200" dirty="0" smtClean="0"/>
            <a:t>student services and grant funded opportunities</a:t>
          </a:r>
          <a:endParaRPr lang="en-US" sz="1200" kern="1200" dirty="0"/>
        </a:p>
      </dsp:txBody>
      <dsp:txXfrm>
        <a:off x="7655587" y="492636"/>
        <a:ext cx="1547211" cy="1031473"/>
      </dsp:txXfrm>
    </dsp:sp>
    <dsp:sp modelId="{28B0EB49-EF2F-4F8B-95BA-83FEDB1C08A6}">
      <dsp:nvSpPr>
        <dsp:cNvPr id="0" name=""/>
        <dsp:cNvSpPr/>
      </dsp:nvSpPr>
      <dsp:spPr>
        <a:xfrm>
          <a:off x="9357519" y="492636"/>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Employers</a:t>
          </a:r>
          <a:r>
            <a:rPr lang="en-US" sz="1200" b="1" kern="1200" dirty="0" smtClean="0"/>
            <a:t/>
          </a:r>
          <a:br>
            <a:rPr lang="en-US" sz="1200" b="1" kern="1200" dirty="0" smtClean="0"/>
          </a:br>
          <a:r>
            <a:rPr lang="en-US" sz="1200" kern="1200" dirty="0" smtClean="0"/>
            <a:t>community and program engagement opportunities</a:t>
          </a:r>
          <a:endParaRPr lang="en-US" sz="1200" kern="1200" dirty="0"/>
        </a:p>
      </dsp:txBody>
      <dsp:txXfrm>
        <a:off x="9873256" y="492636"/>
        <a:ext cx="1547211" cy="1031473"/>
      </dsp:txXfrm>
    </dsp:sp>
    <dsp:sp modelId="{E3E5AFB1-33E2-48F8-822A-0A3C65B7A06B}">
      <dsp:nvSpPr>
        <dsp:cNvPr id="0" name=""/>
        <dsp:cNvSpPr/>
      </dsp:nvSpPr>
      <dsp:spPr>
        <a:xfrm>
          <a:off x="1555" y="1803726"/>
          <a:ext cx="3106848" cy="124273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kern="1200" dirty="0" smtClean="0"/>
            <a:t>Student Engagement</a:t>
          </a:r>
          <a:endParaRPr lang="en-US" sz="2800" kern="1200" dirty="0"/>
        </a:p>
      </dsp:txBody>
      <dsp:txXfrm>
        <a:off x="622925" y="1803726"/>
        <a:ext cx="1864109" cy="1242739"/>
      </dsp:txXfrm>
    </dsp:sp>
    <dsp:sp modelId="{E46B4C37-2AF3-4CE6-B8DB-BAFBF0A8A07C}">
      <dsp:nvSpPr>
        <dsp:cNvPr id="0" name=""/>
        <dsp:cNvSpPr/>
      </dsp:nvSpPr>
      <dsp:spPr>
        <a:xfrm>
          <a:off x="2704513" y="1909359"/>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en-US" sz="2300" kern="1200" dirty="0" smtClean="0"/>
            <a:t>Participation</a:t>
          </a:r>
          <a:br>
            <a:rPr lang="en-US" sz="2300" kern="1200" dirty="0" smtClean="0"/>
          </a:br>
          <a:r>
            <a:rPr lang="en-US" sz="2300" kern="1200" dirty="0" smtClean="0"/>
            <a:t>Interaction</a:t>
          </a:r>
          <a:br>
            <a:rPr lang="en-US" sz="2300" kern="1200" dirty="0" smtClean="0"/>
          </a:br>
          <a:r>
            <a:rPr lang="en-US" sz="2300" kern="1200" dirty="0" smtClean="0"/>
            <a:t>Follow-up</a:t>
          </a:r>
          <a:endParaRPr lang="en-US" sz="2300" kern="1200" dirty="0"/>
        </a:p>
      </dsp:txBody>
      <dsp:txXfrm>
        <a:off x="3220250" y="1909359"/>
        <a:ext cx="1547211" cy="1031473"/>
      </dsp:txXfrm>
    </dsp:sp>
    <dsp:sp modelId="{DDF6730F-10D1-42C3-A4FA-17DAF19ED00A}">
      <dsp:nvSpPr>
        <dsp:cNvPr id="0" name=""/>
        <dsp:cNvSpPr/>
      </dsp:nvSpPr>
      <dsp:spPr>
        <a:xfrm>
          <a:off x="1555" y="3220449"/>
          <a:ext cx="3106848" cy="124273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kern="1200" smtClean="0"/>
            <a:t>Outcomes</a:t>
          </a:r>
          <a:endParaRPr lang="en-US" sz="2800" kern="1200"/>
        </a:p>
      </dsp:txBody>
      <dsp:txXfrm>
        <a:off x="622925" y="3220449"/>
        <a:ext cx="1864109" cy="1242739"/>
      </dsp:txXfrm>
    </dsp:sp>
    <dsp:sp modelId="{38A6900B-0902-4F4E-BFFD-653BA062A80D}">
      <dsp:nvSpPr>
        <dsp:cNvPr id="0" name=""/>
        <dsp:cNvSpPr/>
      </dsp:nvSpPr>
      <dsp:spPr>
        <a:xfrm>
          <a:off x="2704513" y="3326082"/>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Students</a:t>
          </a:r>
          <a:r>
            <a:rPr lang="en-US" sz="1200" b="1" kern="1200" dirty="0" smtClean="0"/>
            <a:t/>
          </a:r>
          <a:br>
            <a:rPr lang="en-US" sz="1200" b="1" kern="1200" dirty="0" smtClean="0"/>
          </a:br>
          <a:r>
            <a:rPr lang="en-US" sz="1200" kern="1200" dirty="0" smtClean="0"/>
            <a:t>Retention, graduation, employment, continuing education</a:t>
          </a:r>
          <a:endParaRPr lang="en-US" sz="1200" kern="1200" dirty="0"/>
        </a:p>
      </dsp:txBody>
      <dsp:txXfrm>
        <a:off x="3220250" y="3326082"/>
        <a:ext cx="1547211" cy="1031473"/>
      </dsp:txXfrm>
    </dsp:sp>
    <dsp:sp modelId="{0BCC7289-397D-4698-BD7D-95519E5825A8}">
      <dsp:nvSpPr>
        <dsp:cNvPr id="0" name=""/>
        <dsp:cNvSpPr/>
      </dsp:nvSpPr>
      <dsp:spPr>
        <a:xfrm>
          <a:off x="4922182" y="3326082"/>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Faculty</a:t>
          </a:r>
          <a:r>
            <a:rPr lang="en-US" sz="1200" b="1" kern="1200" dirty="0" smtClean="0"/>
            <a:t/>
          </a:r>
          <a:br>
            <a:rPr lang="en-US" sz="1200" b="1" kern="1200" dirty="0" smtClean="0"/>
          </a:br>
          <a:r>
            <a:rPr lang="en-US" sz="1200" kern="1200" dirty="0" smtClean="0"/>
            <a:t>Grades, professional development, competitive curriculum</a:t>
          </a:r>
          <a:endParaRPr lang="en-US" sz="1200" kern="1200" dirty="0"/>
        </a:p>
      </dsp:txBody>
      <dsp:txXfrm>
        <a:off x="5437919" y="3326082"/>
        <a:ext cx="1547211" cy="1031473"/>
      </dsp:txXfrm>
    </dsp:sp>
    <dsp:sp modelId="{26D20F79-DD75-428D-9850-6E4AD316477F}">
      <dsp:nvSpPr>
        <dsp:cNvPr id="0" name=""/>
        <dsp:cNvSpPr/>
      </dsp:nvSpPr>
      <dsp:spPr>
        <a:xfrm>
          <a:off x="7139850" y="3326082"/>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Staff</a:t>
          </a:r>
          <a:r>
            <a:rPr lang="en-US" sz="1300" kern="1200" dirty="0" smtClean="0"/>
            <a:t/>
          </a:r>
          <a:br>
            <a:rPr lang="en-US" sz="1300" kern="1200" dirty="0" smtClean="0"/>
          </a:br>
          <a:r>
            <a:rPr lang="en-US" sz="1300" kern="1200" dirty="0" smtClean="0"/>
            <a:t>student engagement, operational metrics, professional development</a:t>
          </a:r>
          <a:endParaRPr lang="en-US" sz="1300" kern="1200" dirty="0"/>
        </a:p>
      </dsp:txBody>
      <dsp:txXfrm>
        <a:off x="7655587" y="3326082"/>
        <a:ext cx="1547211" cy="1031473"/>
      </dsp:txXfrm>
    </dsp:sp>
    <dsp:sp modelId="{3A1BCF07-277C-4124-AF12-10C37AE746CB}">
      <dsp:nvSpPr>
        <dsp:cNvPr id="0" name=""/>
        <dsp:cNvSpPr/>
      </dsp:nvSpPr>
      <dsp:spPr>
        <a:xfrm>
          <a:off x="9357519" y="3326082"/>
          <a:ext cx="2578684" cy="103147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t>Employer</a:t>
          </a:r>
          <a:r>
            <a:rPr lang="en-US" sz="1300" b="1" kern="1200" dirty="0" smtClean="0"/>
            <a:t/>
          </a:r>
          <a:br>
            <a:rPr lang="en-US" sz="1300" b="1" kern="1200" dirty="0" smtClean="0"/>
          </a:br>
          <a:r>
            <a:rPr lang="en-US" sz="1300" kern="1200" dirty="0" smtClean="0"/>
            <a:t>engagement, hiring, employee retention</a:t>
          </a:r>
          <a:endParaRPr lang="en-US" sz="1300" kern="1200" dirty="0"/>
        </a:p>
      </dsp:txBody>
      <dsp:txXfrm>
        <a:off x="9873256" y="3326082"/>
        <a:ext cx="1547211" cy="10314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3B05D2-C778-441B-A7D9-CBA7D499230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74F9C-2595-4D67-B4BD-A8AB42694C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3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3B05D2-C778-441B-A7D9-CBA7D499230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207158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3B05D2-C778-441B-A7D9-CBA7D499230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111726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3B05D2-C778-441B-A7D9-CBA7D499230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10497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3B05D2-C778-441B-A7D9-CBA7D4992307}"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74F9C-2595-4D67-B4BD-A8AB42694C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3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3B05D2-C778-441B-A7D9-CBA7D4992307}"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277703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3B05D2-C778-441B-A7D9-CBA7D4992307}"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90163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3B05D2-C778-441B-A7D9-CBA7D4992307}"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150849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3B05D2-C778-441B-A7D9-CBA7D4992307}" type="datetimeFigureOut">
              <a:rPr lang="en-US" smtClean="0"/>
              <a:t>7/31/2019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312040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3B05D2-C778-441B-A7D9-CBA7D4992307}" type="datetimeFigureOut">
              <a:rPr lang="en-US" smtClean="0"/>
              <a:t>7/31/2019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474F9C-2595-4D67-B4BD-A8AB42694CAB}" type="slidenum">
              <a:rPr lang="en-US" smtClean="0"/>
              <a:t>‹#›</a:t>
            </a:fld>
            <a:endParaRPr lang="en-US"/>
          </a:p>
        </p:txBody>
      </p:sp>
    </p:spTree>
    <p:extLst>
      <p:ext uri="{BB962C8B-B14F-4D97-AF65-F5344CB8AC3E}">
        <p14:creationId xmlns:p14="http://schemas.microsoft.com/office/powerpoint/2010/main" val="309083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3B05D2-C778-441B-A7D9-CBA7D4992307}"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74F9C-2595-4D67-B4BD-A8AB42694CAB}" type="slidenum">
              <a:rPr lang="en-US" smtClean="0"/>
              <a:t>‹#›</a:t>
            </a:fld>
            <a:endParaRPr lang="en-US"/>
          </a:p>
        </p:txBody>
      </p:sp>
    </p:spTree>
    <p:extLst>
      <p:ext uri="{BB962C8B-B14F-4D97-AF65-F5344CB8AC3E}">
        <p14:creationId xmlns:p14="http://schemas.microsoft.com/office/powerpoint/2010/main" val="97033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3B05D2-C778-441B-A7D9-CBA7D4992307}" type="datetimeFigureOut">
              <a:rPr lang="en-US" smtClean="0"/>
              <a:t>7/31/2019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474F9C-2595-4D67-B4BD-A8AB42694C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9721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view?r=eyJrIjoiNTdhOGI1OGEtZjNhYS00MjM2LWEzZDYtYjE0NDgwZTc4ZTI0IiwidCI6IjRlNGQyZWE5LTcyYTctNDQ0OC1iNDQwLTcyZGVmYTY5NjNiNiIsImMiOjN9" TargetMode="External"/><Relationship Id="rId2" Type="http://schemas.openxmlformats.org/officeDocument/2006/relationships/hyperlink" Target="https://app.powerbi.com/view?r=eyJrIjoiNmY2ZWViMWYtZjIzYS00ZTI4LTg3NzEtMTMwMzliMzFhNTEwIiwidCI6IjRlNGQyZWE5LTcyYTctNDQ0OC1iNDQwLTcyZGVmYTY5NjNiNiIsImMiOjN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aceweb.org/career-readiness/competencies/career-readiness-defined/" TargetMode="External"/><Relationship Id="rId2" Type="http://schemas.openxmlformats.org/officeDocument/2006/relationships/hyperlink" Target="https://www.careerleadershipcollective.com/single-post/2017/05/21/3-Ways-Big-Data-has-Increased-the-Career-Center-Value-to-the-Campus" TargetMode="External"/><Relationship Id="rId1" Type="http://schemas.openxmlformats.org/officeDocument/2006/relationships/slideLayout" Target="../slideLayouts/slideLayout2.xml"/><Relationship Id="rId5" Type="http://schemas.openxmlformats.org/officeDocument/2006/relationships/hyperlink" Target="https://www.careercenter.illinois.edu/sites/default/files/downloads/NCDA2016-CrowdPleasingDataManagement-FINAL.pdf" TargetMode="External"/><Relationship Id="rId4" Type="http://schemas.openxmlformats.org/officeDocument/2006/relationships/hyperlink" Target="https://www.naceweb.org/career-development/trends-and-predictions/predicting-employment-through-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aceweb.org/career-readiness/competencies/career-readiness-defin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The fun and insightful tools possible with integrating Career Services Data</a:t>
            </a:r>
            <a:endParaRPr lang="en-US" sz="4800" dirty="0"/>
          </a:p>
        </p:txBody>
      </p:sp>
      <p:sp>
        <p:nvSpPr>
          <p:cNvPr id="3" name="Subtitle 2"/>
          <p:cNvSpPr>
            <a:spLocks noGrp="1"/>
          </p:cNvSpPr>
          <p:nvPr>
            <p:ph type="subTitle" idx="1"/>
          </p:nvPr>
        </p:nvSpPr>
        <p:spPr>
          <a:xfrm>
            <a:off x="1100051" y="4455620"/>
            <a:ext cx="10058400" cy="1461853"/>
          </a:xfrm>
        </p:spPr>
        <p:txBody>
          <a:bodyPr>
            <a:normAutofit/>
          </a:bodyPr>
          <a:lstStyle/>
          <a:p>
            <a:r>
              <a:rPr lang="en-US" dirty="0" smtClean="0"/>
              <a:t>Kevin </a:t>
            </a:r>
            <a:r>
              <a:rPr lang="en-US" dirty="0" err="1" smtClean="0"/>
              <a:t>deike</a:t>
            </a:r>
            <a:endParaRPr lang="en-US" dirty="0"/>
          </a:p>
        </p:txBody>
      </p:sp>
    </p:spTree>
    <p:extLst>
      <p:ext uri="{BB962C8B-B14F-4D97-AF65-F5344CB8AC3E}">
        <p14:creationId xmlns:p14="http://schemas.microsoft.com/office/powerpoint/2010/main" val="219956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New Approach to Test</a:t>
            </a:r>
            <a:endParaRPr lang="en-US" dirty="0"/>
          </a:p>
        </p:txBody>
      </p:sp>
      <p:sp>
        <p:nvSpPr>
          <p:cNvPr id="3" name="Content Placeholder 2"/>
          <p:cNvSpPr>
            <a:spLocks noGrp="1"/>
          </p:cNvSpPr>
          <p:nvPr>
            <p:ph idx="1"/>
          </p:nvPr>
        </p:nvSpPr>
        <p:spPr/>
        <p:txBody>
          <a:bodyPr/>
          <a:lstStyle/>
          <a:p>
            <a:r>
              <a:rPr lang="en-US" dirty="0" smtClean="0"/>
              <a:t>New perspective on existing data – the Placement Employment Outcomes Report:</a:t>
            </a:r>
            <a:endParaRPr lang="en-US" dirty="0"/>
          </a:p>
          <a:p>
            <a:pPr lvl="1"/>
            <a:r>
              <a:rPr lang="en-US" dirty="0" smtClean="0"/>
              <a:t>Interactive </a:t>
            </a:r>
            <a:r>
              <a:rPr lang="en-US" dirty="0" smtClean="0"/>
              <a:t>Major Outcomes Explorer </a:t>
            </a:r>
            <a:r>
              <a:rPr lang="en-US" dirty="0" smtClean="0"/>
              <a:t>(works best with Google Chrome) - </a:t>
            </a:r>
            <a:r>
              <a:rPr lang="en-US" u="sng" dirty="0">
                <a:hlinkClick r:id="rId2"/>
              </a:rPr>
              <a:t>https://</a:t>
            </a:r>
            <a:r>
              <a:rPr lang="en-US" u="sng" dirty="0" smtClean="0">
                <a:hlinkClick r:id="rId2"/>
              </a:rPr>
              <a:t>app.powerbi.com/view?r=eyJrIjoiNmY2ZWViMWYtZjIzYS00ZTI4LTg3NzEtMTMwMzliMzFhNTEwIiwidCI6IjRlNGQyZWE5LTcyYTctNDQ0OC1iNDQwLTcyZGVmYTY5NjNiNiIsImMiOjN9</a:t>
            </a:r>
            <a:endParaRPr lang="en-US" u="sng" dirty="0" smtClean="0"/>
          </a:p>
          <a:p>
            <a:pPr lvl="1"/>
            <a:r>
              <a:rPr lang="en-US" dirty="0" smtClean="0"/>
              <a:t>RIASEC Major Explorer - </a:t>
            </a:r>
            <a:r>
              <a:rPr lang="en-US" u="sng" dirty="0">
                <a:hlinkClick r:id="rId3"/>
              </a:rPr>
              <a:t>https://app.powerbi.com/view?r=eyJrIjoiNTdhOGI1OGEtZjNhYS00MjM2LWEzZDYtYjE0NDgwZTc4ZTI0IiwidCI6IjRlNGQyZWE5LTcyYTctNDQ0OC1iNDQwLTcyZGVmYTY5NjNiNiIsImMiOjN9</a:t>
            </a:r>
            <a:endParaRPr lang="en-US" dirty="0"/>
          </a:p>
        </p:txBody>
      </p:sp>
    </p:spTree>
    <p:extLst>
      <p:ext uri="{BB962C8B-B14F-4D97-AF65-F5344CB8AC3E}">
        <p14:creationId xmlns:p14="http://schemas.microsoft.com/office/powerpoint/2010/main" val="117970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marL="461963" indent="-461963">
              <a:buNone/>
            </a:pPr>
            <a:r>
              <a:rPr lang="en-US" dirty="0" smtClean="0"/>
              <a:t>Berlin, Kenny. “3 Ways Big Data has Increased the Career Center Value to the Campus.” </a:t>
            </a:r>
            <a:r>
              <a:rPr lang="en-US" i="1" dirty="0" smtClean="0"/>
              <a:t>The Career Leadership Collective</a:t>
            </a:r>
            <a:r>
              <a:rPr lang="en-US" dirty="0" smtClean="0"/>
              <a:t>. May 21, 2017. </a:t>
            </a:r>
            <a:r>
              <a:rPr lang="en-US" dirty="0" smtClean="0">
                <a:hlinkClick r:id="rId2"/>
              </a:rPr>
              <a:t>https://www.careerleadershipcollective.com/single-post/2017/05/21/3-Ways-Big-Data-has-Increased-the-Career-Center-Value-to-the-Campus</a:t>
            </a:r>
            <a:r>
              <a:rPr lang="en-US" dirty="0" smtClean="0"/>
              <a:t> </a:t>
            </a:r>
          </a:p>
          <a:p>
            <a:pPr marL="461963" indent="-461963">
              <a:buNone/>
            </a:pPr>
            <a:r>
              <a:rPr lang="en-US" dirty="0" smtClean="0"/>
              <a:t>“Career Readiness Defined.” </a:t>
            </a:r>
            <a:r>
              <a:rPr lang="en-US" i="1" dirty="0" smtClean="0"/>
              <a:t>National Association of Colleges and Employers</a:t>
            </a:r>
            <a:r>
              <a:rPr lang="en-US" dirty="0" smtClean="0"/>
              <a:t>. </a:t>
            </a:r>
            <a:r>
              <a:rPr lang="en-US" dirty="0" smtClean="0">
                <a:hlinkClick r:id="rId3"/>
              </a:rPr>
              <a:t>https://www.naceweb.org/career-readiness/competencies/career-readiness-defined/</a:t>
            </a:r>
            <a:r>
              <a:rPr lang="en-US" dirty="0" smtClean="0"/>
              <a:t> </a:t>
            </a:r>
          </a:p>
          <a:p>
            <a:pPr marL="461963" indent="-461963">
              <a:buNone/>
            </a:pPr>
            <a:r>
              <a:rPr lang="en-US" dirty="0" smtClean="0"/>
              <a:t>Hugo, Linsey S. “Predicting Employment through Machine Learning.” </a:t>
            </a:r>
            <a:r>
              <a:rPr lang="en-US" i="1" dirty="0" smtClean="0"/>
              <a:t>National Association of Colleges and Employers</a:t>
            </a:r>
            <a:r>
              <a:rPr lang="en-US" dirty="0" smtClean="0"/>
              <a:t>. May 1, 2019. </a:t>
            </a:r>
            <a:r>
              <a:rPr lang="en-US" dirty="0" smtClean="0">
                <a:hlinkClick r:id="rId4"/>
              </a:rPr>
              <a:t>https://www.naceweb.org/career-development/trends-and-predictions/predicting-employment-through-machine-learning/</a:t>
            </a:r>
            <a:endParaRPr lang="en-US" dirty="0" smtClean="0"/>
          </a:p>
          <a:p>
            <a:pPr marL="461963" indent="-461963">
              <a:buNone/>
            </a:pPr>
            <a:r>
              <a:rPr lang="en-US" dirty="0" err="1" smtClean="0"/>
              <a:t>Makela</a:t>
            </a:r>
            <a:r>
              <a:rPr lang="en-US" dirty="0" smtClean="0"/>
              <a:t>, Julia </a:t>
            </a:r>
            <a:r>
              <a:rPr lang="en-US" dirty="0" err="1" smtClean="0"/>
              <a:t>Panke</a:t>
            </a:r>
            <a:r>
              <a:rPr lang="en-US" dirty="0" smtClean="0"/>
              <a:t>, et al. “Crowd-pleasing Data Management for Career Services: Easy, Accessible, Instant, Meaningful.” </a:t>
            </a:r>
            <a:r>
              <a:rPr lang="en-US" i="1" dirty="0" smtClean="0"/>
              <a:t>National Career Development Association 2016 Conference</a:t>
            </a:r>
            <a:r>
              <a:rPr lang="en-US" dirty="0" smtClean="0"/>
              <a:t>. </a:t>
            </a:r>
            <a:r>
              <a:rPr lang="en-US" dirty="0" smtClean="0">
                <a:hlinkClick r:id="rId5"/>
              </a:rPr>
              <a:t>https://www.careercenter.illinois.edu/sites/default/files/downloads/NCDA2016-CrowdPleasingDataManagement-FINAL.pdf</a:t>
            </a:r>
            <a:endParaRPr lang="en-US" dirty="0" smtClean="0"/>
          </a:p>
          <a:p>
            <a:pPr marL="461963" indent="-461963">
              <a:buNone/>
            </a:pPr>
            <a:endParaRPr lang="en-US" dirty="0" smtClean="0"/>
          </a:p>
        </p:txBody>
      </p:sp>
    </p:spTree>
    <p:extLst>
      <p:ext uri="{BB962C8B-B14F-4D97-AF65-F5344CB8AC3E}">
        <p14:creationId xmlns:p14="http://schemas.microsoft.com/office/powerpoint/2010/main" val="3165062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our biggest challenges</a:t>
            </a:r>
            <a:endParaRPr lang="en-US" dirty="0"/>
          </a:p>
        </p:txBody>
      </p:sp>
      <p:sp>
        <p:nvSpPr>
          <p:cNvPr id="3" name="Content Placeholder 2"/>
          <p:cNvSpPr>
            <a:spLocks noGrp="1"/>
          </p:cNvSpPr>
          <p:nvPr>
            <p:ph idx="1"/>
          </p:nvPr>
        </p:nvSpPr>
        <p:spPr/>
        <p:txBody>
          <a:bodyPr/>
          <a:lstStyle/>
          <a:p>
            <a:r>
              <a:rPr lang="en-US" dirty="0" smtClean="0"/>
              <a:t>What can be done to improve student retention and graduation rates?</a:t>
            </a:r>
          </a:p>
          <a:p>
            <a:r>
              <a:rPr lang="en-US" dirty="0" smtClean="0"/>
              <a:t>How can student engagement be expanded and measured?</a:t>
            </a:r>
          </a:p>
          <a:p>
            <a:r>
              <a:rPr lang="en-US" dirty="0" smtClean="0"/>
              <a:t>How can academic departments and programs continue to evolve to not only keep up, but help lead the growth of career fields and our community?</a:t>
            </a:r>
          </a:p>
          <a:p>
            <a:endParaRPr lang="en-US" dirty="0"/>
          </a:p>
        </p:txBody>
      </p:sp>
    </p:spTree>
    <p:extLst>
      <p:ext uri="{BB962C8B-B14F-4D97-AF65-F5344CB8AC3E}">
        <p14:creationId xmlns:p14="http://schemas.microsoft.com/office/powerpoint/2010/main" val="202563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Current Scope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656690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068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Approach (Holistic)</a:t>
            </a:r>
            <a:endParaRPr lang="en-US" dirty="0"/>
          </a:p>
        </p:txBody>
      </p:sp>
      <p:sp>
        <p:nvSpPr>
          <p:cNvPr id="3" name="Content Placeholder 2"/>
          <p:cNvSpPr>
            <a:spLocks noGrp="1"/>
          </p:cNvSpPr>
          <p:nvPr>
            <p:ph idx="1"/>
          </p:nvPr>
        </p:nvSpPr>
        <p:spPr/>
        <p:txBody>
          <a:bodyPr/>
          <a:lstStyle/>
          <a:p>
            <a:r>
              <a:rPr lang="en-US" dirty="0" smtClean="0"/>
              <a:t>All departments</a:t>
            </a:r>
          </a:p>
          <a:p>
            <a:r>
              <a:rPr lang="en-US" dirty="0" smtClean="0"/>
              <a:t>All participants</a:t>
            </a:r>
          </a:p>
          <a:p>
            <a:r>
              <a:rPr lang="en-US" dirty="0" smtClean="0"/>
              <a:t>All data</a:t>
            </a:r>
          </a:p>
          <a:p>
            <a:r>
              <a:rPr lang="en-US" dirty="0" smtClean="0"/>
              <a:t>Working together</a:t>
            </a:r>
            <a:endParaRPr lang="en-US" dirty="0"/>
          </a:p>
        </p:txBody>
      </p:sp>
    </p:spTree>
    <p:extLst>
      <p:ext uri="{BB962C8B-B14F-4D97-AF65-F5344CB8AC3E}">
        <p14:creationId xmlns:p14="http://schemas.microsoft.com/office/powerpoint/2010/main" val="269170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college-wide impacts of Career Services across the country</a:t>
            </a:r>
            <a:endParaRPr lang="en-US" dirty="0"/>
          </a:p>
        </p:txBody>
      </p:sp>
      <p:sp>
        <p:nvSpPr>
          <p:cNvPr id="3" name="Content Placeholder 2"/>
          <p:cNvSpPr>
            <a:spLocks noGrp="1"/>
          </p:cNvSpPr>
          <p:nvPr>
            <p:ph idx="1"/>
          </p:nvPr>
        </p:nvSpPr>
        <p:spPr/>
        <p:txBody>
          <a:bodyPr/>
          <a:lstStyle/>
          <a:p>
            <a:r>
              <a:rPr lang="en-US" dirty="0" smtClean="0"/>
              <a:t>Career Readiness – </a:t>
            </a:r>
            <a:r>
              <a:rPr lang="en-US" i="1" dirty="0" smtClean="0"/>
              <a:t>National Association of Colleges and Employers (NACE)</a:t>
            </a:r>
            <a:endParaRPr lang="en-US" dirty="0" smtClean="0"/>
          </a:p>
          <a:p>
            <a:pPr lvl="1"/>
            <a:r>
              <a:rPr lang="en-US" dirty="0" smtClean="0">
                <a:hlinkClick r:id="rId2"/>
              </a:rPr>
              <a:t>Key competencies</a:t>
            </a:r>
            <a:r>
              <a:rPr lang="en-US" dirty="0" smtClean="0"/>
              <a:t> all businesses seek in college graduates that are also skills vital to retention, graduation, and academic success</a:t>
            </a:r>
          </a:p>
          <a:p>
            <a:r>
              <a:rPr lang="en-US" dirty="0" smtClean="0"/>
              <a:t>Broaden Measurement and Application of Data – </a:t>
            </a:r>
            <a:r>
              <a:rPr lang="en-US" i="1" dirty="0" smtClean="0"/>
              <a:t>The Career Center @ University of Illinois</a:t>
            </a:r>
            <a:endParaRPr lang="en-US" dirty="0" smtClean="0"/>
          </a:p>
          <a:p>
            <a:pPr lvl="1"/>
            <a:r>
              <a:rPr lang="en-US" dirty="0" smtClean="0"/>
              <a:t>Needs, Participation, Satisfaction, Outcomes (First Destination, Academic Performance, Learning)</a:t>
            </a:r>
          </a:p>
          <a:p>
            <a:r>
              <a:rPr lang="en-US" dirty="0" smtClean="0"/>
              <a:t>Use existing department efforts to broaden each other’s student engagement offerings – </a:t>
            </a:r>
            <a:r>
              <a:rPr lang="en-US" i="1" dirty="0" smtClean="0"/>
              <a:t>The Career Leadership Collective</a:t>
            </a:r>
            <a:endParaRPr lang="en-US" dirty="0" smtClean="0"/>
          </a:p>
          <a:p>
            <a:r>
              <a:rPr lang="en-US" dirty="0" smtClean="0"/>
              <a:t>Apply Machine Learning to measurements from initiatives that sprout from ideas like the above to establish how they contribute to the success of all involved and allow for continuous process improvement – </a:t>
            </a:r>
            <a:r>
              <a:rPr lang="en-US" i="1" dirty="0" smtClean="0"/>
              <a:t>Predicting Employment through Machine Learning (NACE Journal, May 2019 Cover Article)</a:t>
            </a:r>
            <a:endParaRPr lang="en-US" dirty="0" smtClean="0"/>
          </a:p>
        </p:txBody>
      </p:sp>
    </p:spTree>
    <p:extLst>
      <p:ext uri="{BB962C8B-B14F-4D97-AF65-F5344CB8AC3E}">
        <p14:creationId xmlns:p14="http://schemas.microsoft.com/office/powerpoint/2010/main" val="2845862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Scope of the New 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7266694"/>
              </p:ext>
            </p:extLst>
          </p:nvPr>
        </p:nvGraphicFramePr>
        <p:xfrm>
          <a:off x="130629" y="1737360"/>
          <a:ext cx="11937759" cy="4850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076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Simplicity of the New Approach</a:t>
            </a:r>
            <a:endParaRPr lang="en-US" dirty="0"/>
          </a:p>
        </p:txBody>
      </p:sp>
      <p:sp>
        <p:nvSpPr>
          <p:cNvPr id="3" name="Content Placeholder 2"/>
          <p:cNvSpPr>
            <a:spLocks noGrp="1"/>
          </p:cNvSpPr>
          <p:nvPr>
            <p:ph idx="1"/>
          </p:nvPr>
        </p:nvSpPr>
        <p:spPr/>
        <p:txBody>
          <a:bodyPr>
            <a:noAutofit/>
          </a:bodyPr>
          <a:lstStyle/>
          <a:p>
            <a:r>
              <a:rPr lang="en-US" sz="2800" dirty="0" smtClean="0"/>
              <a:t>How this effort grows is based on what each department already does best.</a:t>
            </a:r>
          </a:p>
          <a:p>
            <a:pPr lvl="1"/>
            <a:r>
              <a:rPr lang="en-US" sz="2400" dirty="0" smtClean="0"/>
              <a:t>Take a new level of measurement with current initiatives</a:t>
            </a:r>
          </a:p>
          <a:p>
            <a:pPr lvl="1"/>
            <a:r>
              <a:rPr lang="en-US" sz="2400" dirty="0" smtClean="0"/>
              <a:t>Create efforts and combine results with other departments</a:t>
            </a:r>
          </a:p>
          <a:p>
            <a:pPr lvl="2"/>
            <a:r>
              <a:rPr lang="en-US" sz="1800" dirty="0" smtClean="0"/>
              <a:t>What about our current task (like curriculum development) can benefit another </a:t>
            </a:r>
            <a:br>
              <a:rPr lang="en-US" sz="1800" dirty="0" smtClean="0"/>
            </a:br>
            <a:r>
              <a:rPr lang="en-US" sz="1800" dirty="0" smtClean="0"/>
              <a:t>(like faculty professional development)?</a:t>
            </a:r>
          </a:p>
          <a:p>
            <a:pPr lvl="2"/>
            <a:r>
              <a:rPr lang="en-US" sz="1800" dirty="0" smtClean="0"/>
              <a:t>What about other tasks (like employee relations) can benefit a primary concern </a:t>
            </a:r>
            <a:br>
              <a:rPr lang="en-US" sz="1800" dirty="0" smtClean="0"/>
            </a:br>
            <a:r>
              <a:rPr lang="en-US" sz="1800" dirty="0" smtClean="0"/>
              <a:t>(like student engagement)?</a:t>
            </a:r>
          </a:p>
          <a:p>
            <a:pPr lvl="2"/>
            <a:r>
              <a:rPr lang="en-US" sz="1800" dirty="0" smtClean="0"/>
              <a:t>How can such new approaches be easily and consistently measured?</a:t>
            </a:r>
          </a:p>
          <a:p>
            <a:pPr marL="201168" lvl="1" indent="0">
              <a:buNone/>
            </a:pPr>
            <a:endParaRPr lang="en-US" sz="1600" dirty="0" smtClean="0"/>
          </a:p>
          <a:p>
            <a:pPr marL="201168" lvl="1" indent="0">
              <a:buNone/>
            </a:pPr>
            <a:r>
              <a:rPr lang="en-US" sz="2400" dirty="0" smtClean="0"/>
              <a:t>Success will look different for every department and college.</a:t>
            </a:r>
          </a:p>
        </p:txBody>
      </p:sp>
    </p:spTree>
    <p:extLst>
      <p:ext uri="{BB962C8B-B14F-4D97-AF65-F5344CB8AC3E}">
        <p14:creationId xmlns:p14="http://schemas.microsoft.com/office/powerpoint/2010/main" val="28331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194561" y="3451749"/>
            <a:ext cx="2028330" cy="100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4320" y="286603"/>
            <a:ext cx="10058400" cy="1450757"/>
          </a:xfrm>
        </p:spPr>
        <p:txBody>
          <a:bodyPr>
            <a:normAutofit/>
          </a:bodyPr>
          <a:lstStyle/>
          <a:p>
            <a:r>
              <a:rPr lang="en-US" sz="4400" dirty="0" smtClean="0"/>
              <a:t>The Case of PSCC</a:t>
            </a:r>
            <a:br>
              <a:rPr lang="en-US" sz="4400" dirty="0" smtClean="0"/>
            </a:br>
            <a:r>
              <a:rPr lang="en-US" sz="4400" dirty="0" smtClean="0"/>
              <a:t>Career Services</a:t>
            </a:r>
            <a:endParaRPr lang="en-US"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5006"/>
            <a:ext cx="3305302" cy="27527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669" y="444137"/>
            <a:ext cx="7866331" cy="5726689"/>
          </a:xfrm>
          <a:prstGeom prst="rect">
            <a:avLst/>
          </a:prstGeom>
        </p:spPr>
      </p:pic>
    </p:spTree>
    <p:extLst>
      <p:ext uri="{BB962C8B-B14F-4D97-AF65-F5344CB8AC3E}">
        <p14:creationId xmlns:p14="http://schemas.microsoft.com/office/powerpoint/2010/main" val="12105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3832155" y="3369418"/>
            <a:ext cx="2028330" cy="100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4320" y="286603"/>
            <a:ext cx="10058400" cy="1450757"/>
          </a:xfrm>
        </p:spPr>
        <p:txBody>
          <a:bodyPr>
            <a:normAutofit/>
          </a:bodyPr>
          <a:lstStyle/>
          <a:p>
            <a:r>
              <a:rPr lang="en-US" sz="4400" dirty="0" smtClean="0"/>
              <a:t>The Case of PSCC</a:t>
            </a:r>
            <a:br>
              <a:rPr lang="en-US" sz="4400" dirty="0" smtClean="0"/>
            </a:br>
            <a:r>
              <a:rPr lang="en-US" sz="4400" dirty="0" smtClean="0"/>
              <a:t>Career Services</a:t>
            </a:r>
            <a:endParaRPr lang="en-US" sz="4400"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0244" t="7810" r="11295" b="55238"/>
          <a:stretch/>
        </p:blipFill>
        <p:spPr>
          <a:xfrm>
            <a:off x="0" y="2127871"/>
            <a:ext cx="4846320" cy="348778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8445"/>
          <a:stretch/>
        </p:blipFill>
        <p:spPr>
          <a:xfrm>
            <a:off x="5917474" y="286603"/>
            <a:ext cx="6274526" cy="5852940"/>
          </a:xfrm>
          <a:prstGeom prst="rect">
            <a:avLst/>
          </a:prstGeom>
        </p:spPr>
      </p:pic>
    </p:spTree>
    <p:extLst>
      <p:ext uri="{BB962C8B-B14F-4D97-AF65-F5344CB8AC3E}">
        <p14:creationId xmlns:p14="http://schemas.microsoft.com/office/powerpoint/2010/main" val="8810753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919</TotalTime>
  <Words>470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The fun and insightful tools possible with integrating Career Services Data</vt:lpstr>
      <vt:lpstr>Some of our biggest challenges</vt:lpstr>
      <vt:lpstr>The Current Scope</vt:lpstr>
      <vt:lpstr>The New Approach (Holistic)</vt:lpstr>
      <vt:lpstr>The college-wide impacts of Career Services across the country</vt:lpstr>
      <vt:lpstr>The Scope of the New Approach</vt:lpstr>
      <vt:lpstr>The Simplicity of the New Approach</vt:lpstr>
      <vt:lpstr>The Case of PSCC Career Services</vt:lpstr>
      <vt:lpstr>The Case of PSCC Career Services</vt:lpstr>
      <vt:lpstr>Putting the New Approach to Test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Services</dc:title>
  <dc:creator>Deike, Kevin</dc:creator>
  <cp:lastModifiedBy>Deike, Kevin</cp:lastModifiedBy>
  <cp:revision>110</cp:revision>
  <dcterms:created xsi:type="dcterms:W3CDTF">2019-06-26T14:32:42Z</dcterms:created>
  <dcterms:modified xsi:type="dcterms:W3CDTF">2019-07-31T13:31:08Z</dcterms:modified>
</cp:coreProperties>
</file>