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0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1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4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5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6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7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8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9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0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1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2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3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4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710" r:id="rId2"/>
  </p:sldMasterIdLst>
  <p:notesMasterIdLst>
    <p:notesMasterId r:id="rId28"/>
  </p:notesMasterIdLst>
  <p:handoutMasterIdLst>
    <p:handoutMasterId r:id="rId29"/>
  </p:handoutMasterIdLst>
  <p:sldIdLst>
    <p:sldId id="256" r:id="rId3"/>
    <p:sldId id="282" r:id="rId4"/>
    <p:sldId id="288" r:id="rId5"/>
    <p:sldId id="263" r:id="rId6"/>
    <p:sldId id="292" r:id="rId7"/>
    <p:sldId id="284" r:id="rId8"/>
    <p:sldId id="287" r:id="rId9"/>
    <p:sldId id="291" r:id="rId10"/>
    <p:sldId id="267" r:id="rId11"/>
    <p:sldId id="289" r:id="rId12"/>
    <p:sldId id="285" r:id="rId13"/>
    <p:sldId id="270" r:id="rId14"/>
    <p:sldId id="286" r:id="rId15"/>
    <p:sldId id="268" r:id="rId16"/>
    <p:sldId id="271" r:id="rId17"/>
    <p:sldId id="272" r:id="rId18"/>
    <p:sldId id="274" r:id="rId19"/>
    <p:sldId id="275" r:id="rId20"/>
    <p:sldId id="277" r:id="rId21"/>
    <p:sldId id="276" r:id="rId22"/>
    <p:sldId id="279" r:id="rId23"/>
    <p:sldId id="293" r:id="rId24"/>
    <p:sldId id="290" r:id="rId25"/>
    <p:sldId id="260" r:id="rId26"/>
    <p:sldId id="269" r:id="rId27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90CCCF2D-1CE8-4754-AD49-9EA710524091}">
          <p14:sldIdLst>
            <p14:sldId id="256"/>
            <p14:sldId id="282"/>
          </p14:sldIdLst>
        </p14:section>
        <p14:section name="Intro" id="{F6B9747D-9F6A-4C32-81CE-258E81D6C4FB}">
          <p14:sldIdLst>
            <p14:sldId id="288"/>
            <p14:sldId id="263"/>
            <p14:sldId id="292"/>
            <p14:sldId id="284"/>
            <p14:sldId id="287"/>
            <p14:sldId id="291"/>
            <p14:sldId id="267"/>
          </p14:sldIdLst>
        </p14:section>
        <p14:section name="Approach" id="{6B7B4516-8346-472A-A1C3-DDA0705250BB}">
          <p14:sldIdLst>
            <p14:sldId id="289"/>
            <p14:sldId id="285"/>
            <p14:sldId id="270"/>
            <p14:sldId id="286"/>
            <p14:sldId id="268"/>
            <p14:sldId id="271"/>
            <p14:sldId id="272"/>
            <p14:sldId id="274"/>
            <p14:sldId id="275"/>
            <p14:sldId id="277"/>
            <p14:sldId id="276"/>
            <p14:sldId id="279"/>
            <p14:sldId id="293"/>
          </p14:sldIdLst>
        </p14:section>
        <p14:section name="Future Development" id="{B83AFEB2-0506-4385-B578-A2566A6F0F32}">
          <p14:sldIdLst>
            <p14:sldId id="290"/>
            <p14:sldId id="260"/>
          </p14:sldIdLst>
        </p14:section>
        <p14:section name="End" id="{8214F879-4CFA-406A-9E7D-3B7BD83F2CE0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58" userDrawn="1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6E8A"/>
    <a:srgbClr val="1D8DB0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9" autoAdjust="0"/>
    <p:restoredTop sz="80846" autoAdjust="0"/>
  </p:normalViewPr>
  <p:slideViewPr>
    <p:cSldViewPr snapToObjects="1" showGuides="1">
      <p:cViewPr>
        <p:scale>
          <a:sx n="93" d="100"/>
          <a:sy n="93" d="100"/>
        </p:scale>
        <p:origin x="2244" y="84"/>
      </p:cViewPr>
      <p:guideLst>
        <p:guide orient="horz" pos="3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114" d="100"/>
          <a:sy n="114" d="100"/>
        </p:scale>
        <p:origin x="4908" y="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6185198-F140-406E-8F04-DE9D809B9791}" type="datetimeFigureOut">
              <a:rPr lang="nl-BE" sz="1100">
                <a:latin typeface="Arial" pitchFamily="34" charset="0"/>
                <a:cs typeface="Arial" pitchFamily="34" charset="0"/>
              </a:rPr>
              <a:pPr/>
              <a:t>21/12/2016</a:t>
            </a:fld>
            <a:endParaRPr lang="nl-B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A024B3E-C6E9-4CB0-843C-3CD5676655AA}" type="slidenum">
              <a:rPr lang="nl-BE" sz="1100"/>
              <a:pPr/>
              <a:t>‹#›</a:t>
            </a:fld>
            <a:endParaRPr lang="nl-BE" sz="11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21/12/2016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59001" y="4835250"/>
            <a:ext cx="5962667" cy="4633781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Informeren</a:t>
            </a:r>
            <a:r>
              <a:rPr lang="en-GB" baseline="0" dirty="0"/>
              <a:t> </a:t>
            </a:r>
            <a:r>
              <a:rPr lang="en-GB" baseline="0" dirty="0" err="1"/>
              <a:t>Masterproef</a:t>
            </a:r>
            <a:r>
              <a:rPr lang="en-GB" baseline="0" dirty="0"/>
              <a:t> </a:t>
            </a:r>
            <a:r>
              <a:rPr lang="en-GB" baseline="0" dirty="0" err="1"/>
              <a:t>engels</a:t>
            </a:r>
            <a:r>
              <a:rPr lang="en-GB" baseline="0" dirty="0"/>
              <a:t> </a:t>
            </a:r>
            <a:r>
              <a:rPr lang="en-GB" baseline="0" dirty="0" err="1"/>
              <a:t>schrijven</a:t>
            </a:r>
            <a:endParaRPr lang="en-GB" baseline="0" dirty="0"/>
          </a:p>
          <a:p>
            <a:r>
              <a:rPr lang="en-GB" baseline="0" dirty="0" err="1"/>
              <a:t>Oefening</a:t>
            </a:r>
            <a:r>
              <a:rPr lang="en-GB" baseline="0" dirty="0"/>
              <a:t> </a:t>
            </a:r>
            <a:r>
              <a:rPr lang="en-GB" baseline="0" dirty="0" err="1"/>
              <a:t>volledige</a:t>
            </a:r>
            <a:r>
              <a:rPr lang="en-GB" baseline="0" dirty="0"/>
              <a:t> </a:t>
            </a:r>
            <a:r>
              <a:rPr lang="en-GB" baseline="0" dirty="0" err="1"/>
              <a:t>te</a:t>
            </a:r>
            <a:r>
              <a:rPr lang="en-GB" baseline="0" dirty="0"/>
              <a:t> </a:t>
            </a:r>
            <a:r>
              <a:rPr lang="en-GB" baseline="0" dirty="0" err="1"/>
              <a:t>maken</a:t>
            </a:r>
            <a:r>
              <a:rPr lang="en-GB" baseline="0" dirty="0"/>
              <a:t> </a:t>
            </a:r>
            <a:r>
              <a:rPr lang="en-GB" b="1" dirty="0" err="1"/>
              <a:t>Tussentijdse</a:t>
            </a:r>
            <a:r>
              <a:rPr lang="en-GB" b="1" dirty="0"/>
              <a:t> </a:t>
            </a:r>
            <a:r>
              <a:rPr lang="en-GB" b="1" dirty="0" err="1"/>
              <a:t>Presentatie</a:t>
            </a:r>
            <a:endParaRPr lang="en-GB" b="1" dirty="0"/>
          </a:p>
          <a:p>
            <a:endParaRPr lang="en-GB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My Name is ….</a:t>
            </a:r>
          </a:p>
          <a:p>
            <a:endParaRPr lang="en-GB" b="1" dirty="0"/>
          </a:p>
          <a:p>
            <a:endParaRPr lang="en-GB" sz="12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GB" dirty="0"/>
              <a:t>Today,</a:t>
            </a:r>
            <a:r>
              <a:rPr lang="en-GB" baseline="0" dirty="0"/>
              <a:t> I will talk about</a:t>
            </a:r>
            <a:endParaRPr lang="en-GB" dirty="0"/>
          </a:p>
          <a:p>
            <a:endParaRPr lang="en-GB" dirty="0"/>
          </a:p>
          <a:p>
            <a:r>
              <a:rPr lang="en-GB" dirty="0"/>
              <a:t>My </a:t>
            </a:r>
            <a:r>
              <a:rPr lang="en-GB" dirty="0" err="1"/>
              <a:t>masters’s</a:t>
            </a:r>
            <a:r>
              <a:rPr lang="en-GB" dirty="0"/>
              <a:t> thesis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3042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arrive at the main par</a:t>
            </a:r>
            <a:r>
              <a:rPr lang="en-GB" baseline="0" dirty="0"/>
              <a:t>t of my presentation, elaborating the approach that I took to try achieve my goal by completing my objectives 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dirty="0"/>
              <a:t>Tackle the path planning problem in dynamic environments, using a </a:t>
            </a:r>
            <a:r>
              <a:rPr lang="en-US" dirty="0"/>
              <a:t>socially compliant motion planner for </a:t>
            </a:r>
            <a:br>
              <a:rPr lang="en-US" dirty="0"/>
            </a:br>
            <a:r>
              <a:rPr lang="en-US" dirty="0"/>
              <a:t>semi-autonomous navigation.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5066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solve the problem of not finding local paths in</a:t>
            </a:r>
            <a:r>
              <a:rPr lang="en-GB" baseline="0" dirty="0"/>
              <a:t> certain situations, </a:t>
            </a:r>
          </a:p>
          <a:p>
            <a:r>
              <a:rPr lang="en-GB" baseline="0" dirty="0"/>
              <a:t>a </a:t>
            </a:r>
            <a:r>
              <a:rPr lang="en-GB" b="1" baseline="0" dirty="0"/>
              <a:t>more complex set has to be used</a:t>
            </a:r>
          </a:p>
          <a:p>
            <a:r>
              <a:rPr lang="en-GB" baseline="0" dirty="0"/>
              <a:t>Those paths should still be compliant with the constraints of the vehicle.</a:t>
            </a:r>
          </a:p>
          <a:p>
            <a:r>
              <a:rPr lang="en-GB" baseline="0" dirty="0"/>
              <a:t>… And being able to be used, on the fly (online),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Work by </a:t>
            </a:r>
            <a:r>
              <a:rPr lang="en-GB" dirty="0" err="1"/>
              <a:t>Pivtoraiko</a:t>
            </a:r>
            <a:r>
              <a:rPr lang="en-GB" dirty="0"/>
              <a:t> and Kelly (2005) describe a novel approach, “State Lattice” Path Planning.</a:t>
            </a:r>
          </a:p>
          <a:p>
            <a:endParaRPr lang="en-GB" baseline="0" dirty="0"/>
          </a:p>
          <a:p>
            <a:r>
              <a:rPr lang="en-GB" baseline="0" dirty="0"/>
              <a:t>This work provides a </a:t>
            </a:r>
            <a:r>
              <a:rPr lang="en-GB" b="1" baseline="0" dirty="0"/>
              <a:t>part of the solution to the problem.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922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b="1" dirty="0">
                <a:sym typeface="Wingdings" panose="05000000000000000000" pitchFamily="2" charset="2"/>
              </a:rPr>
              <a:t>The main part</a:t>
            </a:r>
            <a:r>
              <a:rPr lang="en-GB" b="1" baseline="0" dirty="0">
                <a:sym typeface="Wingdings" panose="05000000000000000000" pitchFamily="2" charset="2"/>
              </a:rPr>
              <a:t> of this research consists of calculating offline, a set of precomputed paths (called motion primitives) and use them as a set for path planning</a:t>
            </a:r>
            <a:endParaRPr lang="en-GB" b="1" dirty="0">
              <a:sym typeface="Wingdings" panose="05000000000000000000" pitchFamily="2" charset="2"/>
            </a:endParaRPr>
          </a:p>
          <a:p>
            <a:pPr lvl="0"/>
            <a:endParaRPr lang="en-GB" b="1" dirty="0">
              <a:sym typeface="Wingdings" panose="05000000000000000000" pitchFamily="2" charset="2"/>
            </a:endParaRPr>
          </a:p>
          <a:p>
            <a:pPr lvl="0"/>
            <a:r>
              <a:rPr lang="en-GB" dirty="0">
                <a:sym typeface="Wingdings" panose="05000000000000000000" pitchFamily="2" charset="2"/>
              </a:rPr>
              <a:t>Since it is computed offline,</a:t>
            </a:r>
            <a:r>
              <a:rPr lang="en-GB" baseline="0" dirty="0">
                <a:sym typeface="Wingdings" panose="05000000000000000000" pitchFamily="2" charset="2"/>
              </a:rPr>
              <a:t> the vehicle constraints to calculated those paths, so that the path planner doesn’t have to take that into account and focus on the objective function.</a:t>
            </a:r>
            <a:endParaRPr lang="en-GB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153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To generate the</a:t>
            </a:r>
            <a:r>
              <a:rPr lang="en-US" sz="1300" baseline="0" dirty="0"/>
              <a:t> state lattice,</a:t>
            </a:r>
            <a:endParaRPr lang="en-US" sz="1300" dirty="0"/>
          </a:p>
          <a:p>
            <a:r>
              <a:rPr lang="en-US" sz="1300" dirty="0"/>
              <a:t>The set of motion options (top left corner) is</a:t>
            </a:r>
          </a:p>
          <a:p>
            <a:r>
              <a:rPr lang="en-US" sz="1300" dirty="0"/>
              <a:t>centered at every node. This set is repeated at the nodes in</a:t>
            </a:r>
          </a:p>
          <a:p>
            <a:r>
              <a:rPr lang="en-US" sz="1300" dirty="0"/>
              <a:t>the lattice.</a:t>
            </a:r>
          </a:p>
          <a:p>
            <a:r>
              <a:rPr lang="en-US" sz="1300" dirty="0"/>
              <a:t>Each</a:t>
            </a:r>
            <a:r>
              <a:rPr lang="en-US" sz="1300" baseline="0" dirty="0"/>
              <a:t> path is attributed a certain cost and a start and end point is defined.</a:t>
            </a:r>
          </a:p>
          <a:p>
            <a:endParaRPr lang="en-US" sz="1300" dirty="0"/>
          </a:p>
          <a:p>
            <a:r>
              <a:rPr lang="en-US" sz="1300" dirty="0"/>
              <a:t>Then</a:t>
            </a:r>
            <a:r>
              <a:rPr lang="en-US" sz="1300" baseline="0" dirty="0"/>
              <a:t> a path planner calculates the optimal path, based on the cost of each path</a:t>
            </a:r>
          </a:p>
          <a:p>
            <a:endParaRPr lang="en-US" sz="1300" baseline="0" dirty="0"/>
          </a:p>
          <a:p>
            <a:r>
              <a:rPr lang="en-US" sz="1300" baseline="0" dirty="0"/>
              <a:t>Since the vehicle constraints are already implemented in the motion primitives, the path planner don’t have to take them into account</a:t>
            </a: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9949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4571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Bézier Curve ALWAYS goes threw start and end control point</a:t>
            </a:r>
          </a:p>
          <a:p>
            <a:r>
              <a:rPr lang="en-GB" baseline="0" dirty="0"/>
              <a:t>Orientation is defined by the second and the second last, control point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Here,</a:t>
            </a:r>
            <a:r>
              <a:rPr lang="en-GB" baseline="0" dirty="0"/>
              <a:t> I present a small animation to see the influence of a control point on the shape of the Bézier curve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Quadratic, defined by 3 control points, has not enough freedom to come with all start and end poses,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By adding an extra control point, I can easily change one control point without interfering with the start, and satisfying a certain objective (minimal path length, curvature)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2084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shape</a:t>
            </a:r>
            <a:r>
              <a:rPr lang="en-GB" baseline="0" dirty="0"/>
              <a:t> of this cubic Bézier Curve that is part of</a:t>
            </a:r>
            <a:r>
              <a:rPr lang="en-GB" dirty="0"/>
              <a:t> the set of Motion Primitives can be formulated as a Constraint Optimization Problem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 with this 1DOF left, I can</a:t>
            </a:r>
            <a:r>
              <a:rPr lang="en-GB" baseline="0" dirty="0"/>
              <a:t> try to optimize an objective function.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At</a:t>
            </a:r>
            <a:r>
              <a:rPr lang="en-GB" baseline="0" dirty="0"/>
              <a:t> this moment, minimising the total bending energy of the curve (that is the integral of the curvature of the curve), this, to have a motion that is as smooth as possible for the driver, minimal normal forces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3324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</a:t>
            </a:r>
            <a:r>
              <a:rPr lang="en-GB" baseline="0" dirty="0"/>
              <a:t>, a set of motion primitives are shown going from origin to point 2 0 with a start and end angle </a:t>
            </a:r>
            <a:r>
              <a:rPr lang="en-GB" baseline="0" dirty="0" err="1"/>
              <a:t>varing</a:t>
            </a:r>
            <a:r>
              <a:rPr lang="en-GB" baseline="0" dirty="0"/>
              <a:t> from +90° to -90° with a step of 22,5°</a:t>
            </a:r>
            <a:endParaRPr lang="en-GB" dirty="0"/>
          </a:p>
          <a:p>
            <a:endParaRPr lang="en-GB" dirty="0"/>
          </a:p>
          <a:p>
            <a:r>
              <a:rPr lang="en-GB" dirty="0"/>
              <a:t>!!!!</a:t>
            </a:r>
            <a:r>
              <a:rPr lang="en-GB" baseline="0" dirty="0"/>
              <a:t> No straight lines shown !!!</a:t>
            </a:r>
          </a:p>
          <a:p>
            <a:r>
              <a:rPr lang="en-GB" baseline="0" dirty="0"/>
              <a:t>Implemented separately, this, because straight lines formulated as Bézier</a:t>
            </a:r>
            <a:r>
              <a:rPr lang="en-GB" dirty="0"/>
              <a:t> Curves are “unreliable”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1972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</a:t>
            </a:r>
            <a:r>
              <a:rPr lang="en-GB" baseline="0" dirty="0"/>
              <a:t> this and the next 2 slides an explanation will be given on how all the possible motion primitives are calculated.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58316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705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Overview of what</a:t>
            </a:r>
            <a:r>
              <a:rPr lang="en-GB" baseline="0" dirty="0"/>
              <a:t> I’m going to address during this presentation.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814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: the reason we don’t have [3, 1], etc. is that it is out of reach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6120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Motion primitives similar</a:t>
            </a:r>
            <a:r>
              <a:rPr lang="en-GB" baseline="0" dirty="0"/>
              <a:t> to a combination of</a:t>
            </a:r>
            <a:r>
              <a:rPr lang="en-GB" dirty="0"/>
              <a:t> </a:t>
            </a:r>
            <a:r>
              <a:rPr lang="en-GB" baseline="0" dirty="0"/>
              <a:t>previous motion primitives should be eliminated,</a:t>
            </a:r>
            <a:r>
              <a:rPr lang="en-GB" dirty="0"/>
              <a:t> for a </a:t>
            </a:r>
            <a:r>
              <a:rPr lang="en-GB" b="1" dirty="0"/>
              <a:t>faster path planning,</a:t>
            </a:r>
          </a:p>
          <a:p>
            <a:endParaRPr lang="en-GB" dirty="0"/>
          </a:p>
          <a:p>
            <a:r>
              <a:rPr lang="en-GB" dirty="0"/>
              <a:t>I have not implemented this at the moment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0065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I end this discussion</a:t>
            </a:r>
            <a:r>
              <a:rPr lang="en-US" sz="1300" baseline="0" dirty="0"/>
              <a:t> with the same figure as I started,</a:t>
            </a:r>
          </a:p>
          <a:p>
            <a:r>
              <a:rPr lang="en-US" sz="1300" baseline="0" dirty="0"/>
              <a:t>By combining these motion primitives, and associating a certain cost to each of the primitives (based for example on their length and bending) I can find an optimal path</a:t>
            </a: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138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0" dirty="0"/>
              <a:t>We</a:t>
            </a:r>
            <a:r>
              <a:rPr lang="en-GB" i="0" baseline="0" dirty="0"/>
              <a:t> arrive at the last part of my presentation, the work that I plan to during the second semester</a:t>
            </a:r>
            <a:endParaRPr lang="en-GB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6870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1" dirty="0"/>
              <a:t>Path Planning (uncertainty)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As</a:t>
            </a:r>
            <a:r>
              <a:rPr lang="en-GB" baseline="0" dirty="0"/>
              <a:t> you may </a:t>
            </a:r>
            <a:r>
              <a:rPr lang="en-GB" b="1" baseline="0" dirty="0"/>
              <a:t>recall</a:t>
            </a:r>
            <a:r>
              <a:rPr lang="en-GB" baseline="0" dirty="0"/>
              <a:t> from the introduction, the </a:t>
            </a:r>
            <a:r>
              <a:rPr lang="en-GB" b="1" baseline="0" dirty="0"/>
              <a:t>intention of the driver has to be evaluated</a:t>
            </a:r>
            <a:r>
              <a:rPr lang="en-GB" baseline="0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/>
              <a:t>This means that there lies a </a:t>
            </a:r>
            <a:r>
              <a:rPr lang="en-GB" b="1" baseline="0" dirty="0"/>
              <a:t>certain uncertainty on the intention of the driver</a:t>
            </a:r>
            <a:r>
              <a:rPr lang="en-GB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/>
              <a:t>My motion primitives are </a:t>
            </a:r>
            <a:r>
              <a:rPr lang="en-GB" b="1" baseline="0" dirty="0"/>
              <a:t>over-constrained</a:t>
            </a:r>
            <a:r>
              <a:rPr lang="en-GB" baseline="0" dirty="0"/>
              <a:t> : in COP the start pose is as important as the end, this is not true in reality,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 have to find a way to model this uncertainty</a:t>
            </a:r>
            <a:r>
              <a:rPr lang="en-GB" baseline="0" dirty="0"/>
              <a:t> and to add them in the path planner or in the motion primitives itself</a:t>
            </a:r>
            <a:endParaRPr lang="en-GB" dirty="0"/>
          </a:p>
          <a:p>
            <a:endParaRPr lang="nl-B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Multi-resolution grid </a:t>
            </a:r>
          </a:p>
          <a:p>
            <a:r>
              <a:rPr lang="en-GB" dirty="0"/>
              <a:t>Emphasis on multi-resolution (2 or 3 different grids).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Grid for non-holonomic component of the wheelchair, the castor wheel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“Normal grid”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Coarse grid for &gt;2 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Context based navigation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="0" dirty="0"/>
              <a:t>Rooms</a:t>
            </a:r>
            <a:r>
              <a:rPr lang="en-GB" b="0" baseline="0" dirty="0"/>
              <a:t> where the wheelchair has to behaves differently,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="0" baseline="0" dirty="0"/>
              <a:t>Small corridor, don’t attempt to find another path, just wait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0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baseline="0" dirty="0"/>
              <a:t>Templates for fine motion for certain tasks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="0" baseline="0" dirty="0"/>
              <a:t>Driving backwards in an elevator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="0" baseline="0" dirty="0"/>
              <a:t>parallel parking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="0" baseline="0" dirty="0"/>
              <a:t>Docking at table</a:t>
            </a:r>
            <a:endParaRPr lang="en-GB" b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03977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With</a:t>
            </a:r>
            <a:r>
              <a:rPr lang="en-GB" baseline="0" dirty="0"/>
              <a:t> this presentation, I hope you have grasped the goal and objectives I want to achieve this year for my masters thesis,</a:t>
            </a:r>
            <a:endParaRPr lang="en-GB" dirty="0"/>
          </a:p>
          <a:p>
            <a:endParaRPr lang="en-GB" dirty="0"/>
          </a:p>
          <a:p>
            <a:r>
              <a:rPr lang="en-GB" dirty="0"/>
              <a:t>Thank you for your kind attention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367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kick off with</a:t>
            </a:r>
            <a:r>
              <a:rPr lang="en-GB" baseline="0" dirty="0"/>
              <a:t> a short introduction to get a global context of this subject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5960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baseline="0" noProof="0" dirty="0"/>
              <a:t>2 important parts in my masters' thesis title:</a:t>
            </a:r>
          </a:p>
          <a:p>
            <a:r>
              <a:rPr lang="en-GB" b="1" baseline="0" noProof="0" dirty="0"/>
              <a:t>Semi-autonomous, which </a:t>
            </a:r>
            <a:r>
              <a:rPr lang="en-GB" b="0" baseline="0" noProof="0" dirty="0"/>
              <a:t>reflects on the fact that my case study will be the </a:t>
            </a:r>
            <a:r>
              <a:rPr lang="en-GB" b="1" baseline="0" noProof="0" dirty="0"/>
              <a:t>Navigation Assistance </a:t>
            </a:r>
            <a:r>
              <a:rPr lang="en-GB" b="0" baseline="0" noProof="0" dirty="0"/>
              <a:t>for an electric wheelchair for the </a:t>
            </a:r>
            <a:r>
              <a:rPr lang="en-GB" b="1" baseline="0" noProof="0" dirty="0" err="1"/>
              <a:t>eldery</a:t>
            </a:r>
            <a:r>
              <a:rPr lang="en-GB" b="1" baseline="0" noProof="0" dirty="0"/>
              <a:t> or disabled</a:t>
            </a:r>
          </a:p>
          <a:p>
            <a:r>
              <a:rPr lang="en-GB" b="1" baseline="0" noProof="0" dirty="0"/>
              <a:t>Populated environments, which </a:t>
            </a:r>
            <a:r>
              <a:rPr lang="en-GB" b="0" baseline="0" noProof="0" dirty="0"/>
              <a:t>raises the challenge to be able to plan a path in a environment, as shown on the pictures, not only dense but also dynamic</a:t>
            </a:r>
          </a:p>
          <a:p>
            <a:endParaRPr lang="en-GB" b="1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noProof="0" dirty="0"/>
              <a:t>The Department of Mechanical Engineering has already made </a:t>
            </a:r>
            <a:r>
              <a:rPr lang="en-GB" b="1" baseline="0" noProof="0" dirty="0"/>
              <a:t>large contributions </a:t>
            </a:r>
            <a:r>
              <a:rPr lang="en-GB" baseline="0" noProof="0" dirty="0"/>
              <a:t>to the domain </a:t>
            </a:r>
            <a:r>
              <a:rPr lang="en-GB" b="1" noProof="0" dirty="0"/>
              <a:t>Wheelchair Navigation</a:t>
            </a:r>
            <a:r>
              <a:rPr lang="en-GB" b="1" baseline="0" noProof="0" dirty="0"/>
              <a:t> Assistance </a:t>
            </a:r>
          </a:p>
          <a:p>
            <a:r>
              <a:rPr lang="en-GB" baseline="0" noProof="0" dirty="0"/>
              <a:t>through various projects</a:t>
            </a:r>
          </a:p>
          <a:p>
            <a:endParaRPr lang="en-GB" baseline="0" noProof="0" dirty="0"/>
          </a:p>
          <a:p>
            <a:r>
              <a:rPr lang="en-GB" baseline="0" noProof="0" dirty="0"/>
              <a:t>To photo the left is one of the wheelchairs used for project RADHAR (Robots Adapting to Humans adapting to robots),</a:t>
            </a:r>
          </a:p>
          <a:p>
            <a:endParaRPr lang="en-GB" baseline="0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noProof="0" dirty="0"/>
              <a:t>The domain of </a:t>
            </a:r>
            <a:r>
              <a:rPr lang="en-GB" b="1" noProof="0" dirty="0"/>
              <a:t>Wheelchair Navigation</a:t>
            </a:r>
            <a:r>
              <a:rPr lang="en-GB" b="1" baseline="0" noProof="0" dirty="0"/>
              <a:t> Assistance </a:t>
            </a:r>
            <a:r>
              <a:rPr lang="en-GB" baseline="0" noProof="0" dirty="0"/>
              <a:t>can be divided 3 main research areas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1" baseline="0" noProof="0" dirty="0"/>
              <a:t>Asses</a:t>
            </a:r>
            <a:r>
              <a:rPr lang="en-GB" baseline="0" noProof="0" dirty="0"/>
              <a:t> of the navigation </a:t>
            </a:r>
            <a:r>
              <a:rPr lang="en-GB" b="1" baseline="0" noProof="0" dirty="0"/>
              <a:t>intention</a:t>
            </a:r>
            <a:r>
              <a:rPr lang="en-GB" baseline="0" noProof="0" dirty="0"/>
              <a:t> of the driver, who as shown on this picture, a joystick to control the wheelchair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1" baseline="0" noProof="0" dirty="0"/>
              <a:t>Generation of a local set of paths</a:t>
            </a:r>
            <a:r>
              <a:rPr lang="en-GB" baseline="0" noProof="0" dirty="0"/>
              <a:t>, (SAFE AND CAN PERFORMED BY WHEELCHAIRE) which will be </a:t>
            </a:r>
            <a:r>
              <a:rPr lang="en-GB" b="1" baseline="0" noProof="0" dirty="0"/>
              <a:t>compared to the drivers navigation intention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1" baseline="0" noProof="0" dirty="0"/>
              <a:t>Haptic feedback </a:t>
            </a:r>
            <a:r>
              <a:rPr lang="en-GB" baseline="0" noProof="0" dirty="0"/>
              <a:t>for shared control, needed for a better interaction between the driver and the wheelchair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69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move on to</a:t>
            </a:r>
            <a:r>
              <a:rPr lang="en-GB" baseline="0" dirty="0"/>
              <a:t> the goals and objectives I’ve set for my master’s thesis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507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Socially compliant motion is a very interesting aspect,</a:t>
            </a:r>
            <a:r>
              <a:rPr lang="en-GB" baseline="0" dirty="0"/>
              <a:t> because :</a:t>
            </a:r>
          </a:p>
          <a:p>
            <a:r>
              <a:rPr lang="en-GB" baseline="0" dirty="0"/>
              <a:t>In general, people will make the </a:t>
            </a:r>
            <a:r>
              <a:rPr lang="en-GB" b="1" baseline="0" dirty="0"/>
              <a:t>navigation of a person in a wheelchair easier, </a:t>
            </a:r>
            <a:r>
              <a:rPr lang="en-GB" baseline="0" dirty="0"/>
              <a:t>get out of the way) as long as the wheelchair has an clear course path</a:t>
            </a:r>
          </a:p>
          <a:p>
            <a:endParaRPr lang="en-GB" baseline="0" dirty="0"/>
          </a:p>
          <a:p>
            <a:r>
              <a:rPr lang="en-GB" baseline="0" dirty="0"/>
              <a:t>Also, in crowded spaces, like an airport, it is tolerated to slightly touch someone, so one could imagine that just a slight </a:t>
            </a:r>
            <a:r>
              <a:rPr lang="en-GB" b="1" baseline="0" dirty="0"/>
              <a:t>touch could be accepted </a:t>
            </a:r>
            <a:r>
              <a:rPr lang="en-GB" b="0" baseline="0" dirty="0"/>
              <a:t>(</a:t>
            </a:r>
            <a:r>
              <a:rPr lang="en-GB" baseline="0" dirty="0"/>
              <a:t>of course, if no other path’s are found)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5610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</a:t>
            </a:r>
            <a:r>
              <a:rPr lang="en-GB" baseline="0" dirty="0"/>
              <a:t> starting point of my thesis takes place in the work of </a:t>
            </a:r>
            <a:r>
              <a:rPr lang="en-GB" baseline="0" dirty="0" err="1"/>
              <a:t>Prof.</a:t>
            </a:r>
            <a:r>
              <a:rPr lang="en-GB" baseline="0" dirty="0"/>
              <a:t> Demeester</a:t>
            </a:r>
            <a:endParaRPr lang="en-GB" dirty="0"/>
          </a:p>
          <a:p>
            <a:endParaRPr lang="en-GB" dirty="0"/>
          </a:p>
          <a:p>
            <a:r>
              <a:rPr lang="en-GB" baseline="0" dirty="0"/>
              <a:t>We can see here :</a:t>
            </a:r>
          </a:p>
          <a:p>
            <a:r>
              <a:rPr lang="en-GB" baseline="0" dirty="0"/>
              <a:t>In blue the navigation calculated navigation intention of the driver</a:t>
            </a:r>
          </a:p>
          <a:p>
            <a:r>
              <a:rPr lang="en-GB" dirty="0"/>
              <a:t>In grey,</a:t>
            </a:r>
            <a:r>
              <a:rPr lang="en-GB" baseline="0" dirty="0"/>
              <a:t> the set of local path, consisting of circular arc</a:t>
            </a:r>
          </a:p>
          <a:p>
            <a:endParaRPr lang="en-GB" baseline="0" dirty="0"/>
          </a:p>
          <a:p>
            <a:r>
              <a:rPr lang="en-GB" baseline="0" dirty="0"/>
              <a:t>Comparted to the navigation intention of the driver</a:t>
            </a:r>
          </a:p>
          <a:p>
            <a:endParaRPr lang="en-GB" baseline="0" dirty="0"/>
          </a:p>
          <a:p>
            <a:r>
              <a:rPr lang="en-GB" baseline="0" dirty="0"/>
              <a:t>Best one selected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7228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</a:t>
            </a:r>
            <a:r>
              <a:rPr lang="en-GB" baseline="0" dirty="0"/>
              <a:t> is a more difficult situation, where the wheelchair has to go in a space with close tolerances (entrance of the elevator door),</a:t>
            </a:r>
          </a:p>
          <a:p>
            <a:endParaRPr lang="en-GB" baseline="0" dirty="0"/>
          </a:p>
          <a:p>
            <a:r>
              <a:rPr lang="en-GB" baseline="0" dirty="0"/>
              <a:t>The path planner, relying only on circular arcs, is unable to find  a suitable path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454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objectives to</a:t>
            </a:r>
            <a:r>
              <a:rPr lang="en-GB" baseline="0" dirty="0"/>
              <a:t> achieve the goal of my master’s thesis are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386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2770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6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3669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0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954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18000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84325" indent="-28575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639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34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9745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3469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48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18000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84325" indent="-28575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tabLst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239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720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nl-BE" sz="36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lang="nl-NL" sz="20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lang="nl-NL" sz="16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nl-BE" sz="36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lang="nl-NL" sz="20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lang="nl-NL" sz="16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openxmlformats.org/officeDocument/2006/relationships/video" Target="../media/media1.wmv"/><Relationship Id="rId7" Type="http://schemas.openxmlformats.org/officeDocument/2006/relationships/slideLayout" Target="../slideLayouts/slideLayout4.xml"/><Relationship Id="rId2" Type="http://schemas.microsoft.com/office/2007/relationships/media" Target="../media/media1.wmv"/><Relationship Id="rId1" Type="http://schemas.openxmlformats.org/officeDocument/2006/relationships/tags" Target="../tags/tag41.xml"/><Relationship Id="rId6" Type="http://schemas.microsoft.com/office/2007/relationships/media" Target="../media/media2.wmv"/><Relationship Id="rId5" Type="http://schemas.openxmlformats.org/officeDocument/2006/relationships/video" Target="NULL" TargetMode="External"/><Relationship Id="rId10" Type="http://schemas.openxmlformats.org/officeDocument/2006/relationships/image" Target="../media/image15.png"/><Relationship Id="rId4" Type="http://schemas.openxmlformats.org/officeDocument/2006/relationships/tags" Target="../tags/tag42.xml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20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59.xml"/><Relationship Id="rId7" Type="http://schemas.openxmlformats.org/officeDocument/2006/relationships/image" Target="../media/image21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9.png"/><Relationship Id="rId5" Type="http://schemas.openxmlformats.org/officeDocument/2006/relationships/tags" Target="../tags/tag13.xml"/><Relationship Id="rId10" Type="http://schemas.openxmlformats.org/officeDocument/2006/relationships/image" Target="../media/image8.JPG"/><Relationship Id="rId4" Type="http://schemas.openxmlformats.org/officeDocument/2006/relationships/tags" Target="../tags/tag12.xml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096000" y="1124944"/>
            <a:ext cx="5868488" cy="1800000"/>
          </a:xfrm>
        </p:spPr>
        <p:txBody>
          <a:bodyPr/>
          <a:lstStyle/>
          <a:p>
            <a:r>
              <a:rPr lang="en-GB" sz="3600" dirty="0"/>
              <a:t>Semi-Autonomous Mobile Robot Navigation in Populated Environments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096000" y="3140968"/>
            <a:ext cx="5580000" cy="3456384"/>
          </a:xfrm>
        </p:spPr>
        <p:txBody>
          <a:bodyPr/>
          <a:lstStyle/>
          <a:p>
            <a:r>
              <a:rPr lang="en-GB" dirty="0"/>
              <a:t>Mid-term Master Thesis Presentation</a:t>
            </a:r>
          </a:p>
          <a:p>
            <a:endParaRPr lang="en-GB" dirty="0"/>
          </a:p>
          <a:p>
            <a:r>
              <a:rPr lang="en-GB" dirty="0"/>
              <a:t>Kevin Denis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Supervisor : </a:t>
            </a:r>
            <a:r>
              <a:rPr lang="en-GB" sz="2000" dirty="0" err="1"/>
              <a:t>Prof.</a:t>
            </a:r>
            <a:r>
              <a:rPr lang="en-GB" sz="2000" dirty="0"/>
              <a:t> dr. </a:t>
            </a:r>
            <a:r>
              <a:rPr lang="en-GB" sz="2000" dirty="0" err="1"/>
              <a:t>ir.</a:t>
            </a:r>
            <a:r>
              <a:rPr lang="en-GB" sz="2000" dirty="0"/>
              <a:t> E. Demeester</a:t>
            </a:r>
          </a:p>
          <a:p>
            <a:r>
              <a:rPr lang="en-GB" sz="2000" dirty="0"/>
              <a:t>Supervisor : </a:t>
            </a:r>
            <a:r>
              <a:rPr lang="en-GB" sz="2000" dirty="0" err="1"/>
              <a:t>Prof.</a:t>
            </a:r>
            <a:r>
              <a:rPr lang="en-GB" sz="2000" dirty="0"/>
              <a:t> dr. </a:t>
            </a:r>
            <a:r>
              <a:rPr lang="en-GB" sz="2000" dirty="0" err="1"/>
              <a:t>ir.</a:t>
            </a:r>
            <a:r>
              <a:rPr lang="en-GB" sz="2000" dirty="0"/>
              <a:t> H. Bruyninckx</a:t>
            </a:r>
          </a:p>
          <a:p>
            <a:r>
              <a:rPr lang="en-GB" sz="2000" dirty="0"/>
              <a:t>Mentor       : </a:t>
            </a:r>
            <a:r>
              <a:rPr lang="en-GB" sz="2000" dirty="0" err="1"/>
              <a:t>Dr.</a:t>
            </a:r>
            <a:r>
              <a:rPr lang="en-GB" sz="2000" dirty="0"/>
              <a:t> J. Philips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9410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Introduction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Goals and Objectives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Approach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Work for 2</a:t>
            </a:r>
            <a:r>
              <a:rPr lang="en-GB" baseline="30000" dirty="0"/>
              <a:t>nd</a:t>
            </a:r>
            <a:r>
              <a:rPr lang="en-GB" dirty="0"/>
              <a:t> semester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FA21B9A-78FE-4270-9631-77E2A64C6F71}" type="slidenum">
              <a:rPr lang="nl-BE" smtClean="0"/>
              <a:t>10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300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/>
              <a:t>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Use a more complex geometric form as motion primitive.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Work by </a:t>
            </a:r>
            <a:r>
              <a:rPr lang="en-GB" dirty="0" err="1"/>
              <a:t>Pivtoraiko</a:t>
            </a:r>
            <a:r>
              <a:rPr lang="en-GB" dirty="0"/>
              <a:t> and Kelly (2005) describe a novel approach, “State Lattice” Path Planning.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32100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/>
              <a:t>State Lattice Path Planner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12</a:t>
            </a:fld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06" y="1349375"/>
            <a:ext cx="5757862" cy="4429125"/>
          </a:xfrm>
        </p:spPr>
      </p:pic>
    </p:spTree>
    <p:extLst>
      <p:ext uri="{BB962C8B-B14F-4D97-AF65-F5344CB8AC3E}">
        <p14:creationId xmlns:p14="http://schemas.microsoft.com/office/powerpoint/2010/main" val="1603463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GB" dirty="0"/>
              <a:t>State Lattice Path Planner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13</a:t>
            </a:fld>
            <a:endParaRPr lang="nl-B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809" y="1352809"/>
            <a:ext cx="4422381" cy="4422381"/>
          </a:xfrm>
        </p:spPr>
      </p:pic>
    </p:spTree>
    <p:extLst>
      <p:ext uri="{BB962C8B-B14F-4D97-AF65-F5344CB8AC3E}">
        <p14:creationId xmlns:p14="http://schemas.microsoft.com/office/powerpoint/2010/main" val="3768056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GB" dirty="0"/>
              <a:t>State Lattice Motion Primitive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Motion primitives should be more complex than circular arcs. </a:t>
            </a:r>
          </a:p>
          <a:p>
            <a:pPr marL="0" indent="0">
              <a:buNone/>
            </a:pPr>
            <a:r>
              <a:rPr lang="en-GB" dirty="0"/>
              <a:t>Based on cubic Bézier Curves :</a:t>
            </a:r>
          </a:p>
          <a:p>
            <a:r>
              <a:rPr lang="en-GB" dirty="0"/>
              <a:t>Start, end pose derived from placement of control points</a:t>
            </a:r>
          </a:p>
          <a:p>
            <a:r>
              <a:rPr lang="en-GB" dirty="0"/>
              <a:t>“DOF” left to influence a desired objective function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147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/>
              <a:t>Quadratic vs cubic Bézier Curves</a:t>
            </a:r>
          </a:p>
        </p:txBody>
      </p:sp>
      <p:pic>
        <p:nvPicPr>
          <p:cNvPr id="8" name="BezierCurve_Quadratic">
            <a:hlinkClick r:id="" action="ppaction://media"/>
          </p:cNvPr>
          <p:cNvPicPr>
            <a:picLocks noGrp="1" noChangeAspect="1"/>
          </p:cNvPicPr>
          <p:nvPr>
            <p:ph sz="half" idx="1"/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7075" y="1340768"/>
            <a:ext cx="4904005" cy="446449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15</a:t>
            </a:fld>
            <a:endParaRPr lang="nl-BE" dirty="0"/>
          </a:p>
        </p:txBody>
      </p:sp>
      <p:pic>
        <p:nvPicPr>
          <p:cNvPr id="11" name="BezierCurve_Cubic">
            <a:hlinkClick r:id="" action="ppaction://media"/>
          </p:cNvPr>
          <p:cNvPicPr>
            <a:picLocks noGrp="1" noChangeAspect="1"/>
          </p:cNvPicPr>
          <p:nvPr>
            <p:ph sz="half" idx="2"/>
            <a:videoFile r:link="rId5"/>
            <p:extLst>
              <p:ext uri="{DAA4B4D4-6D71-4841-9C94-3DE7FCFB9230}">
                <p14:media xmlns:p14="http://schemas.microsoft.com/office/powerpoint/2010/main" r:embed="rId6">
                  <p14:trim st="3441"/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196192" y="1772815"/>
            <a:ext cx="3777481" cy="3777481"/>
          </a:xfrm>
        </p:spPr>
      </p:pic>
    </p:spTree>
    <p:extLst>
      <p:ext uri="{BB962C8B-B14F-4D97-AF65-F5344CB8AC3E}">
        <p14:creationId xmlns:p14="http://schemas.microsoft.com/office/powerpoint/2010/main" val="30329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/>
              <a:t>COP : motion primitives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16</a:t>
            </a:fld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78720"/>
            <a:ext cx="8338206" cy="4869280"/>
          </a:xfrm>
        </p:spPr>
      </p:pic>
    </p:spTree>
    <p:extLst>
      <p:ext uri="{BB962C8B-B14F-4D97-AF65-F5344CB8AC3E}">
        <p14:creationId xmlns:p14="http://schemas.microsoft.com/office/powerpoint/2010/main" val="701119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GB" dirty="0"/>
              <a:t>State Lattice : Example fixed position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17</a:t>
            </a:fld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83" y="1349375"/>
            <a:ext cx="6113309" cy="4429125"/>
          </a:xfrm>
        </p:spPr>
      </p:pic>
    </p:spTree>
    <p:extLst>
      <p:ext uri="{BB962C8B-B14F-4D97-AF65-F5344CB8AC3E}">
        <p14:creationId xmlns:p14="http://schemas.microsoft.com/office/powerpoint/2010/main" val="3747255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State Lattice : </a:t>
            </a:r>
            <a:br>
              <a:rPr lang="en-GB" dirty="0"/>
            </a:br>
            <a:r>
              <a:rPr lang="en-GB" dirty="0"/>
              <a:t>Generation of possible motion primitives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18</a:t>
            </a:fld>
            <a:endParaRPr lang="nl-BE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020" y="1614737"/>
            <a:ext cx="4687834" cy="3898400"/>
          </a:xfrm>
        </p:spPr>
      </p:pic>
    </p:spTree>
    <p:extLst>
      <p:ext uri="{BB962C8B-B14F-4D97-AF65-F5344CB8AC3E}">
        <p14:creationId xmlns:p14="http://schemas.microsoft.com/office/powerpoint/2010/main" val="3331133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State Lattice : </a:t>
            </a:r>
            <a:br>
              <a:rPr lang="en-GB" dirty="0"/>
            </a:br>
            <a:r>
              <a:rPr lang="en-GB" dirty="0"/>
              <a:t>Generation of possible motion primitives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19</a:t>
            </a:fld>
            <a:endParaRPr lang="nl-B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020" y="1614737"/>
            <a:ext cx="4687834" cy="3898400"/>
          </a:xfrm>
        </p:spPr>
      </p:pic>
    </p:spTree>
    <p:extLst>
      <p:ext uri="{BB962C8B-B14F-4D97-AF65-F5344CB8AC3E}">
        <p14:creationId xmlns:p14="http://schemas.microsoft.com/office/powerpoint/2010/main" val="20595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Introduction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Goals and Objectives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Approach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Work for 2</a:t>
            </a:r>
            <a:r>
              <a:rPr lang="en-GB" baseline="30000" dirty="0"/>
              <a:t>nd</a:t>
            </a:r>
            <a:r>
              <a:rPr lang="en-GB" dirty="0"/>
              <a:t> semester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FA21B9A-78FE-4270-9631-77E2A64C6F71}" type="slidenum">
              <a:rPr lang="nl-BE" smtClean="0"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41490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State Lattice : </a:t>
            </a:r>
            <a:br>
              <a:rPr lang="en-GB" dirty="0"/>
            </a:br>
            <a:r>
              <a:rPr lang="en-GB" dirty="0"/>
              <a:t>Generation of possible motion primitives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20</a:t>
            </a:fld>
            <a:endParaRPr lang="nl-B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020" y="1614737"/>
            <a:ext cx="4687834" cy="3898400"/>
          </a:xfrm>
        </p:spPr>
      </p:pic>
    </p:spTree>
    <p:extLst>
      <p:ext uri="{BB962C8B-B14F-4D97-AF65-F5344CB8AC3E}">
        <p14:creationId xmlns:p14="http://schemas.microsoft.com/office/powerpoint/2010/main" val="1421869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/>
              <a:t>Motion Primitives are unique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21</a:t>
            </a:fld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925541"/>
            <a:ext cx="5052147" cy="2095706"/>
          </a:xfr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576" y="1222461"/>
            <a:ext cx="5134402" cy="239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12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GB" dirty="0"/>
              <a:t>State Lattice Path Planner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22</a:t>
            </a:fld>
            <a:endParaRPr lang="nl-B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809" y="1352809"/>
            <a:ext cx="4422381" cy="4422381"/>
          </a:xfrm>
        </p:spPr>
      </p:pic>
    </p:spTree>
    <p:extLst>
      <p:ext uri="{BB962C8B-B14F-4D97-AF65-F5344CB8AC3E}">
        <p14:creationId xmlns:p14="http://schemas.microsoft.com/office/powerpoint/2010/main" val="3227291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Introduction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Goals and Objectives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Approach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Work for 2</a:t>
            </a:r>
            <a:r>
              <a:rPr lang="en-GB" baseline="30000" dirty="0">
                <a:solidFill>
                  <a:srgbClr val="FF0000"/>
                </a:solidFill>
              </a:rPr>
              <a:t>nd</a:t>
            </a:r>
            <a:r>
              <a:rPr lang="en-GB" dirty="0">
                <a:solidFill>
                  <a:srgbClr val="FF0000"/>
                </a:solidFill>
              </a:rPr>
              <a:t> semester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FA21B9A-78FE-4270-9631-77E2A64C6F71}" type="slidenum">
              <a:rPr lang="nl-BE" smtClean="0"/>
              <a:t>23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06757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/>
              <a:t>Work for 2</a:t>
            </a:r>
            <a:r>
              <a:rPr lang="en-GB" baseline="30000" dirty="0"/>
              <a:t>nd</a:t>
            </a:r>
            <a:r>
              <a:rPr lang="en-GB" dirty="0"/>
              <a:t> semester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Path Planning (uncertainty)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Multi-resolution grid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Context based navigation and templates for certain tasks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95830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/>
              <a:t>End of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Thank you for your kind attention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306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Introduction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Goals and Objectives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Approach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Work for 2</a:t>
            </a:r>
            <a:r>
              <a:rPr lang="en-GB" baseline="30000" dirty="0"/>
              <a:t>nd</a:t>
            </a:r>
            <a:r>
              <a:rPr lang="en-GB" dirty="0"/>
              <a:t> semester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FA21B9A-78FE-4270-9631-77E2A64C6F71}" type="slidenum">
              <a:rPr lang="nl-BE" smtClean="0"/>
              <a:t>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7321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Introduction: Wheelchair Navigation Assistance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90991" y="1245214"/>
            <a:ext cx="3023888" cy="370194"/>
          </a:xfrm>
        </p:spPr>
        <p:txBody>
          <a:bodyPr/>
          <a:lstStyle/>
          <a:p>
            <a:pPr algn="ctr"/>
            <a:r>
              <a:rPr lang="en-GB" dirty="0"/>
              <a:t>Semi-Autonomous</a:t>
            </a: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936" y="3789040"/>
            <a:ext cx="3830033" cy="201622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932040" y="1239144"/>
            <a:ext cx="4031825" cy="370194"/>
          </a:xfrm>
        </p:spPr>
        <p:txBody>
          <a:bodyPr/>
          <a:lstStyle/>
          <a:p>
            <a:pPr algn="ctr"/>
            <a:r>
              <a:rPr lang="en-GB" dirty="0"/>
              <a:t>Populated Environments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4</a:t>
            </a:fld>
            <a:endParaRPr lang="nl-BE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4"/>
            <p:custDataLst>
              <p:tags r:id="rId6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48" y="1753423"/>
            <a:ext cx="3806008" cy="196360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92" y="2119883"/>
            <a:ext cx="3479486" cy="333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0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Introduction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Goals and Objectives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Approach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Work for 2</a:t>
            </a:r>
            <a:r>
              <a:rPr lang="en-GB" baseline="30000" dirty="0"/>
              <a:t>nd</a:t>
            </a:r>
            <a:r>
              <a:rPr lang="en-GB" dirty="0"/>
              <a:t> semester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FA21B9A-78FE-4270-9631-77E2A64C6F71}" type="slidenum">
              <a:rPr lang="nl-BE" smtClean="0"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0909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0000" y="1349999"/>
            <a:ext cx="8334000" cy="44280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Tackle the path planning problem in dynamic environments, using a </a:t>
            </a:r>
            <a:r>
              <a:rPr lang="en-US" dirty="0"/>
              <a:t>socially compliant motion planner for </a:t>
            </a:r>
            <a:br>
              <a:rPr lang="en-US" dirty="0"/>
            </a:br>
            <a:r>
              <a:rPr lang="en-US" dirty="0"/>
              <a:t>semi-autonomous navigation.</a:t>
            </a:r>
          </a:p>
        </p:txBody>
      </p:sp>
    </p:spTree>
    <p:extLst>
      <p:ext uri="{BB962C8B-B14F-4D97-AF65-F5344CB8AC3E}">
        <p14:creationId xmlns:p14="http://schemas.microsoft.com/office/powerpoint/2010/main" val="237727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GB" dirty="0"/>
              <a:t>Starting point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7</a:t>
            </a:fld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894" y="882701"/>
            <a:ext cx="5579546" cy="5259189"/>
          </a:xfrm>
        </p:spPr>
      </p:pic>
    </p:spTree>
    <p:extLst>
      <p:ext uri="{BB962C8B-B14F-4D97-AF65-F5344CB8AC3E}">
        <p14:creationId xmlns:p14="http://schemas.microsoft.com/office/powerpoint/2010/main" val="299368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GB" dirty="0"/>
              <a:t>Starting point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8</a:t>
            </a:fld>
            <a:endParaRPr lang="nl-B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906007" y="1349375"/>
            <a:ext cx="5601861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5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Find a more complex geometric form, that will form the basis for local paths.</a:t>
            </a:r>
          </a:p>
          <a:p>
            <a:pPr marL="0" indent="0">
              <a:buNone/>
            </a:pPr>
            <a:r>
              <a:rPr lang="en-US" dirty="0"/>
              <a:t>The socially compliant path planner should be able to :</a:t>
            </a:r>
          </a:p>
          <a:p>
            <a:r>
              <a:rPr lang="en-US" dirty="0"/>
              <a:t>Asses the moving obstacles around the wheelchair</a:t>
            </a:r>
          </a:p>
          <a:p>
            <a:r>
              <a:rPr lang="en-US" dirty="0"/>
              <a:t>Take into account the dynamics of the wheelchair </a:t>
            </a:r>
          </a:p>
          <a:p>
            <a:r>
              <a:rPr lang="en-US" dirty="0"/>
              <a:t>Fast enough so that the user doesn't feel the latency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259708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Corporate-KU Leuven-Liggend-Achtergrond Wit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 en Watermerk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3164</TotalTime>
  <Words>1638</Words>
  <Application>Microsoft Office PowerPoint</Application>
  <PresentationFormat>On-screen Show (4:3)</PresentationFormat>
  <Paragraphs>251</Paragraphs>
  <Slides>25</Slides>
  <Notes>25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Wingdings</vt:lpstr>
      <vt:lpstr>Corporate-KU Leuven-Liggend-Achtergrond Wit</vt:lpstr>
      <vt:lpstr>Corporate-KU Leuven-Liggend-Achtergrond Wit en Watermerk</vt:lpstr>
      <vt:lpstr>Semi-Autonomous Mobile Robot Navigation in Populated Environments</vt:lpstr>
      <vt:lpstr>Agenda</vt:lpstr>
      <vt:lpstr>Agenda</vt:lpstr>
      <vt:lpstr>Introduction: Wheelchair Navigation Assistance</vt:lpstr>
      <vt:lpstr>Agenda</vt:lpstr>
      <vt:lpstr>Goal</vt:lpstr>
      <vt:lpstr>Starting point</vt:lpstr>
      <vt:lpstr>Starting point</vt:lpstr>
      <vt:lpstr>Objectives</vt:lpstr>
      <vt:lpstr>Agenda</vt:lpstr>
      <vt:lpstr>Approach </vt:lpstr>
      <vt:lpstr>State Lattice Path Planner</vt:lpstr>
      <vt:lpstr>State Lattice Path Planner</vt:lpstr>
      <vt:lpstr>State Lattice Motion Primitive</vt:lpstr>
      <vt:lpstr>Quadratic vs cubic Bézier Curves</vt:lpstr>
      <vt:lpstr>COP : motion primitives</vt:lpstr>
      <vt:lpstr>State Lattice : Example fixed position</vt:lpstr>
      <vt:lpstr>State Lattice :  Generation of possible motion primitives</vt:lpstr>
      <vt:lpstr>State Lattice :  Generation of possible motion primitives</vt:lpstr>
      <vt:lpstr>State Lattice :  Generation of possible motion primitives</vt:lpstr>
      <vt:lpstr>Motion Primitives are unique</vt:lpstr>
      <vt:lpstr>State Lattice Path Planner</vt:lpstr>
      <vt:lpstr>Agenda</vt:lpstr>
      <vt:lpstr>Work for 2nd semester</vt:lpstr>
      <vt:lpstr>End of the presentation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Kevin Denis</cp:lastModifiedBy>
  <cp:revision>321</cp:revision>
  <cp:lastPrinted>2016-12-18T22:31:06Z</cp:lastPrinted>
  <dcterms:created xsi:type="dcterms:W3CDTF">2012-07-10T07:57:57Z</dcterms:created>
  <dcterms:modified xsi:type="dcterms:W3CDTF">2016-12-21T12:54:13Z</dcterms:modified>
</cp:coreProperties>
</file>