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2fdab5ed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2fdab5e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2fdab5ed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2fdab5ed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2fdab5ed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2fdab5ed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2fdab5ed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2fdab5ed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2fdab5ed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2fdab5ed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2fdab5ede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2fdab5ed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stiondeoperaciones.net/programacion_lineal/metodo-de-la-m-grande-o-gran-m-en-programacion-lineal/" TargetMode="External"/><Relationship Id="rId4" Type="http://schemas.openxmlformats.org/officeDocument/2006/relationships/hyperlink" Target="https://es.wikipedia.org/wiki/M%C3%A9todo_de_la_Gran_M" TargetMode="External"/><Relationship Id="rId5" Type="http://schemas.openxmlformats.org/officeDocument/2006/relationships/hyperlink" Target="https://investigaciondeoperacionesunounivia.wordpress.com/2015/05/21/metodo-m/" TargetMode="External"/><Relationship Id="rId6" Type="http://schemas.openxmlformats.org/officeDocument/2006/relationships/hyperlink" Target="https://www.marcoteorico.com/curso/87/matematicas-para-la-toma-de-decisiones/704/metodo-de-la-m" TargetMode="External"/><Relationship Id="rId7" Type="http://schemas.openxmlformats.org/officeDocument/2006/relationships/hyperlink" Target="https://invdoperaciones.wordpress.com/metodo-simple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Método</a:t>
            </a:r>
            <a:r>
              <a:rPr lang="es"/>
              <a:t> de la gran 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200">
                <a:solidFill>
                  <a:srgbClr val="000000"/>
                </a:solidFill>
                <a:latin typeface="Arial"/>
                <a:ea typeface="Arial"/>
                <a:cs typeface="Arial"/>
                <a:sym typeface="Arial"/>
              </a:rPr>
              <a:t>Gabriel Hernández - Código: 20181020059</a:t>
            </a:r>
            <a:endParaRPr b="1" sz="1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1" lang="es" sz="1200">
                <a:solidFill>
                  <a:srgbClr val="000000"/>
                </a:solidFill>
                <a:latin typeface="Arial"/>
                <a:ea typeface="Arial"/>
                <a:cs typeface="Arial"/>
                <a:sym typeface="Arial"/>
              </a:rPr>
              <a:t>Santiago Buitrago - Código: 20181020036</a:t>
            </a:r>
            <a:endParaRPr b="1" sz="1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1" lang="es" sz="1200">
                <a:solidFill>
                  <a:srgbClr val="000000"/>
                </a:solidFill>
                <a:latin typeface="Arial"/>
                <a:ea typeface="Arial"/>
                <a:cs typeface="Arial"/>
                <a:sym typeface="Arial"/>
              </a:rPr>
              <a:t>Kevin Santiago Garcia Cuellar - Código: 20181020074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Resumen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2000">
                <a:solidFill>
                  <a:srgbClr val="000000"/>
                </a:solidFill>
                <a:latin typeface="Arial"/>
                <a:ea typeface="Arial"/>
                <a:cs typeface="Arial"/>
                <a:sym typeface="Arial"/>
              </a:rPr>
              <a:t>En la programación lineal existen diferentes métodos para resolver una serie de problemas,  el método de la M grande (o gran M ) es una forma derivada del método Simplex y es empleado para   resolver problemas donde el origen no hace parte de la región de solución factible</a:t>
            </a:r>
            <a:r>
              <a:rPr lang="e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None/>
            </a:pPr>
            <a:r>
              <a:rPr lang="es" sz="1791">
                <a:solidFill>
                  <a:srgbClr val="000000"/>
                </a:solidFill>
                <a:latin typeface="Arial"/>
                <a:ea typeface="Arial"/>
                <a:cs typeface="Arial"/>
                <a:sym typeface="Arial"/>
              </a:rPr>
              <a:t>El método de la m se concibió a finales de los 40 por Abraham Uhomes, en su conceptualización original era un método de aplicación manual, recordar que la computadora no comenzó a tener gran popularidad si no hasta mucho tiempo después por lo que la actualidad no es un método considerado seriamente desde un punto de vista computacional, sin embargo dada su naturaleza histórica y su contenido analitico, expondremos algunos de sus fundamentos.</a:t>
            </a:r>
            <a:endParaRPr sz="1791">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44444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Historia</a:t>
            </a:r>
            <a:endParaRPr/>
          </a:p>
        </p:txBody>
      </p:sp>
      <p:sp>
        <p:nvSpPr>
          <p:cNvPr id="296" name="Google Shape;296;p16"/>
          <p:cNvSpPr txBox="1"/>
          <p:nvPr>
            <p:ph idx="1" type="body"/>
          </p:nvPr>
        </p:nvSpPr>
        <p:spPr>
          <a:xfrm>
            <a:off x="1303800" y="1201825"/>
            <a:ext cx="7030500" cy="2541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s">
                <a:solidFill>
                  <a:srgbClr val="000000"/>
                </a:solidFill>
                <a:latin typeface="Arial"/>
                <a:ea typeface="Arial"/>
                <a:cs typeface="Arial"/>
                <a:sym typeface="Arial"/>
              </a:rPr>
              <a:t>Quizá uno de los más importantes avances que ha habido en la programación lineal es el desarrollo del método simplex creado por George Dantzig en 1947. La historia de su desarrollo es bastante curiosa, pues un día el profesor de Dantzig expuso un problema sin resolver a sus alumnos sobre programación lineal, pero Dantzig llegó tarde a su clase y creyó que el problema era tarea. Al tratar de resolverlo, Dantzig dijo que el problema le pareció un poco más complejo de lo habitual, pero no obstante lo resolvió y al día siguiente, con el asombro del profesor, presentó sus resultados, que posteriormente serían el método simplex</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6523525" y="2941525"/>
            <a:ext cx="1478950" cy="220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a:t>
            </a:r>
            <a:endParaRPr/>
          </a:p>
        </p:txBody>
      </p:sp>
      <p:sp>
        <p:nvSpPr>
          <p:cNvPr id="303" name="Google Shape;303;p17"/>
          <p:cNvSpPr txBox="1"/>
          <p:nvPr>
            <p:ph idx="1" type="body"/>
          </p:nvPr>
        </p:nvSpPr>
        <p:spPr>
          <a:xfrm>
            <a:off x="868375" y="1300950"/>
            <a:ext cx="7465800" cy="3428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sz="1400">
                <a:solidFill>
                  <a:srgbClr val="000000"/>
                </a:solidFill>
                <a:latin typeface="Arial"/>
                <a:ea typeface="Arial"/>
                <a:cs typeface="Arial"/>
                <a:sym typeface="Arial"/>
              </a:rPr>
              <a:t>El método de la M grande es una forma derivada del método simplex, usado para resolver problemas donde el origen no forma parte de la región factible de un problema de programación lineal.</a:t>
            </a:r>
            <a:endParaRPr sz="1400">
              <a:solidFill>
                <a:srgbClr val="000000"/>
              </a:solidFill>
              <a:latin typeface="Arial"/>
              <a:ea typeface="Arial"/>
              <a:cs typeface="Arial"/>
              <a:sym typeface="Arial"/>
            </a:endParaRPr>
          </a:p>
          <a:p>
            <a:pPr indent="0" lvl="0" marL="0" rtl="0" algn="just">
              <a:spcBef>
                <a:spcPts val="1800"/>
              </a:spcBef>
              <a:spcAft>
                <a:spcPts val="0"/>
              </a:spcAft>
              <a:buNone/>
            </a:pPr>
            <a:r>
              <a:rPr lang="es" sz="1400">
                <a:solidFill>
                  <a:srgbClr val="000000"/>
                </a:solidFill>
                <a:latin typeface="Arial"/>
                <a:ea typeface="Arial"/>
                <a:cs typeface="Arial"/>
                <a:sym typeface="Arial"/>
              </a:rPr>
              <a:t>Para realizar este algoritmo, se siguen los mismos pasos que en el método simplex, pero antes tenemos que cambiar la función objetivo para que incluya a las variables artificiales. Estas variables tendrán que estar multiplicadas por un número suficientemente grande para que no se elimine a través de las operaciones, llamado M y que además deberá irse solamente cuando se sume o reste con otra M.</a:t>
            </a:r>
            <a:endParaRPr sz="1400">
              <a:solidFill>
                <a:srgbClr val="000000"/>
              </a:solidFill>
              <a:latin typeface="Arial"/>
              <a:ea typeface="Arial"/>
              <a:cs typeface="Arial"/>
              <a:sym typeface="Arial"/>
            </a:endParaRPr>
          </a:p>
          <a:p>
            <a:pPr indent="0" lvl="0" marL="0" rtl="0" algn="just">
              <a:spcBef>
                <a:spcPts val="1800"/>
              </a:spcBef>
              <a:spcAft>
                <a:spcPts val="0"/>
              </a:spcAft>
              <a:buNone/>
            </a:pPr>
            <a:r>
              <a:rPr lang="es" sz="1400">
                <a:solidFill>
                  <a:srgbClr val="000000"/>
                </a:solidFill>
                <a:latin typeface="Arial"/>
                <a:ea typeface="Arial"/>
                <a:cs typeface="Arial"/>
                <a:sym typeface="Arial"/>
              </a:rPr>
              <a:t>Para el caso de maximización, tenemos que restar las variables artificiales junto con sus coeficientes para que estas variables no entren a la base, pero si minimizamos entonces tendremos que sumar las variables artificiales.</a:t>
            </a:r>
            <a:endParaRPr sz="140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Software</a:t>
            </a:r>
            <a:endParaRPr/>
          </a:p>
        </p:txBody>
      </p:sp>
      <p:sp>
        <p:nvSpPr>
          <p:cNvPr id="309" name="Google Shape;309;p18"/>
          <p:cNvSpPr txBox="1"/>
          <p:nvPr>
            <p:ph idx="1" type="body"/>
          </p:nvPr>
        </p:nvSpPr>
        <p:spPr>
          <a:xfrm>
            <a:off x="360725" y="1300950"/>
            <a:ext cx="7973700" cy="37623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None/>
            </a:pPr>
            <a:r>
              <a:rPr lang="es" sz="3035">
                <a:solidFill>
                  <a:srgbClr val="000000"/>
                </a:solidFill>
                <a:latin typeface="Arial"/>
                <a:ea typeface="Arial"/>
                <a:cs typeface="Arial"/>
                <a:sym typeface="Arial"/>
              </a:rPr>
              <a:t>Al ser un método matemático de origen manual podemos decir que para emplear su uso, usamos cualquier lenguaje de programación;y herramientas de cálculo matemáticas.</a:t>
            </a:r>
            <a:endParaRPr sz="3035">
              <a:solidFill>
                <a:srgbClr val="000000"/>
              </a:solidFill>
              <a:latin typeface="Arial"/>
              <a:ea typeface="Arial"/>
              <a:cs typeface="Arial"/>
              <a:sym typeface="Arial"/>
            </a:endParaRPr>
          </a:p>
          <a:p>
            <a:pPr indent="0" lvl="0" marL="0" rtl="0" algn="just">
              <a:spcBef>
                <a:spcPts val="0"/>
              </a:spcBef>
              <a:spcAft>
                <a:spcPts val="0"/>
              </a:spcAft>
              <a:buNone/>
            </a:pPr>
            <a:r>
              <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excel </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java</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python </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c++</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c#</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mathlab</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javascript </a:t>
            </a:r>
            <a:endParaRPr sz="3035">
              <a:solidFill>
                <a:srgbClr val="000000"/>
              </a:solidFill>
              <a:latin typeface="Arial"/>
              <a:ea typeface="Arial"/>
              <a:cs typeface="Arial"/>
              <a:sym typeface="Arial"/>
            </a:endParaRPr>
          </a:p>
          <a:p>
            <a:pPr indent="-334604" lvl="0" marL="457200" rtl="0" algn="just">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php </a:t>
            </a:r>
            <a:endParaRPr sz="3035">
              <a:solidFill>
                <a:srgbClr val="000000"/>
              </a:solidFill>
              <a:latin typeface="Arial"/>
              <a:ea typeface="Arial"/>
              <a:cs typeface="Arial"/>
              <a:sym typeface="Arial"/>
            </a:endParaRPr>
          </a:p>
          <a:p>
            <a:pPr indent="-334604" lvl="0" marL="457200" rtl="0" algn="l">
              <a:spcBef>
                <a:spcPts val="0"/>
              </a:spcBef>
              <a:spcAft>
                <a:spcPts val="0"/>
              </a:spcAft>
              <a:buClr>
                <a:srgbClr val="000000"/>
              </a:buClr>
              <a:buSzPct val="100000"/>
              <a:buFont typeface="Arial"/>
              <a:buAutoNum type="alphaLcParenR"/>
            </a:pPr>
            <a:r>
              <a:rPr lang="es" sz="3035">
                <a:solidFill>
                  <a:srgbClr val="000000"/>
                </a:solidFill>
                <a:latin typeface="Arial"/>
                <a:ea typeface="Arial"/>
                <a:cs typeface="Arial"/>
                <a:sym typeface="Arial"/>
              </a:rPr>
              <a:t>etc</a:t>
            </a:r>
            <a:endParaRPr sz="3035">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Bibliografia</a:t>
            </a:r>
            <a:endParaRPr/>
          </a:p>
        </p:txBody>
      </p:sp>
      <p:sp>
        <p:nvSpPr>
          <p:cNvPr id="315" name="Google Shape;315;p19"/>
          <p:cNvSpPr txBox="1"/>
          <p:nvPr>
            <p:ph idx="1" type="body"/>
          </p:nvPr>
        </p:nvSpPr>
        <p:spPr>
          <a:xfrm>
            <a:off x="267200" y="1148375"/>
            <a:ext cx="8067000" cy="3995100"/>
          </a:xfrm>
          <a:prstGeom prst="rect">
            <a:avLst/>
          </a:prstGeom>
        </p:spPr>
        <p:txBody>
          <a:bodyPr anchorCtr="0" anchor="t" bIns="91425" lIns="91425" spcFirstLastPara="1" rIns="91425" wrap="square" tIns="91425">
            <a:normAutofit fontScale="70000" lnSpcReduction="20000"/>
          </a:bodyPr>
          <a:lstStyle/>
          <a:p>
            <a:pPr indent="-457200" lvl="0" marL="914400" rtl="0" algn="l">
              <a:lnSpc>
                <a:spcPct val="100000"/>
              </a:lnSpc>
              <a:spcBef>
                <a:spcPts val="1200"/>
              </a:spcBef>
              <a:spcAft>
                <a:spcPts val="0"/>
              </a:spcAft>
              <a:buNone/>
            </a:pPr>
            <a:r>
              <a:rPr lang="es" sz="2115">
                <a:solidFill>
                  <a:srgbClr val="000000"/>
                </a:solidFill>
                <a:latin typeface="Arial"/>
                <a:ea typeface="Arial"/>
                <a:cs typeface="Arial"/>
                <a:sym typeface="Arial"/>
              </a:rPr>
              <a:t>[1] </a:t>
            </a:r>
            <a:r>
              <a:rPr i="1" lang="es" sz="2115">
                <a:solidFill>
                  <a:srgbClr val="000000"/>
                </a:solidFill>
                <a:latin typeface="Arial"/>
                <a:ea typeface="Arial"/>
                <a:cs typeface="Arial"/>
                <a:sym typeface="Arial"/>
              </a:rPr>
              <a:t>Método de la M Grande (o Gran M) en Programación Lineal</a:t>
            </a:r>
            <a:r>
              <a:rPr lang="es" sz="2115">
                <a:solidFill>
                  <a:srgbClr val="000000"/>
                </a:solidFill>
                <a:latin typeface="Arial"/>
                <a:ea typeface="Arial"/>
                <a:cs typeface="Arial"/>
                <a:sym typeface="Arial"/>
              </a:rPr>
              <a:t>. (2016, 4 febrero). Gestión de Operaciones. </a:t>
            </a:r>
            <a:r>
              <a:rPr lang="es" sz="2115" u="sng">
                <a:solidFill>
                  <a:srgbClr val="1155CC"/>
                </a:solidFill>
                <a:latin typeface="Arial"/>
                <a:ea typeface="Arial"/>
                <a:cs typeface="Arial"/>
                <a:sym typeface="Arial"/>
                <a:hlinkClick r:id="rId3">
                  <a:extLst>
                    <a:ext uri="{A12FA001-AC4F-418D-AE19-62706E023703}">
                      <ahyp:hlinkClr val="tx"/>
                    </a:ext>
                  </a:extLst>
                </a:hlinkClick>
              </a:rPr>
              <a:t>https://www.gestiondeoperaciones.net/programacion_lineal/metodo-de-la-m-grande-o-gran-m-en-programacion-lineal/</a:t>
            </a:r>
            <a:endParaRPr sz="2115">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rPr lang="es" sz="2115">
                <a:solidFill>
                  <a:srgbClr val="000000"/>
                </a:solidFill>
                <a:latin typeface="Arial"/>
                <a:ea typeface="Arial"/>
                <a:cs typeface="Arial"/>
                <a:sym typeface="Arial"/>
              </a:rPr>
              <a:t>[2] colaboradores de Wikipedia. (2021, 5 enero). </a:t>
            </a:r>
            <a:r>
              <a:rPr i="1" lang="es" sz="2115">
                <a:solidFill>
                  <a:srgbClr val="000000"/>
                </a:solidFill>
                <a:latin typeface="Arial"/>
                <a:ea typeface="Arial"/>
                <a:cs typeface="Arial"/>
                <a:sym typeface="Arial"/>
              </a:rPr>
              <a:t>Método de la Gran M</a:t>
            </a:r>
            <a:r>
              <a:rPr lang="es" sz="2115">
                <a:solidFill>
                  <a:srgbClr val="000000"/>
                </a:solidFill>
                <a:latin typeface="Arial"/>
                <a:ea typeface="Arial"/>
                <a:cs typeface="Arial"/>
                <a:sym typeface="Arial"/>
              </a:rPr>
              <a:t>. Wikipedia, la enciclopedia libre. </a:t>
            </a:r>
            <a:r>
              <a:rPr lang="es" sz="2115" u="sng">
                <a:solidFill>
                  <a:srgbClr val="1155CC"/>
                </a:solidFill>
                <a:latin typeface="Arial"/>
                <a:ea typeface="Arial"/>
                <a:cs typeface="Arial"/>
                <a:sym typeface="Arial"/>
                <a:hlinkClick r:id="rId4">
                  <a:extLst>
                    <a:ext uri="{A12FA001-AC4F-418D-AE19-62706E023703}">
                      <ahyp:hlinkClr val="tx"/>
                    </a:ext>
                  </a:extLst>
                </a:hlinkClick>
              </a:rPr>
              <a:t>https://es.wikipedia.org/wiki/M%C3%A9todo_de_la_Gran_M</a:t>
            </a:r>
            <a:endParaRPr sz="2115">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rPr lang="es" sz="2115">
                <a:solidFill>
                  <a:srgbClr val="000000"/>
                </a:solidFill>
                <a:latin typeface="Arial"/>
                <a:ea typeface="Arial"/>
                <a:cs typeface="Arial"/>
                <a:sym typeface="Arial"/>
              </a:rPr>
              <a:t>[3] Linfo 2, U. B. (2015, 21 mayo). </a:t>
            </a:r>
            <a:r>
              <a:rPr i="1" lang="es" sz="2115">
                <a:solidFill>
                  <a:srgbClr val="000000"/>
                </a:solidFill>
                <a:latin typeface="Arial"/>
                <a:ea typeface="Arial"/>
                <a:cs typeface="Arial"/>
                <a:sym typeface="Arial"/>
              </a:rPr>
              <a:t>Método M</a:t>
            </a:r>
            <a:r>
              <a:rPr lang="es" sz="2115">
                <a:solidFill>
                  <a:srgbClr val="000000"/>
                </a:solidFill>
                <a:latin typeface="Arial"/>
                <a:ea typeface="Arial"/>
                <a:cs typeface="Arial"/>
                <a:sym typeface="Arial"/>
              </a:rPr>
              <a:t>. Investigación de operaciones Univia. </a:t>
            </a:r>
            <a:r>
              <a:rPr lang="es" sz="2115" u="sng">
                <a:solidFill>
                  <a:srgbClr val="1155CC"/>
                </a:solidFill>
                <a:latin typeface="Arial"/>
                <a:ea typeface="Arial"/>
                <a:cs typeface="Arial"/>
                <a:sym typeface="Arial"/>
                <a:hlinkClick r:id="rId5">
                  <a:extLst>
                    <a:ext uri="{A12FA001-AC4F-418D-AE19-62706E023703}">
                      <ahyp:hlinkClr val="tx"/>
                    </a:ext>
                  </a:extLst>
                </a:hlinkClick>
              </a:rPr>
              <a:t>https://investigaciondeoperacionesunounivia.wordpress.com/2015/05/21/metodo-m/</a:t>
            </a:r>
            <a:endParaRPr sz="2115">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rPr lang="es" sz="2115">
                <a:solidFill>
                  <a:srgbClr val="000000"/>
                </a:solidFill>
                <a:latin typeface="Arial"/>
                <a:ea typeface="Arial"/>
                <a:cs typeface="Arial"/>
                <a:sym typeface="Arial"/>
              </a:rPr>
              <a:t>[4] </a:t>
            </a:r>
            <a:r>
              <a:rPr i="1" lang="es" sz="2115">
                <a:solidFill>
                  <a:srgbClr val="000000"/>
                </a:solidFill>
                <a:latin typeface="Arial"/>
                <a:ea typeface="Arial"/>
                <a:cs typeface="Arial"/>
                <a:sym typeface="Arial"/>
              </a:rPr>
              <a:t>1.4. Método de la M</a:t>
            </a:r>
            <a:r>
              <a:rPr lang="es" sz="2115">
                <a:solidFill>
                  <a:srgbClr val="000000"/>
                </a:solidFill>
                <a:latin typeface="Arial"/>
                <a:ea typeface="Arial"/>
                <a:cs typeface="Arial"/>
                <a:sym typeface="Arial"/>
              </a:rPr>
              <a:t>. (s. f.). MarcoTeorico.com. </a:t>
            </a:r>
            <a:r>
              <a:rPr lang="es" sz="2115" u="sng">
                <a:solidFill>
                  <a:srgbClr val="1155CC"/>
                </a:solidFill>
                <a:latin typeface="Arial"/>
                <a:ea typeface="Arial"/>
                <a:cs typeface="Arial"/>
                <a:sym typeface="Arial"/>
                <a:hlinkClick r:id="rId6">
                  <a:extLst>
                    <a:ext uri="{A12FA001-AC4F-418D-AE19-62706E023703}">
                      <ahyp:hlinkClr val="tx"/>
                    </a:ext>
                  </a:extLst>
                </a:hlinkClick>
              </a:rPr>
              <a:t>https://www.marcoteorico.com/curso/87/matematicas-para-la-toma-de-decisiones/704/metodo-de-la-m</a:t>
            </a:r>
            <a:endParaRPr sz="2115">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rPr lang="es" sz="2115">
                <a:solidFill>
                  <a:srgbClr val="000000"/>
                </a:solidFill>
                <a:latin typeface="Arial"/>
                <a:ea typeface="Arial"/>
                <a:cs typeface="Arial"/>
                <a:sym typeface="Arial"/>
              </a:rPr>
              <a:t>[5] </a:t>
            </a:r>
            <a:r>
              <a:rPr i="1" lang="es" sz="2115">
                <a:solidFill>
                  <a:srgbClr val="000000"/>
                </a:solidFill>
                <a:latin typeface="Arial"/>
                <a:ea typeface="Arial"/>
                <a:cs typeface="Arial"/>
                <a:sym typeface="Arial"/>
              </a:rPr>
              <a:t>Método Simplex</a:t>
            </a:r>
            <a:r>
              <a:rPr lang="es" sz="2115">
                <a:solidFill>
                  <a:srgbClr val="000000"/>
                </a:solidFill>
                <a:latin typeface="Arial"/>
                <a:ea typeface="Arial"/>
                <a:cs typeface="Arial"/>
                <a:sym typeface="Arial"/>
              </a:rPr>
              <a:t>. (2012, 24 junio). Investigacion de Operaciones I. </a:t>
            </a:r>
            <a:r>
              <a:rPr lang="es" sz="2115" u="sng">
                <a:solidFill>
                  <a:srgbClr val="1155CC"/>
                </a:solidFill>
                <a:latin typeface="Arial"/>
                <a:ea typeface="Arial"/>
                <a:cs typeface="Arial"/>
                <a:sym typeface="Arial"/>
                <a:hlinkClick r:id="rId7">
                  <a:extLst>
                    <a:ext uri="{A12FA001-AC4F-418D-AE19-62706E023703}">
                      <ahyp:hlinkClr val="tx"/>
                    </a:ext>
                  </a:extLst>
                </a:hlinkClick>
              </a:rPr>
              <a:t>https://invdoperaciones.wordpress.com/metodo-simplex/</a:t>
            </a:r>
            <a:endParaRPr sz="2115">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t/>
            </a:r>
            <a:endParaRPr sz="1200">
              <a:solidFill>
                <a:srgbClr val="000000"/>
              </a:solidFill>
              <a:latin typeface="Arial"/>
              <a:ea typeface="Arial"/>
              <a:cs typeface="Arial"/>
              <a:sym typeface="Arial"/>
            </a:endParaRPr>
          </a:p>
          <a:p>
            <a:pPr indent="-457200" lvl="0" marL="914400" rtl="0" algn="l">
              <a:lnSpc>
                <a:spcPct val="100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