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alanquin Dark"/>
      <p:regular r:id="rId21"/>
      <p:bold r:id="rId22"/>
    </p:embeddedFont>
    <p:embeddedFont>
      <p:font typeface="Poppins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Hir45GDQ/z99kmp8no7IY0Wzg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alanquinDark-bold.fntdata"/><Relationship Id="rId21" Type="http://schemas.openxmlformats.org/officeDocument/2006/relationships/font" Target="fonts/PalanquinDark-regular.fntdata"/><Relationship Id="rId24" Type="http://schemas.openxmlformats.org/officeDocument/2006/relationships/font" Target="fonts/PoppinsBlack-boldItalic.fntdata"/><Relationship Id="rId23" Type="http://schemas.openxmlformats.org/officeDocument/2006/relationships/font" Target="fonts/Poppins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regular.fntdata"/><Relationship Id="rId16" Type="http://schemas.openxmlformats.org/officeDocument/2006/relationships/slide" Target="slides/slide12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ea073ba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cea073ba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ea073ba9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cea073ba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ea073ba9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cea073ba9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a073ba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cea073ba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ea073ba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cea073ba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ea073ba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cea073ba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5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5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45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4" name="Google Shape;84;p54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5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55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8" name="Google Shape;88;p55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2" name="Google Shape;92;p56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6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4" name="Google Shape;94;p56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56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6" name="Google Shape;96;p56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56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56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56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56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56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56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56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56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56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09" name="Google Shape;109;p57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7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57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3" name="Google Shape;113;p57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57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5" name="Google Shape;115;p57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57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7" name="Google Shape;117;p57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57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8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2" name="Google Shape;122;p58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8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9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7" name="Google Shape;127;p59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4" name="Google Shape;134;p61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1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2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2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9" name="Google Shape;139;p62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2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3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3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4" name="Google Shape;144;p63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3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6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46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" name="Google Shape;16;p46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4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8" name="Google Shape;148;p64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64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6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54" name="Google Shape;154;p6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0" name="Google Shape;20;p47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" name="Google Shape;21;p47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4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7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6" name="Google Shape;26;p47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7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7"/>
          <p:cNvSpPr txBox="1"/>
          <p:nvPr>
            <p:ph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47"/>
          <p:cNvSpPr txBox="1"/>
          <p:nvPr>
            <p:ph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" name="Google Shape;33;p47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4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9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49"/>
          <p:cNvSpPr txBox="1"/>
          <p:nvPr>
            <p:ph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2" name="Google Shape;42;p49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0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7" name="Google Shape;47;p50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0" name="Google Shape;50;p51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1" name="Google Shape;51;p51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5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5" name="Google Shape;55;p51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52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9" name="Google Shape;59;p52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52"/>
          <p:cNvSpPr txBox="1"/>
          <p:nvPr>
            <p:ph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52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2" name="Google Shape;62;p52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52"/>
          <p:cNvSpPr txBox="1"/>
          <p:nvPr>
            <p:ph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52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5" name="Google Shape;65;p52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5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8" name="Google Shape;68;p52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3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1" name="Google Shape;71;p53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53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3" name="Google Shape;73;p53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5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6" name="Google Shape;76;p53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3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8" name="Google Shape;78;p53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53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0" name="Google Shape;80;p53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"/>
          <p:cNvGrpSpPr/>
          <p:nvPr/>
        </p:nvGrpSpPr>
        <p:grpSpPr>
          <a:xfrm>
            <a:off x="4066056" y="-147943"/>
            <a:ext cx="5011568" cy="4809645"/>
            <a:chOff x="3512638" y="-432878"/>
            <a:chExt cx="5312241" cy="5098202"/>
          </a:xfrm>
        </p:grpSpPr>
        <p:sp>
          <p:nvSpPr>
            <p:cNvPr id="165" name="Google Shape;165;p1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Librería Pandas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720000" y="3032950"/>
            <a:ext cx="4077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Hernández - Código: 20181020059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Santiago Buitrago - Código: 20181020036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Kevin Garcia Cuellar - Código: 20181020074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ea073ba9e_0_50"/>
          <p:cNvSpPr txBox="1"/>
          <p:nvPr>
            <p:ph idx="2" type="subTitle"/>
          </p:nvPr>
        </p:nvSpPr>
        <p:spPr>
          <a:xfrm>
            <a:off x="720000" y="1105750"/>
            <a:ext cx="770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concat permite concatenar Series y DataFrame. Mediante la opción axis, podemos controlar si la unión se debe hacer por filas o por columnas.</a:t>
            </a:r>
            <a:endParaRPr/>
          </a:p>
        </p:txBody>
      </p:sp>
      <p:sp>
        <p:nvSpPr>
          <p:cNvPr id="333" name="Google Shape;333;gcea073ba9e_0_5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Fusionar datos</a:t>
            </a:r>
            <a:endParaRPr/>
          </a:p>
        </p:txBody>
      </p:sp>
      <p:pic>
        <p:nvPicPr>
          <p:cNvPr id="334" name="Google Shape;334;gcea073ba9e_0_50"/>
          <p:cNvPicPr preferRelativeResize="0"/>
          <p:nvPr/>
        </p:nvPicPr>
        <p:blipFill rotWithShape="1">
          <a:blip r:embed="rId3">
            <a:alphaModFix/>
          </a:blip>
          <a:srcRect b="0" l="0" r="0" t="7433"/>
          <a:stretch/>
        </p:blipFill>
        <p:spPr>
          <a:xfrm>
            <a:off x="832425" y="2097850"/>
            <a:ext cx="2505075" cy="23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cea073ba9e_0_50"/>
          <p:cNvPicPr preferRelativeResize="0"/>
          <p:nvPr/>
        </p:nvPicPr>
        <p:blipFill rotWithShape="1">
          <a:blip r:embed="rId4">
            <a:alphaModFix/>
          </a:blip>
          <a:srcRect b="12686" l="0" r="0" t="0"/>
          <a:stretch/>
        </p:blipFill>
        <p:spPr>
          <a:xfrm>
            <a:off x="4256475" y="2203400"/>
            <a:ext cx="3695700" cy="13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ea073ba9e_0_64"/>
          <p:cNvSpPr txBox="1"/>
          <p:nvPr>
            <p:ph idx="2" type="subTitle"/>
          </p:nvPr>
        </p:nvSpPr>
        <p:spPr>
          <a:xfrm>
            <a:off x="720000" y="1105750"/>
            <a:ext cx="770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</a:t>
            </a:r>
            <a:r>
              <a:rPr lang="en"/>
              <a:t>ermite agrupar los datos en función de un criterio dado. Devuelve un objeto GroupBy, y uno de sus atributos (groups) es un diccionario dónde las claves son los grupos y los valores son las etiquetas de las filas que pertenecen a dicho grupo.</a:t>
            </a:r>
            <a:endParaRPr/>
          </a:p>
        </p:txBody>
      </p:sp>
      <p:sp>
        <p:nvSpPr>
          <p:cNvPr id="341" name="Google Shape;341;gcea073ba9e_0_6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Groupby</a:t>
            </a:r>
            <a:endParaRPr/>
          </a:p>
        </p:txBody>
      </p:sp>
      <p:pic>
        <p:nvPicPr>
          <p:cNvPr id="342" name="Google Shape;342;gcea073ba9e_0_64"/>
          <p:cNvPicPr preferRelativeResize="0"/>
          <p:nvPr/>
        </p:nvPicPr>
        <p:blipFill rotWithShape="1">
          <a:blip r:embed="rId3">
            <a:alphaModFix/>
          </a:blip>
          <a:srcRect b="14344" l="0" r="0" t="7907"/>
          <a:stretch/>
        </p:blipFill>
        <p:spPr>
          <a:xfrm>
            <a:off x="495300" y="2324450"/>
            <a:ext cx="8153400" cy="1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ea073ba9e_0_74"/>
          <p:cNvSpPr txBox="1"/>
          <p:nvPr>
            <p:ph idx="2" type="subTitle"/>
          </p:nvPr>
        </p:nvSpPr>
        <p:spPr>
          <a:xfrm>
            <a:off x="720000" y="1105750"/>
            <a:ext cx="7704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tiene además implementados diversos métodos estadísticos para operar en Series y DataFrames. En el caso de las Series se aplican directamente, mientras que en DataFrame hay que especificar si se tiene que aplicar por filas (axis=1) o por columnas (axis=0, valor por defecto).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/>
              <a:t>count</a:t>
            </a:r>
            <a:r>
              <a:rPr lang="en"/>
              <a:t> Número de observaciones no nulas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/>
              <a:t>sum</a:t>
            </a:r>
            <a:r>
              <a:rPr lang="en"/>
              <a:t> Suma de valores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/>
              <a:t>mean</a:t>
            </a:r>
            <a:r>
              <a:rPr lang="en"/>
              <a:t> Media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/>
              <a:t>median</a:t>
            </a:r>
            <a:r>
              <a:rPr lang="en"/>
              <a:t> Mediana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/>
              <a:t>min</a:t>
            </a:r>
            <a:r>
              <a:rPr lang="en"/>
              <a:t> Mínimo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/>
              <a:t>max</a:t>
            </a:r>
            <a:r>
              <a:rPr lang="en"/>
              <a:t> Máximo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cea073ba9e_0_7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Métodos Estadísticos </a:t>
            </a:r>
            <a:endParaRPr/>
          </a:p>
        </p:txBody>
      </p:sp>
      <p:sp>
        <p:nvSpPr>
          <p:cNvPr id="349" name="Google Shape;349;gcea073ba9e_0_74"/>
          <p:cNvSpPr txBox="1"/>
          <p:nvPr/>
        </p:nvSpPr>
        <p:spPr>
          <a:xfrm>
            <a:off x="5147400" y="2176100"/>
            <a:ext cx="32766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Valor absoluto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Desviacion estándar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Varianza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quantile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Quartil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Cálculo de correlaciones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Arial"/>
              <a:buChar char="●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cov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Cálculo de covarianza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226" name="Google Shape;226;p2"/>
          <p:cNvSpPr txBox="1"/>
          <p:nvPr>
            <p:ph idx="1" type="body"/>
          </p:nvPr>
        </p:nvSpPr>
        <p:spPr>
          <a:xfrm>
            <a:off x="720000" y="1111700"/>
            <a:ext cx="53136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</a:rPr>
              <a:t>Pandas es una librería para el análisis de datos que cuenta con las estructuras de datos que necesitamos para limpiar los datos en bruto y que sean aptos para el análisis. se ha convertido en una librería muy importante para procesar datos a alto nivel en Python.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</a:rPr>
              <a:t>Pandas fue diseñada originalmente para gestionar datos financieros, y como alternativo al uso de hojas de cálculo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</a:rPr>
              <a:t>La estructura de datos básica de pandas se denomina DataFrame, que es una colección ordenada de columnas con nombres y tipos, parecido a una tabla de base de datos, donde una sola fila representa un único caso y las columnas representan atributos particulares.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</p:txBody>
      </p:sp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 b="0" l="57845" r="0" t="0"/>
          <a:stretch/>
        </p:blipFill>
        <p:spPr>
          <a:xfrm>
            <a:off x="6128225" y="1199325"/>
            <a:ext cx="2591249" cy="38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5601008" y="3448352"/>
            <a:ext cx="3504386" cy="309736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2"/>
          <p:cNvGrpSpPr/>
          <p:nvPr/>
        </p:nvGrpSpPr>
        <p:grpSpPr>
          <a:xfrm>
            <a:off x="5775585" y="1273470"/>
            <a:ext cx="2929651" cy="2346427"/>
            <a:chOff x="5251825" y="1581500"/>
            <a:chExt cx="2706125" cy="2167400"/>
          </a:xfrm>
        </p:grpSpPr>
        <p:sp>
          <p:nvSpPr>
            <p:cNvPr id="234" name="Google Shape;234;p22"/>
            <p:cNvSpPr/>
            <p:nvPr/>
          </p:nvSpPr>
          <p:spPr>
            <a:xfrm>
              <a:off x="6230850" y="3040025"/>
              <a:ext cx="794775" cy="708875"/>
            </a:xfrm>
            <a:custGeom>
              <a:rect b="b" l="l" r="r" t="t"/>
              <a:pathLst>
                <a:path extrusionOk="0" h="28355" w="31791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198325" y="3040025"/>
              <a:ext cx="794775" cy="708875"/>
            </a:xfrm>
            <a:custGeom>
              <a:rect b="b" l="l" r="r" t="t"/>
              <a:pathLst>
                <a:path extrusionOk="0" h="28355" w="31791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6199175" y="3040025"/>
              <a:ext cx="747225" cy="331100"/>
            </a:xfrm>
            <a:custGeom>
              <a:rect b="b" l="l" r="r" t="t"/>
              <a:pathLst>
                <a:path extrusionOk="0" h="13244" w="29889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287675" y="1581500"/>
              <a:ext cx="2670275" cy="1702075"/>
            </a:xfrm>
            <a:custGeom>
              <a:rect b="b" l="l" r="r" t="t"/>
              <a:pathLst>
                <a:path extrusionOk="0" h="68083" w="106811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287675" y="1581500"/>
              <a:ext cx="2670275" cy="1702075"/>
            </a:xfrm>
            <a:custGeom>
              <a:rect b="b" l="l" r="r" t="t"/>
              <a:pathLst>
                <a:path extrusionOk="0" h="68083" w="106811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251825" y="1581500"/>
              <a:ext cx="2670275" cy="1702075"/>
            </a:xfrm>
            <a:custGeom>
              <a:rect b="b" l="l" r="r" t="t"/>
              <a:pathLst>
                <a:path extrusionOk="0" h="68083" w="106811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251825" y="1668225"/>
              <a:ext cx="2670275" cy="1371825"/>
            </a:xfrm>
            <a:custGeom>
              <a:rect b="b" l="l" r="r" t="t"/>
              <a:pathLst>
                <a:path extrusionOk="0" h="54873" w="106811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6518575" y="3114250"/>
              <a:ext cx="120100" cy="101950"/>
            </a:xfrm>
            <a:custGeom>
              <a:rect b="b" l="l" r="r" t="t"/>
              <a:pathLst>
                <a:path extrusionOk="0" h="4078" w="4804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518575" y="3114250"/>
              <a:ext cx="120100" cy="101950"/>
            </a:xfrm>
            <a:custGeom>
              <a:rect b="b" l="l" r="r" t="t"/>
              <a:pathLst>
                <a:path extrusionOk="0" h="4078" w="4804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6054900" y="3699675"/>
              <a:ext cx="810600" cy="49225"/>
            </a:xfrm>
            <a:custGeom>
              <a:rect b="b" l="l" r="r" t="t"/>
              <a:pathLst>
                <a:path extrusionOk="0" h="1969" w="32424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6808775" y="3699675"/>
              <a:ext cx="226025" cy="49225"/>
            </a:xfrm>
            <a:custGeom>
              <a:rect b="b" l="l" r="r" t="t"/>
              <a:pathLst>
                <a:path extrusionOk="0" h="1969" w="9041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rgbClr val="37CA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/>
          <p:nvPr/>
        </p:nvSpPr>
        <p:spPr>
          <a:xfrm>
            <a:off x="720000" y="885150"/>
            <a:ext cx="48069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>
            <p:ph idx="1" type="subTitle"/>
          </p:nvPr>
        </p:nvSpPr>
        <p:spPr>
          <a:xfrm>
            <a:off x="720000" y="1367425"/>
            <a:ext cx="48810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 forma más sencilla de instalar pandas y evitar problemas de dependencia es mediante el uso de Anaconda.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La distribución Anaconda es multiplataforma, lo que significa que se puede instalar en OS X, Windows y Linux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Se importa el paquete de la siguiente manera: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3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7" name="Google Shape;247;p22"/>
          <p:cNvSpPr txBox="1"/>
          <p:nvPr>
            <p:ph type="title"/>
          </p:nvPr>
        </p:nvSpPr>
        <p:spPr>
          <a:xfrm>
            <a:off x="720000" y="595825"/>
            <a:ext cx="4967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Instalación de pandas </a:t>
            </a: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925" y="1367425"/>
            <a:ext cx="2798925" cy="15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720000" y="1545525"/>
            <a:ext cx="52509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DataFrame es una estructura de datos tabular que se compone de columnas y filas ordenadas.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siguiente ejemplo muestra un diccionario que consta de dos keys, Name y Age, y su correspondiente lista de valores.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DataFrame</a:t>
            </a:r>
            <a:endParaRPr/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16226" t="0"/>
          <a:stretch/>
        </p:blipFill>
        <p:spPr>
          <a:xfrm>
            <a:off x="720000" y="3175950"/>
            <a:ext cx="4819151" cy="12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825" y="2636600"/>
            <a:ext cx="2868300" cy="227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ea073ba9e_0_4"/>
          <p:cNvSpPr txBox="1"/>
          <p:nvPr>
            <p:ph idx="1" type="body"/>
          </p:nvPr>
        </p:nvSpPr>
        <p:spPr>
          <a:xfrm>
            <a:off x="720000" y="1545525"/>
            <a:ext cx="52509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es un objeto unidimensional (1D) similar a la columna de una tabla. Si queremos crear un Series para un listado de nombres, podemos hacer lo siguiente:</a:t>
            </a:r>
            <a:endParaRPr b="1" sz="105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cea073ba9e_0_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Series</a:t>
            </a:r>
            <a:endParaRPr/>
          </a:p>
        </p:txBody>
      </p:sp>
      <p:pic>
        <p:nvPicPr>
          <p:cNvPr id="263" name="Google Shape;263;gcea073ba9e_0_4"/>
          <p:cNvPicPr preferRelativeResize="0"/>
          <p:nvPr/>
        </p:nvPicPr>
        <p:blipFill rotWithShape="1">
          <a:blip r:embed="rId3">
            <a:alphaModFix/>
          </a:blip>
          <a:srcRect b="0" l="0" r="7986" t="0"/>
          <a:stretch/>
        </p:blipFill>
        <p:spPr>
          <a:xfrm>
            <a:off x="832425" y="2812025"/>
            <a:ext cx="5281837" cy="6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cea073ba9e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287" y="2030475"/>
            <a:ext cx="26860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/>
          <p:nvPr/>
        </p:nvSpPr>
        <p:spPr>
          <a:xfrm>
            <a:off x="1508700" y="2707950"/>
            <a:ext cx="4055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 txBox="1"/>
          <p:nvPr>
            <p:ph type="title"/>
          </p:nvPr>
        </p:nvSpPr>
        <p:spPr>
          <a:xfrm>
            <a:off x="1697700" y="220921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/>
              <a:t>Funciones </a:t>
            </a:r>
            <a:endParaRPr sz="4800"/>
          </a:p>
        </p:txBody>
      </p:sp>
      <p:grpSp>
        <p:nvGrpSpPr>
          <p:cNvPr id="271" name="Google Shape;271;p4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72" name="Google Shape;272;p4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4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74" name="Google Shape;274;p4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rect b="b" l="l" r="r" t="t"/>
                <a:pathLst>
                  <a:path extrusionOk="0" h="2203" w="6072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rect b="b" l="l" r="r" t="t"/>
                <a:pathLst>
                  <a:path extrusionOk="0" h="1368" w="327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rect b="b" l="l" r="r" t="t"/>
                <a:pathLst>
                  <a:path extrusionOk="0" h="33792" w="37427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rect b="b" l="l" r="r" t="t"/>
                <a:pathLst>
                  <a:path extrusionOk="0" h="11943" w="16146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rect b="b" l="l" r="r" t="t"/>
                <a:pathLst>
                  <a:path extrusionOk="0" h="6773" w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rect b="b" l="l" r="r" t="t"/>
                <a:pathLst>
                  <a:path extrusionOk="0" h="6772" w="674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294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rect b="b" l="l" r="r" t="t"/>
                <a:pathLst>
                  <a:path extrusionOk="0" h="13566" w="9241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rect b="b" l="l" r="r" t="t"/>
                <a:pathLst>
                  <a:path extrusionOk="0" h="4946" w="5884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rect b="b" l="l" r="r" t="t"/>
                <a:pathLst>
                  <a:path extrusionOk="0" h="3230" w="3815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rect b="b" l="l" r="r" t="t"/>
                <a:pathLst>
                  <a:path extrusionOk="0" h="990" w="108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rect b="b" l="l" r="r" t="t"/>
                <a:pathLst>
                  <a:path extrusionOk="0" h="494" w="553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rect b="b" l="l" r="r" t="t"/>
                <a:pathLst>
                  <a:path extrusionOk="0" h="2569" w="10808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rect b="b" l="l" r="r" t="t"/>
                <a:pathLst>
                  <a:path extrusionOk="0" h="6182" w="4237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rect b="b" l="l" r="r" t="t"/>
                <a:pathLst>
                  <a:path extrusionOk="0" h="5171" w="8374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rect b="b" l="l" r="r" t="t"/>
                <a:pathLst>
                  <a:path extrusionOk="0" h="1315" w="154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rect b="b" l="l" r="r" t="t"/>
                <a:pathLst>
                  <a:path extrusionOk="0" h="3703" w="10608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rect b="b" l="l" r="r" t="t"/>
                <a:pathLst>
                  <a:path extrusionOk="0" h="6215" w="4204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rect b="b" l="l" r="r" t="t"/>
                <a:pathLst>
                  <a:path extrusionOk="0" h="6280" w="8107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rect b="b" l="l" r="r" t="t"/>
                <a:pathLst>
                  <a:path extrusionOk="0" h="1327" w="157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rect b="b" l="l" r="r" t="t"/>
                <a:pathLst>
                  <a:path extrusionOk="0" h="7526" w="23902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rect b="b" l="l" r="r" t="t"/>
                <a:pathLst>
                  <a:path extrusionOk="0" h="10045" w="14416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rect b="b" l="l" r="r" t="t"/>
                <a:pathLst>
                  <a:path extrusionOk="0" h="19338" w="17496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02" name="Google Shape;3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1644">
            <a:off x="6428647" y="2155555"/>
            <a:ext cx="1753678" cy="70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idx="2" type="subTitle"/>
          </p:nvPr>
        </p:nvSpPr>
        <p:spPr>
          <a:xfrm>
            <a:off x="720000" y="1431250"/>
            <a:ext cx="7704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funciones head() y tail() nos permiten ver una muestra de nuestros datos. </a:t>
            </a:r>
            <a:r>
              <a:rPr lang="en"/>
              <a:t>El número por defecto de elementos a mostrar es 5, pero se puede todos los que se necesite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Por ejemplo digamos que tenemos un Series compuesto por 20,000 elementos aleatorios</a:t>
            </a:r>
            <a:endParaRPr/>
          </a:p>
        </p:txBody>
      </p:sp>
      <p:sp>
        <p:nvSpPr>
          <p:cNvPr id="308" name="Google Shape;308;p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Head y Tail</a:t>
            </a:r>
            <a:endParaRPr/>
          </a:p>
        </p:txBody>
      </p:sp>
      <p:pic>
        <p:nvPicPr>
          <p:cNvPr id="309" name="Google Shape;309;p9"/>
          <p:cNvPicPr preferRelativeResize="0"/>
          <p:nvPr/>
        </p:nvPicPr>
        <p:blipFill rotWithShape="1">
          <a:blip r:embed="rId3">
            <a:alphaModFix/>
          </a:blip>
          <a:srcRect b="0" l="0" r="24431" t="0"/>
          <a:stretch/>
        </p:blipFill>
        <p:spPr>
          <a:xfrm>
            <a:off x="2303775" y="2810575"/>
            <a:ext cx="3617776" cy="6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9"/>
          <p:cNvSpPr txBox="1"/>
          <p:nvPr>
            <p:ph idx="2" type="subTitle"/>
          </p:nvPr>
        </p:nvSpPr>
        <p:spPr>
          <a:xfrm>
            <a:off x="720000" y="3351725"/>
            <a:ext cx="7704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Si queremos ver los primeros cinco elementos, y los cinco últimos</a:t>
            </a:r>
            <a:endParaRPr/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4">
            <a:alphaModFix/>
          </a:blip>
          <a:srcRect b="0" l="0" r="46541" t="0"/>
          <a:stretch/>
        </p:blipFill>
        <p:spPr>
          <a:xfrm>
            <a:off x="2346225" y="3812150"/>
            <a:ext cx="3532875" cy="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ea073ba9e_0_26"/>
          <p:cNvSpPr txBox="1"/>
          <p:nvPr>
            <p:ph idx="2" type="subTitle"/>
          </p:nvPr>
        </p:nvSpPr>
        <p:spPr>
          <a:xfrm>
            <a:off x="720000" y="1431250"/>
            <a:ext cx="7704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Vamos a ver un ejemplo de la función add. En esta ocasión veremos cómo añadir dos DataFrames:</a:t>
            </a:r>
            <a:endParaRPr/>
          </a:p>
        </p:txBody>
      </p:sp>
      <p:sp>
        <p:nvSpPr>
          <p:cNvPr id="317" name="Google Shape;317;gcea073ba9e_0_2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Add</a:t>
            </a:r>
            <a:endParaRPr/>
          </a:p>
        </p:txBody>
      </p:sp>
      <p:pic>
        <p:nvPicPr>
          <p:cNvPr id="318" name="Google Shape;318;gcea073ba9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90" y="2180025"/>
            <a:ext cx="3998225" cy="2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ea073ba9e_0_36"/>
          <p:cNvSpPr txBox="1"/>
          <p:nvPr>
            <p:ph idx="2" type="subTitle"/>
          </p:nvPr>
        </p:nvSpPr>
        <p:spPr>
          <a:xfrm>
            <a:off x="720000" y="1431250"/>
            <a:ext cx="770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Para seleccionar datos usamos los métodos loc, iloc e ix. loc permite seleccionar dato usando las etiquetas de filas y columnas, iloc basándose en posición e ix basándose tanto en etiquetas como posición</a:t>
            </a:r>
            <a:endParaRPr/>
          </a:p>
        </p:txBody>
      </p:sp>
      <p:sp>
        <p:nvSpPr>
          <p:cNvPr id="324" name="Google Shape;324;gcea073ba9e_0_3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Extraer y filtrar</a:t>
            </a:r>
            <a:endParaRPr/>
          </a:p>
        </p:txBody>
      </p:sp>
      <p:pic>
        <p:nvPicPr>
          <p:cNvPr id="325" name="Google Shape;325;gcea073ba9e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423350"/>
            <a:ext cx="27908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cea073ba9e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825" y="2442400"/>
            <a:ext cx="52101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cea073ba9e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3387025"/>
            <a:ext cx="45720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