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14E68-254B-47A1-9477-ADBDCEEFC9E4}" type="datetimeFigureOut">
              <a:rPr lang="es-CO" smtClean="0"/>
              <a:t>4/11/2020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A2648-0C35-498A-91B7-2456C4E03179}" type="slidenum">
              <a:rPr lang="es-CO" smtClean="0"/>
              <a:t>‹Nº›</a:t>
            </a:fld>
            <a:endParaRPr lang="es-CO"/>
          </a:p>
        </p:txBody>
      </p:sp>
    </p:spTree>
    <p:extLst>
      <p:ext uri="{BB962C8B-B14F-4D97-AF65-F5344CB8AC3E}">
        <p14:creationId xmlns:p14="http://schemas.microsoft.com/office/powerpoint/2010/main" val="386157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45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77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830033" y="2655767"/>
            <a:ext cx="6532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6133">
                <a:solidFill>
                  <a:schemeClr val="dk1"/>
                </a:solidFill>
              </a:defRPr>
            </a:lvl1pPr>
            <a:lvl2pPr lvl="1" algn="ctr">
              <a:spcBef>
                <a:spcPts val="0"/>
              </a:spcBef>
              <a:spcAft>
                <a:spcPts val="0"/>
              </a:spcAft>
              <a:buClr>
                <a:schemeClr val="dk1"/>
              </a:buClr>
              <a:buSzPts val="4600"/>
              <a:buNone/>
              <a:defRPr sz="6133">
                <a:solidFill>
                  <a:schemeClr val="dk1"/>
                </a:solidFill>
              </a:defRPr>
            </a:lvl2pPr>
            <a:lvl3pPr lvl="2" algn="ctr">
              <a:spcBef>
                <a:spcPts val="0"/>
              </a:spcBef>
              <a:spcAft>
                <a:spcPts val="0"/>
              </a:spcAft>
              <a:buClr>
                <a:schemeClr val="dk1"/>
              </a:buClr>
              <a:buSzPts val="4600"/>
              <a:buNone/>
              <a:defRPr sz="6133">
                <a:solidFill>
                  <a:schemeClr val="dk1"/>
                </a:solidFill>
              </a:defRPr>
            </a:lvl3pPr>
            <a:lvl4pPr lvl="3" algn="ctr">
              <a:spcBef>
                <a:spcPts val="0"/>
              </a:spcBef>
              <a:spcAft>
                <a:spcPts val="0"/>
              </a:spcAft>
              <a:buClr>
                <a:schemeClr val="dk1"/>
              </a:buClr>
              <a:buSzPts val="4600"/>
              <a:buNone/>
              <a:defRPr sz="6133">
                <a:solidFill>
                  <a:schemeClr val="dk1"/>
                </a:solidFill>
              </a:defRPr>
            </a:lvl4pPr>
            <a:lvl5pPr lvl="4" algn="ctr">
              <a:spcBef>
                <a:spcPts val="0"/>
              </a:spcBef>
              <a:spcAft>
                <a:spcPts val="0"/>
              </a:spcAft>
              <a:buClr>
                <a:schemeClr val="dk1"/>
              </a:buClr>
              <a:buSzPts val="4600"/>
              <a:buNone/>
              <a:defRPr sz="6133">
                <a:solidFill>
                  <a:schemeClr val="dk1"/>
                </a:solidFill>
              </a:defRPr>
            </a:lvl5pPr>
            <a:lvl6pPr lvl="5" algn="ctr">
              <a:spcBef>
                <a:spcPts val="0"/>
              </a:spcBef>
              <a:spcAft>
                <a:spcPts val="0"/>
              </a:spcAft>
              <a:buClr>
                <a:schemeClr val="dk1"/>
              </a:buClr>
              <a:buSzPts val="4600"/>
              <a:buNone/>
              <a:defRPr sz="6133">
                <a:solidFill>
                  <a:schemeClr val="dk1"/>
                </a:solidFill>
              </a:defRPr>
            </a:lvl6pPr>
            <a:lvl7pPr lvl="6" algn="ctr">
              <a:spcBef>
                <a:spcPts val="0"/>
              </a:spcBef>
              <a:spcAft>
                <a:spcPts val="0"/>
              </a:spcAft>
              <a:buClr>
                <a:schemeClr val="dk1"/>
              </a:buClr>
              <a:buSzPts val="4600"/>
              <a:buNone/>
              <a:defRPr sz="6133">
                <a:solidFill>
                  <a:schemeClr val="dk1"/>
                </a:solidFill>
              </a:defRPr>
            </a:lvl7pPr>
            <a:lvl8pPr lvl="7" algn="ctr">
              <a:spcBef>
                <a:spcPts val="0"/>
              </a:spcBef>
              <a:spcAft>
                <a:spcPts val="0"/>
              </a:spcAft>
              <a:buClr>
                <a:schemeClr val="dk1"/>
              </a:buClr>
              <a:buSzPts val="4600"/>
              <a:buNone/>
              <a:defRPr sz="6133">
                <a:solidFill>
                  <a:schemeClr val="dk1"/>
                </a:solidFill>
              </a:defRPr>
            </a:lvl8pPr>
            <a:lvl9pPr lvl="8" algn="ctr">
              <a:spcBef>
                <a:spcPts val="0"/>
              </a:spcBef>
              <a:spcAft>
                <a:spcPts val="0"/>
              </a:spcAft>
              <a:buClr>
                <a:schemeClr val="dk1"/>
              </a:buClr>
              <a:buSzPts val="4600"/>
              <a:buNone/>
              <a:defRPr sz="6133">
                <a:solidFill>
                  <a:schemeClr val="dk1"/>
                </a:solidFill>
              </a:defRPr>
            </a:lvl9pPr>
          </a:lstStyle>
          <a:p>
            <a:r>
              <a:rPr lang="es-ES" smtClean="0"/>
              <a:t>Haga clic para modificar el estilo de título del patrón</a:t>
            </a:r>
            <a:endParaRPr/>
          </a:p>
        </p:txBody>
      </p:sp>
      <p:sp>
        <p:nvSpPr>
          <p:cNvPr id="11" name="Google Shape;11;p2"/>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743929" y="-12"/>
            <a:ext cx="2086112" cy="37667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 name="Google Shape;21;p2"/>
          <p:cNvGrpSpPr/>
          <p:nvPr/>
        </p:nvGrpSpPr>
        <p:grpSpPr>
          <a:xfrm rot="-5400000">
            <a:off x="9675158" y="-540737"/>
            <a:ext cx="1390929" cy="3642753"/>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3" name="Google Shape;33;p2"/>
          <p:cNvGrpSpPr/>
          <p:nvPr/>
        </p:nvGrpSpPr>
        <p:grpSpPr>
          <a:xfrm rot="5400000">
            <a:off x="703135" y="3690821"/>
            <a:ext cx="1852856" cy="3258923"/>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7" name="Google Shape;37;p2"/>
          <p:cNvGrpSpPr/>
          <p:nvPr/>
        </p:nvGrpSpPr>
        <p:grpSpPr>
          <a:xfrm rot="10800000">
            <a:off x="9159335" y="3216091"/>
            <a:ext cx="2358211" cy="3641927"/>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355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7"/>
        <p:cNvGrpSpPr/>
        <p:nvPr/>
      </p:nvGrpSpPr>
      <p:grpSpPr>
        <a:xfrm>
          <a:off x="0" y="0"/>
          <a:ext cx="0" cy="0"/>
          <a:chOff x="0" y="0"/>
          <a:chExt cx="0" cy="0"/>
        </a:xfrm>
      </p:grpSpPr>
      <p:sp>
        <p:nvSpPr>
          <p:cNvPr id="48" name="Google Shape;48;p3"/>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3"/>
          <p:cNvSpPr txBox="1">
            <a:spLocks noGrp="1"/>
          </p:cNvSpPr>
          <p:nvPr>
            <p:ph type="ctrTitle"/>
          </p:nvPr>
        </p:nvSpPr>
        <p:spPr>
          <a:xfrm>
            <a:off x="3501800" y="2517533"/>
            <a:ext cx="51884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5333">
                <a:solidFill>
                  <a:srgbClr val="FFFFFF"/>
                </a:solidFill>
              </a:defRPr>
            </a:lvl1pPr>
            <a:lvl2pPr lvl="1" algn="ctr" rtl="0">
              <a:spcBef>
                <a:spcPts val="0"/>
              </a:spcBef>
              <a:spcAft>
                <a:spcPts val="0"/>
              </a:spcAft>
              <a:buClr>
                <a:srgbClr val="FFFFFF"/>
              </a:buClr>
              <a:buSzPts val="4000"/>
              <a:buNone/>
              <a:defRPr sz="5333">
                <a:solidFill>
                  <a:srgbClr val="FFFFFF"/>
                </a:solidFill>
              </a:defRPr>
            </a:lvl2pPr>
            <a:lvl3pPr lvl="2" algn="ctr" rtl="0">
              <a:spcBef>
                <a:spcPts val="0"/>
              </a:spcBef>
              <a:spcAft>
                <a:spcPts val="0"/>
              </a:spcAft>
              <a:buClr>
                <a:srgbClr val="FFFFFF"/>
              </a:buClr>
              <a:buSzPts val="4000"/>
              <a:buNone/>
              <a:defRPr sz="5333">
                <a:solidFill>
                  <a:srgbClr val="FFFFFF"/>
                </a:solidFill>
              </a:defRPr>
            </a:lvl3pPr>
            <a:lvl4pPr lvl="3" algn="ctr" rtl="0">
              <a:spcBef>
                <a:spcPts val="0"/>
              </a:spcBef>
              <a:spcAft>
                <a:spcPts val="0"/>
              </a:spcAft>
              <a:buClr>
                <a:srgbClr val="FFFFFF"/>
              </a:buClr>
              <a:buSzPts val="4000"/>
              <a:buNone/>
              <a:defRPr sz="5333">
                <a:solidFill>
                  <a:srgbClr val="FFFFFF"/>
                </a:solidFill>
              </a:defRPr>
            </a:lvl4pPr>
            <a:lvl5pPr lvl="4" algn="ctr" rtl="0">
              <a:spcBef>
                <a:spcPts val="0"/>
              </a:spcBef>
              <a:spcAft>
                <a:spcPts val="0"/>
              </a:spcAft>
              <a:buClr>
                <a:srgbClr val="FFFFFF"/>
              </a:buClr>
              <a:buSzPts val="4000"/>
              <a:buNone/>
              <a:defRPr sz="5333">
                <a:solidFill>
                  <a:srgbClr val="FFFFFF"/>
                </a:solidFill>
              </a:defRPr>
            </a:lvl5pPr>
            <a:lvl6pPr lvl="5" algn="ctr" rtl="0">
              <a:spcBef>
                <a:spcPts val="0"/>
              </a:spcBef>
              <a:spcAft>
                <a:spcPts val="0"/>
              </a:spcAft>
              <a:buClr>
                <a:srgbClr val="FFFFFF"/>
              </a:buClr>
              <a:buSzPts val="4000"/>
              <a:buNone/>
              <a:defRPr sz="5333">
                <a:solidFill>
                  <a:srgbClr val="FFFFFF"/>
                </a:solidFill>
              </a:defRPr>
            </a:lvl6pPr>
            <a:lvl7pPr lvl="6" algn="ctr" rtl="0">
              <a:spcBef>
                <a:spcPts val="0"/>
              </a:spcBef>
              <a:spcAft>
                <a:spcPts val="0"/>
              </a:spcAft>
              <a:buClr>
                <a:srgbClr val="FFFFFF"/>
              </a:buClr>
              <a:buSzPts val="4000"/>
              <a:buNone/>
              <a:defRPr sz="5333">
                <a:solidFill>
                  <a:srgbClr val="FFFFFF"/>
                </a:solidFill>
              </a:defRPr>
            </a:lvl7pPr>
            <a:lvl8pPr lvl="7" algn="ctr" rtl="0">
              <a:spcBef>
                <a:spcPts val="0"/>
              </a:spcBef>
              <a:spcAft>
                <a:spcPts val="0"/>
              </a:spcAft>
              <a:buClr>
                <a:srgbClr val="FFFFFF"/>
              </a:buClr>
              <a:buSzPts val="4000"/>
              <a:buNone/>
              <a:defRPr sz="5333">
                <a:solidFill>
                  <a:srgbClr val="FFFFFF"/>
                </a:solidFill>
              </a:defRPr>
            </a:lvl8pPr>
            <a:lvl9pPr lvl="8" algn="ctr" rtl="0">
              <a:spcBef>
                <a:spcPts val="0"/>
              </a:spcBef>
              <a:spcAft>
                <a:spcPts val="0"/>
              </a:spcAft>
              <a:buClr>
                <a:srgbClr val="FFFFFF"/>
              </a:buClr>
              <a:buSzPts val="4000"/>
              <a:buNone/>
              <a:defRPr sz="5333">
                <a:solidFill>
                  <a:srgbClr val="FFFFFF"/>
                </a:solidFill>
              </a:defRPr>
            </a:lvl9pPr>
          </a:lstStyle>
          <a:p>
            <a:r>
              <a:rPr lang="es-ES" smtClean="0"/>
              <a:t>Haga clic para modificar el estilo de título del patrón</a:t>
            </a:r>
            <a:endParaRPr/>
          </a:p>
        </p:txBody>
      </p:sp>
      <p:sp>
        <p:nvSpPr>
          <p:cNvPr id="50" name="Google Shape;50;p3"/>
          <p:cNvSpPr txBox="1">
            <a:spLocks noGrp="1"/>
          </p:cNvSpPr>
          <p:nvPr>
            <p:ph type="subTitle" idx="1"/>
          </p:nvPr>
        </p:nvSpPr>
        <p:spPr>
          <a:xfrm>
            <a:off x="3501800" y="4193139"/>
            <a:ext cx="51884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4000">
                <a:solidFill>
                  <a:srgbClr val="000000"/>
                </a:solidFill>
              </a:defRPr>
            </a:lvl2pPr>
            <a:lvl3pPr lvl="2" algn="ctr" rtl="0">
              <a:spcBef>
                <a:spcPts val="0"/>
              </a:spcBef>
              <a:spcAft>
                <a:spcPts val="0"/>
              </a:spcAft>
              <a:buClr>
                <a:srgbClr val="000000"/>
              </a:buClr>
              <a:buSzPts val="3000"/>
              <a:buNone/>
              <a:defRPr sz="4000">
                <a:solidFill>
                  <a:srgbClr val="000000"/>
                </a:solidFill>
              </a:defRPr>
            </a:lvl3pPr>
            <a:lvl4pPr lvl="3" algn="ctr" rtl="0">
              <a:spcBef>
                <a:spcPts val="0"/>
              </a:spcBef>
              <a:spcAft>
                <a:spcPts val="0"/>
              </a:spcAft>
              <a:buClr>
                <a:srgbClr val="000000"/>
              </a:buClr>
              <a:buSzPts val="3000"/>
              <a:buNone/>
              <a:defRPr sz="4000">
                <a:solidFill>
                  <a:srgbClr val="000000"/>
                </a:solidFill>
              </a:defRPr>
            </a:lvl4pPr>
            <a:lvl5pPr lvl="4" algn="ctr" rtl="0">
              <a:spcBef>
                <a:spcPts val="0"/>
              </a:spcBef>
              <a:spcAft>
                <a:spcPts val="0"/>
              </a:spcAft>
              <a:buClr>
                <a:srgbClr val="000000"/>
              </a:buClr>
              <a:buSzPts val="3000"/>
              <a:buNone/>
              <a:defRPr sz="4000">
                <a:solidFill>
                  <a:srgbClr val="000000"/>
                </a:solidFill>
              </a:defRPr>
            </a:lvl5pPr>
            <a:lvl6pPr lvl="5" algn="ctr" rtl="0">
              <a:spcBef>
                <a:spcPts val="0"/>
              </a:spcBef>
              <a:spcAft>
                <a:spcPts val="0"/>
              </a:spcAft>
              <a:buClr>
                <a:srgbClr val="000000"/>
              </a:buClr>
              <a:buSzPts val="3000"/>
              <a:buNone/>
              <a:defRPr sz="4000">
                <a:solidFill>
                  <a:srgbClr val="000000"/>
                </a:solidFill>
              </a:defRPr>
            </a:lvl6pPr>
            <a:lvl7pPr lvl="6" algn="ctr" rtl="0">
              <a:spcBef>
                <a:spcPts val="0"/>
              </a:spcBef>
              <a:spcAft>
                <a:spcPts val="0"/>
              </a:spcAft>
              <a:buClr>
                <a:srgbClr val="000000"/>
              </a:buClr>
              <a:buSzPts val="3000"/>
              <a:buNone/>
              <a:defRPr sz="4000">
                <a:solidFill>
                  <a:srgbClr val="000000"/>
                </a:solidFill>
              </a:defRPr>
            </a:lvl7pPr>
            <a:lvl8pPr lvl="7" algn="ctr" rtl="0">
              <a:spcBef>
                <a:spcPts val="0"/>
              </a:spcBef>
              <a:spcAft>
                <a:spcPts val="0"/>
              </a:spcAft>
              <a:buClr>
                <a:srgbClr val="000000"/>
              </a:buClr>
              <a:buSzPts val="3000"/>
              <a:buNone/>
              <a:defRPr sz="4000">
                <a:solidFill>
                  <a:srgbClr val="000000"/>
                </a:solidFill>
              </a:defRPr>
            </a:lvl8pPr>
            <a:lvl9pPr lvl="8" algn="ctr" rtl="0">
              <a:spcBef>
                <a:spcPts val="0"/>
              </a:spcBef>
              <a:spcAft>
                <a:spcPts val="0"/>
              </a:spcAft>
              <a:buClr>
                <a:srgbClr val="000000"/>
              </a:buClr>
              <a:buSzPts val="3000"/>
              <a:buNone/>
              <a:defRPr sz="4000">
                <a:solidFill>
                  <a:srgbClr val="000000"/>
                </a:solidFill>
              </a:defRPr>
            </a:lvl9pPr>
          </a:lstStyle>
          <a:p>
            <a:r>
              <a:rPr lang="es-ES" smtClean="0"/>
              <a:t>Haga clic para modificar el estilo de subtítulo del patrón</a:t>
            </a:r>
            <a:endParaRPr/>
          </a:p>
        </p:txBody>
      </p:sp>
      <p:grpSp>
        <p:nvGrpSpPr>
          <p:cNvPr id="51" name="Google Shape;51;p3"/>
          <p:cNvGrpSpPr/>
          <p:nvPr/>
        </p:nvGrpSpPr>
        <p:grpSpPr>
          <a:xfrm rot="-5400000">
            <a:off x="9941359" y="386673"/>
            <a:ext cx="1631643" cy="2869620"/>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5" name="Google Shape;55;p3"/>
          <p:cNvGrpSpPr/>
          <p:nvPr/>
        </p:nvGrpSpPr>
        <p:grpSpPr>
          <a:xfrm rot="-5400000">
            <a:off x="961385" y="3419782"/>
            <a:ext cx="1475128" cy="3397897"/>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2502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0" name="Google Shape;60;p4"/>
          <p:cNvSpPr/>
          <p:nvPr/>
        </p:nvSpPr>
        <p:spPr>
          <a:xfrm>
            <a:off x="3273067" y="0"/>
            <a:ext cx="5646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4"/>
          <p:cNvSpPr/>
          <p:nvPr/>
        </p:nvSpPr>
        <p:spPr>
          <a:xfrm rot="-5400000">
            <a:off x="5871933" y="6026600"/>
            <a:ext cx="448000" cy="12148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4"/>
          <p:cNvSpPr txBox="1">
            <a:spLocks noGrp="1"/>
          </p:cNvSpPr>
          <p:nvPr>
            <p:ph type="body" idx="1"/>
          </p:nvPr>
        </p:nvSpPr>
        <p:spPr>
          <a:xfrm>
            <a:off x="3797979" y="1100567"/>
            <a:ext cx="4596000" cy="4656800"/>
          </a:xfrm>
          <a:prstGeom prst="rect">
            <a:avLst/>
          </a:prstGeom>
        </p:spPr>
        <p:txBody>
          <a:bodyPr spcFirstLastPara="1" wrap="square" lIns="91425" tIns="91425" rIns="91425" bIns="91425" anchor="ctr" anchorCtr="0">
            <a:noAutofit/>
          </a:bodyPr>
          <a:lstStyle>
            <a:lvl1pPr marL="609585" lvl="0" indent="-507987" algn="ctr" rtl="0">
              <a:lnSpc>
                <a:spcPct val="115000"/>
              </a:lnSpc>
              <a:spcBef>
                <a:spcPts val="800"/>
              </a:spcBef>
              <a:spcAft>
                <a:spcPts val="0"/>
              </a:spcAft>
              <a:buSzPts val="2400"/>
              <a:buChar char="▹"/>
              <a:defRPr i="1"/>
            </a:lvl1pPr>
            <a:lvl2pPr marL="1219170" lvl="1" indent="-507987" algn="ctr" rtl="0">
              <a:lnSpc>
                <a:spcPct val="115000"/>
              </a:lnSpc>
              <a:spcBef>
                <a:spcPts val="0"/>
              </a:spcBef>
              <a:spcAft>
                <a:spcPts val="0"/>
              </a:spcAft>
              <a:buSzPts val="2400"/>
              <a:buChar char="￭"/>
              <a:defRPr i="1"/>
            </a:lvl2pPr>
            <a:lvl3pPr marL="1828754" lvl="2" indent="-507987" algn="ctr" rtl="0">
              <a:lnSpc>
                <a:spcPct val="115000"/>
              </a:lnSpc>
              <a:spcBef>
                <a:spcPts val="0"/>
              </a:spcBef>
              <a:spcAft>
                <a:spcPts val="0"/>
              </a:spcAft>
              <a:buSzPts val="2400"/>
              <a:buChar char="⬝"/>
              <a:defRPr i="1"/>
            </a:lvl3pPr>
            <a:lvl4pPr marL="2438339" lvl="3" indent="-507987" algn="ctr" rtl="0">
              <a:lnSpc>
                <a:spcPct val="115000"/>
              </a:lnSpc>
              <a:spcBef>
                <a:spcPts val="0"/>
              </a:spcBef>
              <a:spcAft>
                <a:spcPts val="0"/>
              </a:spcAft>
              <a:buSzPts val="2400"/>
              <a:buChar char="●"/>
              <a:defRPr i="1"/>
            </a:lvl4pPr>
            <a:lvl5pPr marL="3047924" lvl="4" indent="-507987" algn="ctr" rtl="0">
              <a:lnSpc>
                <a:spcPct val="115000"/>
              </a:lnSpc>
              <a:spcBef>
                <a:spcPts val="0"/>
              </a:spcBef>
              <a:spcAft>
                <a:spcPts val="0"/>
              </a:spcAft>
              <a:buSzPts val="2400"/>
              <a:buChar char="○"/>
              <a:defRPr i="1"/>
            </a:lvl5pPr>
            <a:lvl6pPr marL="3657509" lvl="5" indent="-507987" algn="ctr" rtl="0">
              <a:lnSpc>
                <a:spcPct val="115000"/>
              </a:lnSpc>
              <a:spcBef>
                <a:spcPts val="0"/>
              </a:spcBef>
              <a:spcAft>
                <a:spcPts val="0"/>
              </a:spcAft>
              <a:buSzPts val="2400"/>
              <a:buChar char="■"/>
              <a:defRPr i="1"/>
            </a:lvl6pPr>
            <a:lvl7pPr marL="4267093" lvl="6" indent="-507987" algn="ctr" rtl="0">
              <a:lnSpc>
                <a:spcPct val="115000"/>
              </a:lnSpc>
              <a:spcBef>
                <a:spcPts val="0"/>
              </a:spcBef>
              <a:spcAft>
                <a:spcPts val="0"/>
              </a:spcAft>
              <a:buSzPts val="2400"/>
              <a:buChar char="●"/>
              <a:defRPr i="1"/>
            </a:lvl7pPr>
            <a:lvl8pPr marL="4876678" lvl="7" indent="-507987" algn="ctr" rtl="0">
              <a:lnSpc>
                <a:spcPct val="115000"/>
              </a:lnSpc>
              <a:spcBef>
                <a:spcPts val="0"/>
              </a:spcBef>
              <a:spcAft>
                <a:spcPts val="0"/>
              </a:spcAft>
              <a:buSzPts val="2400"/>
              <a:buChar char="○"/>
              <a:defRPr i="1"/>
            </a:lvl8pPr>
            <a:lvl9pPr marL="5486263" lvl="8" indent="-507987" algn="ctr">
              <a:lnSpc>
                <a:spcPct val="115000"/>
              </a:lnSpc>
              <a:spcBef>
                <a:spcPts val="0"/>
              </a:spcBef>
              <a:spcAft>
                <a:spcPts val="0"/>
              </a:spcAft>
              <a:buSzPts val="2400"/>
              <a:buChar char="■"/>
              <a:defRPr i="1"/>
            </a:lvl9pPr>
          </a:lstStyle>
          <a:p>
            <a:pPr lvl="0"/>
            <a:r>
              <a:rPr lang="es-ES" smtClean="0"/>
              <a:t>Haga clic para modificar el estilo de texto del patrón</a:t>
            </a:r>
          </a:p>
        </p:txBody>
      </p:sp>
      <p:sp>
        <p:nvSpPr>
          <p:cNvPr id="63" name="Google Shape;63;p4"/>
          <p:cNvSpPr txBox="1"/>
          <p:nvPr/>
        </p:nvSpPr>
        <p:spPr>
          <a:xfrm>
            <a:off x="4791200" y="258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rgbClr val="A5B0FE"/>
                </a:solidFill>
                <a:latin typeface="Work Sans"/>
                <a:ea typeface="Work Sans"/>
                <a:cs typeface="Work Sans"/>
                <a:sym typeface="Work Sans"/>
              </a:rPr>
              <a:t>“</a:t>
            </a:r>
            <a:endParaRPr sz="96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5488533" y="6410000"/>
            <a:ext cx="1214800" cy="448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0BDB35A-96B1-4898-9F08-8AA6A604E0E3}" type="slidenum">
              <a:rPr lang="es-CO" smtClean="0"/>
              <a:t>‹Nº›</a:t>
            </a:fld>
            <a:endParaRPr lang="es-CO"/>
          </a:p>
        </p:txBody>
      </p:sp>
      <p:grpSp>
        <p:nvGrpSpPr>
          <p:cNvPr id="65" name="Google Shape;65;p4"/>
          <p:cNvGrpSpPr/>
          <p:nvPr/>
        </p:nvGrpSpPr>
        <p:grpSpPr>
          <a:xfrm>
            <a:off x="9169267" y="4453501"/>
            <a:ext cx="3022733" cy="2404500"/>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8" name="Google Shape;78;p4"/>
          <p:cNvGrpSpPr/>
          <p:nvPr/>
        </p:nvGrpSpPr>
        <p:grpSpPr>
          <a:xfrm>
            <a:off x="0" y="0"/>
            <a:ext cx="3022584" cy="2338933"/>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2452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4" name="Google Shape;84;p5"/>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txBox="1">
            <a:spLocks noGrp="1"/>
          </p:cNvSpPr>
          <p:nvPr>
            <p:ph type="sldNum" idx="12"/>
          </p:nvPr>
        </p:nvSpPr>
        <p:spPr>
          <a:xfrm>
            <a:off x="11744000" y="2944372"/>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0BDB35A-96B1-4898-9F08-8AA6A604E0E3}" type="slidenum">
              <a:rPr lang="es-CO" smtClean="0"/>
              <a:t>‹Nº›</a:t>
            </a:fld>
            <a:endParaRPr lang="es-CO"/>
          </a:p>
        </p:txBody>
      </p:sp>
      <p:sp>
        <p:nvSpPr>
          <p:cNvPr id="86" name="Google Shape;86;p5"/>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smtClean="0"/>
              <a:t>Haga clic para modificar el estilo de título del patrón</a:t>
            </a:r>
            <a:endParaRPr/>
          </a:p>
        </p:txBody>
      </p:sp>
      <p:sp>
        <p:nvSpPr>
          <p:cNvPr id="88" name="Google Shape;88;p5"/>
          <p:cNvSpPr txBox="1">
            <a:spLocks noGrp="1"/>
          </p:cNvSpPr>
          <p:nvPr>
            <p:ph type="body" idx="1"/>
          </p:nvPr>
        </p:nvSpPr>
        <p:spPr>
          <a:xfrm>
            <a:off x="609600" y="2209800"/>
            <a:ext cx="6851600" cy="424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s-ES" smtClean="0"/>
              <a:t>Haga clic para modificar el estilo de texto del patrón</a:t>
            </a:r>
          </a:p>
        </p:txBody>
      </p:sp>
      <p:grpSp>
        <p:nvGrpSpPr>
          <p:cNvPr id="89" name="Google Shape;89;p5"/>
          <p:cNvGrpSpPr/>
          <p:nvPr/>
        </p:nvGrpSpPr>
        <p:grpSpPr>
          <a:xfrm>
            <a:off x="8562987" y="-83"/>
            <a:ext cx="2203300" cy="302700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9" name="Google Shape;99;p5"/>
          <p:cNvGrpSpPr/>
          <p:nvPr/>
        </p:nvGrpSpPr>
        <p:grpSpPr>
          <a:xfrm>
            <a:off x="9474851" y="3566485"/>
            <a:ext cx="2068116" cy="3291500"/>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9696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1"/>
        <p:cNvGrpSpPr/>
        <p:nvPr/>
      </p:nvGrpSpPr>
      <p:grpSpPr>
        <a:xfrm>
          <a:off x="0" y="0"/>
          <a:ext cx="0" cy="0"/>
          <a:chOff x="0" y="0"/>
          <a:chExt cx="0" cy="0"/>
        </a:xfrm>
      </p:grpSpPr>
      <p:sp>
        <p:nvSpPr>
          <p:cNvPr id="112" name="Google Shape;112;p6"/>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6"/>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6"/>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smtClean="0"/>
              <a:t>Haga clic para modificar el estilo de título del patrón</a:t>
            </a:r>
            <a:endParaRPr/>
          </a:p>
        </p:txBody>
      </p:sp>
      <p:sp>
        <p:nvSpPr>
          <p:cNvPr id="115" name="Google Shape;115;p6"/>
          <p:cNvSpPr txBox="1">
            <a:spLocks noGrp="1"/>
          </p:cNvSpPr>
          <p:nvPr>
            <p:ph type="body" idx="1"/>
          </p:nvPr>
        </p:nvSpPr>
        <p:spPr>
          <a:xfrm>
            <a:off x="609600" y="2229733"/>
            <a:ext cx="3325600" cy="42068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s-ES" smtClean="0"/>
              <a:t>Haga clic para modificar el estilo de texto del patrón</a:t>
            </a:r>
          </a:p>
        </p:txBody>
      </p:sp>
      <p:sp>
        <p:nvSpPr>
          <p:cNvPr id="116" name="Google Shape;116;p6"/>
          <p:cNvSpPr txBox="1">
            <a:spLocks noGrp="1"/>
          </p:cNvSpPr>
          <p:nvPr>
            <p:ph type="body" idx="2"/>
          </p:nvPr>
        </p:nvSpPr>
        <p:spPr>
          <a:xfrm>
            <a:off x="4135536" y="2229733"/>
            <a:ext cx="3325600" cy="42068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s-ES" smtClean="0"/>
              <a:t>Haga clic para modificar el estilo de texto del patrón</a:t>
            </a:r>
          </a:p>
        </p:txBody>
      </p:sp>
      <p:sp>
        <p:nvSpPr>
          <p:cNvPr id="117" name="Google Shape;117;p6"/>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0BDB35A-96B1-4898-9F08-8AA6A604E0E3}" type="slidenum">
              <a:rPr lang="es-CO" smtClean="0"/>
              <a:t>‹Nº›</a:t>
            </a:fld>
            <a:endParaRPr lang="es-CO"/>
          </a:p>
        </p:txBody>
      </p:sp>
      <p:grpSp>
        <p:nvGrpSpPr>
          <p:cNvPr id="118" name="Google Shape;118;p6"/>
          <p:cNvGrpSpPr/>
          <p:nvPr/>
        </p:nvGrpSpPr>
        <p:grpSpPr>
          <a:xfrm>
            <a:off x="8652201" y="0"/>
            <a:ext cx="2510300" cy="32616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2" name="Google Shape;132;p6"/>
          <p:cNvGrpSpPr/>
          <p:nvPr/>
        </p:nvGrpSpPr>
        <p:grpSpPr>
          <a:xfrm>
            <a:off x="8651933" y="4375184"/>
            <a:ext cx="2865851" cy="24828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7787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3"/>
        <p:cNvGrpSpPr/>
        <p:nvPr/>
      </p:nvGrpSpPr>
      <p:grpSpPr>
        <a:xfrm>
          <a:off x="0" y="0"/>
          <a:ext cx="0" cy="0"/>
          <a:chOff x="0" y="0"/>
          <a:chExt cx="0" cy="0"/>
        </a:xfrm>
      </p:grpSpPr>
      <p:sp>
        <p:nvSpPr>
          <p:cNvPr id="184" name="Google Shape;184;p8"/>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8"/>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8"/>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smtClean="0"/>
              <a:t>Haga clic para modificar el estilo de título del patrón</a:t>
            </a:r>
            <a:endParaRPr/>
          </a:p>
        </p:txBody>
      </p:sp>
      <p:sp>
        <p:nvSpPr>
          <p:cNvPr id="187" name="Google Shape;187;p8"/>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0BDB35A-96B1-4898-9F08-8AA6A604E0E3}" type="slidenum">
              <a:rPr lang="es-CO" smtClean="0"/>
              <a:t>‹Nº›</a:t>
            </a:fld>
            <a:endParaRPr lang="es-CO"/>
          </a:p>
        </p:txBody>
      </p:sp>
      <p:grpSp>
        <p:nvGrpSpPr>
          <p:cNvPr id="188" name="Google Shape;188;p8"/>
          <p:cNvGrpSpPr/>
          <p:nvPr/>
        </p:nvGrpSpPr>
        <p:grpSpPr>
          <a:xfrm>
            <a:off x="8943918" y="3930667"/>
            <a:ext cx="2309433" cy="2927317"/>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7" name="Google Shape;207;p8"/>
          <p:cNvGrpSpPr/>
          <p:nvPr/>
        </p:nvGrpSpPr>
        <p:grpSpPr>
          <a:xfrm rot="10800000">
            <a:off x="8691851" y="-15"/>
            <a:ext cx="2068116" cy="3291500"/>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0262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19"/>
        <p:cNvGrpSpPr/>
        <p:nvPr/>
      </p:nvGrpSpPr>
      <p:grpSpPr>
        <a:xfrm>
          <a:off x="0" y="0"/>
          <a:ext cx="0" cy="0"/>
          <a:chOff x="0" y="0"/>
          <a:chExt cx="0" cy="0"/>
        </a:xfrm>
      </p:grpSpPr>
      <p:sp>
        <p:nvSpPr>
          <p:cNvPr id="220" name="Google Shape;220;p9"/>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9"/>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9"/>
          <p:cNvSpPr txBox="1">
            <a:spLocks noGrp="1"/>
          </p:cNvSpPr>
          <p:nvPr>
            <p:ph type="body" idx="1"/>
          </p:nvPr>
        </p:nvSpPr>
        <p:spPr>
          <a:xfrm>
            <a:off x="8521000" y="586000"/>
            <a:ext cx="2830000" cy="5685600"/>
          </a:xfrm>
          <a:prstGeom prst="rect">
            <a:avLst/>
          </a:prstGeom>
        </p:spPr>
        <p:txBody>
          <a:bodyPr spcFirstLastPara="1" wrap="square" lIns="91425" tIns="91425" rIns="91425" bIns="91425" anchor="ctr" anchorCtr="0">
            <a:noAutofit/>
          </a:bodyPr>
          <a:lstStyle>
            <a:lvl1pPr marL="609585" lvl="0" indent="-304792">
              <a:spcBef>
                <a:spcPts val="480"/>
              </a:spcBef>
              <a:spcAft>
                <a:spcPts val="0"/>
              </a:spcAft>
              <a:buClr>
                <a:srgbClr val="FFFFFF"/>
              </a:buClr>
              <a:buSzPts val="1800"/>
              <a:buNone/>
              <a:defRPr sz="2400">
                <a:solidFill>
                  <a:srgbClr val="FFFFFF"/>
                </a:solidFill>
              </a:defRPr>
            </a:lvl1pPr>
          </a:lstStyle>
          <a:p>
            <a:pPr lvl="0"/>
            <a:r>
              <a:rPr lang="es-ES" smtClean="0"/>
              <a:t>Haga clic para modificar el estilo de texto del patrón</a:t>
            </a:r>
          </a:p>
        </p:txBody>
      </p:sp>
      <p:sp>
        <p:nvSpPr>
          <p:cNvPr id="223" name="Google Shape;223;p9"/>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0BDB35A-96B1-4898-9F08-8AA6A604E0E3}" type="slidenum">
              <a:rPr lang="es-CO" smtClean="0"/>
              <a:t>‹Nº›</a:t>
            </a:fld>
            <a:endParaRPr lang="es-CO"/>
          </a:p>
        </p:txBody>
      </p:sp>
    </p:spTree>
    <p:extLst>
      <p:ext uri="{BB962C8B-B14F-4D97-AF65-F5344CB8AC3E}">
        <p14:creationId xmlns:p14="http://schemas.microsoft.com/office/powerpoint/2010/main" val="319943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type="blank">
  <p:cSld name="Blank half">
    <p:spTree>
      <p:nvGrpSpPr>
        <p:cNvPr id="1" name="Shape 224"/>
        <p:cNvGrpSpPr/>
        <p:nvPr/>
      </p:nvGrpSpPr>
      <p:grpSpPr>
        <a:xfrm>
          <a:off x="0" y="0"/>
          <a:ext cx="0" cy="0"/>
          <a:chOff x="0" y="0"/>
          <a:chExt cx="0" cy="0"/>
        </a:xfrm>
      </p:grpSpPr>
      <p:sp>
        <p:nvSpPr>
          <p:cNvPr id="225" name="Google Shape;225;p10"/>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10"/>
          <p:cNvSpPr/>
          <p:nvPr/>
        </p:nvSpPr>
        <p:spPr>
          <a:xfrm>
            <a:off x="0" y="0"/>
            <a:ext cx="6088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0"/>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0BDB35A-96B1-4898-9F08-8AA6A604E0E3}" type="slidenum">
              <a:rPr lang="es-CO" smtClean="0"/>
              <a:t>‹Nº›</a:t>
            </a:fld>
            <a:endParaRPr lang="es-CO"/>
          </a:p>
        </p:txBody>
      </p:sp>
    </p:spTree>
    <p:extLst>
      <p:ext uri="{BB962C8B-B14F-4D97-AF65-F5344CB8AC3E}">
        <p14:creationId xmlns:p14="http://schemas.microsoft.com/office/powerpoint/2010/main" val="291082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hird">
  <p:cSld name="Blank third">
    <p:spTree>
      <p:nvGrpSpPr>
        <p:cNvPr id="1" name="Shape 228"/>
        <p:cNvGrpSpPr/>
        <p:nvPr/>
      </p:nvGrpSpPr>
      <p:grpSpPr>
        <a:xfrm>
          <a:off x="0" y="0"/>
          <a:ext cx="0" cy="0"/>
          <a:chOff x="0" y="0"/>
          <a:chExt cx="0" cy="0"/>
        </a:xfrm>
      </p:grpSpPr>
      <p:sp>
        <p:nvSpPr>
          <p:cNvPr id="229" name="Google Shape;229;p11"/>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11"/>
          <p:cNvSpPr/>
          <p:nvPr/>
        </p:nvSpPr>
        <p:spPr>
          <a:xfrm flipH="1">
            <a:off x="0" y="0"/>
            <a:ext cx="4064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1"/>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BDB35A-96B1-4898-9F08-8AA6A604E0E3}" type="slidenum">
              <a:rPr lang="es-CO" smtClean="0"/>
              <a:t>‹Nº›</a:t>
            </a:fld>
            <a:endParaRPr lang="es-CO"/>
          </a:p>
        </p:txBody>
      </p:sp>
    </p:spTree>
    <p:extLst>
      <p:ext uri="{BB962C8B-B14F-4D97-AF65-F5344CB8AC3E}">
        <p14:creationId xmlns:p14="http://schemas.microsoft.com/office/powerpoint/2010/main" val="58507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82633"/>
            <a:ext cx="68516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609600" y="2209800"/>
            <a:ext cx="6851600" cy="424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744000" y="2944233"/>
            <a:ext cx="448000" cy="969600"/>
          </a:xfrm>
          <a:prstGeom prst="rect">
            <a:avLst/>
          </a:prstGeom>
          <a:noFill/>
          <a:ln>
            <a:noFill/>
          </a:ln>
        </p:spPr>
        <p:txBody>
          <a:bodyPr spcFirstLastPara="1" wrap="square" lIns="91425" tIns="91425" rIns="91425" bIns="91425" anchor="ctr" anchorCtr="0">
            <a:noAutofit/>
          </a:bodyPr>
          <a:lstStyle>
            <a:lvl1pPr lvl="0" algn="ctr">
              <a:buNone/>
              <a:defRPr sz="1333">
                <a:solidFill>
                  <a:schemeClr val="lt1"/>
                </a:solidFill>
                <a:latin typeface="Barlow"/>
                <a:ea typeface="Barlow"/>
                <a:cs typeface="Barlow"/>
                <a:sym typeface="Barlow"/>
              </a:defRPr>
            </a:lvl1pPr>
            <a:lvl2pPr lvl="1" algn="ctr">
              <a:buNone/>
              <a:defRPr sz="1333">
                <a:solidFill>
                  <a:schemeClr val="lt1"/>
                </a:solidFill>
                <a:latin typeface="Barlow"/>
                <a:ea typeface="Barlow"/>
                <a:cs typeface="Barlow"/>
                <a:sym typeface="Barlow"/>
              </a:defRPr>
            </a:lvl2pPr>
            <a:lvl3pPr lvl="2" algn="ctr">
              <a:buNone/>
              <a:defRPr sz="1333">
                <a:solidFill>
                  <a:schemeClr val="lt1"/>
                </a:solidFill>
                <a:latin typeface="Barlow"/>
                <a:ea typeface="Barlow"/>
                <a:cs typeface="Barlow"/>
                <a:sym typeface="Barlow"/>
              </a:defRPr>
            </a:lvl3pPr>
            <a:lvl4pPr lvl="3" algn="ctr">
              <a:buNone/>
              <a:defRPr sz="1333">
                <a:solidFill>
                  <a:schemeClr val="lt1"/>
                </a:solidFill>
                <a:latin typeface="Barlow"/>
                <a:ea typeface="Barlow"/>
                <a:cs typeface="Barlow"/>
                <a:sym typeface="Barlow"/>
              </a:defRPr>
            </a:lvl4pPr>
            <a:lvl5pPr lvl="4" algn="ctr">
              <a:buNone/>
              <a:defRPr sz="1333">
                <a:solidFill>
                  <a:schemeClr val="lt1"/>
                </a:solidFill>
                <a:latin typeface="Barlow"/>
                <a:ea typeface="Barlow"/>
                <a:cs typeface="Barlow"/>
                <a:sym typeface="Barlow"/>
              </a:defRPr>
            </a:lvl5pPr>
            <a:lvl6pPr lvl="5" algn="ctr">
              <a:buNone/>
              <a:defRPr sz="1333">
                <a:solidFill>
                  <a:schemeClr val="lt1"/>
                </a:solidFill>
                <a:latin typeface="Barlow"/>
                <a:ea typeface="Barlow"/>
                <a:cs typeface="Barlow"/>
                <a:sym typeface="Barlow"/>
              </a:defRPr>
            </a:lvl6pPr>
            <a:lvl7pPr lvl="6" algn="ctr">
              <a:buNone/>
              <a:defRPr sz="1333">
                <a:solidFill>
                  <a:schemeClr val="lt1"/>
                </a:solidFill>
                <a:latin typeface="Barlow"/>
                <a:ea typeface="Barlow"/>
                <a:cs typeface="Barlow"/>
                <a:sym typeface="Barlow"/>
              </a:defRPr>
            </a:lvl7pPr>
            <a:lvl8pPr lvl="7" algn="ctr">
              <a:buNone/>
              <a:defRPr sz="1333">
                <a:solidFill>
                  <a:schemeClr val="lt1"/>
                </a:solidFill>
                <a:latin typeface="Barlow"/>
                <a:ea typeface="Barlow"/>
                <a:cs typeface="Barlow"/>
                <a:sym typeface="Barlow"/>
              </a:defRPr>
            </a:lvl8pPr>
            <a:lvl9pPr lvl="8" algn="ctr">
              <a:buNone/>
              <a:defRPr sz="1333">
                <a:solidFill>
                  <a:schemeClr val="lt1"/>
                </a:solidFill>
                <a:latin typeface="Barlow"/>
                <a:ea typeface="Barlow"/>
                <a:cs typeface="Barlow"/>
                <a:sym typeface="Barlow"/>
              </a:defRPr>
            </a:lvl9pPr>
          </a:lstStyle>
          <a:p>
            <a:fld id="{60BDB35A-96B1-4898-9F08-8AA6A604E0E3}" type="slidenum">
              <a:rPr lang="es-CO" smtClean="0"/>
              <a:t>‹Nº›</a:t>
            </a:fld>
            <a:endParaRPr lang="es-CO"/>
          </a:p>
        </p:txBody>
      </p:sp>
    </p:spTree>
    <p:extLst>
      <p:ext uri="{BB962C8B-B14F-4D97-AF65-F5344CB8AC3E}">
        <p14:creationId xmlns:p14="http://schemas.microsoft.com/office/powerpoint/2010/main" val="32173976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830033" y="2655767"/>
            <a:ext cx="6532000" cy="1546400"/>
          </a:xfrm>
          <a:prstGeom prst="rect">
            <a:avLst/>
          </a:prstGeom>
        </p:spPr>
        <p:txBody>
          <a:bodyPr spcFirstLastPara="1" wrap="square" lIns="121900" tIns="121900" rIns="121900" bIns="121900" anchor="ctr" anchorCtr="0">
            <a:noAutofit/>
          </a:bodyPr>
          <a:lstStyle/>
          <a:p>
            <a:r>
              <a:rPr lang="en" smtClean="0"/>
              <a:t>Teoria de inventarios, segunda parte</a:t>
            </a:r>
            <a:endParaRPr dirty="0"/>
          </a:p>
        </p:txBody>
      </p:sp>
      <p:sp>
        <p:nvSpPr>
          <p:cNvPr id="3" name="CuadroTexto 2"/>
          <p:cNvSpPr txBox="1"/>
          <p:nvPr/>
        </p:nvSpPr>
        <p:spPr>
          <a:xfrm>
            <a:off x="3193960" y="5009882"/>
            <a:ext cx="6014434" cy="923330"/>
          </a:xfrm>
          <a:prstGeom prst="rect">
            <a:avLst/>
          </a:prstGeom>
          <a:noFill/>
        </p:spPr>
        <p:txBody>
          <a:bodyPr wrap="square" rtlCol="0">
            <a:spAutoFit/>
          </a:bodyPr>
          <a:lstStyle/>
          <a:p>
            <a:pPr algn="ctr"/>
            <a:r>
              <a:rPr lang="es-CO" dirty="0"/>
              <a:t>Daniel Medina Sánchez – 20152020046</a:t>
            </a:r>
          </a:p>
          <a:p>
            <a:pPr algn="ctr"/>
            <a:r>
              <a:rPr lang="es-CO" dirty="0"/>
              <a:t>Anderson </a:t>
            </a:r>
            <a:r>
              <a:rPr lang="es-CO" dirty="0" err="1"/>
              <a:t>Jefrey</a:t>
            </a:r>
            <a:r>
              <a:rPr lang="es-CO" dirty="0"/>
              <a:t> López Jiménez -- 20162020424</a:t>
            </a:r>
          </a:p>
          <a:p>
            <a:pPr algn="ctr"/>
            <a:r>
              <a:rPr lang="es-CO" dirty="0"/>
              <a:t>Kevin Santiago García Cuellar -- 20181020074</a:t>
            </a:r>
          </a:p>
        </p:txBody>
      </p:sp>
    </p:spTree>
    <p:extLst>
      <p:ext uri="{BB962C8B-B14F-4D97-AF65-F5344CB8AC3E}">
        <p14:creationId xmlns:p14="http://schemas.microsoft.com/office/powerpoint/2010/main" val="337734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609600" y="528034"/>
            <a:ext cx="3325600" cy="5908499"/>
          </a:xfrm>
        </p:spPr>
        <p:txBody>
          <a:bodyPr/>
          <a:lstStyle/>
          <a:p>
            <a:pPr marL="152396" indent="0" algn="just">
              <a:buNone/>
            </a:pPr>
            <a:r>
              <a:rPr lang="es-CO" sz="1400" dirty="0"/>
              <a:t>S</a:t>
            </a:r>
            <a:r>
              <a:rPr lang="es-CO" sz="1400" dirty="0" smtClean="0"/>
              <a:t>e </a:t>
            </a:r>
            <a:r>
              <a:rPr lang="es-CO" sz="1400" dirty="0"/>
              <a:t>ha realizado una cantidad considerable de investigación </a:t>
            </a:r>
            <a:r>
              <a:rPr lang="es-CO" sz="1400" dirty="0" smtClean="0"/>
              <a:t>innovadora, </a:t>
            </a:r>
            <a:r>
              <a:rPr lang="es-CO" sz="1400" dirty="0"/>
              <a:t>que </a:t>
            </a:r>
            <a:r>
              <a:rPr lang="es-CO" sz="1400" dirty="0" smtClean="0"/>
              <a:t>se pueden </a:t>
            </a:r>
            <a:r>
              <a:rPr lang="es-CO" sz="1400" dirty="0"/>
              <a:t>rastrear hasta mediados del siglo </a:t>
            </a:r>
            <a:r>
              <a:rPr lang="es-CO" sz="1400" dirty="0" smtClean="0"/>
              <a:t>xx </a:t>
            </a:r>
            <a:r>
              <a:rPr lang="es-CO" sz="1400" dirty="0"/>
              <a:t>para desarrollar modelos de inventarios de </a:t>
            </a:r>
            <a:r>
              <a:rPr lang="es-CO" sz="1400" dirty="0" smtClean="0"/>
              <a:t>escalones múltiples manejables</a:t>
            </a:r>
          </a:p>
          <a:p>
            <a:pPr marL="152396" indent="0" algn="just">
              <a:buNone/>
            </a:pPr>
            <a:r>
              <a:rPr lang="es-CO" sz="1400" dirty="0" err="1"/>
              <a:t>Equipment</a:t>
            </a:r>
            <a:r>
              <a:rPr lang="es-CO" sz="1400" dirty="0"/>
              <a:t> de </a:t>
            </a:r>
            <a:r>
              <a:rPr lang="es-CO" sz="1400" dirty="0" err="1"/>
              <a:t>Deere</a:t>
            </a:r>
            <a:r>
              <a:rPr lang="es-CO" sz="1400" dirty="0"/>
              <a:t> enviaba sus inventarios a sus distribuidores, cobraba las ganancias y vivía con la esperanza de que sus distribuidores tuvieran los productos que los clientes demandaban para vendérselos en el momento preciso. Sin embargo, en 2001 la división tenía una razón inventario/ventas anuales de 58% con base en los inventarios propios y de sus distribuidores, por lo que los costos por inventarios escaparon con rapidez de </a:t>
            </a:r>
            <a:r>
              <a:rPr lang="es-CO" sz="1400" dirty="0" smtClean="0"/>
              <a:t>control</a:t>
            </a:r>
          </a:p>
          <a:p>
            <a:pPr marL="152396" indent="0" algn="just">
              <a:buNone/>
            </a:pPr>
            <a:r>
              <a:rPr lang="es-CO" sz="1400" dirty="0"/>
              <a:t>Irónicamente, aunque los distribuidores tenían inventarios muy grandes, a menudo no contaban con los productos que los clientes necesitaban.</a:t>
            </a:r>
          </a:p>
        </p:txBody>
      </p:sp>
      <p:sp>
        <p:nvSpPr>
          <p:cNvPr id="4" name="Marcador de texto 3"/>
          <p:cNvSpPr>
            <a:spLocks noGrp="1"/>
          </p:cNvSpPr>
          <p:nvPr>
            <p:ph type="body" idx="2"/>
          </p:nvPr>
        </p:nvSpPr>
        <p:spPr>
          <a:xfrm>
            <a:off x="4135536" y="528034"/>
            <a:ext cx="3325600" cy="5908499"/>
          </a:xfrm>
        </p:spPr>
        <p:txBody>
          <a:bodyPr/>
          <a:lstStyle/>
          <a:p>
            <a:pPr marL="152396" indent="0" algn="just">
              <a:buNone/>
            </a:pPr>
            <a:r>
              <a:rPr lang="es-CO" sz="1400" dirty="0"/>
              <a:t/>
            </a:r>
            <a:br>
              <a:rPr lang="es-CO" sz="1400" dirty="0"/>
            </a:br>
            <a:r>
              <a:rPr lang="es-CO" sz="1400" dirty="0"/>
              <a:t>Los gerentes de la cadena de suministro de la empresa debían reducir los niveles de inventarios y, a la vez, mejorar la disponibilidad del producto y la </a:t>
            </a:r>
            <a:r>
              <a:rPr lang="es-CO" sz="1400" dirty="0" smtClean="0"/>
              <a:t>eficiencia </a:t>
            </a:r>
            <a:r>
              <a:rPr lang="es-CO" sz="1400" dirty="0"/>
              <a:t>en la entrega</a:t>
            </a:r>
            <a:r>
              <a:rPr lang="es-CO" sz="1400" dirty="0" smtClean="0"/>
              <a:t>.</a:t>
            </a:r>
            <a:r>
              <a:rPr lang="es-CO" sz="1400" dirty="0"/>
              <a:t/>
            </a:r>
            <a:br>
              <a:rPr lang="es-CO" sz="1400" dirty="0"/>
            </a:br>
            <a:endParaRPr lang="es-CO" sz="1400" dirty="0" smtClean="0"/>
          </a:p>
          <a:p>
            <a:pPr marL="152396" indent="0" algn="just">
              <a:buNone/>
            </a:pPr>
            <a:r>
              <a:rPr lang="es-CO" sz="1400" dirty="0" smtClean="0"/>
              <a:t>Habían </a:t>
            </a:r>
            <a:r>
              <a:rPr lang="es-CO" sz="1400" dirty="0"/>
              <a:t>leído acerca de los éxitos de otras compañías en la optimización de inventarios en la revista </a:t>
            </a:r>
            <a:r>
              <a:rPr lang="es-CO" sz="1400" dirty="0" err="1"/>
              <a:t>Fortune</a:t>
            </a:r>
            <a:r>
              <a:rPr lang="es-CO" sz="1400" dirty="0"/>
              <a:t>, por lo que contrataron a una </a:t>
            </a:r>
            <a:r>
              <a:rPr lang="es-CO" sz="1400" dirty="0" smtClean="0"/>
              <a:t>firma </a:t>
            </a:r>
            <a:r>
              <a:rPr lang="es-CO" sz="1400" dirty="0"/>
              <a:t>líder en consultoría en IO para cumplir con este reto. </a:t>
            </a:r>
            <a:endParaRPr lang="es-CO" sz="1400" dirty="0" smtClean="0"/>
          </a:p>
          <a:p>
            <a:pPr marL="152396" indent="0" algn="just">
              <a:buNone/>
            </a:pPr>
            <a:r>
              <a:rPr lang="es-CO" sz="1400" dirty="0" smtClean="0"/>
              <a:t>Con </a:t>
            </a:r>
            <a:r>
              <a:rPr lang="es-CO" sz="1400" dirty="0"/>
              <a:t>300 productos, 2 500 distribuidores en Norteamérica, cinco plantas y sus bodegas correspondientes, siete bodegas en Europa y varios depósitos de consignación de minoristas, la coordinación y optimización de la cadena de suministro de C&amp;CE era, en realidad, un verdadero desafío.</a:t>
            </a:r>
            <a:endParaRPr lang="es-CO" sz="1400" dirty="0"/>
          </a:p>
        </p:txBody>
      </p:sp>
    </p:spTree>
    <p:extLst>
      <p:ext uri="{BB962C8B-B14F-4D97-AF65-F5344CB8AC3E}">
        <p14:creationId xmlns:p14="http://schemas.microsoft.com/office/powerpoint/2010/main" val="121186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ESTOCÁSTICO CON REVISIÓN CONTINUA</a:t>
            </a:r>
          </a:p>
        </p:txBody>
      </p:sp>
      <p:sp>
        <p:nvSpPr>
          <p:cNvPr id="3" name="Marcador de texto 2"/>
          <p:cNvSpPr>
            <a:spLocks noGrp="1"/>
          </p:cNvSpPr>
          <p:nvPr>
            <p:ph type="body" idx="1"/>
          </p:nvPr>
        </p:nvSpPr>
        <p:spPr/>
        <p:txBody>
          <a:bodyPr/>
          <a:lstStyle/>
          <a:p>
            <a:pPr marL="101598" indent="0" algn="just">
              <a:buNone/>
            </a:pPr>
            <a:r>
              <a:rPr lang="es-CO" sz="2200" dirty="0"/>
              <a:t>El método tradicional para implantar un sistema de inventarios de revisión continua consistía en usar un sistema de dos contenedores. Todas las unidades de cierto producto se colocaban en dos contenedores. La capacidad de uno era igual al punto de </a:t>
            </a:r>
            <a:r>
              <a:rPr lang="es-CO" sz="2200" dirty="0" err="1"/>
              <a:t>reorden</a:t>
            </a:r>
            <a:r>
              <a:rPr lang="es-CO" sz="2200" dirty="0"/>
              <a:t>. Las unidades se extraían primero del otro contenedor. Entonces, cuando este segundo contenedor se vaciaba, se activaba la señal para colocar una orden. Durante el tiempo de entrega hasta que se recibía la orden, las unidades se extraían del primer contenedor</a:t>
            </a:r>
          </a:p>
        </p:txBody>
      </p:sp>
    </p:spTree>
    <p:extLst>
      <p:ext uri="{BB962C8B-B14F-4D97-AF65-F5344CB8AC3E}">
        <p14:creationId xmlns:p14="http://schemas.microsoft.com/office/powerpoint/2010/main" val="416327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609600" y="579549"/>
            <a:ext cx="3325600" cy="5856984"/>
          </a:xfrm>
        </p:spPr>
        <p:txBody>
          <a:bodyPr/>
          <a:lstStyle/>
          <a:p>
            <a:pPr marL="152396" indent="0" algn="just">
              <a:buNone/>
            </a:pPr>
            <a:r>
              <a:rPr lang="es-CO" sz="1600" dirty="0"/>
              <a:t>En años más recientes, los sistemas de dos contenedores han sido sustituidos por sistemas de inventarios computarizados. Se hace un registro electrónico de cada adición al inventario y cada venta que ocasiona una salida, y la computadora siempre tiene el nivel actual del inventario</a:t>
            </a:r>
            <a:r>
              <a:rPr lang="es-CO" sz="1600" dirty="0" smtClean="0"/>
              <a:t>.</a:t>
            </a:r>
          </a:p>
          <a:p>
            <a:pPr marL="152396" indent="0" algn="just">
              <a:buNone/>
            </a:pPr>
            <a:endParaRPr lang="es-CO" sz="1600" dirty="0"/>
          </a:p>
          <a:p>
            <a:pPr marL="152396" indent="0" algn="just">
              <a:buNone/>
            </a:pPr>
            <a:r>
              <a:rPr lang="es-CO" sz="1600" dirty="0" smtClean="0"/>
              <a:t> Por </a:t>
            </a:r>
            <a:r>
              <a:rPr lang="es-CO" sz="1600" dirty="0"/>
              <a:t>ejemplo, </a:t>
            </a:r>
            <a:r>
              <a:rPr lang="es-CO" sz="1600" dirty="0" smtClean="0"/>
              <a:t>la lectura </a:t>
            </a:r>
            <a:r>
              <a:rPr lang="es-CO" sz="1600" dirty="0"/>
              <a:t>de códigos de las cajas registradoras de las tiendas detallan por un lado las compras y por el otro registran la venta de productos para ajustar los niveles de </a:t>
            </a:r>
            <a:r>
              <a:rPr lang="es-CO" sz="1600" dirty="0" smtClean="0"/>
              <a:t>inventario.</a:t>
            </a:r>
          </a:p>
          <a:p>
            <a:pPr marL="152396" indent="0" algn="just">
              <a:buNone/>
            </a:pPr>
            <a:endParaRPr lang="es-CO" sz="1600" dirty="0"/>
          </a:p>
        </p:txBody>
      </p:sp>
      <p:sp>
        <p:nvSpPr>
          <p:cNvPr id="4" name="Marcador de texto 3"/>
          <p:cNvSpPr>
            <a:spLocks noGrp="1"/>
          </p:cNvSpPr>
          <p:nvPr>
            <p:ph type="body" idx="2"/>
          </p:nvPr>
        </p:nvSpPr>
        <p:spPr>
          <a:xfrm>
            <a:off x="4135536" y="579549"/>
            <a:ext cx="3325600" cy="5856984"/>
          </a:xfrm>
        </p:spPr>
        <p:txBody>
          <a:bodyPr/>
          <a:lstStyle/>
          <a:p>
            <a:pPr marL="152396" indent="0" algn="just">
              <a:buNone/>
            </a:pPr>
            <a:r>
              <a:rPr lang="es-CO" sz="1600" dirty="0"/>
              <a:t>La computadora envía una orden en cuanto el nivel de inventario llega al punto de </a:t>
            </a:r>
            <a:r>
              <a:rPr lang="es-CO" sz="1600" dirty="0" err="1"/>
              <a:t>reorden</a:t>
            </a:r>
            <a:r>
              <a:rPr lang="es-CO" sz="1600" dirty="0"/>
              <a:t>. Se dispone de varios paquetes de software excelentes para implantar sistemas de inventarios de este tipo</a:t>
            </a:r>
            <a:r>
              <a:rPr lang="es-CO" sz="1600" dirty="0" smtClean="0"/>
              <a:t>.</a:t>
            </a:r>
          </a:p>
          <a:p>
            <a:pPr marL="152396" indent="0" algn="just">
              <a:buNone/>
            </a:pPr>
            <a:endParaRPr lang="es-CO" sz="1600" dirty="0"/>
          </a:p>
          <a:p>
            <a:pPr marL="152396" indent="0" algn="just">
              <a:buNone/>
            </a:pPr>
            <a:r>
              <a:rPr lang="es-CO" sz="1600" dirty="0" smtClean="0"/>
              <a:t> </a:t>
            </a:r>
            <a:r>
              <a:rPr lang="es-CO" sz="1600" dirty="0"/>
              <a:t>Debido al extenso uso de las computadoras para la administración de inventarios moderna, cada vez se utilizan más los sistemas de revisión continua de productos </a:t>
            </a:r>
            <a:r>
              <a:rPr lang="es-CO" sz="1600" dirty="0" err="1"/>
              <a:t>sufi</a:t>
            </a:r>
            <a:r>
              <a:rPr lang="es-CO" sz="1600" dirty="0"/>
              <a:t> </a:t>
            </a:r>
            <a:r>
              <a:rPr lang="es-CO" sz="1600" dirty="0" err="1"/>
              <a:t>cientemente</a:t>
            </a:r>
            <a:r>
              <a:rPr lang="es-CO" sz="1600" dirty="0"/>
              <a:t> importantes que garantizan una política de inventarios formal.</a:t>
            </a:r>
          </a:p>
        </p:txBody>
      </p:sp>
    </p:spTree>
    <p:extLst>
      <p:ext uri="{BB962C8B-B14F-4D97-AF65-F5344CB8AC3E}">
        <p14:creationId xmlns:p14="http://schemas.microsoft.com/office/powerpoint/2010/main" val="213426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ESTOCÁSTICO DE UN SOLO PERIODO PARA PRODUCTOS PERECEDEROS</a:t>
            </a:r>
          </a:p>
        </p:txBody>
      </p:sp>
      <p:sp>
        <p:nvSpPr>
          <p:cNvPr id="3" name="Marcador de texto 2"/>
          <p:cNvSpPr>
            <a:spLocks noGrp="1"/>
          </p:cNvSpPr>
          <p:nvPr>
            <p:ph type="body" idx="1"/>
          </p:nvPr>
        </p:nvSpPr>
        <p:spPr/>
        <p:txBody>
          <a:bodyPr/>
          <a:lstStyle/>
          <a:p>
            <a:pPr marL="101598" indent="0" algn="just">
              <a:buNone/>
            </a:pPr>
            <a:r>
              <a:rPr lang="es-CO" sz="2000" dirty="0"/>
              <a:t>Una revista es un buen ejemplo de un producto perecedero dada la rapidez con la que cada número pierde actualidad, Desde la perspectiva de Time Inc., este “problema del voceador” de cada revista se presenta en tres niveles </a:t>
            </a:r>
            <a:r>
              <a:rPr lang="es-CO" sz="2000" dirty="0" smtClean="0"/>
              <a:t>(corporativo</a:t>
            </a:r>
            <a:r>
              <a:rPr lang="es-CO" sz="2000" dirty="0"/>
              <a:t>, de mayorista y de </a:t>
            </a:r>
            <a:r>
              <a:rPr lang="es-CO" sz="2000" dirty="0" smtClean="0"/>
              <a:t>menudeo) </a:t>
            </a:r>
            <a:r>
              <a:rPr lang="es-CO" sz="2000" dirty="0"/>
              <a:t>pero la complejidad de cada caso no </a:t>
            </a:r>
            <a:r>
              <a:rPr lang="es-CO" sz="2000" dirty="0" smtClean="0"/>
              <a:t>refleja </a:t>
            </a:r>
            <a:r>
              <a:rPr lang="es-CO" sz="2000" dirty="0"/>
              <a:t>en los supuestos del modelo. A nivel corporativo se debe tomar una decisión acerca del número de ejemplares que se debe imprimir, pues la demanda de la revista se encuentra determinada en gran medida por las negociaciones con los mayoristas más que por una variable aleatoria. </a:t>
            </a:r>
          </a:p>
        </p:txBody>
      </p:sp>
    </p:spTree>
    <p:extLst>
      <p:ext uri="{BB962C8B-B14F-4D97-AF65-F5344CB8AC3E}">
        <p14:creationId xmlns:p14="http://schemas.microsoft.com/office/powerpoint/2010/main" val="29336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609600" y="592428"/>
            <a:ext cx="3325600" cy="5844105"/>
          </a:xfrm>
        </p:spPr>
        <p:txBody>
          <a:bodyPr/>
          <a:lstStyle/>
          <a:p>
            <a:pPr marL="152396" indent="0" algn="just">
              <a:buNone/>
            </a:pPr>
            <a:r>
              <a:rPr lang="es-CO" sz="1600" dirty="0"/>
              <a:t>Con la ayuda de un consultor en IO se formó un grupo de trabajo sobre la investigación de la administración de inventarios con el fi n de determinar cómo integrar mejor las decisiones que se toman en los tres niveles</a:t>
            </a:r>
            <a:r>
              <a:rPr lang="es-CO" sz="1600" dirty="0" smtClean="0"/>
              <a:t>.</a:t>
            </a:r>
          </a:p>
          <a:p>
            <a:pPr marL="152396" indent="0" algn="just">
              <a:buNone/>
            </a:pPr>
            <a:r>
              <a:rPr lang="es-CO" sz="1600" dirty="0" smtClean="0"/>
              <a:t>El </a:t>
            </a:r>
            <a:r>
              <a:rPr lang="es-CO" sz="1600" dirty="0"/>
              <a:t>equipo comenzó a construir el modelo a partir del nivel inferior </a:t>
            </a:r>
            <a:r>
              <a:rPr lang="es-CO" sz="1600" dirty="0" smtClean="0"/>
              <a:t>y </a:t>
            </a:r>
            <a:r>
              <a:rPr lang="es-CO" sz="1600" dirty="0"/>
              <a:t>llevó a cabo un análisis de IO que permitiera hacer un mejor uso de los datos disponibles a fi n de evaluar cada orden de impresión de la revista y los procedimientos de distribución tanto del mayorista como del minorista.</a:t>
            </a:r>
          </a:p>
        </p:txBody>
      </p:sp>
      <p:sp>
        <p:nvSpPr>
          <p:cNvPr id="4" name="Marcador de texto 3"/>
          <p:cNvSpPr>
            <a:spLocks noGrp="1"/>
          </p:cNvSpPr>
          <p:nvPr>
            <p:ph type="body" idx="2"/>
          </p:nvPr>
        </p:nvSpPr>
        <p:spPr>
          <a:xfrm>
            <a:off x="4135536" y="592428"/>
            <a:ext cx="3325600" cy="5844105"/>
          </a:xfrm>
        </p:spPr>
        <p:txBody>
          <a:bodyPr/>
          <a:lstStyle/>
          <a:p>
            <a:pPr marL="152396" indent="0" algn="just">
              <a:buNone/>
            </a:pPr>
            <a:r>
              <a:rPr lang="es-CO" sz="1600" dirty="0"/>
              <a:t>Las soluciones bien conocidas de modelos formales de inventarios tuvieron que ser adaptados de tal forma que pudieran implantarse dentro de las restricciones del canal de distribución de la revista</a:t>
            </a:r>
            <a:r>
              <a:rPr lang="es-CO" sz="1600" dirty="0" smtClean="0"/>
              <a:t>.</a:t>
            </a:r>
          </a:p>
          <a:p>
            <a:pPr marL="152396" indent="0" algn="just">
              <a:buNone/>
            </a:pPr>
            <a:endParaRPr lang="es-CO" sz="1600" dirty="0"/>
          </a:p>
          <a:p>
            <a:pPr marL="152396" indent="0" algn="just">
              <a:buNone/>
            </a:pPr>
            <a:r>
              <a:rPr lang="es-CO" sz="1600" dirty="0" smtClean="0"/>
              <a:t> </a:t>
            </a:r>
            <a:r>
              <a:rPr lang="es-CO" sz="1600" dirty="0"/>
              <a:t>A pesar de ello, dicho estudio tuvo éxito en desarrollar un nuevo y bien diseñado proceso de distribución de tres escalones. La adopción de este nuevo proceso ha resultado en la generación creciente de ganancias del orden de más de 3.5 millones de dólares anuales para Time Inc.</a:t>
            </a:r>
          </a:p>
        </p:txBody>
      </p:sp>
    </p:spTree>
    <p:extLst>
      <p:ext uri="{BB962C8B-B14F-4D97-AF65-F5344CB8AC3E}">
        <p14:creationId xmlns:p14="http://schemas.microsoft.com/office/powerpoint/2010/main" val="398068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ADMINISTRACIÓN DE LOS INGRESOS</a:t>
            </a:r>
          </a:p>
        </p:txBody>
      </p:sp>
      <p:sp>
        <p:nvSpPr>
          <p:cNvPr id="3" name="Marcador de texto 2"/>
          <p:cNvSpPr>
            <a:spLocks noGrp="1"/>
          </p:cNvSpPr>
          <p:nvPr>
            <p:ph type="body" idx="1"/>
          </p:nvPr>
        </p:nvSpPr>
        <p:spPr/>
        <p:txBody>
          <a:bodyPr/>
          <a:lstStyle/>
          <a:p>
            <a:pPr marL="101598" indent="0" algn="just">
              <a:buNone/>
            </a:pPr>
            <a:r>
              <a:rPr lang="es-CO" sz="2000" dirty="0"/>
              <a:t>El punto de arranque de la administración de los ingresos fue la </a:t>
            </a:r>
            <a:r>
              <a:rPr lang="es-CO" sz="2000" dirty="0" err="1"/>
              <a:t>Airline</a:t>
            </a:r>
            <a:r>
              <a:rPr lang="es-CO" sz="2000" dirty="0"/>
              <a:t> </a:t>
            </a:r>
            <a:r>
              <a:rPr lang="es-CO" sz="2000" dirty="0" err="1"/>
              <a:t>Deregulation</a:t>
            </a:r>
            <a:r>
              <a:rPr lang="es-CO" sz="2000" dirty="0"/>
              <a:t> </a:t>
            </a:r>
            <a:r>
              <a:rPr lang="es-CO" sz="2000" dirty="0" err="1"/>
              <a:t>Act</a:t>
            </a:r>
            <a:r>
              <a:rPr lang="es-CO" sz="2000" dirty="0"/>
              <a:t> </a:t>
            </a:r>
            <a:r>
              <a:rPr lang="es-CO" sz="2000" dirty="0" smtClean="0"/>
              <a:t>de 1978</a:t>
            </a:r>
            <a:r>
              <a:rPr lang="es-CO" sz="2000" dirty="0"/>
              <a:t>, el cual liberaba el control de los precios de las tarifas de las líneas aéreas. Una de las más importantes, American </a:t>
            </a:r>
            <a:r>
              <a:rPr lang="es-CO" sz="2000" dirty="0" err="1"/>
              <a:t>Airlines</a:t>
            </a:r>
            <a:r>
              <a:rPr lang="es-CO" sz="2000" dirty="0"/>
              <a:t>, encabezó la guerra de precios cuando introdujo las tarifas de descuento con capacidad controlada. </a:t>
            </a:r>
            <a:endParaRPr lang="es-CO" sz="2000" dirty="0" smtClean="0"/>
          </a:p>
          <a:p>
            <a:pPr marL="101598" indent="0" algn="just">
              <a:buNone/>
            </a:pPr>
            <a:r>
              <a:rPr lang="es-CO" sz="2000" dirty="0" smtClean="0"/>
              <a:t>Las </a:t>
            </a:r>
            <a:r>
              <a:rPr lang="es-CO" sz="2000" dirty="0"/>
              <a:t>tarifas normales se seguían ofreciendo a los viajeros de negocios, quienes por lo general hacen </a:t>
            </a:r>
            <a:r>
              <a:rPr lang="es-CO" sz="2000" dirty="0" smtClean="0"/>
              <a:t>sus reservaciones </a:t>
            </a:r>
            <a:r>
              <a:rPr lang="es-CO" sz="2000" dirty="0"/>
              <a:t>aun después de la fecha en la que vencen las tarifas con descuento.</a:t>
            </a:r>
            <a:endParaRPr lang="es-CO" sz="2000" dirty="0"/>
          </a:p>
        </p:txBody>
      </p:sp>
    </p:spTree>
    <p:extLst>
      <p:ext uri="{BB962C8B-B14F-4D97-AF65-F5344CB8AC3E}">
        <p14:creationId xmlns:p14="http://schemas.microsoft.com/office/powerpoint/2010/main" val="223463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609600" y="463639"/>
            <a:ext cx="3325600" cy="5972894"/>
          </a:xfrm>
        </p:spPr>
        <p:txBody>
          <a:bodyPr/>
          <a:lstStyle/>
          <a:p>
            <a:pPr marL="152396" indent="0" algn="just">
              <a:buNone/>
            </a:pPr>
            <a:r>
              <a:rPr lang="es-CO" sz="1600" dirty="0"/>
              <a:t>Por lo tanto, mientras los modelos y algoritmos de IO se utilizan para administrar los ingresos, el otro componente esencial es una compleja tecnología de información</a:t>
            </a:r>
            <a:r>
              <a:rPr lang="es-CO" sz="1600" dirty="0" smtClean="0"/>
              <a:t>.</a:t>
            </a:r>
          </a:p>
          <a:p>
            <a:pPr marL="152396" indent="0" algn="just">
              <a:buNone/>
            </a:pPr>
            <a:r>
              <a:rPr lang="es-CO" sz="1600" dirty="0" smtClean="0"/>
              <a:t> </a:t>
            </a:r>
            <a:r>
              <a:rPr lang="es-CO" sz="1600" dirty="0"/>
              <a:t>Por fortuna, los avances en el área de la tecnología de información de los años 80 proporcionaron las facilidades necesarias para automatizar las transacciones, capturar y almacenar grandes cantidades de datos, ejecutar a gran velocidad algoritmos complejos e implantar y administrar, con gran detalle, decisiones de administración de los ingresos</a:t>
            </a:r>
          </a:p>
        </p:txBody>
      </p:sp>
      <p:sp>
        <p:nvSpPr>
          <p:cNvPr id="4" name="Marcador de texto 3"/>
          <p:cNvSpPr>
            <a:spLocks noGrp="1"/>
          </p:cNvSpPr>
          <p:nvPr>
            <p:ph type="body" idx="2"/>
          </p:nvPr>
        </p:nvSpPr>
        <p:spPr>
          <a:xfrm>
            <a:off x="4135536" y="463639"/>
            <a:ext cx="3325600" cy="5972894"/>
          </a:xfrm>
        </p:spPr>
        <p:txBody>
          <a:bodyPr/>
          <a:lstStyle/>
          <a:p>
            <a:pPr marL="152396" indent="0" algn="just">
              <a:buNone/>
            </a:pPr>
            <a:r>
              <a:rPr lang="es-CO" sz="1600" dirty="0"/>
              <a:t>Para alcanzar dichos resultados sorprendentes a veces se requiere desarrollar sistemas de administración de los ingresos relativamente complejos con muchas categorías de clientes, tarifas que cambian con el tiempo, etc. Los modelos y algoritmos necesarios para soportar dichos sistemas son relativamente complejos</a:t>
            </a:r>
          </a:p>
        </p:txBody>
      </p:sp>
    </p:spTree>
    <p:extLst>
      <p:ext uri="{BB962C8B-B14F-4D97-AF65-F5344CB8AC3E}">
        <p14:creationId xmlns:p14="http://schemas.microsoft.com/office/powerpoint/2010/main" val="292564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Introducción </a:t>
            </a:r>
            <a:endParaRPr lang="es-CO" dirty="0"/>
          </a:p>
        </p:txBody>
      </p:sp>
      <p:sp>
        <p:nvSpPr>
          <p:cNvPr id="3" name="Marcador de texto 2"/>
          <p:cNvSpPr>
            <a:spLocks noGrp="1"/>
          </p:cNvSpPr>
          <p:nvPr>
            <p:ph type="body" idx="1"/>
          </p:nvPr>
        </p:nvSpPr>
        <p:spPr/>
        <p:txBody>
          <a:bodyPr/>
          <a:lstStyle/>
          <a:p>
            <a:r>
              <a:rPr lang="es-CO" dirty="0" smtClean="0"/>
              <a:t>La teoría de inventario busca un equilibrio entre la cantidad que se desea pedir y el tiempo para el pedido, tratando de que el costo no sea excesivo para la empresa </a:t>
            </a:r>
          </a:p>
          <a:p>
            <a:endParaRPr lang="es-CO" dirty="0"/>
          </a:p>
          <a:p>
            <a:r>
              <a:rPr lang="es-CO" dirty="0" smtClean="0"/>
              <a:t>Se requiere minimizar la inversión del inventario y asegurarse de que la empresa cuente con inventario suficiente para cuando se presente </a:t>
            </a:r>
          </a:p>
        </p:txBody>
      </p:sp>
    </p:spTree>
    <p:extLst>
      <p:ext uri="{BB962C8B-B14F-4D97-AF65-F5344CB8AC3E}">
        <p14:creationId xmlns:p14="http://schemas.microsoft.com/office/powerpoint/2010/main" val="48439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 </a:t>
            </a:r>
            <a:endParaRPr lang="es-CO" dirty="0"/>
          </a:p>
        </p:txBody>
      </p:sp>
      <p:sp>
        <p:nvSpPr>
          <p:cNvPr id="3" name="Marcador de texto 2"/>
          <p:cNvSpPr>
            <a:spLocks noGrp="1"/>
          </p:cNvSpPr>
          <p:nvPr>
            <p:ph type="body" idx="1"/>
          </p:nvPr>
        </p:nvSpPr>
        <p:spPr/>
        <p:txBody>
          <a:bodyPr/>
          <a:lstStyle/>
          <a:p>
            <a:r>
              <a:rPr lang="es-CO" dirty="0" smtClean="0"/>
              <a:t>Dar continuación con el tema de la teoría de inventarios</a:t>
            </a:r>
          </a:p>
          <a:p>
            <a:endParaRPr lang="es-CO" dirty="0"/>
          </a:p>
        </p:txBody>
      </p:sp>
      <p:sp>
        <p:nvSpPr>
          <p:cNvPr id="4" name="Marcador de texto 3"/>
          <p:cNvSpPr>
            <a:spLocks noGrp="1"/>
          </p:cNvSpPr>
          <p:nvPr>
            <p:ph type="body" idx="2"/>
          </p:nvPr>
        </p:nvSpPr>
        <p:spPr/>
        <p:txBody>
          <a:bodyPr/>
          <a:lstStyle/>
          <a:p>
            <a:r>
              <a:rPr lang="es-CO" dirty="0" smtClean="0"/>
              <a:t>Explicar el modelo de inventario determinísticos </a:t>
            </a:r>
          </a:p>
          <a:p>
            <a:r>
              <a:rPr lang="es-CO" dirty="0" smtClean="0"/>
              <a:t>Explicar los modelos estocásticos </a:t>
            </a:r>
          </a:p>
          <a:p>
            <a:r>
              <a:rPr lang="es-CO" dirty="0" smtClean="0"/>
              <a:t>Mostrar la administración de los ingresos </a:t>
            </a:r>
            <a:endParaRPr lang="es-CO" dirty="0"/>
          </a:p>
        </p:txBody>
      </p:sp>
      <p:sp>
        <p:nvSpPr>
          <p:cNvPr id="10" name="Rectángulo 9"/>
          <p:cNvSpPr/>
          <p:nvPr/>
        </p:nvSpPr>
        <p:spPr>
          <a:xfrm>
            <a:off x="1143000" y="3977640"/>
            <a:ext cx="2173976" cy="18516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5" name="Google Shape;587;p39"/>
          <p:cNvGrpSpPr/>
          <p:nvPr/>
        </p:nvGrpSpPr>
        <p:grpSpPr>
          <a:xfrm rot="10800000" flipH="1">
            <a:off x="1554007" y="4333133"/>
            <a:ext cx="1436785" cy="1111812"/>
            <a:chOff x="9598025" y="882650"/>
            <a:chExt cx="2266938" cy="1754200"/>
          </a:xfrm>
        </p:grpSpPr>
        <p:sp>
          <p:nvSpPr>
            <p:cNvPr id="6" name="Google Shape;588;p39"/>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89;p39"/>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90;p39"/>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91;p39"/>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46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782633"/>
            <a:ext cx="6851600" cy="1143200"/>
          </a:xfrm>
        </p:spPr>
        <p:txBody>
          <a:bodyPr/>
          <a:lstStyle/>
          <a:p>
            <a:r>
              <a:rPr lang="es-CO" sz="2500" dirty="0"/>
              <a:t>MODELOS DE INVENTARIO DETERMINÍSTICOS CON MÚLTIPLES ESCALONES</a:t>
            </a:r>
          </a:p>
        </p:txBody>
      </p:sp>
      <p:sp>
        <p:nvSpPr>
          <p:cNvPr id="3" name="Marcador de texto 2"/>
          <p:cNvSpPr>
            <a:spLocks noGrp="1"/>
          </p:cNvSpPr>
          <p:nvPr>
            <p:ph type="body" idx="1"/>
          </p:nvPr>
        </p:nvSpPr>
        <p:spPr>
          <a:xfrm>
            <a:off x="609600" y="2209800"/>
            <a:ext cx="7368540" cy="4241200"/>
          </a:xfrm>
        </p:spPr>
        <p:txBody>
          <a:bodyPr/>
          <a:lstStyle/>
          <a:p>
            <a:pPr marL="101598" indent="0" algn="just">
              <a:buNone/>
            </a:pPr>
            <a:r>
              <a:rPr lang="es-CO" dirty="0"/>
              <a:t>De esta forma, cada etapa en la que se retiene el inventario en la progresión a través de un sistema de inventarios con múltiples etapas se llama escalón del sistema de inventarios. Tal sistema con múltiples escalones se conoce como sistema de inventario con escalones múltiples. En el caso de una corporación integrada que fabrica y vende sus productos hasta el nivel de las tiendas, sus escalones se extienden hasta abajo, hasta el punto del almacén de las tiendas.</a:t>
            </a:r>
          </a:p>
        </p:txBody>
      </p:sp>
    </p:spTree>
    <p:extLst>
      <p:ext uri="{BB962C8B-B14F-4D97-AF65-F5344CB8AC3E}">
        <p14:creationId xmlns:p14="http://schemas.microsoft.com/office/powerpoint/2010/main" val="85112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MODELO ESTOCÁSTICO CON REVISIÓN CONTINUA</a:t>
            </a:r>
          </a:p>
        </p:txBody>
      </p:sp>
      <p:sp>
        <p:nvSpPr>
          <p:cNvPr id="3" name="Marcador de texto 2"/>
          <p:cNvSpPr>
            <a:spLocks noGrp="1"/>
          </p:cNvSpPr>
          <p:nvPr>
            <p:ph type="body" idx="1"/>
          </p:nvPr>
        </p:nvSpPr>
        <p:spPr>
          <a:xfrm>
            <a:off x="609600" y="2141220"/>
            <a:ext cx="6851600" cy="4241200"/>
          </a:xfrm>
        </p:spPr>
        <p:txBody>
          <a:bodyPr/>
          <a:lstStyle/>
          <a:p>
            <a:pPr marL="101598" indent="0" algn="just">
              <a:buNone/>
            </a:pPr>
            <a:r>
              <a:rPr lang="es-CO" dirty="0" smtClean="0"/>
              <a:t>Están </a:t>
            </a:r>
            <a:r>
              <a:rPr lang="es-CO" dirty="0"/>
              <a:t>diseñados para analizar sistemas de inventarios donde existe una gran incertidumbre sobre las demandas futuras. </a:t>
            </a:r>
            <a:endParaRPr lang="es-CO" dirty="0" smtClean="0"/>
          </a:p>
          <a:p>
            <a:pPr marL="101598" indent="0" algn="just">
              <a:buNone/>
            </a:pPr>
            <a:r>
              <a:rPr lang="es-CO" dirty="0"/>
              <a:t>Se hace un registro electrónico de cada adición al inventario y cada venta que ocasiona una salida, y la computadora siempre tiene el nivel actual del inventario. </a:t>
            </a:r>
            <a:r>
              <a:rPr lang="es-CO" dirty="0" smtClean="0"/>
              <a:t>La </a:t>
            </a:r>
            <a:r>
              <a:rPr lang="es-CO" dirty="0"/>
              <a:t>computadora envía una orden en cuanto el nivel de inventario llega al punto de </a:t>
            </a:r>
            <a:r>
              <a:rPr lang="es-CO" dirty="0" err="1"/>
              <a:t>reorden</a:t>
            </a:r>
            <a:r>
              <a:rPr lang="es-CO" dirty="0"/>
              <a:t>. Se dispone de varios paquetes de software excelentes para implantar sistemas de inventarios de este tipo.</a:t>
            </a:r>
          </a:p>
        </p:txBody>
      </p:sp>
    </p:spTree>
    <p:extLst>
      <p:ext uri="{BB962C8B-B14F-4D97-AF65-F5344CB8AC3E}">
        <p14:creationId xmlns:p14="http://schemas.microsoft.com/office/powerpoint/2010/main" val="104638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2500" dirty="0"/>
              <a:t>MODELO ESTOCÁSTICO DE UN SOLO PERIODO PARA PRODUCTOS PERECEDEROS</a:t>
            </a:r>
          </a:p>
        </p:txBody>
      </p:sp>
      <p:sp>
        <p:nvSpPr>
          <p:cNvPr id="3" name="Marcador de texto 2"/>
          <p:cNvSpPr>
            <a:spLocks noGrp="1"/>
          </p:cNvSpPr>
          <p:nvPr>
            <p:ph type="body" idx="1"/>
          </p:nvPr>
        </p:nvSpPr>
        <p:spPr/>
        <p:txBody>
          <a:bodyPr/>
          <a:lstStyle/>
          <a:p>
            <a:pPr marL="101598" indent="0" algn="just">
              <a:buNone/>
            </a:pPr>
            <a:r>
              <a:rPr lang="es-CO" dirty="0"/>
              <a:t>Éste es el tipo de producto para el que se diseñó el modelo de un solo periodo (y sus variaciones</a:t>
            </a:r>
            <a:r>
              <a:rPr lang="es-CO" dirty="0" smtClean="0"/>
              <a:t>). </a:t>
            </a:r>
            <a:r>
              <a:rPr lang="es-CO" dirty="0"/>
              <a:t>En particular, el único periodo del modelo es el periodo muy limitado antes de que no sea posible vender el producto. Un ejemplo de un producto perecedero es el </a:t>
            </a:r>
            <a:r>
              <a:rPr lang="es-CO" dirty="0" smtClean="0"/>
              <a:t>periódico</a:t>
            </a:r>
          </a:p>
          <a:p>
            <a:pPr marL="101598" indent="0" algn="just">
              <a:buNone/>
            </a:pPr>
            <a:r>
              <a:rPr lang="es-CO" dirty="0"/>
              <a:t>El modelo </a:t>
            </a:r>
            <a:r>
              <a:rPr lang="es-CO" dirty="0" smtClean="0"/>
              <a:t>permite </a:t>
            </a:r>
            <a:r>
              <a:rPr lang="es-CO" dirty="0"/>
              <a:t>obtener la cantidad diaria por ordenar que maximice la ganancia esperada.</a:t>
            </a:r>
          </a:p>
        </p:txBody>
      </p:sp>
    </p:spTree>
    <p:extLst>
      <p:ext uri="{BB962C8B-B14F-4D97-AF65-F5344CB8AC3E}">
        <p14:creationId xmlns:p14="http://schemas.microsoft.com/office/powerpoint/2010/main" val="22671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ADMINISTRACIÓN DE LOS INGRESOS</a:t>
            </a:r>
          </a:p>
        </p:txBody>
      </p:sp>
      <p:sp>
        <p:nvSpPr>
          <p:cNvPr id="3" name="Marcador de texto 2"/>
          <p:cNvSpPr>
            <a:spLocks noGrp="1"/>
          </p:cNvSpPr>
          <p:nvPr>
            <p:ph type="body" idx="1"/>
          </p:nvPr>
        </p:nvSpPr>
        <p:spPr/>
        <p:txBody>
          <a:bodyPr/>
          <a:lstStyle/>
          <a:p>
            <a:pPr marL="101598" indent="0" algn="just">
              <a:buNone/>
            </a:pPr>
            <a:r>
              <a:rPr lang="es-CO" dirty="0"/>
              <a:t>Cuando se implanta la administración de los ingresos, las líneas aéreas de gran tamaño deben procesar reservaciones para muchas decenas de miles de pasajeros que viajan diariamente</a:t>
            </a:r>
            <a:r>
              <a:rPr lang="es-CO" dirty="0" smtClean="0"/>
              <a:t>.</a:t>
            </a:r>
          </a:p>
          <a:p>
            <a:pPr marL="101598" indent="0" algn="just">
              <a:buNone/>
            </a:pPr>
            <a:r>
              <a:rPr lang="es-CO" dirty="0" smtClean="0"/>
              <a:t> </a:t>
            </a:r>
            <a:r>
              <a:rPr lang="es-CO" dirty="0"/>
              <a:t>Por lo tanto, mientras los modelos y algoritmos de IO se utilizan para administrar los ingresos, el otro componente esencial es una compleja tecnología de información</a:t>
            </a:r>
          </a:p>
        </p:txBody>
      </p:sp>
    </p:spTree>
    <p:extLst>
      <p:ext uri="{BB962C8B-B14F-4D97-AF65-F5344CB8AC3E}">
        <p14:creationId xmlns:p14="http://schemas.microsoft.com/office/powerpoint/2010/main" val="11927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501800" y="2903900"/>
            <a:ext cx="5188400" cy="1546400"/>
          </a:xfrm>
          <a:prstGeom prst="rect">
            <a:avLst/>
          </a:prstGeom>
        </p:spPr>
        <p:txBody>
          <a:bodyPr spcFirstLastPara="1" wrap="square" lIns="121900" tIns="121900" rIns="121900" bIns="121900" anchor="b" anchorCtr="0">
            <a:noAutofit/>
          </a:bodyPr>
          <a:lstStyle/>
          <a:p>
            <a:r>
              <a:rPr lang="es-CO" dirty="0" smtClean="0"/>
              <a:t>HISTORIA, DESARROLLO Y SOFTWARE</a:t>
            </a:r>
            <a:endParaRPr dirty="0"/>
          </a:p>
        </p:txBody>
      </p:sp>
    </p:spTree>
    <p:extLst>
      <p:ext uri="{BB962C8B-B14F-4D97-AF65-F5344CB8AC3E}">
        <p14:creationId xmlns:p14="http://schemas.microsoft.com/office/powerpoint/2010/main" val="103946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2000" dirty="0"/>
              <a:t>MODELOS DE INVENTARIO DETERMINÍSTICOS CON MÚLTIPLES ESCALONES PARA ADMINISTRAR UNA CADENA DE PROVEEDORES</a:t>
            </a:r>
          </a:p>
        </p:txBody>
      </p:sp>
      <p:sp>
        <p:nvSpPr>
          <p:cNvPr id="3" name="Marcador de texto 2"/>
          <p:cNvSpPr>
            <a:spLocks noGrp="1"/>
          </p:cNvSpPr>
          <p:nvPr>
            <p:ph type="body" idx="1"/>
          </p:nvPr>
        </p:nvSpPr>
        <p:spPr/>
        <p:txBody>
          <a:bodyPr/>
          <a:lstStyle/>
          <a:p>
            <a:pPr marL="101598" indent="0" algn="just">
              <a:buNone/>
            </a:pPr>
            <a:r>
              <a:rPr lang="es-CO" sz="2000" dirty="0"/>
              <a:t>En años recientes, la creciente economía global ha ocasionado un cambio drástico en la administración de inventarios. Incluso el inventario de un determinado producto puede estar globalmente disperso</a:t>
            </a:r>
            <a:r>
              <a:rPr lang="es-CO" sz="2000" dirty="0" smtClean="0"/>
              <a:t>.</a:t>
            </a:r>
          </a:p>
          <a:p>
            <a:pPr marL="101598" indent="0" algn="just">
              <a:buNone/>
            </a:pPr>
            <a:r>
              <a:rPr lang="es-CO" sz="2000" dirty="0"/>
              <a:t/>
            </a:r>
            <a:br>
              <a:rPr lang="es-CO" sz="2000" dirty="0"/>
            </a:br>
            <a:r>
              <a:rPr lang="es-CO" sz="2000" dirty="0"/>
              <a:t>De esta forma, cada etapa en la que se retiene el inventario en la progresión a través de un sistema de inventarios con múltiples etapas se llama escalón del sistema de inventarios. Tal sistema con múltiples escalones se conoce como sistema de inventario con escalones múltiples.</a:t>
            </a:r>
            <a:endParaRPr lang="es-CO" sz="2000" dirty="0"/>
          </a:p>
        </p:txBody>
      </p:sp>
    </p:spTree>
    <p:extLst>
      <p:ext uri="{BB962C8B-B14F-4D97-AF65-F5344CB8AC3E}">
        <p14:creationId xmlns:p14="http://schemas.microsoft.com/office/powerpoint/2010/main" val="222245772"/>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Roderigo · SlidesCarnival</Template>
  <TotalTime>149</TotalTime>
  <Words>1266</Words>
  <Application>Microsoft Office PowerPoint</Application>
  <PresentationFormat>Panorámica</PresentationFormat>
  <Paragraphs>55</Paragraphs>
  <Slides>16</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Barlow</vt:lpstr>
      <vt:lpstr>Barlow Light</vt:lpstr>
      <vt:lpstr>Calibri</vt:lpstr>
      <vt:lpstr>Miriam Libre</vt:lpstr>
      <vt:lpstr>Work Sans</vt:lpstr>
      <vt:lpstr>Roderigo template</vt:lpstr>
      <vt:lpstr>Teoria de inventarios, segunda parte</vt:lpstr>
      <vt:lpstr>Introducción </vt:lpstr>
      <vt:lpstr>Objetivos </vt:lpstr>
      <vt:lpstr>MODELOS DE INVENTARIO DETERMINÍSTICOS CON MÚLTIPLES ESCALONES</vt:lpstr>
      <vt:lpstr>MODELO ESTOCÁSTICO CON REVISIÓN CONTINUA</vt:lpstr>
      <vt:lpstr>MODELO ESTOCÁSTICO DE UN SOLO PERIODO PARA PRODUCTOS PERECEDEROS</vt:lpstr>
      <vt:lpstr>ADMINISTRACIÓN DE LOS INGRESOS</vt:lpstr>
      <vt:lpstr>HISTORIA, DESARROLLO Y SOFTWARE</vt:lpstr>
      <vt:lpstr>MODELOS DE INVENTARIO DETERMINÍSTICOS CON MÚLTIPLES ESCALONES PARA ADMINISTRAR UNA CADENA DE PROVEEDORES</vt:lpstr>
      <vt:lpstr>Presentación de PowerPoint</vt:lpstr>
      <vt:lpstr>MODELO ESTOCÁSTICO CON REVISIÓN CONTINUA</vt:lpstr>
      <vt:lpstr>Presentación de PowerPoint</vt:lpstr>
      <vt:lpstr>MODELO ESTOCÁSTICO DE UN SOLO PERIODO PARA PRODUCTOS PERECEDEROS</vt:lpstr>
      <vt:lpstr>Presentación de PowerPoint</vt:lpstr>
      <vt:lpstr>ADMINISTRACIÓN DE LOS INGRESOS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kevingarcia.cuellar94@gmail.com</dc:creator>
  <cp:lastModifiedBy>kevingarcia.cuellar94@gmail.com</cp:lastModifiedBy>
  <cp:revision>11</cp:revision>
  <dcterms:created xsi:type="dcterms:W3CDTF">2020-10-21T16:59:04Z</dcterms:created>
  <dcterms:modified xsi:type="dcterms:W3CDTF">2020-11-04T19:50:01Z</dcterms:modified>
</cp:coreProperties>
</file>