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4F39-E7DD-158A-03B4-AE970AFC6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943AE-1232-5449-826B-4A54EECB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4B0F-34AF-46A5-658F-1B822678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5F8F6-5D34-4B65-5AD1-71CA091C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2DBE-6DD6-1EE3-F8BF-5DDA73AE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85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F659-E2A5-9C05-34EB-B9F44BF0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B99C-83D0-97FE-0B34-770640973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89BB-ADAD-9F90-06B5-C0D4E186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EA24C-9373-1CDA-6A80-82A3967F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B9C4-485A-646F-0902-0F57FD7F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7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D23B-7AA7-26FD-4B61-5E8907E82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A2C12-A559-6F71-7647-00EFD1D2E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250D7-61E6-07C1-EE8A-0E63F6FD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431D0-6B2B-4600-4C0F-BEFD1E10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FC761-A8E1-25FF-25D8-1B0C5EEB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68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6119-FAE1-E54A-4B96-22FD2547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578C-3634-BC45-07DF-49B8CE60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9CF2-74F5-7645-CCA7-CE825A5C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BBB5E-F039-C640-25A1-05810FA0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6AB4-90BA-7A64-51E5-96B4A935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2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A338-9013-42A3-3ABA-F3AC9E1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6D8E2-D8C4-3ECE-92C6-F4AAD92A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01726-5A45-2BD5-0FD9-E426588F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19BF-7AF6-F95A-2982-433548BA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B95A-7043-AD93-14B6-AA153340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D6FF-8F31-AFC8-CE9D-04537EB0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856B-0600-B977-CA58-C5E85962B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006DA-A701-CFAD-D22F-A429CC1CC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76F9F-574A-9040-52EF-39574062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62A46-6F27-86CE-0E1E-44E10B3A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E7B7-812C-330A-6CFB-4712307A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8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A3FA-3A7F-5558-AABB-DA1A4EEE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A31F7-6EE1-0E28-58F3-0284A1DAB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AD68D-2CC5-D29D-0F1A-CD7683F92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91AC1-219D-5E36-C93F-70B78702A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D71F8-5E1D-C854-4175-1EE69236C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1A65E-019A-46D2-6FD9-CFEA150E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4C33B-3062-9322-F7DB-D2B5A304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F7768-0DD8-A241-2B34-50467CAF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6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681E-E1BA-6742-8F23-64B43AC9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9DF47-95E4-0CB2-D271-11340956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69337-A443-F717-E03E-FAC6D474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DD15E-254F-05EE-7E01-F0E318B3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00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6F38E-3692-071C-4B85-395543B1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29195-2941-DF58-E702-C0F7E0E4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4406-91C0-D92E-8340-5FE35539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2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D6E0-FC85-F76A-D4FA-42CCB493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8B60-5E04-2E17-1A74-E2B26DD3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62B23-82AC-A480-2F4F-7DB4A5AD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F855B-04A4-442F-BFC6-54A35AB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91CD2-CE1A-9770-6C8B-D253245F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2DA3B-2635-13EA-76C0-D5064595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53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CC13-9D37-AF81-0D2E-E3B4BDDE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9BA71-F845-3C08-A1D3-7D62AD47E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4034E-036C-57FD-1800-4EF973182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115CA-D09E-95C8-B29F-D3FF2873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2DE-0A22-0B03-EB4A-532B4388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8EF5F-3862-9C3E-33D3-00F00D4F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9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8D13C-EFFC-A07E-6DD4-54BDFC41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0A9DE-0F0B-E08C-062C-B60CD85A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50F0-77FC-7C95-9D70-2DFE69BA0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FD63A8-203F-47C0-B2B0-6935A5C23BB7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7C9B-486E-BE78-2537-0FA1D063B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C46F6-1A7B-78F6-C1C7-D5F6D838A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88FC0-1DFA-4601-9311-F0FE934BB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0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B5F7-203F-5021-A6F6-E5C60FE57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09447"/>
          </a:xfrm>
        </p:spPr>
        <p:txBody>
          <a:bodyPr>
            <a:normAutofit/>
          </a:bodyPr>
          <a:lstStyle/>
          <a:p>
            <a:r>
              <a:rPr lang="en-GB" sz="3200" b="1" dirty="0"/>
              <a:t>Implicit Formulation of Projection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C8690-7EF0-D157-77D8-F00AB560EF27}"/>
                  </a:ext>
                </a:extLst>
              </p:cNvPr>
              <p:cNvSpPr txBox="1"/>
              <p:nvPr/>
            </p:nvSpPr>
            <p:spPr>
              <a:xfrm>
                <a:off x="186813" y="657868"/>
                <a:ext cx="30086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General Runge-</a:t>
                </a:r>
                <a:r>
                  <a:rPr lang="en-GB" sz="1600" dirty="0" err="1"/>
                  <a:t>Kutta</a:t>
                </a:r>
                <a:r>
                  <a:rPr lang="en-GB" sz="1600" dirty="0"/>
                  <a:t> stage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dirty="0"/>
                  <a:t>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C8690-7EF0-D157-77D8-F00AB560E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3" y="657868"/>
                <a:ext cx="3008670" cy="338554"/>
              </a:xfrm>
              <a:prstGeom prst="rect">
                <a:avLst/>
              </a:prstGeom>
              <a:blipFill>
                <a:blip r:embed="rId2"/>
                <a:stretch>
                  <a:fillRect l="-1217" t="-5455" b="-2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A490D1-073B-54F8-2205-43AE24CB0E1B}"/>
                  </a:ext>
                </a:extLst>
              </p:cNvPr>
              <p:cNvSpPr txBox="1"/>
              <p:nvPr/>
            </p:nvSpPr>
            <p:spPr>
              <a:xfrm>
                <a:off x="2526890" y="850561"/>
                <a:ext cx="6164826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A490D1-073B-54F8-2205-43AE24CB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890" y="850561"/>
                <a:ext cx="6164826" cy="912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586006-F9E0-17C8-77B0-06C8ECEC23DC}"/>
                  </a:ext>
                </a:extLst>
              </p:cNvPr>
              <p:cNvSpPr txBox="1"/>
              <p:nvPr/>
            </p:nvSpPr>
            <p:spPr>
              <a:xfrm>
                <a:off x="698097" y="1833942"/>
                <a:ext cx="9232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 is the pressure-like Lagrange multiplier which satisfies the divergence-free criteria from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586006-F9E0-17C8-77B0-06C8ECEC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7" y="1833942"/>
                <a:ext cx="9232490" cy="338554"/>
              </a:xfrm>
              <a:prstGeom prst="rect">
                <a:avLst/>
              </a:prstGeom>
              <a:blipFill>
                <a:blip r:embed="rId4"/>
                <a:stretch>
                  <a:fillRect l="-396" t="-5455" b="-2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168BFA-11EE-69E6-99AB-0F8914595CBC}"/>
                  </a:ext>
                </a:extLst>
              </p:cNvPr>
              <p:cNvSpPr txBox="1"/>
              <p:nvPr/>
            </p:nvSpPr>
            <p:spPr>
              <a:xfrm>
                <a:off x="8519658" y="1541500"/>
                <a:ext cx="3470787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168BFA-11EE-69E6-99AB-0F8914595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658" y="1541500"/>
                <a:ext cx="3470787" cy="926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A11026-75BB-E8D2-BD17-9D547E1D6D06}"/>
                  </a:ext>
                </a:extLst>
              </p:cNvPr>
              <p:cNvSpPr txBox="1"/>
              <p:nvPr/>
            </p:nvSpPr>
            <p:spPr>
              <a:xfrm>
                <a:off x="1096303" y="2330019"/>
                <a:ext cx="20057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For each stage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dirty="0"/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A11026-75BB-E8D2-BD17-9D547E1D6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03" y="2330019"/>
                <a:ext cx="2005780" cy="338554"/>
              </a:xfrm>
              <a:prstGeom prst="rect">
                <a:avLst/>
              </a:prstGeom>
              <a:blipFill>
                <a:blip r:embed="rId6"/>
                <a:stretch>
                  <a:fillRect l="-1824"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3B278EE-115E-65CF-0A14-EFD6283F64D8}"/>
              </a:ext>
            </a:extLst>
          </p:cNvPr>
          <p:cNvSpPr txBox="1"/>
          <p:nvPr/>
        </p:nvSpPr>
        <p:spPr>
          <a:xfrm>
            <a:off x="457206" y="2811904"/>
            <a:ext cx="28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Solve tentative velocity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73F5A-44A9-85C5-AC57-243E606F3D8B}"/>
                  </a:ext>
                </a:extLst>
              </p:cNvPr>
              <p:cNvSpPr txBox="1"/>
              <p:nvPr/>
            </p:nvSpPr>
            <p:spPr>
              <a:xfrm>
                <a:off x="2354832" y="2476693"/>
                <a:ext cx="6164826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73F5A-44A9-85C5-AC57-243E606F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832" y="2476693"/>
                <a:ext cx="6164826" cy="9121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C7A3F9E-033A-C118-CB3C-A1118182F33A}"/>
              </a:ext>
            </a:extLst>
          </p:cNvPr>
          <p:cNvSpPr txBox="1"/>
          <p:nvPr/>
        </p:nvSpPr>
        <p:spPr>
          <a:xfrm>
            <a:off x="358881" y="3541545"/>
            <a:ext cx="28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Solve Poisson correction: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927DE1-652C-8B59-4526-C0E48B6EDCEB}"/>
                  </a:ext>
                </a:extLst>
              </p:cNvPr>
              <p:cNvSpPr txBox="1"/>
              <p:nvPr/>
            </p:nvSpPr>
            <p:spPr>
              <a:xfrm>
                <a:off x="2054940" y="3224761"/>
                <a:ext cx="3470787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927DE1-652C-8B59-4526-C0E48B6ED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40" y="3224761"/>
                <a:ext cx="3470787" cy="9269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82ED6BB-1A22-326F-2E6B-4D6B6B4841E1}"/>
              </a:ext>
            </a:extLst>
          </p:cNvPr>
          <p:cNvSpPr txBox="1"/>
          <p:nvPr/>
        </p:nvSpPr>
        <p:spPr>
          <a:xfrm>
            <a:off x="1174960" y="4231809"/>
            <a:ext cx="28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Update velocity: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E324C3-83FF-479A-1941-7D6B3A00EC7F}"/>
                  </a:ext>
                </a:extLst>
              </p:cNvPr>
              <p:cNvSpPr txBox="1"/>
              <p:nvPr/>
            </p:nvSpPr>
            <p:spPr>
              <a:xfrm>
                <a:off x="2934925" y="4194293"/>
                <a:ext cx="2517058" cy="369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E324C3-83FF-479A-1941-7D6B3A00E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925" y="4194293"/>
                <a:ext cx="2517058" cy="369588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D7FB7-0EEE-DE0C-F27D-93B28B18C061}"/>
                  </a:ext>
                </a:extLst>
              </p:cNvPr>
              <p:cNvSpPr txBox="1"/>
              <p:nvPr/>
            </p:nvSpPr>
            <p:spPr>
              <a:xfrm>
                <a:off x="8691716" y="786971"/>
                <a:ext cx="159282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DD7FB7-0EEE-DE0C-F27D-93B28B18C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716" y="786971"/>
                <a:ext cx="1592823" cy="9269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9D05D62-6137-5E7C-7B50-24B00FF90EC5}"/>
              </a:ext>
            </a:extLst>
          </p:cNvPr>
          <p:cNvSpPr txBox="1"/>
          <p:nvPr/>
        </p:nvSpPr>
        <p:spPr>
          <a:xfrm>
            <a:off x="1656741" y="5071956"/>
            <a:ext cx="147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Last stage: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8130A9-F3C5-E1DC-D442-5BCFE2AFBA9F}"/>
                  </a:ext>
                </a:extLst>
              </p:cNvPr>
              <p:cNvSpPr txBox="1"/>
              <p:nvPr/>
            </p:nvSpPr>
            <p:spPr>
              <a:xfrm>
                <a:off x="2735834" y="5056567"/>
                <a:ext cx="2905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8130A9-F3C5-E1DC-D442-5BCFE2AF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834" y="5056567"/>
                <a:ext cx="2905432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2862F6-1DC4-EC69-06CF-04D0D82DC000}"/>
                  </a:ext>
                </a:extLst>
              </p:cNvPr>
              <p:cNvSpPr txBox="1"/>
              <p:nvPr/>
            </p:nvSpPr>
            <p:spPr>
              <a:xfrm>
                <a:off x="4889099" y="4801305"/>
                <a:ext cx="3470787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2862F6-1DC4-EC69-06CF-04D0D82DC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099" y="4801305"/>
                <a:ext cx="3470787" cy="8798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D2D112-0747-3691-ABB1-5CE5BF885538}"/>
                  </a:ext>
                </a:extLst>
              </p:cNvPr>
              <p:cNvSpPr txBox="1"/>
              <p:nvPr/>
            </p:nvSpPr>
            <p:spPr>
              <a:xfrm>
                <a:off x="7659335" y="4888278"/>
                <a:ext cx="4075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𝑠𝑖</m:t>
                        </m:r>
                      </m:sub>
                    </m:sSub>
                  </m:oMath>
                </a14:m>
                <a:r>
                  <a:rPr lang="en-GB" dirty="0"/>
                  <a:t> i.e. stiffly accurate then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D2D112-0747-3691-ABB1-5CE5BF885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35" y="4888278"/>
                <a:ext cx="4075472" cy="369332"/>
              </a:xfrm>
              <a:prstGeom prst="rect">
                <a:avLst/>
              </a:prstGeom>
              <a:blipFill>
                <a:blip r:embed="rId13"/>
                <a:stretch>
                  <a:fillRect l="-1196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8A5790-067E-567A-E846-B0F2D161E718}"/>
                  </a:ext>
                </a:extLst>
              </p:cNvPr>
              <p:cNvSpPr txBox="1"/>
              <p:nvPr/>
            </p:nvSpPr>
            <p:spPr>
              <a:xfrm>
                <a:off x="7659335" y="5286767"/>
                <a:ext cx="4075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8A5790-067E-567A-E846-B0F2D161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35" y="5286767"/>
                <a:ext cx="407547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E05602-8021-1CBF-809C-BE6DAC4660EE}"/>
              </a:ext>
            </a:extLst>
          </p:cNvPr>
          <p:cNvCxnSpPr>
            <a:cxnSpLocks/>
          </p:cNvCxnSpPr>
          <p:nvPr/>
        </p:nvCxnSpPr>
        <p:spPr>
          <a:xfrm flipH="1">
            <a:off x="5314342" y="3971004"/>
            <a:ext cx="1622323" cy="382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E7A88-5E45-ACE7-283E-6CDE19303DB5}"/>
              </a:ext>
            </a:extLst>
          </p:cNvPr>
          <p:cNvCxnSpPr>
            <a:cxnSpLocks/>
          </p:cNvCxnSpPr>
          <p:nvPr/>
        </p:nvCxnSpPr>
        <p:spPr>
          <a:xfrm flipH="1" flipV="1">
            <a:off x="4748992" y="3709798"/>
            <a:ext cx="2187673" cy="13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EAC703-0E6B-6FCE-7D11-207803A09261}"/>
              </a:ext>
            </a:extLst>
          </p:cNvPr>
          <p:cNvSpPr txBox="1"/>
          <p:nvPr/>
        </p:nvSpPr>
        <p:spPr>
          <a:xfrm>
            <a:off x="7093981" y="3565504"/>
            <a:ext cx="3598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Projection onto the space of divergence free velocity fields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88CAFB-C537-7410-E29D-FAA18D8CF1AE}"/>
              </a:ext>
            </a:extLst>
          </p:cNvPr>
          <p:cNvSpPr txBox="1"/>
          <p:nvPr/>
        </p:nvSpPr>
        <p:spPr>
          <a:xfrm>
            <a:off x="688263" y="4718013"/>
            <a:ext cx="28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Store stage derivative: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33EC72-1515-DD83-7246-D0F076A54E44}"/>
                  </a:ext>
                </a:extLst>
              </p:cNvPr>
              <p:cNvSpPr txBox="1"/>
              <p:nvPr/>
            </p:nvSpPr>
            <p:spPr>
              <a:xfrm>
                <a:off x="2585888" y="4646805"/>
                <a:ext cx="1956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33EC72-1515-DD83-7246-D0F076A54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888" y="4646805"/>
                <a:ext cx="1956620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82F9482-1FF5-B37D-87B6-6A51EF68B342}"/>
              </a:ext>
            </a:extLst>
          </p:cNvPr>
          <p:cNvSpPr txBox="1"/>
          <p:nvPr/>
        </p:nvSpPr>
        <p:spPr>
          <a:xfrm>
            <a:off x="776753" y="6086668"/>
            <a:ext cx="2644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Embedded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35890F-CA2C-A5AD-D7BC-53094BBF8C34}"/>
                  </a:ext>
                </a:extLst>
              </p:cNvPr>
              <p:cNvSpPr txBox="1"/>
              <p:nvPr/>
            </p:nvSpPr>
            <p:spPr>
              <a:xfrm>
                <a:off x="2462985" y="5801951"/>
                <a:ext cx="3269225" cy="91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35890F-CA2C-A5AD-D7BC-53094BBF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985" y="5801951"/>
                <a:ext cx="3269225" cy="9121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C1C9F7-B6DE-B0C4-941A-60428BC7E5F0}"/>
                  </a:ext>
                </a:extLst>
              </p:cNvPr>
              <p:cNvSpPr txBox="1"/>
              <p:nvPr/>
            </p:nvSpPr>
            <p:spPr>
              <a:xfrm>
                <a:off x="4748992" y="5857194"/>
                <a:ext cx="3470787" cy="87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0C1C9F7-B6DE-B0C4-941A-60428BC7E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992" y="5857194"/>
                <a:ext cx="3470787" cy="8798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E2B44-1383-EB36-2465-36E2FE0B8746}"/>
                  </a:ext>
                </a:extLst>
              </p:cNvPr>
              <p:cNvSpPr txBox="1"/>
              <p:nvPr/>
            </p:nvSpPr>
            <p:spPr>
              <a:xfrm>
                <a:off x="7270962" y="6091744"/>
                <a:ext cx="3269225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AE2B44-1383-EB36-2465-36E2FE0B8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962" y="6091744"/>
                <a:ext cx="3269225" cy="379848"/>
              </a:xfrm>
              <a:prstGeom prst="rect">
                <a:avLst/>
              </a:prstGeom>
              <a:blipFill>
                <a:blip r:embed="rId18"/>
                <a:stretch>
                  <a:fillRect t="-793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D6C684C-5237-9AD3-2DDD-8A0F13EABEFF}"/>
              </a:ext>
            </a:extLst>
          </p:cNvPr>
          <p:cNvSpPr txBox="1"/>
          <p:nvPr/>
        </p:nvSpPr>
        <p:spPr>
          <a:xfrm>
            <a:off x="-29485" y="6616365"/>
            <a:ext cx="862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 Energy-conserving Runge-</a:t>
            </a:r>
            <a:r>
              <a:rPr lang="en-GB" sz="1000" dirty="0" err="1"/>
              <a:t>Kutta</a:t>
            </a:r>
            <a:r>
              <a:rPr lang="en-GB" sz="1000" dirty="0"/>
              <a:t> methods for the incompressible Navier-Stokes equations, B. </a:t>
            </a:r>
            <a:r>
              <a:rPr lang="en-GB" sz="1000" dirty="0" err="1"/>
              <a:t>Sanderse</a:t>
            </a:r>
            <a:r>
              <a:rPr lang="en-GB" sz="1000" dirty="0"/>
              <a:t> (2012)</a:t>
            </a:r>
          </a:p>
        </p:txBody>
      </p:sp>
    </p:spTree>
    <p:extLst>
      <p:ext uri="{BB962C8B-B14F-4D97-AF65-F5344CB8AC3E}">
        <p14:creationId xmlns:p14="http://schemas.microsoft.com/office/powerpoint/2010/main" val="53679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Implicit Formulation of Projection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Fripp, Kevin</dc:creator>
  <cp:lastModifiedBy>Fripp, Kevin</cp:lastModifiedBy>
  <cp:revision>21</cp:revision>
  <dcterms:created xsi:type="dcterms:W3CDTF">2025-05-20T20:16:46Z</dcterms:created>
  <dcterms:modified xsi:type="dcterms:W3CDTF">2025-05-21T16:49:08Z</dcterms:modified>
</cp:coreProperties>
</file>