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sldIdLst>
    <p:sldId id="720" r:id="rId2"/>
    <p:sldId id="721" r:id="rId3"/>
    <p:sldId id="722" r:id="rId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1B0"/>
    <a:srgbClr val="DBE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F083C-877E-4291-9E38-BC5259F30A9E}" v="8" dt="2022-09-29T17:33:51.2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72" d="100"/>
          <a:sy n="72" d="100"/>
        </p:scale>
        <p:origin x="1266" y="66"/>
      </p:cViewPr>
      <p:guideLst>
        <p:guide orient="horz" pos="2160"/>
        <p:guide pos="2880"/>
      </p:guideLst>
    </p:cSldViewPr>
  </p:slideViewPr>
  <p:notesTextViewPr>
    <p:cViewPr>
      <p:scale>
        <a:sx n="3" d="2"/>
        <a:sy n="3" d="2"/>
      </p:scale>
      <p:origin x="0" y="0"/>
    </p:cViewPr>
  </p:notesTextViewPr>
  <p:sorterViewPr>
    <p:cViewPr>
      <p:scale>
        <a:sx n="100" d="100"/>
        <a:sy n="100" d="100"/>
      </p:scale>
      <p:origin x="0" y="-8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0AA64-436B-4EFC-94B3-C836DEF3C3DD}" type="datetimeFigureOut">
              <a:rPr lang="es-CL" smtClean="0"/>
              <a:pPr/>
              <a:t>29-09-2022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FED8C-C001-449B-99FC-5A6A4F7B1CF1}" type="slidenum">
              <a:rPr lang="es-CL" smtClean="0"/>
              <a:pPr/>
              <a:t>‹Nº›</a:t>
            </a:fld>
            <a:endParaRPr lang="es-CL"/>
          </a:p>
        </p:txBody>
      </p:sp>
    </p:spTree>
    <p:extLst>
      <p:ext uri="{BB962C8B-B14F-4D97-AF65-F5344CB8AC3E}">
        <p14:creationId xmlns:p14="http://schemas.microsoft.com/office/powerpoint/2010/main" val="55753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solidFill>
          <a:schemeClr val="tx2"/>
        </a:solidFill>
        <a:effectLst/>
      </p:bgPr>
    </p:bg>
    <p:spTree>
      <p:nvGrpSpPr>
        <p:cNvPr id="1" name=""/>
        <p:cNvGrpSpPr/>
        <p:nvPr/>
      </p:nvGrpSpPr>
      <p:grpSpPr>
        <a:xfrm>
          <a:off x="0" y="0"/>
          <a:ext cx="0" cy="0"/>
          <a:chOff x="0" y="0"/>
          <a:chExt cx="0" cy="0"/>
        </a:xfrm>
      </p:grpSpPr>
      <p:sp>
        <p:nvSpPr>
          <p:cNvPr id="4" name="Rectángulo 3"/>
          <p:cNvSpPr>
            <a:spLocks noChangeArrowheads="1"/>
          </p:cNvSpPr>
          <p:nvPr/>
        </p:nvSpPr>
        <p:spPr bwMode="auto">
          <a:xfrm>
            <a:off x="0" y="3351215"/>
            <a:ext cx="9144000" cy="3506787"/>
          </a:xfrm>
          <a:prstGeom prst="rect">
            <a:avLst/>
          </a:prstGeom>
          <a:blipFill dpi="0" rotWithShape="1">
            <a:blip r:embed="rId2" cstate="print"/>
            <a:srcRect/>
            <a:stretch>
              <a:fillRect/>
            </a:stretch>
          </a:blip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s-ES" sz="1350">
              <a:solidFill>
                <a:schemeClr val="lt1"/>
              </a:solidFill>
              <a:latin typeface="+mn-lt"/>
              <a:ea typeface="+mn-ea"/>
            </a:endParaRPr>
          </a:p>
        </p:txBody>
      </p:sp>
      <p:pic>
        <p:nvPicPr>
          <p:cNvPr id="5" name="Imagen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13" y="0"/>
            <a:ext cx="91932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1" descr="logo udd + bajadaBlanc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275" y="889001"/>
            <a:ext cx="485298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FACHADA DEFINITIVA 3 Liviana.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957765"/>
            <a:ext cx="4489450" cy="1398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 name="Picture 3" descr="Imagen 025.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7876" y="4938715"/>
            <a:ext cx="4489450" cy="1400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3" name="Subtítulo 2"/>
          <p:cNvSpPr>
            <a:spLocks noGrp="1"/>
          </p:cNvSpPr>
          <p:nvPr>
            <p:ph type="subTitle" idx="1"/>
          </p:nvPr>
        </p:nvSpPr>
        <p:spPr>
          <a:xfrm>
            <a:off x="1371600" y="3351213"/>
            <a:ext cx="6400800" cy="1752600"/>
          </a:xfrm>
        </p:spPr>
        <p:txBody>
          <a:bodyPr/>
          <a:lstStyle>
            <a:lvl1pPr marL="0" indent="0" algn="ctr">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s-ES" dirty="0"/>
          </a:p>
        </p:txBody>
      </p:sp>
      <p:sp>
        <p:nvSpPr>
          <p:cNvPr id="9"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10" name="Marcador de pie de página 4"/>
          <p:cNvSpPr>
            <a:spLocks noGrp="1"/>
          </p:cNvSpPr>
          <p:nvPr>
            <p:ph type="ftr" sz="quarter" idx="11"/>
          </p:nvPr>
        </p:nvSpPr>
        <p:spPr/>
        <p:txBody>
          <a:bodyPr/>
          <a:lstStyle>
            <a:lvl1pPr>
              <a:defRPr/>
            </a:lvl1pPr>
          </a:lstStyle>
          <a:p>
            <a:endParaRPr lang="es-CL"/>
          </a:p>
        </p:txBody>
      </p:sp>
      <p:sp>
        <p:nvSpPr>
          <p:cNvPr id="11"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09528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6003072" cy="884287"/>
          </a:xfrm>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1891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2215"/>
            <a:ext cx="2057400" cy="4843948"/>
          </a:xfrm>
        </p:spPr>
        <p:txBody>
          <a:bodyPr vert="eaVert"/>
          <a:lstStyle>
            <a:lvl1pPr>
              <a:defRPr>
                <a:solidFill>
                  <a:schemeClr val="tx1"/>
                </a:solidFill>
              </a:defRPr>
            </a:lvl1pPr>
          </a:lstStyle>
          <a:p>
            <a:r>
              <a:rPr lang="es-ES"/>
              <a:t>Haga clic para modificar el estilo de título del patrón</a:t>
            </a:r>
          </a:p>
        </p:txBody>
      </p:sp>
      <p:sp>
        <p:nvSpPr>
          <p:cNvPr id="3" name="Marcador de texto vertical 2"/>
          <p:cNvSpPr>
            <a:spLocks noGrp="1"/>
          </p:cNvSpPr>
          <p:nvPr>
            <p:ph type="body" orient="vert" idx="1"/>
          </p:nvPr>
        </p:nvSpPr>
        <p:spPr>
          <a:xfrm>
            <a:off x="457200" y="1282215"/>
            <a:ext cx="6019800" cy="484394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109645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L"/>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6BBCCEE6-BEC7-4415-B969-9F85D4551E3B}" type="slidenum">
              <a:rPr lang="es-CL" smtClean="0"/>
              <a:pPr/>
              <a:t>‹Nº›</a:t>
            </a:fld>
            <a:endParaRPr lang="es-CL"/>
          </a:p>
        </p:txBody>
      </p:sp>
    </p:spTree>
    <p:extLst>
      <p:ext uri="{BB962C8B-B14F-4D97-AF65-F5344CB8AC3E}">
        <p14:creationId xmlns:p14="http://schemas.microsoft.com/office/powerpoint/2010/main" val="180899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278940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2"/>
            <a:ext cx="7772400" cy="1362075"/>
          </a:xfrm>
        </p:spPr>
        <p:txBody>
          <a:bodyPr anchor="t"/>
          <a:lstStyle>
            <a:lvl1pPr algn="l">
              <a:defRPr sz="3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60026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6003072" cy="884287"/>
          </a:xfrm>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2"/>
            <a:ext cx="4038600" cy="4525963"/>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contenido 3"/>
          <p:cNvSpPr>
            <a:spLocks noGrp="1"/>
          </p:cNvSpPr>
          <p:nvPr>
            <p:ph sz="half" idx="2"/>
          </p:nvPr>
        </p:nvSpPr>
        <p:spPr>
          <a:xfrm>
            <a:off x="4648200" y="1600202"/>
            <a:ext cx="4038600" cy="4525963"/>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97594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5966262" cy="884287"/>
          </a:xfrm>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284620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5975464" cy="884287"/>
          </a:xfrm>
        </p:spPr>
        <p:txBody>
          <a:bodyPr/>
          <a:lstStyle/>
          <a:p>
            <a:r>
              <a:rPr lang="es-ES"/>
              <a:t>Haga clic para modificar el estilo de título del patrón</a:t>
            </a:r>
          </a:p>
        </p:txBody>
      </p:sp>
      <p:sp>
        <p:nvSpPr>
          <p:cNvPr id="3"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47455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74709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848888"/>
          </a:xfrm>
        </p:spPr>
        <p:txBody>
          <a:bodyPr/>
          <a:lstStyle>
            <a:lvl1pPr algn="l">
              <a:defRPr sz="1500" b="1"/>
            </a:lvl1pPr>
          </a:lstStyle>
          <a:p>
            <a:r>
              <a:rPr lang="es-ES"/>
              <a:t>Haga clic para modificar el estilo de título del patrón</a:t>
            </a:r>
          </a:p>
        </p:txBody>
      </p:sp>
      <p:sp>
        <p:nvSpPr>
          <p:cNvPr id="3" name="Marcador de contenido 2"/>
          <p:cNvSpPr>
            <a:spLocks noGrp="1"/>
          </p:cNvSpPr>
          <p:nvPr>
            <p:ph idx="1"/>
          </p:nvPr>
        </p:nvSpPr>
        <p:spPr>
          <a:xfrm>
            <a:off x="3575050" y="1435102"/>
            <a:ext cx="5111750" cy="4691063"/>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61979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15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1220571"/>
            <a:ext cx="5486400" cy="350700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s-ES" noProof="0"/>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93870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40"/>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altLang="es-CL"/>
              <a:t>Clic para editar título</a:t>
            </a:r>
            <a:endParaRPr lang="es-ES" altLang="es-CL"/>
          </a:p>
        </p:txBody>
      </p:sp>
      <p:sp>
        <p:nvSpPr>
          <p:cNvPr id="1027" name="Marcador de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Haga clic para modificar el estilo de texto del patrón</a:t>
            </a:r>
          </a:p>
          <a:p>
            <a:pPr lvl="1"/>
            <a:r>
              <a:rPr lang="es-ES_tradnl" altLang="es-CL"/>
              <a:t>Segundo nivel</a:t>
            </a:r>
          </a:p>
          <a:p>
            <a:pPr lvl="2"/>
            <a:r>
              <a:rPr lang="es-ES_tradnl" altLang="es-CL"/>
              <a:t>Tercer nivel</a:t>
            </a:r>
          </a:p>
          <a:p>
            <a:pPr lvl="3"/>
            <a:r>
              <a:rPr lang="es-ES_tradnl" altLang="es-CL"/>
              <a:t>Cuarto nivel</a:t>
            </a:r>
          </a:p>
          <a:p>
            <a:pPr lvl="4"/>
            <a:r>
              <a:rPr lang="es-ES_tradnl" altLang="es-CL"/>
              <a:t>Quinto nivel</a:t>
            </a:r>
            <a:endParaRPr lang="es-ES" altLang="es-CL"/>
          </a:p>
        </p:txBody>
      </p:sp>
      <p:sp>
        <p:nvSpPr>
          <p:cNvPr id="4" name="Marcador de fech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cs typeface="+mn-cs"/>
              </a:defRPr>
            </a:lvl1pPr>
          </a:lstStyle>
          <a:p>
            <a:endParaRPr lang="es-CL"/>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6BBCCEE6-BEC7-4415-B969-9F85D4551E3B}" type="slidenum">
              <a:rPr lang="es-CL" smtClean="0"/>
              <a:pPr/>
              <a:t>‹Nº›</a:t>
            </a:fld>
            <a:endParaRPr lang="es-CL"/>
          </a:p>
        </p:txBody>
      </p:sp>
      <p:pic>
        <p:nvPicPr>
          <p:cNvPr id="1031" name="Imagen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037" y="2"/>
            <a:ext cx="929481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562" y="6719890"/>
            <a:ext cx="9239251"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Imagen 8" descr="logo uddBlanco.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16688" y="274640"/>
            <a:ext cx="22542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4919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342900" rtl="0" eaLnBrk="1" fontAlgn="base" hangingPunct="1">
        <a:spcBef>
          <a:spcPct val="0"/>
        </a:spcBef>
        <a:spcAft>
          <a:spcPct val="0"/>
        </a:spcAft>
        <a:defRPr sz="2700" kern="1200">
          <a:solidFill>
            <a:schemeClr val="bg1"/>
          </a:solidFill>
          <a:latin typeface="+mj-lt"/>
          <a:ea typeface="MS PGothic" panose="020B0600070205080204" pitchFamily="34" charset="-128"/>
          <a:cs typeface="ＭＳ Ｐゴシック" charset="0"/>
        </a:defRPr>
      </a:lvl1pPr>
      <a:lvl2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2pPr>
      <a:lvl3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3pPr>
      <a:lvl4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4pPr>
      <a:lvl5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5pPr>
      <a:lvl6pPr marL="3429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6pPr>
      <a:lvl7pPr marL="6858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7pPr>
      <a:lvl8pPr marL="10287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8pPr>
      <a:lvl9pPr marL="13716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9pPr>
    </p:titleStyle>
    <p:bodyStyle>
      <a:lvl1pPr marL="257175" indent="-257175" algn="l" defTabSz="342900"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ＭＳ Ｐゴシック" charset="0"/>
        </a:defRPr>
      </a:lvl1pPr>
      <a:lvl2pPr marL="557213" indent="-214313" algn="l" defTabSz="342900"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2pPr>
      <a:lvl3pPr marL="857250" indent="-171450" algn="l" defTabSz="342900" rtl="0" eaLnBrk="1" fontAlgn="base" hangingPunct="1">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3pPr>
      <a:lvl4pPr marL="1200150" indent="-171450" algn="l" defTabSz="3429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3050" indent="-171450" algn="l" defTabSz="3429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08C1F2-7C7D-6F05-6B4E-C3F3CDAB78E4}"/>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5" name="Título 1">
            <a:extLst>
              <a:ext uri="{FF2B5EF4-FFF2-40B4-BE49-F238E27FC236}">
                <a16:creationId xmlns:a16="http://schemas.microsoft.com/office/drawing/2014/main" id="{8D9313EF-D493-C64A-B0AB-ABC58A5603B9}"/>
              </a:ext>
            </a:extLst>
          </p:cNvPr>
          <p:cNvSpPr>
            <a:spLocks noGrp="1"/>
          </p:cNvSpPr>
          <p:nvPr/>
        </p:nvSpPr>
        <p:spPr>
          <a:xfrm>
            <a:off x="178420" y="1222367"/>
            <a:ext cx="8965580" cy="10387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t>Título del Proyecto: </a:t>
            </a:r>
            <a:r>
              <a:rPr lang="es-CL" sz="2800" dirty="0"/>
              <a:t>Incidencia de las condiciones climáticas en el arrendamiento de bicicletas.</a:t>
            </a:r>
          </a:p>
        </p:txBody>
      </p:sp>
      <p:sp>
        <p:nvSpPr>
          <p:cNvPr id="7" name="CuadroTexto 6">
            <a:extLst>
              <a:ext uri="{FF2B5EF4-FFF2-40B4-BE49-F238E27FC236}">
                <a16:creationId xmlns:a16="http://schemas.microsoft.com/office/drawing/2014/main" id="{9E9CB096-753D-221A-90F1-A0680D600C3F}"/>
              </a:ext>
            </a:extLst>
          </p:cNvPr>
          <p:cNvSpPr txBox="1"/>
          <p:nvPr/>
        </p:nvSpPr>
        <p:spPr>
          <a:xfrm>
            <a:off x="178420" y="2171861"/>
            <a:ext cx="8787160" cy="2862322"/>
          </a:xfrm>
          <a:prstGeom prst="rect">
            <a:avLst/>
          </a:prstGeom>
          <a:noFill/>
        </p:spPr>
        <p:txBody>
          <a:bodyPr wrap="square">
            <a:spAutoFit/>
          </a:bodyPr>
          <a:lstStyle/>
          <a:p>
            <a:pPr algn="just"/>
            <a:r>
              <a:rPr lang="es-ES" b="0" i="0" dirty="0">
                <a:solidFill>
                  <a:srgbClr val="2D3B45"/>
                </a:solidFill>
                <a:effectLst/>
                <a:latin typeface="LatoWeb"/>
              </a:rPr>
              <a:t>■ </a:t>
            </a:r>
            <a:r>
              <a:rPr lang="es-ES" b="1" dirty="0">
                <a:solidFill>
                  <a:srgbClr val="2D3B45"/>
                </a:solidFill>
                <a:latin typeface="LatoWeb"/>
              </a:rPr>
              <a:t>Descripción del problema: </a:t>
            </a:r>
            <a:r>
              <a:rPr lang="es-ES" dirty="0">
                <a:solidFill>
                  <a:srgbClr val="2D3B45"/>
                </a:solidFill>
                <a:latin typeface="LatoWeb"/>
              </a:rPr>
              <a:t>La movilidad de las personas a través de medios de transporte ecológicos es cada vez más demandada, lo que ha impactado fuertemente en la utilización de las bicicletas como medio de transporte en las ciudades, dado que la congestión vehicular y los tiempos de desplazamiento han ido en aumento en las ciudades más importantes del mundo. Dado este contexto, es de interés para un equipo de inversión, determinar a través de análisis de regresiones qué tanto influyen las condiciones climáticas en el uso de la bicicleta y por ende su arrendamiento, como también determinar estacionalidades, periodos de alta demanda y poder conocer el nivel operacional de una empresa de arrendamiento de bicicletas, en una ciudad en particular.</a:t>
            </a:r>
            <a:endParaRPr lang="es-CL" dirty="0"/>
          </a:p>
        </p:txBody>
      </p:sp>
      <p:sp>
        <p:nvSpPr>
          <p:cNvPr id="9" name="CuadroTexto 8">
            <a:extLst>
              <a:ext uri="{FF2B5EF4-FFF2-40B4-BE49-F238E27FC236}">
                <a16:creationId xmlns:a16="http://schemas.microsoft.com/office/drawing/2014/main" id="{6A255F28-CF21-B3CD-F791-A8EC8A398BDB}"/>
              </a:ext>
            </a:extLst>
          </p:cNvPr>
          <p:cNvSpPr txBox="1"/>
          <p:nvPr/>
        </p:nvSpPr>
        <p:spPr>
          <a:xfrm>
            <a:off x="178420" y="5034183"/>
            <a:ext cx="8787160" cy="923330"/>
          </a:xfrm>
          <a:prstGeom prst="rect">
            <a:avLst/>
          </a:prstGeom>
          <a:noFill/>
        </p:spPr>
        <p:txBody>
          <a:bodyPr wrap="square">
            <a:spAutoFit/>
          </a:bodyPr>
          <a:lstStyle/>
          <a:p>
            <a:pPr algn="just"/>
            <a:r>
              <a:rPr lang="es-ES" b="0" i="0" dirty="0">
                <a:solidFill>
                  <a:srgbClr val="2D3B45"/>
                </a:solidFill>
                <a:effectLst/>
                <a:latin typeface="LatoWeb"/>
              </a:rPr>
              <a:t>■ </a:t>
            </a:r>
            <a:r>
              <a:rPr lang="es-ES" b="1" i="0" dirty="0" err="1">
                <a:solidFill>
                  <a:srgbClr val="2D3B45"/>
                </a:solidFill>
                <a:effectLst/>
                <a:latin typeface="LatoWeb"/>
              </a:rPr>
              <a:t>Dataset</a:t>
            </a:r>
            <a:r>
              <a:rPr lang="es-ES" b="1" i="0" dirty="0">
                <a:solidFill>
                  <a:srgbClr val="2D3B45"/>
                </a:solidFill>
                <a:effectLst/>
                <a:latin typeface="LatoWeb"/>
              </a:rPr>
              <a:t> a utilizar: </a:t>
            </a:r>
            <a:r>
              <a:rPr lang="es-ES" dirty="0">
                <a:solidFill>
                  <a:srgbClr val="2D3B45"/>
                </a:solidFill>
                <a:latin typeface="LatoWeb"/>
              </a:rPr>
              <a:t>Se utilizará para este estudio un set de datos contenido en </a:t>
            </a:r>
            <a:r>
              <a:rPr lang="es-ES" dirty="0" err="1">
                <a:solidFill>
                  <a:srgbClr val="2D3B45"/>
                </a:solidFill>
                <a:latin typeface="LatoWeb"/>
              </a:rPr>
              <a:t>Public</a:t>
            </a:r>
            <a:r>
              <a:rPr lang="es-ES" dirty="0">
                <a:solidFill>
                  <a:srgbClr val="2D3B45"/>
                </a:solidFill>
                <a:latin typeface="LatoWeb"/>
              </a:rPr>
              <a:t> </a:t>
            </a:r>
            <a:r>
              <a:rPr lang="es-ES" dirty="0" err="1">
                <a:solidFill>
                  <a:srgbClr val="2D3B45"/>
                </a:solidFill>
                <a:latin typeface="LatoWeb"/>
              </a:rPr>
              <a:t>Bikes</a:t>
            </a:r>
            <a:r>
              <a:rPr lang="es-ES" dirty="0">
                <a:solidFill>
                  <a:srgbClr val="2D3B45"/>
                </a:solidFill>
                <a:latin typeface="LatoWeb"/>
              </a:rPr>
              <a:t>, cuyo nombre es </a:t>
            </a:r>
            <a:r>
              <a:rPr lang="es-CL" dirty="0">
                <a:solidFill>
                  <a:srgbClr val="2D3B45"/>
                </a:solidFill>
                <a:latin typeface="LatoWeb"/>
              </a:rPr>
              <a:t>SeoulBikeData.csv.</a:t>
            </a:r>
          </a:p>
          <a:p>
            <a:pPr algn="just"/>
            <a:endParaRPr lang="es-CL" dirty="0"/>
          </a:p>
        </p:txBody>
      </p:sp>
      <p:sp>
        <p:nvSpPr>
          <p:cNvPr id="3" name="CuadroTexto 2">
            <a:extLst>
              <a:ext uri="{FF2B5EF4-FFF2-40B4-BE49-F238E27FC236}">
                <a16:creationId xmlns:a16="http://schemas.microsoft.com/office/drawing/2014/main" id="{D85D8F1D-1313-19BD-1C13-90F60AB0B7C3}"/>
              </a:ext>
            </a:extLst>
          </p:cNvPr>
          <p:cNvSpPr txBox="1"/>
          <p:nvPr/>
        </p:nvSpPr>
        <p:spPr>
          <a:xfrm>
            <a:off x="178420" y="5749721"/>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Unidad de observación: </a:t>
            </a:r>
            <a:r>
              <a:rPr lang="es-ES" i="0" dirty="0">
                <a:solidFill>
                  <a:srgbClr val="2D3B45"/>
                </a:solidFill>
                <a:effectLst/>
                <a:latin typeface="LatoWeb"/>
              </a:rPr>
              <a:t>Cada observación corresponde a la cantidad de bicicletas arrendadas en una hora del día  y las condiciones climáticas observadas. </a:t>
            </a:r>
            <a:endParaRPr lang="es-CL" dirty="0"/>
          </a:p>
        </p:txBody>
      </p:sp>
    </p:spTree>
    <p:extLst>
      <p:ext uri="{BB962C8B-B14F-4D97-AF65-F5344CB8AC3E}">
        <p14:creationId xmlns:p14="http://schemas.microsoft.com/office/powerpoint/2010/main" val="49445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C6476D-B2B9-BB33-38D8-CB5AADE77AE0}"/>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3" name="CuadroTexto 2">
            <a:extLst>
              <a:ext uri="{FF2B5EF4-FFF2-40B4-BE49-F238E27FC236}">
                <a16:creationId xmlns:a16="http://schemas.microsoft.com/office/drawing/2014/main" id="{32D61E79-8771-0265-55B7-6E159B6F4728}"/>
              </a:ext>
            </a:extLst>
          </p:cNvPr>
          <p:cNvSpPr txBox="1"/>
          <p:nvPr/>
        </p:nvSpPr>
        <p:spPr>
          <a:xfrm>
            <a:off x="178420" y="1344989"/>
            <a:ext cx="8787160" cy="369332"/>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Unidad de análisis: </a:t>
            </a:r>
            <a:r>
              <a:rPr lang="es-ES" i="0" dirty="0">
                <a:solidFill>
                  <a:srgbClr val="2D3B45"/>
                </a:solidFill>
                <a:effectLst/>
                <a:latin typeface="LatoWeb"/>
              </a:rPr>
              <a:t>Arrendamiento de bicicletas por hora del día.</a:t>
            </a:r>
            <a:endParaRPr lang="es-CL" dirty="0"/>
          </a:p>
        </p:txBody>
      </p:sp>
      <p:sp>
        <p:nvSpPr>
          <p:cNvPr id="4" name="CuadroTexto 3">
            <a:extLst>
              <a:ext uri="{FF2B5EF4-FFF2-40B4-BE49-F238E27FC236}">
                <a16:creationId xmlns:a16="http://schemas.microsoft.com/office/drawing/2014/main" id="{905B83AC-96CE-8F3D-2DB1-296D65489BDE}"/>
              </a:ext>
            </a:extLst>
          </p:cNvPr>
          <p:cNvSpPr txBox="1"/>
          <p:nvPr/>
        </p:nvSpPr>
        <p:spPr>
          <a:xfrm>
            <a:off x="178420" y="1828651"/>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Variable que se quiere explicar/predecir/modelar: </a:t>
            </a:r>
            <a:r>
              <a:rPr lang="es-ES" i="0" dirty="0">
                <a:solidFill>
                  <a:srgbClr val="2D3B45"/>
                </a:solidFill>
                <a:effectLst/>
                <a:latin typeface="LatoWeb"/>
              </a:rPr>
              <a:t>Arrendamiento de bicicletas por hora día</a:t>
            </a:r>
            <a:endParaRPr lang="es-CL" dirty="0"/>
          </a:p>
        </p:txBody>
      </p:sp>
      <p:sp>
        <p:nvSpPr>
          <p:cNvPr id="5" name="CuadroTexto 4">
            <a:extLst>
              <a:ext uri="{FF2B5EF4-FFF2-40B4-BE49-F238E27FC236}">
                <a16:creationId xmlns:a16="http://schemas.microsoft.com/office/drawing/2014/main" id="{3C785352-84D0-33CB-D24E-BFE13654C60C}"/>
              </a:ext>
            </a:extLst>
          </p:cNvPr>
          <p:cNvSpPr txBox="1"/>
          <p:nvPr/>
        </p:nvSpPr>
        <p:spPr>
          <a:xfrm>
            <a:off x="178420" y="2589312"/>
            <a:ext cx="8787160" cy="369332"/>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Variable explicativa principal: </a:t>
            </a:r>
            <a:r>
              <a:rPr lang="es-ES" i="0" dirty="0">
                <a:solidFill>
                  <a:srgbClr val="2D3B45"/>
                </a:solidFill>
                <a:effectLst/>
                <a:latin typeface="LatoWeb"/>
              </a:rPr>
              <a:t>Temperatura en la hora de arrendamiento (°C)</a:t>
            </a:r>
            <a:endParaRPr lang="es-CL" dirty="0"/>
          </a:p>
        </p:txBody>
      </p:sp>
      <p:sp>
        <p:nvSpPr>
          <p:cNvPr id="6" name="CuadroTexto 5">
            <a:extLst>
              <a:ext uri="{FF2B5EF4-FFF2-40B4-BE49-F238E27FC236}">
                <a16:creationId xmlns:a16="http://schemas.microsoft.com/office/drawing/2014/main" id="{BDE3669A-D1EA-3297-B11E-B04AE265D190}"/>
              </a:ext>
            </a:extLst>
          </p:cNvPr>
          <p:cNvSpPr txBox="1"/>
          <p:nvPr/>
        </p:nvSpPr>
        <p:spPr>
          <a:xfrm>
            <a:off x="178420" y="3072974"/>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Otra variable relevante: </a:t>
            </a:r>
            <a:r>
              <a:rPr lang="es-ES" i="0" dirty="0">
                <a:solidFill>
                  <a:srgbClr val="2D3B45"/>
                </a:solidFill>
                <a:effectLst/>
                <a:latin typeface="LatoWeb"/>
              </a:rPr>
              <a:t>Hora de arrendamiento, radiación solar, agua caída, estación del año.</a:t>
            </a:r>
            <a:endParaRPr lang="es-CL" dirty="0"/>
          </a:p>
        </p:txBody>
      </p:sp>
      <p:sp>
        <p:nvSpPr>
          <p:cNvPr id="9" name="CuadroTexto 8">
            <a:extLst>
              <a:ext uri="{FF2B5EF4-FFF2-40B4-BE49-F238E27FC236}">
                <a16:creationId xmlns:a16="http://schemas.microsoft.com/office/drawing/2014/main" id="{4888FC11-6A45-7668-25B5-C2D0A714368B}"/>
              </a:ext>
            </a:extLst>
          </p:cNvPr>
          <p:cNvSpPr txBox="1"/>
          <p:nvPr/>
        </p:nvSpPr>
        <p:spPr>
          <a:xfrm>
            <a:off x="178420" y="3670241"/>
            <a:ext cx="8787160" cy="1477328"/>
          </a:xfrm>
          <a:prstGeom prst="rect">
            <a:avLst/>
          </a:prstGeom>
          <a:noFill/>
        </p:spPr>
        <p:txBody>
          <a:bodyPr wrap="square">
            <a:spAutoFit/>
          </a:bodyPr>
          <a:lstStyle/>
          <a:p>
            <a:pPr algn="just"/>
            <a:r>
              <a:rPr lang="es-ES" b="0" i="0" dirty="0">
                <a:solidFill>
                  <a:srgbClr val="2D3B45"/>
                </a:solidFill>
                <a:effectLst/>
                <a:latin typeface="LatoWeb"/>
              </a:rPr>
              <a:t>■ </a:t>
            </a:r>
            <a:r>
              <a:rPr lang="es-ES" b="1" dirty="0">
                <a:solidFill>
                  <a:srgbClr val="2D3B45"/>
                </a:solidFill>
                <a:latin typeface="LatoWeb"/>
              </a:rPr>
              <a:t>Relación de las variables esperado</a:t>
            </a:r>
            <a:r>
              <a:rPr lang="es-ES" b="1" i="0" dirty="0">
                <a:solidFill>
                  <a:srgbClr val="2D3B45"/>
                </a:solidFill>
                <a:effectLst/>
                <a:latin typeface="LatoWeb"/>
              </a:rPr>
              <a:t>: </a:t>
            </a:r>
            <a:r>
              <a:rPr lang="es-ES" i="0" dirty="0">
                <a:solidFill>
                  <a:srgbClr val="2D3B45"/>
                </a:solidFill>
                <a:effectLst/>
                <a:latin typeface="LatoWeb"/>
              </a:rPr>
              <a:t>Se espera que hayan horas del día en donde el arrendamiento sea superior, a su vez, se espera que haya una relación inversa del arrendamiento con respecto al agua caída</a:t>
            </a:r>
            <a:r>
              <a:rPr lang="es-ES" dirty="0">
                <a:solidFill>
                  <a:srgbClr val="2D3B45"/>
                </a:solidFill>
                <a:latin typeface="LatoWeb"/>
              </a:rPr>
              <a:t>. Además,</a:t>
            </a:r>
            <a:r>
              <a:rPr lang="es-ES" i="0" dirty="0">
                <a:solidFill>
                  <a:srgbClr val="2D3B45"/>
                </a:solidFill>
                <a:effectLst/>
                <a:latin typeface="LatoWeb"/>
              </a:rPr>
              <a:t> se espera determinar que en días más calurosos (por ejemplo, estación de verano) las personas prefieran la utilización de la bicicleta como medio de transporte.</a:t>
            </a:r>
            <a:endParaRPr lang="es-CL" dirty="0"/>
          </a:p>
        </p:txBody>
      </p:sp>
    </p:spTree>
    <p:extLst>
      <p:ext uri="{BB962C8B-B14F-4D97-AF65-F5344CB8AC3E}">
        <p14:creationId xmlns:p14="http://schemas.microsoft.com/office/powerpoint/2010/main" val="292226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A64881-580E-2FAD-AFE1-FA5E8CD5237C}"/>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5" name="CuadroTexto 4">
            <a:extLst>
              <a:ext uri="{FF2B5EF4-FFF2-40B4-BE49-F238E27FC236}">
                <a16:creationId xmlns:a16="http://schemas.microsoft.com/office/drawing/2014/main" id="{F0606EA8-3E43-A4CA-9A83-97EB5ACC8A44}"/>
              </a:ext>
            </a:extLst>
          </p:cNvPr>
          <p:cNvSpPr txBox="1"/>
          <p:nvPr/>
        </p:nvSpPr>
        <p:spPr>
          <a:xfrm>
            <a:off x="178420" y="1478350"/>
            <a:ext cx="8787160" cy="3416320"/>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Limitaciones que vean a priori de</a:t>
            </a:r>
            <a:r>
              <a:rPr lang="es-ES" b="0" i="0" dirty="0">
                <a:solidFill>
                  <a:srgbClr val="2D3B45"/>
                </a:solidFill>
                <a:effectLst/>
                <a:latin typeface="LatoWeb"/>
              </a:rPr>
              <a:t> </a:t>
            </a:r>
            <a:r>
              <a:rPr lang="es-ES" b="1" i="0" dirty="0">
                <a:solidFill>
                  <a:srgbClr val="2D3B45"/>
                </a:solidFill>
                <a:effectLst/>
                <a:latin typeface="LatoWeb"/>
              </a:rPr>
              <a:t>los modelos y la naturaleza del problema:</a:t>
            </a:r>
          </a:p>
          <a:p>
            <a:pPr algn="just"/>
            <a:endParaRPr lang="es-ES" b="1" dirty="0">
              <a:solidFill>
                <a:srgbClr val="2D3B45"/>
              </a:solidFill>
              <a:latin typeface="LatoWeb"/>
            </a:endParaRPr>
          </a:p>
          <a:p>
            <a:pPr algn="just"/>
            <a:r>
              <a:rPr lang="es-ES" dirty="0">
                <a:solidFill>
                  <a:srgbClr val="2D3B45"/>
                </a:solidFill>
                <a:latin typeface="LatoWeb"/>
              </a:rPr>
              <a:t>Con respecto a los modelos es posible que haya correlación entre variables, lo que disminuiría la efectividad del modelo, por lo que se hace necesario un análisis o </a:t>
            </a:r>
            <a:r>
              <a:rPr lang="es-ES" dirty="0" err="1">
                <a:solidFill>
                  <a:srgbClr val="2D3B45"/>
                </a:solidFill>
                <a:latin typeface="LatoWeb"/>
              </a:rPr>
              <a:t>feature</a:t>
            </a:r>
            <a:r>
              <a:rPr lang="es-ES" dirty="0">
                <a:solidFill>
                  <a:srgbClr val="2D3B45"/>
                </a:solidFill>
                <a:latin typeface="LatoWeb"/>
              </a:rPr>
              <a:t> </a:t>
            </a:r>
            <a:r>
              <a:rPr lang="es-ES" dirty="0" err="1">
                <a:solidFill>
                  <a:srgbClr val="2D3B45"/>
                </a:solidFill>
                <a:latin typeface="LatoWeb"/>
              </a:rPr>
              <a:t>selection</a:t>
            </a:r>
            <a:r>
              <a:rPr lang="es-ES" dirty="0">
                <a:solidFill>
                  <a:srgbClr val="2D3B45"/>
                </a:solidFill>
                <a:latin typeface="LatoWeb"/>
              </a:rPr>
              <a:t> para determinar qué variables deben entrar al modelo. Los datos a su vez contienen </a:t>
            </a:r>
            <a:r>
              <a:rPr lang="es-ES" dirty="0" err="1">
                <a:solidFill>
                  <a:srgbClr val="2D3B45"/>
                </a:solidFill>
                <a:latin typeface="LatoWeb"/>
              </a:rPr>
              <a:t>outliers</a:t>
            </a:r>
            <a:r>
              <a:rPr lang="es-ES" dirty="0">
                <a:solidFill>
                  <a:srgbClr val="2D3B45"/>
                </a:solidFill>
                <a:latin typeface="LatoWeb"/>
              </a:rPr>
              <a:t>, como también variables categóricas que será necesario procesar para que puedan ser utilizadas en las regresiones. Con respecto a la naturaleza del problema, es posible que se tengan limitaciones en lo que es la generalización de este fenómeno a otras ciudades o localidades, dado que depende mucho de la infraestructura con la que cuente la ciudad, patrones de idiosincrasia, condiciones climáticas particulares, como también el nivel socioeconómico de las personas o acceso a tecnología. </a:t>
            </a:r>
            <a:endParaRPr lang="es-CL" dirty="0"/>
          </a:p>
        </p:txBody>
      </p:sp>
    </p:spTree>
    <p:extLst>
      <p:ext uri="{BB962C8B-B14F-4D97-AF65-F5344CB8AC3E}">
        <p14:creationId xmlns:p14="http://schemas.microsoft.com/office/powerpoint/2010/main" val="203737958"/>
      </p:ext>
    </p:extLst>
  </p:cSld>
  <p:clrMapOvr>
    <a:masterClrMapping/>
  </p:clrMapOvr>
</p:sld>
</file>

<file path=ppt/theme/theme1.xml><?xml version="1.0" encoding="utf-8"?>
<a:theme xmlns:a="http://schemas.openxmlformats.org/drawingml/2006/main" name="Patron UDD 2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Patron UDD2 2015</Template>
  <TotalTime>9655</TotalTime>
  <Words>497</Words>
  <Application>Microsoft Office PowerPoint</Application>
  <PresentationFormat>Presentación en pantalla (4:3)</PresentationFormat>
  <Paragraphs>21</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LatoWeb</vt:lpstr>
      <vt:lpstr>Patron UDD 25</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dc:title>
  <dc:creator>Master</dc:creator>
  <cp:lastModifiedBy>Ignacio Fuentes Navarro</cp:lastModifiedBy>
  <cp:revision>241</cp:revision>
  <dcterms:created xsi:type="dcterms:W3CDTF">2016-08-24T14:04:30Z</dcterms:created>
  <dcterms:modified xsi:type="dcterms:W3CDTF">2022-09-30T00:52:43Z</dcterms:modified>
</cp:coreProperties>
</file>