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70" r:id="rId6"/>
    <p:sldId id="271" r:id="rId7"/>
    <p:sldId id="262" r:id="rId8"/>
    <p:sldId id="263" r:id="rId9"/>
    <p:sldId id="274" r:id="rId10"/>
    <p:sldId id="275" r:id="rId11"/>
    <p:sldId id="276" r:id="rId12"/>
    <p:sldId id="264" r:id="rId13"/>
    <p:sldId id="265" r:id="rId14"/>
    <p:sldId id="272" r:id="rId15"/>
    <p:sldId id="267" r:id="rId16"/>
    <p:sldId id="273" r:id="rId17"/>
    <p:sldId id="269" r:id="rId18"/>
  </p:sldIdLst>
  <p:sldSz cx="12192000" cy="6858000"/>
  <p:notesSz cx="6794500" cy="9931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ED0E3FB-0ACF-1344-8DB0-4D9C6DCD806E}">
          <p14:sldIdLst>
            <p14:sldId id="256"/>
            <p14:sldId id="257"/>
            <p14:sldId id="259"/>
            <p14:sldId id="260"/>
            <p14:sldId id="270"/>
            <p14:sldId id="271"/>
            <p14:sldId id="262"/>
            <p14:sldId id="263"/>
            <p14:sldId id="274"/>
            <p14:sldId id="275"/>
            <p14:sldId id="276"/>
            <p14:sldId id="264"/>
            <p14:sldId id="265"/>
            <p14:sldId id="272"/>
            <p14:sldId id="267"/>
            <p14:sldId id="273"/>
          </p14:sldIdLst>
        </p14:section>
        <p14:section name="Untitled Section" id="{B0BA905E-4A39-B94A-9AAE-2C119E064B84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67">
          <p15:clr>
            <a:srgbClr val="A4A3A4"/>
          </p15:clr>
        </p15:guide>
        <p15:guide id="2" orient="horz" pos="3790">
          <p15:clr>
            <a:srgbClr val="A4A3A4"/>
          </p15:clr>
        </p15:guide>
        <p15:guide id="3" orient="horz" pos="622">
          <p15:clr>
            <a:srgbClr val="A4A3A4"/>
          </p15:clr>
        </p15:guide>
        <p15:guide id="4" orient="horz" pos="2752">
          <p15:clr>
            <a:srgbClr val="A4A3A4"/>
          </p15:clr>
        </p15:guide>
        <p15:guide id="5" orient="horz" pos="2552">
          <p15:clr>
            <a:srgbClr val="A4A3A4"/>
          </p15:clr>
        </p15:guide>
        <p15:guide id="6" orient="horz" pos="4067">
          <p15:clr>
            <a:srgbClr val="A4A3A4"/>
          </p15:clr>
        </p15:guide>
        <p15:guide id="7" orient="horz" pos="2084">
          <p15:clr>
            <a:srgbClr val="A4A3A4"/>
          </p15:clr>
        </p15:guide>
        <p15:guide id="8" orient="horz" pos="1296">
          <p15:clr>
            <a:srgbClr val="A4A3A4"/>
          </p15:clr>
        </p15:guide>
        <p15:guide id="9" orient="horz" pos="3117">
          <p15:clr>
            <a:srgbClr val="A4A3A4"/>
          </p15:clr>
        </p15:guide>
        <p15:guide id="10" orient="horz" pos="3509">
          <p15:clr>
            <a:srgbClr val="A4A3A4"/>
          </p15:clr>
        </p15:guide>
        <p15:guide id="11" pos="3721">
          <p15:clr>
            <a:srgbClr val="A4A3A4"/>
          </p15:clr>
        </p15:guide>
        <p15:guide id="12" pos="3932">
          <p15:clr>
            <a:srgbClr val="A4A3A4"/>
          </p15:clr>
        </p15:guide>
        <p15:guide id="13" pos="7233">
          <p15:clr>
            <a:srgbClr val="A4A3A4"/>
          </p15:clr>
        </p15:guide>
        <p15:guide id="14" pos="410">
          <p15:clr>
            <a:srgbClr val="A4A3A4"/>
          </p15:clr>
        </p15:guide>
        <p15:guide id="15" pos="1012">
          <p15:clr>
            <a:srgbClr val="A4A3A4"/>
          </p15:clr>
        </p15:guide>
        <p15:guide id="16" pos="4010">
          <p15:clr>
            <a:srgbClr val="A4A3A4"/>
          </p15:clr>
        </p15:guide>
        <p15:guide id="17" pos="4753">
          <p15:clr>
            <a:srgbClr val="A4A3A4"/>
          </p15:clr>
        </p15:guide>
        <p15:guide id="18" pos="16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91">
          <p15:clr>
            <a:srgbClr val="A4A3A4"/>
          </p15:clr>
        </p15:guide>
        <p15:guide id="2" orient="horz" pos="3161">
          <p15:clr>
            <a:srgbClr val="A4A3A4"/>
          </p15:clr>
        </p15:guide>
        <p15:guide id="3" pos="2074">
          <p15:clr>
            <a:srgbClr val="A4A3A4"/>
          </p15:clr>
        </p15:guide>
        <p15:guide id="4" pos="2129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WU5T6uAJWiIrfYnMrubHefAEk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5"/>
  </p:normalViewPr>
  <p:slideViewPr>
    <p:cSldViewPr snapToGrid="0">
      <p:cViewPr varScale="1">
        <p:scale>
          <a:sx n="119" d="100"/>
          <a:sy n="119" d="100"/>
        </p:scale>
        <p:origin x="552" y="184"/>
      </p:cViewPr>
      <p:guideLst>
        <p:guide orient="horz" pos="967"/>
        <p:guide orient="horz" pos="3790"/>
        <p:guide orient="horz" pos="622"/>
        <p:guide orient="horz" pos="2752"/>
        <p:guide orient="horz" pos="2552"/>
        <p:guide orient="horz" pos="4067"/>
        <p:guide orient="horz" pos="2084"/>
        <p:guide orient="horz" pos="1296"/>
        <p:guide orient="horz" pos="3117"/>
        <p:guide orient="horz" pos="3509"/>
        <p:guide pos="3721"/>
        <p:guide pos="3932"/>
        <p:guide pos="7233"/>
        <p:guide pos="410"/>
        <p:guide pos="1012"/>
        <p:guide pos="4010"/>
        <p:guide pos="4753"/>
        <p:guide pos="16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391"/>
        <p:guide orient="horz" pos="3161"/>
        <p:guide pos="2074"/>
        <p:guide pos="21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795778" y="249238"/>
            <a:ext cx="8387644" cy="4718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389837" y="5206300"/>
            <a:ext cx="6010055" cy="449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6363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862" algn="l" rtl="0">
              <a:lnSpc>
                <a:spcPct val="136363"/>
              </a:lnSpc>
              <a:spcBef>
                <a:spcPts val="1500"/>
              </a:spcBef>
              <a:spcAft>
                <a:spcPts val="0"/>
              </a:spcAft>
              <a:buClr>
                <a:srgbClr val="7397BC"/>
              </a:buClr>
              <a:buSzPts val="1012"/>
              <a:buFont typeface="Noto Sans Symbols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861" algn="l" rtl="0">
              <a:lnSpc>
                <a:spcPct val="136363"/>
              </a:lnSpc>
              <a:spcBef>
                <a:spcPts val="700"/>
              </a:spcBef>
              <a:spcAft>
                <a:spcPts val="0"/>
              </a:spcAft>
              <a:buClr>
                <a:srgbClr val="7D7D7D"/>
              </a:buClr>
              <a:buSzPts val="1012"/>
              <a:buFont typeface="Noto Sans Symbols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861" algn="l" rtl="0">
              <a:lnSpc>
                <a:spcPct val="136363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12"/>
              <a:buFont typeface="Arial"/>
              <a:buChar char="—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861" algn="l" rtl="0">
              <a:lnSpc>
                <a:spcPct val="136363"/>
              </a:lnSpc>
              <a:spcBef>
                <a:spcPts val="500"/>
              </a:spcBef>
              <a:spcAft>
                <a:spcPts val="0"/>
              </a:spcAft>
              <a:buClr>
                <a:srgbClr val="7D7D7D"/>
              </a:buClr>
              <a:buSzPts val="1012"/>
              <a:buFont typeface="Arial"/>
              <a:buChar char="—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95338" y="249238"/>
            <a:ext cx="8386763" cy="4718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389837" y="5206300"/>
            <a:ext cx="6010055" cy="449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3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95338" y="249238"/>
            <a:ext cx="8386763" cy="4718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389837" y="5206300"/>
            <a:ext cx="6010055" cy="449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389837" y="5206300"/>
            <a:ext cx="6010055" cy="44911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95338" y="249238"/>
            <a:ext cx="8386763" cy="4718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389837" y="5206300"/>
            <a:ext cx="6010055" cy="44911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95338" y="249238"/>
            <a:ext cx="8386763" cy="4718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95338" y="249238"/>
            <a:ext cx="8386763" cy="4718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389837" y="5206300"/>
            <a:ext cx="6010055" cy="449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DF46DBF8-4809-08CA-FC67-794665DAC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>
            <a:extLst>
              <a:ext uri="{FF2B5EF4-FFF2-40B4-BE49-F238E27FC236}">
                <a16:creationId xmlns:a16="http://schemas.microsoft.com/office/drawing/2014/main" id="{1ABDBB5F-5A95-7D3D-D675-50DE396652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95338" y="249238"/>
            <a:ext cx="8386763" cy="4718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5:notes">
            <a:extLst>
              <a:ext uri="{FF2B5EF4-FFF2-40B4-BE49-F238E27FC236}">
                <a16:creationId xmlns:a16="http://schemas.microsoft.com/office/drawing/2014/main" id="{6396351B-628B-8911-9BC8-676AB91A73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9837" y="5206300"/>
            <a:ext cx="6010055" cy="449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>
            <a:extLst>
              <a:ext uri="{FF2B5EF4-FFF2-40B4-BE49-F238E27FC236}">
                <a16:creationId xmlns:a16="http://schemas.microsoft.com/office/drawing/2014/main" id="{6620F7C5-E930-A7B9-CF32-C605542F1E7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5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DB5638AC-668A-6414-CE89-321E4B07B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>
            <a:extLst>
              <a:ext uri="{FF2B5EF4-FFF2-40B4-BE49-F238E27FC236}">
                <a16:creationId xmlns:a16="http://schemas.microsoft.com/office/drawing/2014/main" id="{9565358E-BFDF-5732-15C9-613DBD462D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95338" y="249238"/>
            <a:ext cx="8386763" cy="4718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5:notes">
            <a:extLst>
              <a:ext uri="{FF2B5EF4-FFF2-40B4-BE49-F238E27FC236}">
                <a16:creationId xmlns:a16="http://schemas.microsoft.com/office/drawing/2014/main" id="{14D2D80F-66FC-9EC1-71EB-4CE7A28BDF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9837" y="5206300"/>
            <a:ext cx="6010055" cy="449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>
            <a:extLst>
              <a:ext uri="{FF2B5EF4-FFF2-40B4-BE49-F238E27FC236}">
                <a16:creationId xmlns:a16="http://schemas.microsoft.com/office/drawing/2014/main" id="{1DAEE61B-EF32-922F-1D1D-53A010AA521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744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6"/>
          <p:cNvSpPr txBox="1"/>
          <p:nvPr/>
        </p:nvSpPr>
        <p:spPr>
          <a:xfrm>
            <a:off x="340784" y="6261101"/>
            <a:ext cx="9042400" cy="454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GB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GB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Investment Strategy of </a:t>
            </a:r>
            <a:r>
              <a:rPr lang="en-GB" sz="16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Jay Street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>
  <p:cSld name="空白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>
            <a:spLocks noGrp="1"/>
          </p:cNvSpPr>
          <p:nvPr>
            <p:ph type="dt" idx="10"/>
          </p:nvPr>
        </p:nvSpPr>
        <p:spPr>
          <a:xfrm>
            <a:off x="609600" y="636334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50" tIns="51075" rIns="102150" bIns="51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ftr" idx="11"/>
          </p:nvPr>
        </p:nvSpPr>
        <p:spPr>
          <a:xfrm>
            <a:off x="4115587" y="636334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600" tIns="38300" rIns="76600" bIns="383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9264764" y="6351789"/>
            <a:ext cx="1850728" cy="3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50" tIns="51075" rIns="102150" bIns="510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仅标题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933"/>
              <a:buFont typeface="Microsoft Yahei"/>
              <a:buNone/>
              <a:defRPr sz="2933" b="0" i="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50" tIns="51075" rIns="102150" bIns="51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ftr" idx="11"/>
          </p:nvPr>
        </p:nvSpPr>
        <p:spPr>
          <a:xfrm>
            <a:off x="4165600" y="638802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50" tIns="51075" rIns="102150" bIns="510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9936427" y="6383330"/>
            <a:ext cx="1632181" cy="40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50" tIns="51075" rIns="102150" bIns="51075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5" name="Google Shape;25;p18"/>
          <p:cNvCxnSpPr/>
          <p:nvPr/>
        </p:nvCxnSpPr>
        <p:spPr>
          <a:xfrm rot="10800000" flipH="1">
            <a:off x="1270838" y="872083"/>
            <a:ext cx="10479237" cy="1"/>
          </a:xfrm>
          <a:prstGeom prst="straightConnector1">
            <a:avLst/>
          </a:prstGeom>
          <a:noFill/>
          <a:ln w="158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6" name="Google Shape;26;p18"/>
          <p:cNvGrpSpPr/>
          <p:nvPr/>
        </p:nvGrpSpPr>
        <p:grpSpPr>
          <a:xfrm>
            <a:off x="527435" y="331259"/>
            <a:ext cx="528000" cy="528000"/>
            <a:chOff x="406574" y="236732"/>
            <a:chExt cx="612048" cy="593261"/>
          </a:xfrm>
        </p:grpSpPr>
        <p:sp>
          <p:nvSpPr>
            <p:cNvPr id="27" name="Google Shape;27;p18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6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8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6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84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50" tIns="51075" rIns="102150" bIns="510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7"/>
              <a:buFont typeface="Arial"/>
              <a:buNone/>
              <a:defRPr sz="6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600" y="1600217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50" tIns="51075" rIns="102150" bIns="51075" anchor="t" anchorCtr="0">
            <a:normAutofit/>
          </a:bodyPr>
          <a:lstStyle>
            <a:lvl1pPr marL="457200" marR="0" lvl="0" indent="-5334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91045" algn="l" rtl="0"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3"/>
              <a:buFont typeface="Arial"/>
              <a:buChar char="–"/>
              <a:defRPr sz="4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3354" algn="l" rtl="0">
              <a:spcBef>
                <a:spcPts val="613"/>
              </a:spcBef>
              <a:spcAft>
                <a:spcPts val="0"/>
              </a:spcAft>
              <a:buClr>
                <a:schemeClr val="dk1"/>
              </a:buClr>
              <a:buSzPts val="3067"/>
              <a:buFont typeface="Arial"/>
              <a:buChar char="–"/>
              <a:defRPr sz="3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3354" algn="l" rtl="0">
              <a:spcBef>
                <a:spcPts val="613"/>
              </a:spcBef>
              <a:spcAft>
                <a:spcPts val="0"/>
              </a:spcAft>
              <a:buClr>
                <a:schemeClr val="dk1"/>
              </a:buClr>
              <a:buSzPts val="3067"/>
              <a:buFont typeface="Arial"/>
              <a:buChar char="»"/>
              <a:defRPr sz="3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23354" algn="l" rtl="0">
              <a:spcBef>
                <a:spcPts val="613"/>
              </a:spcBef>
              <a:spcAft>
                <a:spcPts val="0"/>
              </a:spcAft>
              <a:buClr>
                <a:schemeClr val="dk1"/>
              </a:buClr>
              <a:buSzPts val="3067"/>
              <a:buFont typeface="Arial"/>
              <a:buChar char="•"/>
              <a:defRPr sz="3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23354" algn="l" rtl="0">
              <a:spcBef>
                <a:spcPts val="613"/>
              </a:spcBef>
              <a:spcAft>
                <a:spcPts val="0"/>
              </a:spcAft>
              <a:buClr>
                <a:schemeClr val="dk1"/>
              </a:buClr>
              <a:buSzPts val="3067"/>
              <a:buFont typeface="Arial"/>
              <a:buChar char="•"/>
              <a:defRPr sz="3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23354" algn="l" rtl="0">
              <a:spcBef>
                <a:spcPts val="613"/>
              </a:spcBef>
              <a:spcAft>
                <a:spcPts val="0"/>
              </a:spcAft>
              <a:buClr>
                <a:schemeClr val="dk1"/>
              </a:buClr>
              <a:buSzPts val="3067"/>
              <a:buFont typeface="Arial"/>
              <a:buChar char="•"/>
              <a:defRPr sz="3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23354" algn="l" rtl="0">
              <a:spcBef>
                <a:spcPts val="613"/>
              </a:spcBef>
              <a:spcAft>
                <a:spcPts val="0"/>
              </a:spcAft>
              <a:buClr>
                <a:schemeClr val="dk1"/>
              </a:buClr>
              <a:buSzPts val="3067"/>
              <a:buFont typeface="Arial"/>
              <a:buChar char="•"/>
              <a:defRPr sz="3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50" tIns="51075" rIns="102150" bIns="510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5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55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55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55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50" tIns="51075" rIns="102150" bIns="510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5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55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55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55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150" tIns="51075" rIns="102150" bIns="510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-22815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" descr="16x9_BG-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3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"/>
          <p:cNvSpPr txBox="1"/>
          <p:nvPr/>
        </p:nvSpPr>
        <p:spPr>
          <a:xfrm>
            <a:off x="0" y="2184400"/>
            <a:ext cx="12192000" cy="74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67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DYF Investment Strategy</a:t>
            </a:r>
            <a:endParaRPr sz="1467" b="0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0" y="6261101"/>
            <a:ext cx="12192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DYF Investment Strategy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996A0F-82A6-AC92-FC8E-A3163D4B1842}"/>
              </a:ext>
            </a:extLst>
          </p:cNvPr>
          <p:cNvSpPr txBox="1"/>
          <p:nvPr/>
        </p:nvSpPr>
        <p:spPr>
          <a:xfrm>
            <a:off x="6303981" y="4436985"/>
            <a:ext cx="4927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Yining Gan, </a:t>
            </a:r>
            <a:r>
              <a:rPr lang="en-US" dirty="0" err="1">
                <a:solidFill>
                  <a:schemeClr val="bg1"/>
                </a:solidFill>
              </a:rPr>
              <a:t>Donglin</a:t>
            </a:r>
            <a:r>
              <a:rPr lang="en-US" dirty="0">
                <a:solidFill>
                  <a:schemeClr val="bg1"/>
                </a:solidFill>
              </a:rPr>
              <a:t> Zhan, Francis </a:t>
            </a:r>
            <a:r>
              <a:rPr lang="en-US" dirty="0" err="1">
                <a:solidFill>
                  <a:schemeClr val="bg1"/>
                </a:solidFill>
              </a:rPr>
              <a:t>Kouomegne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Kamdem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A3534-A19C-6EFE-1BCB-4CC6D7739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43F5-78B3-8F5C-720F-98B6C122B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998751"/>
            <a:ext cx="11360800" cy="4555200"/>
          </a:xfrm>
        </p:spPr>
        <p:txBody>
          <a:bodyPr>
            <a:no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Model Architecture: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 Our MLP model consists of three layers with 28, 64, and 16 nodes respectively, and a final output layer with one neuron.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Training Process: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 We use the Adam optimizer and Mean Squared Error loss function for training over 100 epochs.</a:t>
            </a:r>
          </a:p>
          <a:p>
            <a:pPr algn="l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Evaluation: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 Post-training, the model is evaluated with the test dataset using standard regression metrics</a:t>
            </a:r>
          </a:p>
          <a:p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Final Output: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 The model predicts the rate of change in stock prices</a:t>
            </a:r>
            <a:endParaRPr lang="en-US" sz="3200" dirty="0">
              <a:solidFill>
                <a:schemeClr val="tx1"/>
              </a:solidFill>
              <a:latin typeface="Playfair Display" pitchFamily="2" charset="77"/>
            </a:endParaRPr>
          </a:p>
        </p:txBody>
      </p:sp>
      <p:sp>
        <p:nvSpPr>
          <p:cNvPr id="4" name="Google Shape;87;p5">
            <a:extLst>
              <a:ext uri="{FF2B5EF4-FFF2-40B4-BE49-F238E27FC236}">
                <a16:creationId xmlns:a16="http://schemas.microsoft.com/office/drawing/2014/main" id="{768C01F6-71D7-029B-1314-E50F3817B915}"/>
              </a:ext>
            </a:extLst>
          </p:cNvPr>
          <p:cNvSpPr/>
          <p:nvPr/>
        </p:nvSpPr>
        <p:spPr>
          <a:xfrm>
            <a:off x="0" y="-17639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rgbClr val="A2CD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8;p5">
            <a:extLst>
              <a:ext uri="{FF2B5EF4-FFF2-40B4-BE49-F238E27FC236}">
                <a16:creationId xmlns:a16="http://schemas.microsoft.com/office/drawing/2014/main" id="{75DA809F-1A1E-065D-227F-F2BF8B5944AB}"/>
              </a:ext>
            </a:extLst>
          </p:cNvPr>
          <p:cNvSpPr/>
          <p:nvPr/>
        </p:nvSpPr>
        <p:spPr>
          <a:xfrm>
            <a:off x="304799" y="1"/>
            <a:ext cx="484811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MLP</a:t>
            </a:r>
          </a:p>
        </p:txBody>
      </p:sp>
    </p:spTree>
    <p:extLst>
      <p:ext uri="{BB962C8B-B14F-4D97-AF65-F5344CB8AC3E}">
        <p14:creationId xmlns:p14="http://schemas.microsoft.com/office/powerpoint/2010/main" val="333742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1FFEF7-46D2-CE8C-7113-DE8DA5DEC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714" y="988316"/>
            <a:ext cx="4615532" cy="340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B873AA-42A6-C2CF-9C60-D40BF2155F17}"/>
              </a:ext>
            </a:extLst>
          </p:cNvPr>
          <p:cNvSpPr txBox="1"/>
          <p:nvPr/>
        </p:nvSpPr>
        <p:spPr>
          <a:xfrm>
            <a:off x="489472" y="1222258"/>
            <a:ext cx="6954819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Data Feeding Strategy</a:t>
            </a:r>
          </a:p>
          <a:p>
            <a:pPr marL="742950" lvl="1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Data Training: 52 weeks data </a:t>
            </a:r>
          </a:p>
          <a:p>
            <a:pPr marL="742950" lvl="1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Testing: previous 4 weeks data to predict next week’s stock returns 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Comparison - Time-Series Forecasting </a:t>
            </a:r>
          </a:p>
          <a:p>
            <a:pPr marL="742950" lvl="1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ARIMA</a:t>
            </a:r>
          </a:p>
          <a:p>
            <a:pPr marL="742950" lvl="1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Prophet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Model Accuracy</a:t>
            </a:r>
          </a:p>
          <a:p>
            <a:pPr marL="742950" lvl="1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Consistently low MSE indicates high predictive accuracy</a:t>
            </a:r>
          </a:p>
          <a:p>
            <a:pPr marL="742950" lvl="1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Ability to learn complex non-linear patterns in the data</a:t>
            </a:r>
          </a:p>
          <a:p>
            <a:pPr marL="742950" lvl="1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Strength in short-term forecasting 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Model Stability</a:t>
            </a:r>
          </a:p>
          <a:p>
            <a:pPr marL="742950" lvl="1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Relatively stable MSE across weeks suggests that the model has learned a consistent pattern.</a:t>
            </a:r>
            <a:endParaRPr lang="en-US" sz="1800" b="1" i="0" u="none" strike="noStrike" dirty="0">
              <a:solidFill>
                <a:schemeClr val="tx1"/>
              </a:solidFill>
              <a:effectLst/>
              <a:latin typeface="Playfair Display" pitchFamily="2" charset="77"/>
            </a:endParaRPr>
          </a:p>
          <a:p>
            <a:pPr marL="742950" lvl="1" indent="-285750" algn="l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No significant spikes in error - model is not overfitting to noise in the data.</a:t>
            </a:r>
            <a:endParaRPr lang="en-US" sz="1800" b="1" i="0" u="none" strike="noStrike" dirty="0">
              <a:solidFill>
                <a:schemeClr val="tx1"/>
              </a:solidFill>
              <a:effectLst/>
              <a:latin typeface="Playfair Display" pitchFamily="2" charset="77"/>
            </a:endParaRPr>
          </a:p>
        </p:txBody>
      </p:sp>
      <p:sp>
        <p:nvSpPr>
          <p:cNvPr id="6" name="Google Shape;87;p5">
            <a:extLst>
              <a:ext uri="{FF2B5EF4-FFF2-40B4-BE49-F238E27FC236}">
                <a16:creationId xmlns:a16="http://schemas.microsoft.com/office/drawing/2014/main" id="{C4B9753E-DDF6-10F5-0A55-17DF6CF7BBF6}"/>
              </a:ext>
            </a:extLst>
          </p:cNvPr>
          <p:cNvSpPr/>
          <p:nvPr/>
        </p:nvSpPr>
        <p:spPr>
          <a:xfrm>
            <a:off x="0" y="-17639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rgbClr val="A2CD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8;p5">
            <a:extLst>
              <a:ext uri="{FF2B5EF4-FFF2-40B4-BE49-F238E27FC236}">
                <a16:creationId xmlns:a16="http://schemas.microsoft.com/office/drawing/2014/main" id="{459A7700-7B3D-33B7-ECBB-25B294F8E242}"/>
              </a:ext>
            </a:extLst>
          </p:cNvPr>
          <p:cNvSpPr/>
          <p:nvPr/>
        </p:nvSpPr>
        <p:spPr>
          <a:xfrm>
            <a:off x="304799" y="1"/>
            <a:ext cx="484811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F6BE54-0062-B5A3-EDED-B5D5BE23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812" y="4469782"/>
            <a:ext cx="4603434" cy="165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72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4630400" y="175200"/>
            <a:ext cx="293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990"/>
            </a:pPr>
            <a:r>
              <a:rPr lang="en" sz="4427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r>
              <a:rPr lang="en" sz="4027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L P H A </a:t>
            </a:r>
            <a:r>
              <a:rPr lang="en" sz="4427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N</a:t>
            </a:r>
            <a:r>
              <a:rPr lang="en" sz="4027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E T</a:t>
            </a:r>
            <a:endParaRPr sz="4027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2" name="Google Shape;142;p9"/>
          <p:cNvSpPr txBox="1">
            <a:spLocks noGrp="1"/>
          </p:cNvSpPr>
          <p:nvPr>
            <p:ph type="body" idx="1"/>
          </p:nvPr>
        </p:nvSpPr>
        <p:spPr>
          <a:xfrm>
            <a:off x="231600" y="2241400"/>
            <a:ext cx="5356000" cy="39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25000" lnSpcReduction="20000"/>
          </a:bodyPr>
          <a:lstStyle/>
          <a:p>
            <a:pPr indent="-459222">
              <a:buClr>
                <a:srgbClr val="45818E"/>
              </a:buClr>
              <a:buSzPct val="100000"/>
              <a:buFont typeface="Playfair Display"/>
              <a:buChar char="●"/>
            </a:pPr>
            <a:r>
              <a:rPr lang="en" sz="9725">
                <a:latin typeface="Playfair Display"/>
                <a:ea typeface="Playfair Display"/>
                <a:cs typeface="Playfair Display"/>
                <a:sym typeface="Playfair Display"/>
              </a:rPr>
              <a:t>A feature extraction neural network from research published by Huatai Securities</a:t>
            </a:r>
            <a:endParaRPr sz="9725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459222">
              <a:buClr>
                <a:srgbClr val="45818E"/>
              </a:buClr>
              <a:buSzPct val="100000"/>
              <a:buFont typeface="Playfair Display"/>
              <a:buChar char="●"/>
            </a:pPr>
            <a:r>
              <a:rPr lang="en" sz="9725">
                <a:latin typeface="Playfair Display"/>
                <a:ea typeface="Playfair Display"/>
                <a:cs typeface="Playfair Display"/>
                <a:sym typeface="Playfair Display"/>
              </a:rPr>
              <a:t>Customized layers inspired by convolution, treating stock values as pictures.</a:t>
            </a:r>
            <a:endParaRPr sz="9725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459222">
              <a:buClr>
                <a:srgbClr val="45818E"/>
              </a:buClr>
              <a:buSzPct val="100000"/>
              <a:buFont typeface="Playfair Display"/>
              <a:buChar char="●"/>
            </a:pPr>
            <a:r>
              <a:rPr lang="en" sz="9725">
                <a:latin typeface="Playfair Display"/>
                <a:ea typeface="Playfair Display"/>
                <a:cs typeface="Playfair Display"/>
                <a:sym typeface="Playfair Display"/>
              </a:rPr>
              <a:t>It aims to find predictive factors by wrapping statistics of price data in a convolution-like manner.</a:t>
            </a:r>
            <a:endParaRPr sz="9725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9234" y="1960853"/>
            <a:ext cx="6618965" cy="425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 txBox="1"/>
          <p:nvPr/>
        </p:nvSpPr>
        <p:spPr>
          <a:xfrm>
            <a:off x="5942517" y="1283201"/>
            <a:ext cx="5552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SzPts val="1800"/>
            </a:pPr>
            <a:r>
              <a:rPr lang="en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6 months training/6 months validation</a:t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5" name="Google Shape;145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Google Shape;87;p5">
            <a:extLst>
              <a:ext uri="{FF2B5EF4-FFF2-40B4-BE49-F238E27FC236}">
                <a16:creationId xmlns:a16="http://schemas.microsoft.com/office/drawing/2014/main" id="{6404D1BD-46A9-AECB-33E6-310136FAF6EF}"/>
              </a:ext>
            </a:extLst>
          </p:cNvPr>
          <p:cNvSpPr/>
          <p:nvPr/>
        </p:nvSpPr>
        <p:spPr>
          <a:xfrm>
            <a:off x="0" y="-17639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rgbClr val="A2CD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88;p5">
            <a:extLst>
              <a:ext uri="{FF2B5EF4-FFF2-40B4-BE49-F238E27FC236}">
                <a16:creationId xmlns:a16="http://schemas.microsoft.com/office/drawing/2014/main" id="{4527FA08-4FA0-8A98-0201-DDAF27D0B6CE}"/>
              </a:ext>
            </a:extLst>
          </p:cNvPr>
          <p:cNvSpPr/>
          <p:nvPr/>
        </p:nvSpPr>
        <p:spPr>
          <a:xfrm>
            <a:off x="304799" y="1"/>
            <a:ext cx="484811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Alphanet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401" y="217101"/>
            <a:ext cx="11030132" cy="609733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pic>
        <p:nvPicPr>
          <p:cNvPr id="153" name="Google Shape;15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6164" y="2036201"/>
            <a:ext cx="3551832" cy="29694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154" name="Google Shape;154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9933" y="3429000"/>
            <a:ext cx="4314632" cy="308063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2;p11">
            <a:extLst>
              <a:ext uri="{FF2B5EF4-FFF2-40B4-BE49-F238E27FC236}">
                <a16:creationId xmlns:a16="http://schemas.microsoft.com/office/drawing/2014/main" id="{7A6916AD-847D-98A5-1CCB-1340119D60FA}"/>
              </a:ext>
            </a:extLst>
          </p:cNvPr>
          <p:cNvSpPr txBox="1"/>
          <p:nvPr/>
        </p:nvSpPr>
        <p:spPr>
          <a:xfrm>
            <a:off x="2306100" y="641621"/>
            <a:ext cx="75798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Calculates how much each factor contributes to the outcome of the model. </a:t>
            </a:r>
            <a:endParaRPr sz="2000" b="0" i="0" u="none" strike="noStrike" cap="none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Factors look like BN(</a:t>
            </a:r>
            <a:r>
              <a:rPr lang="en" sz="2000" b="0" i="0" u="none" strike="noStrike" cap="none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ts_mean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(BN(</a:t>
            </a:r>
            <a:r>
              <a:rPr lang="en" sz="2000" b="0" i="0" u="none" strike="noStrike" cap="none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ts_corr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</a:t>
            </a:r>
            <a:r>
              <a:rPr lang="en" sz="2000" b="0" i="0" u="none" strike="noStrike" cap="none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low,return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, delay=10)))) </a:t>
            </a:r>
            <a:r>
              <a:rPr lang="en" sz="2000" b="0" i="0" u="none" strike="noStrike" cap="none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etc</a:t>
            </a:r>
            <a:endParaRPr sz="2000" b="0" i="0" u="none" strike="noStrike" cap="none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5" name="Google Shape;163;p11">
            <a:extLst>
              <a:ext uri="{FF2B5EF4-FFF2-40B4-BE49-F238E27FC236}">
                <a16:creationId xmlns:a16="http://schemas.microsoft.com/office/drawing/2014/main" id="{CE88EE67-1A57-B002-4658-E63FABE2AA00}"/>
              </a:ext>
            </a:extLst>
          </p:cNvPr>
          <p:cNvGrpSpPr/>
          <p:nvPr/>
        </p:nvGrpSpPr>
        <p:grpSpPr>
          <a:xfrm>
            <a:off x="1650350" y="2379878"/>
            <a:ext cx="8891300" cy="3719708"/>
            <a:chOff x="566025" y="1722350"/>
            <a:chExt cx="7864035" cy="3209761"/>
          </a:xfrm>
        </p:grpSpPr>
        <p:pic>
          <p:nvPicPr>
            <p:cNvPr id="6" name="Google Shape;164;p11">
              <a:extLst>
                <a:ext uri="{FF2B5EF4-FFF2-40B4-BE49-F238E27FC236}">
                  <a16:creationId xmlns:a16="http://schemas.microsoft.com/office/drawing/2014/main" id="{C940A1A8-C279-5731-75D5-5FD4E54AFC3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202577" y="1722350"/>
              <a:ext cx="2635875" cy="3209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65;p11">
              <a:extLst>
                <a:ext uri="{FF2B5EF4-FFF2-40B4-BE49-F238E27FC236}">
                  <a16:creationId xmlns:a16="http://schemas.microsoft.com/office/drawing/2014/main" id="{9728F632-404F-A047-018E-F0C6B81B215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66025" y="1722350"/>
              <a:ext cx="2581254" cy="31432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166;p11">
              <a:extLst>
                <a:ext uri="{FF2B5EF4-FFF2-40B4-BE49-F238E27FC236}">
                  <a16:creationId xmlns:a16="http://schemas.microsoft.com/office/drawing/2014/main" id="{1C36749E-6431-8127-7624-10DC89A9C40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3750" y="1722350"/>
              <a:ext cx="2536310" cy="309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4556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>
            <a:spLocks noGrp="1"/>
          </p:cNvSpPr>
          <p:nvPr>
            <p:ph type="title"/>
          </p:nvPr>
        </p:nvSpPr>
        <p:spPr>
          <a:xfrm>
            <a:off x="3418833" y="175200"/>
            <a:ext cx="5596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990"/>
            </a:pPr>
            <a:r>
              <a:rPr lang="en" sz="4427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r>
              <a:rPr lang="en" sz="4027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L P H A </a:t>
            </a:r>
            <a:r>
              <a:rPr lang="en" sz="4427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N</a:t>
            </a:r>
            <a:r>
              <a:rPr lang="en" sz="4027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E T   F A C T O R </a:t>
            </a:r>
            <a:endParaRPr sz="4027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5" name="Google Shape;175;p12"/>
          <p:cNvSpPr txBox="1">
            <a:spLocks noGrp="1"/>
          </p:cNvSpPr>
          <p:nvPr>
            <p:ph type="body" idx="1"/>
          </p:nvPr>
        </p:nvSpPr>
        <p:spPr>
          <a:xfrm>
            <a:off x="180733" y="1783533"/>
            <a:ext cx="5356000" cy="39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25000" lnSpcReduction="20000"/>
          </a:bodyPr>
          <a:lstStyle/>
          <a:p>
            <a:pPr indent="-459222">
              <a:buClr>
                <a:srgbClr val="45818E"/>
              </a:buClr>
              <a:buSzPct val="100000"/>
              <a:buFont typeface="Playfair Display"/>
              <a:buChar char="●"/>
            </a:pPr>
            <a:r>
              <a:rPr lang="en" sz="9725">
                <a:latin typeface="Playfair Display"/>
                <a:ea typeface="Playfair Display"/>
                <a:cs typeface="Playfair Display"/>
                <a:sym typeface="Playfair Display"/>
              </a:rPr>
              <a:t>Train the model using a rolling window of one year length, with a training set to validation set ratio of 1:1.</a:t>
            </a:r>
            <a:endParaRPr sz="9725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459222">
              <a:buSzPct val="100000"/>
              <a:buFont typeface="Playfair Display"/>
              <a:buChar char="●"/>
            </a:pPr>
            <a:r>
              <a:rPr lang="en" sz="9725">
                <a:latin typeface="Playfair Display"/>
                <a:ea typeface="Playfair Display"/>
                <a:cs typeface="Playfair Display"/>
                <a:sym typeface="Playfair Display"/>
              </a:rPr>
              <a:t>Predict the returns for the latter half of the validation set using the trained model as the Alphanet factor.</a:t>
            </a:r>
            <a:endParaRPr sz="9725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177" name="Google Shape;17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5268" y="1805735"/>
            <a:ext cx="5954633" cy="3544933"/>
          </a:xfrm>
          <a:prstGeom prst="rect">
            <a:avLst/>
          </a:prstGeom>
          <a:noFill/>
          <a:ln w="38100" cap="flat" cmpd="sng">
            <a:solidFill>
              <a:srgbClr val="45818E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2" name="Google Shape;87;p5">
            <a:extLst>
              <a:ext uri="{FF2B5EF4-FFF2-40B4-BE49-F238E27FC236}">
                <a16:creationId xmlns:a16="http://schemas.microsoft.com/office/drawing/2014/main" id="{F3CD971D-ACB4-F3AB-BE29-CC1A629720DA}"/>
              </a:ext>
            </a:extLst>
          </p:cNvPr>
          <p:cNvSpPr/>
          <p:nvPr/>
        </p:nvSpPr>
        <p:spPr>
          <a:xfrm>
            <a:off x="0" y="-17639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rgbClr val="A2CD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88;p5">
            <a:extLst>
              <a:ext uri="{FF2B5EF4-FFF2-40B4-BE49-F238E27FC236}">
                <a16:creationId xmlns:a16="http://schemas.microsoft.com/office/drawing/2014/main" id="{D41BDE9B-ABBA-9E43-C4F9-A22C16011D48}"/>
              </a:ext>
            </a:extLst>
          </p:cNvPr>
          <p:cNvSpPr/>
          <p:nvPr/>
        </p:nvSpPr>
        <p:spPr>
          <a:xfrm>
            <a:off x="304799" y="1"/>
            <a:ext cx="484811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Alphanet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4;p13">
            <a:extLst>
              <a:ext uri="{FF2B5EF4-FFF2-40B4-BE49-F238E27FC236}">
                <a16:creationId xmlns:a16="http://schemas.microsoft.com/office/drawing/2014/main" id="{7C5561BB-F298-532D-1898-1F42D4DA3D9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01632" y="1036116"/>
            <a:ext cx="7486599" cy="50647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6;p13">
            <a:extLst>
              <a:ext uri="{FF2B5EF4-FFF2-40B4-BE49-F238E27FC236}">
                <a16:creationId xmlns:a16="http://schemas.microsoft.com/office/drawing/2014/main" id="{0BDAEA97-D854-A7AB-0F18-761E93750116}"/>
              </a:ext>
            </a:extLst>
          </p:cNvPr>
          <p:cNvSpPr txBox="1"/>
          <p:nvPr/>
        </p:nvSpPr>
        <p:spPr>
          <a:xfrm>
            <a:off x="8860353" y="3770596"/>
            <a:ext cx="2633400" cy="1015800"/>
          </a:xfrm>
          <a:prstGeom prst="rect">
            <a:avLst/>
          </a:prstGeom>
          <a:noFill/>
          <a:ln w="2857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Annual return: </a:t>
            </a:r>
            <a:r>
              <a:rPr lang="en" sz="1800" b="1" i="0" u="none" strike="noStrike" cap="non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0.2897</a:t>
            </a:r>
            <a:endParaRPr sz="1800" b="1" i="0" u="none" strike="noStrike" cap="non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Annual std: </a:t>
            </a:r>
            <a:r>
              <a:rPr lang="en" sz="1800" b="1" i="0" u="none" strike="noStrike" cap="non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0.0731</a:t>
            </a:r>
            <a:endParaRPr sz="1800" b="1" i="0" u="none" strike="noStrike" cap="non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Sharpe ratio: </a:t>
            </a:r>
            <a:r>
              <a:rPr lang="en" sz="1800" b="1" i="0" u="none" strike="noStrike" cap="non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3.9622</a:t>
            </a:r>
            <a:endParaRPr sz="1800" b="1" i="0" u="none" strike="noStrike" cap="non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7;p5">
            <a:extLst>
              <a:ext uri="{FF2B5EF4-FFF2-40B4-BE49-F238E27FC236}">
                <a16:creationId xmlns:a16="http://schemas.microsoft.com/office/drawing/2014/main" id="{EE8117F0-8981-AC34-1A1A-4CEC361388B3}"/>
              </a:ext>
            </a:extLst>
          </p:cNvPr>
          <p:cNvSpPr/>
          <p:nvPr/>
        </p:nvSpPr>
        <p:spPr>
          <a:xfrm>
            <a:off x="0" y="-17639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rgbClr val="A2CD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8;p5">
            <a:extLst>
              <a:ext uri="{FF2B5EF4-FFF2-40B4-BE49-F238E27FC236}">
                <a16:creationId xmlns:a16="http://schemas.microsoft.com/office/drawing/2014/main" id="{CF85E4F4-5D7A-1B15-01C0-A4F0299B9AB9}"/>
              </a:ext>
            </a:extLst>
          </p:cNvPr>
          <p:cNvSpPr/>
          <p:nvPr/>
        </p:nvSpPr>
        <p:spPr>
          <a:xfrm>
            <a:off x="304799" y="1"/>
            <a:ext cx="484811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45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4" descr="16x9_BG-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3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4"/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4"/>
          <p:cNvSpPr txBox="1"/>
          <p:nvPr/>
        </p:nvSpPr>
        <p:spPr>
          <a:xfrm>
            <a:off x="0" y="2184400"/>
            <a:ext cx="12192000" cy="74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67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Thanks for your Attention</a:t>
            </a:r>
            <a:endParaRPr sz="1467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4"/>
          <p:cNvSpPr txBox="1"/>
          <p:nvPr/>
        </p:nvSpPr>
        <p:spPr>
          <a:xfrm>
            <a:off x="0" y="6261101"/>
            <a:ext cx="12192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DYF Investment Strategy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/>
          <p:nvPr/>
        </p:nvSpPr>
        <p:spPr>
          <a:xfrm>
            <a:off x="0" y="-17639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rgbClr val="A2CD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304799" y="1"/>
            <a:ext cx="772641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Factors</a:t>
            </a:r>
            <a:endParaRPr dirty="0"/>
          </a:p>
        </p:txBody>
      </p:sp>
      <p:sp>
        <p:nvSpPr>
          <p:cNvPr id="2" name="Google Shape;67;p2">
            <a:extLst>
              <a:ext uri="{FF2B5EF4-FFF2-40B4-BE49-F238E27FC236}">
                <a16:creationId xmlns:a16="http://schemas.microsoft.com/office/drawing/2014/main" id="{8EC9DEB6-5273-F6CE-8092-2F893406FA1A}"/>
              </a:ext>
            </a:extLst>
          </p:cNvPr>
          <p:cNvSpPr txBox="1">
            <a:spLocks/>
          </p:cNvSpPr>
          <p:nvPr/>
        </p:nvSpPr>
        <p:spPr>
          <a:xfrm>
            <a:off x="470472" y="804665"/>
            <a:ext cx="7232001" cy="524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lnSpc>
                <a:spcPct val="115000"/>
              </a:lnSpc>
              <a:buClr>
                <a:srgbClr val="45818E"/>
              </a:buClr>
              <a:buSzPts val="1800"/>
              <a:buFont typeface="Playfair Display"/>
              <a:buChar char="●"/>
            </a:pPr>
            <a:r>
              <a:rPr lang="en-US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Size Factor</a:t>
            </a:r>
          </a:p>
          <a:p>
            <a:pPr marL="457200" indent="-342900">
              <a:lnSpc>
                <a:spcPct val="115000"/>
              </a:lnSpc>
              <a:buClr>
                <a:srgbClr val="45818E"/>
              </a:buClr>
              <a:buSzPts val="1800"/>
              <a:buFont typeface="Playfair Display"/>
              <a:buChar char="●"/>
            </a:pPr>
            <a:r>
              <a:rPr lang="en-US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Price-Based Factors</a:t>
            </a:r>
          </a:p>
          <a:p>
            <a:pPr marL="914400" lvl="1" indent="-330200">
              <a:lnSpc>
                <a:spcPct val="115000"/>
              </a:lnSpc>
              <a:buClr>
                <a:srgbClr val="45818E"/>
              </a:buClr>
              <a:buSzPts val="1600"/>
              <a:buFont typeface="Playfair Display"/>
              <a:buChar char="○"/>
            </a:pPr>
            <a:r>
              <a:rPr lang="en-US" sz="24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Moving Average (Simple and Exponential) </a:t>
            </a:r>
          </a:p>
          <a:p>
            <a:pPr marL="914400" lvl="1" indent="-330200">
              <a:lnSpc>
                <a:spcPct val="115000"/>
              </a:lnSpc>
              <a:buClr>
                <a:srgbClr val="45818E"/>
              </a:buClr>
              <a:buSzPts val="1600"/>
              <a:buFont typeface="Playfair Display"/>
              <a:buChar char="○"/>
            </a:pPr>
            <a:r>
              <a:rPr lang="en-US" sz="24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Bollinger Band (BB)</a:t>
            </a:r>
          </a:p>
          <a:p>
            <a:pPr marL="914400" lvl="1" indent="-330200">
              <a:lnSpc>
                <a:spcPct val="115000"/>
              </a:lnSpc>
              <a:buClr>
                <a:srgbClr val="45818E"/>
              </a:buClr>
              <a:buSzPts val="1600"/>
              <a:buFont typeface="Playfair Display"/>
              <a:buChar char="○"/>
            </a:pPr>
            <a:r>
              <a:rPr lang="en-US" sz="24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Momentum</a:t>
            </a:r>
          </a:p>
          <a:p>
            <a:pPr marL="914400" lvl="1" indent="-330200">
              <a:lnSpc>
                <a:spcPct val="115000"/>
              </a:lnSpc>
              <a:buClr>
                <a:srgbClr val="45818E"/>
              </a:buClr>
              <a:buSzPts val="1600"/>
              <a:buFont typeface="Playfair Display"/>
              <a:buChar char="○"/>
            </a:pPr>
            <a:r>
              <a:rPr lang="en-US" sz="24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Beta</a:t>
            </a:r>
          </a:p>
          <a:p>
            <a:pPr marL="914400" lvl="1" indent="-330200">
              <a:lnSpc>
                <a:spcPct val="115000"/>
              </a:lnSpc>
              <a:buClr>
                <a:srgbClr val="45818E"/>
              </a:buClr>
              <a:buSzPts val="1600"/>
              <a:buFont typeface="Playfair Display"/>
              <a:buChar char="○"/>
            </a:pPr>
            <a:r>
              <a:rPr lang="en-US" sz="24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Relative Strength Index (RSI)</a:t>
            </a:r>
          </a:p>
          <a:p>
            <a:pPr marL="914400" lvl="1" indent="-330200">
              <a:lnSpc>
                <a:spcPct val="115000"/>
              </a:lnSpc>
              <a:buClr>
                <a:srgbClr val="45818E"/>
              </a:buClr>
              <a:buSzPts val="1600"/>
              <a:buFont typeface="Playfair Display"/>
              <a:buChar char="○"/>
            </a:pPr>
            <a:r>
              <a:rPr lang="en-US" sz="24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Stochastic Oscillator</a:t>
            </a:r>
          </a:p>
          <a:p>
            <a:pPr marL="914400" lvl="1" indent="-330200">
              <a:lnSpc>
                <a:spcPct val="115000"/>
              </a:lnSpc>
              <a:buClr>
                <a:srgbClr val="45818E"/>
              </a:buClr>
              <a:buSzPts val="1600"/>
              <a:buFont typeface="Playfair Display"/>
              <a:buChar char="○"/>
            </a:pPr>
            <a:r>
              <a:rPr lang="en-US" sz="24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Money Flow Index (MFI)</a:t>
            </a:r>
          </a:p>
          <a:p>
            <a:pPr marL="914400" lvl="1" indent="-330200">
              <a:lnSpc>
                <a:spcPct val="115000"/>
              </a:lnSpc>
              <a:buClr>
                <a:srgbClr val="45818E"/>
              </a:buClr>
              <a:buSzPts val="1600"/>
              <a:buFont typeface="Playfair Display"/>
              <a:buChar char="○"/>
            </a:pPr>
            <a:r>
              <a:rPr lang="en-US" sz="24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MLP</a:t>
            </a:r>
          </a:p>
          <a:p>
            <a:pPr marL="457200" indent="-342900">
              <a:lnSpc>
                <a:spcPct val="115000"/>
              </a:lnSpc>
              <a:buClr>
                <a:srgbClr val="45818E"/>
              </a:buClr>
              <a:buSzPts val="1800"/>
              <a:buFont typeface="Playfair Display"/>
              <a:buChar char="●"/>
            </a:pPr>
            <a:r>
              <a:rPr lang="en-US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Volume-Based Factor</a:t>
            </a:r>
          </a:p>
          <a:p>
            <a:pPr marL="914400" lvl="1" indent="-336550">
              <a:lnSpc>
                <a:spcPct val="115000"/>
              </a:lnSpc>
              <a:buClr>
                <a:srgbClr val="45818E"/>
              </a:buClr>
              <a:buSzPts val="1700"/>
              <a:buFont typeface="Playfair Display"/>
              <a:buChar char="○"/>
            </a:pPr>
            <a:r>
              <a:rPr lang="en-US" sz="24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Liquidity</a:t>
            </a:r>
          </a:p>
          <a:p>
            <a:pPr marL="914400" lvl="1" indent="-336550">
              <a:lnSpc>
                <a:spcPct val="115000"/>
              </a:lnSpc>
              <a:buClr>
                <a:srgbClr val="45818E"/>
              </a:buClr>
              <a:buSzPts val="1700"/>
              <a:buFont typeface="Playfair Display"/>
              <a:buChar char="○"/>
            </a:pPr>
            <a:r>
              <a:rPr lang="en-US" sz="24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Volume-ratio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/>
          <p:nvPr/>
        </p:nvSpPr>
        <p:spPr>
          <a:xfrm>
            <a:off x="304800" y="1"/>
            <a:ext cx="3556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-17639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rgbClr val="A2CD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293477" y="4218"/>
            <a:ext cx="35560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</a:t>
            </a:r>
            <a:endParaRPr dirty="0"/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289CE799-C118-7FEF-D23B-E8ADDAAC05D7}"/>
              </a:ext>
            </a:extLst>
          </p:cNvPr>
          <p:cNvSpPr txBox="1">
            <a:spLocks/>
          </p:cNvSpPr>
          <p:nvPr/>
        </p:nvSpPr>
        <p:spPr>
          <a:xfrm>
            <a:off x="311700" y="835450"/>
            <a:ext cx="85206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lnSpc>
                <a:spcPct val="115000"/>
              </a:lnSpc>
              <a:buClr>
                <a:srgbClr val="45818E"/>
              </a:buClr>
              <a:buSzPts val="1800"/>
              <a:buFont typeface="Playfair Display"/>
              <a:buChar char="●"/>
            </a:pPr>
            <a:r>
              <a:rPr lang="en-US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Divide the universe into 5 groups every week based on the factor values and calculate the cumulative demeaned return for each group</a:t>
            </a:r>
          </a:p>
          <a:p>
            <a:pPr marL="4572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</a:pPr>
            <a:endParaRPr lang="en-US" sz="2000" dirty="0"/>
          </a:p>
        </p:txBody>
      </p:sp>
      <p:sp>
        <p:nvSpPr>
          <p:cNvPr id="4" name="Google Shape;44;p2">
            <a:extLst>
              <a:ext uri="{FF2B5EF4-FFF2-40B4-BE49-F238E27FC236}">
                <a16:creationId xmlns:a16="http://schemas.microsoft.com/office/drawing/2014/main" id="{D20D59A1-1762-7806-38F5-9F29131C7C12}"/>
              </a:ext>
            </a:extLst>
          </p:cNvPr>
          <p:cNvSpPr/>
          <p:nvPr/>
        </p:nvSpPr>
        <p:spPr>
          <a:xfrm>
            <a:off x="304799" y="1"/>
            <a:ext cx="772641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Factors</a:t>
            </a:r>
            <a:endParaRPr dirty="0"/>
          </a:p>
        </p:txBody>
      </p:sp>
      <p:pic>
        <p:nvPicPr>
          <p:cNvPr id="5" name="Google Shape;78;p3">
            <a:extLst>
              <a:ext uri="{FF2B5EF4-FFF2-40B4-BE49-F238E27FC236}">
                <a16:creationId xmlns:a16="http://schemas.microsoft.com/office/drawing/2014/main" id="{7458C7F0-16F4-88D9-E4CB-DEAF647011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2800" y="1696204"/>
            <a:ext cx="7678135" cy="430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>
            <a:off x="0" y="-17639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rgbClr val="A2CD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304800" y="1"/>
            <a:ext cx="3556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 to get rank? </a:t>
            </a:r>
            <a:endParaRPr lang="en-GB" dirty="0"/>
          </a:p>
        </p:txBody>
      </p:sp>
      <p:sp>
        <p:nvSpPr>
          <p:cNvPr id="89" name="Google Shape;89;p5"/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340784" y="6261101"/>
            <a:ext cx="9042400" cy="454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r>
              <a:rPr lang="en-GB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GB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Investment Strategy of </a:t>
            </a:r>
            <a:r>
              <a:rPr lang="en-GB" sz="16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Jay Street</a:t>
            </a:r>
            <a:endParaRPr/>
          </a:p>
        </p:txBody>
      </p:sp>
      <p:pic>
        <p:nvPicPr>
          <p:cNvPr id="2" name="Google Shape;91;p4">
            <a:extLst>
              <a:ext uri="{FF2B5EF4-FFF2-40B4-BE49-F238E27FC236}">
                <a16:creationId xmlns:a16="http://schemas.microsoft.com/office/drawing/2014/main" id="{08C8EED8-0E3D-9F20-E9E4-F6B94A7B81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300" y="2805347"/>
            <a:ext cx="7106621" cy="28639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6;p4">
            <a:extLst>
              <a:ext uri="{FF2B5EF4-FFF2-40B4-BE49-F238E27FC236}">
                <a16:creationId xmlns:a16="http://schemas.microsoft.com/office/drawing/2014/main" id="{18256C29-9239-2CA5-303F-6167FD98E2D7}"/>
              </a:ext>
            </a:extLst>
          </p:cNvPr>
          <p:cNvSpPr txBox="1">
            <a:spLocks/>
          </p:cNvSpPr>
          <p:nvPr/>
        </p:nvSpPr>
        <p:spPr>
          <a:xfrm>
            <a:off x="616300" y="1101014"/>
            <a:ext cx="6831105" cy="232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lnSpc>
                <a:spcPct val="115000"/>
              </a:lnSpc>
              <a:buClr>
                <a:srgbClr val="45818E"/>
              </a:buClr>
              <a:buSzPts val="1800"/>
              <a:buFont typeface="Playfair Display"/>
              <a:buChar char="●"/>
            </a:pPr>
            <a:r>
              <a:rPr lang="en-US" sz="18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Confidence interval (Bayesian approach: argmax </a:t>
            </a:r>
            <a:r>
              <a:rPr lang="el-GR" sz="18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β </a:t>
            </a:r>
            <a:r>
              <a:rPr lang="en-US" sz="18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P(</a:t>
            </a:r>
            <a:r>
              <a:rPr lang="el-GR" sz="18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β|</a:t>
            </a:r>
            <a:r>
              <a:rPr lang="en-US" sz="18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y))</a:t>
            </a:r>
          </a:p>
          <a:p>
            <a:pPr marL="457200" indent="-342900">
              <a:lnSpc>
                <a:spcPct val="115000"/>
              </a:lnSpc>
              <a:buClr>
                <a:srgbClr val="45818E"/>
              </a:buClr>
              <a:buSzPts val="1800"/>
              <a:buFont typeface="Playfair Display"/>
              <a:buChar char="●"/>
            </a:pPr>
            <a:r>
              <a:rPr lang="en-US" sz="18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MC methods</a:t>
            </a:r>
          </a:p>
          <a:p>
            <a:pPr marL="457200" indent="-342900">
              <a:lnSpc>
                <a:spcPct val="115000"/>
              </a:lnSpc>
              <a:buClr>
                <a:srgbClr val="45818E"/>
              </a:buClr>
              <a:buSzPts val="1800"/>
              <a:buFont typeface="Playfair Display"/>
              <a:buChar char="●"/>
            </a:pPr>
            <a:r>
              <a:rPr lang="en-US" sz="18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Ensemble learning (Random Forest)</a:t>
            </a:r>
          </a:p>
          <a:p>
            <a:pPr marL="457200" indent="-342900">
              <a:lnSpc>
                <a:spcPct val="115000"/>
              </a:lnSpc>
              <a:buClr>
                <a:srgbClr val="45818E"/>
              </a:buClr>
              <a:buSzPts val="1800"/>
              <a:buFont typeface="Playfair Display"/>
              <a:buChar char="●"/>
            </a:pPr>
            <a:r>
              <a:rPr lang="en-US" sz="18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Multinomial Logistic Regression (Panel Data)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82FE4C0A-6DEB-09BE-D37C-84B55A3F3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>
            <a:extLst>
              <a:ext uri="{FF2B5EF4-FFF2-40B4-BE49-F238E27FC236}">
                <a16:creationId xmlns:a16="http://schemas.microsoft.com/office/drawing/2014/main" id="{8E74748D-063E-3B58-3E11-E6077CB846B1}"/>
              </a:ext>
            </a:extLst>
          </p:cNvPr>
          <p:cNvSpPr/>
          <p:nvPr/>
        </p:nvSpPr>
        <p:spPr>
          <a:xfrm>
            <a:off x="0" y="-17639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rgbClr val="A2CD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>
            <a:extLst>
              <a:ext uri="{FF2B5EF4-FFF2-40B4-BE49-F238E27FC236}">
                <a16:creationId xmlns:a16="http://schemas.microsoft.com/office/drawing/2014/main" id="{65E3E88D-BAF2-225A-D874-3BF2385CC270}"/>
              </a:ext>
            </a:extLst>
          </p:cNvPr>
          <p:cNvSpPr/>
          <p:nvPr/>
        </p:nvSpPr>
        <p:spPr>
          <a:xfrm>
            <a:off x="304799" y="1"/>
            <a:ext cx="484811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 to get weights?</a:t>
            </a:r>
            <a:endParaRPr lang="en-GB" dirty="0"/>
          </a:p>
        </p:txBody>
      </p:sp>
      <p:sp>
        <p:nvSpPr>
          <p:cNvPr id="89" name="Google Shape;89;p5">
            <a:extLst>
              <a:ext uri="{FF2B5EF4-FFF2-40B4-BE49-F238E27FC236}">
                <a16:creationId xmlns:a16="http://schemas.microsoft.com/office/drawing/2014/main" id="{A8C334F7-C710-48F7-BD18-1186F7C5C0EF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5">
            <a:extLst>
              <a:ext uri="{FF2B5EF4-FFF2-40B4-BE49-F238E27FC236}">
                <a16:creationId xmlns:a16="http://schemas.microsoft.com/office/drawing/2014/main" id="{FFDBA651-CF5D-7CE3-7004-A4BA6563D5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>
            <a:extLst>
              <a:ext uri="{FF2B5EF4-FFF2-40B4-BE49-F238E27FC236}">
                <a16:creationId xmlns:a16="http://schemas.microsoft.com/office/drawing/2014/main" id="{DAC40308-549C-37A8-AECC-2FE5EE2B0D05}"/>
              </a:ext>
            </a:extLst>
          </p:cNvPr>
          <p:cNvSpPr txBox="1"/>
          <p:nvPr/>
        </p:nvSpPr>
        <p:spPr>
          <a:xfrm>
            <a:off x="340784" y="6261101"/>
            <a:ext cx="9042400" cy="454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r>
              <a:rPr lang="en-GB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GB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Investment Strategy of </a:t>
            </a:r>
            <a:r>
              <a:rPr lang="en-GB" sz="16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Jay Street</a:t>
            </a:r>
            <a:endParaRPr/>
          </a:p>
        </p:txBody>
      </p:sp>
      <p:sp>
        <p:nvSpPr>
          <p:cNvPr id="4" name="Google Shape;99;p5">
            <a:extLst>
              <a:ext uri="{FF2B5EF4-FFF2-40B4-BE49-F238E27FC236}">
                <a16:creationId xmlns:a16="http://schemas.microsoft.com/office/drawing/2014/main" id="{61B1E3D2-ED2A-D798-8C43-F6185078CB2D}"/>
              </a:ext>
            </a:extLst>
          </p:cNvPr>
          <p:cNvSpPr txBox="1">
            <a:spLocks/>
          </p:cNvSpPr>
          <p:nvPr/>
        </p:nvSpPr>
        <p:spPr>
          <a:xfrm>
            <a:off x="897784" y="1086064"/>
            <a:ext cx="7928400" cy="3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 algn="ctr">
              <a:lnSpc>
                <a:spcPct val="115000"/>
              </a:lnSpc>
              <a:buClr>
                <a:srgbClr val="45818E"/>
              </a:buClr>
              <a:buSzPts val="1800"/>
              <a:buFont typeface="Playfair Display"/>
              <a:buChar char="●"/>
            </a:pPr>
            <a:r>
              <a:rPr lang="en-US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Long assets that have maximum probability in rank 5 and short assets with maximum probability in rank 1</a:t>
            </a:r>
          </a:p>
          <a:p>
            <a:pPr marL="457200">
              <a:lnSpc>
                <a:spcPct val="115000"/>
              </a:lnSpc>
              <a:spcBef>
                <a:spcPts val="1200"/>
              </a:spcBef>
              <a:buSzPts val="1800"/>
            </a:pPr>
            <a:endParaRPr lang="en-US" sz="2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indent="-342900">
              <a:lnSpc>
                <a:spcPct val="115000"/>
              </a:lnSpc>
              <a:spcBef>
                <a:spcPts val="1200"/>
              </a:spcBef>
              <a:buClr>
                <a:srgbClr val="45818E"/>
              </a:buClr>
              <a:buSzPts val="1800"/>
              <a:buFont typeface="Playfair Display"/>
              <a:buChar char="●"/>
            </a:pPr>
            <a:r>
              <a:rPr lang="en-US" sz="20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Max           Sharpe Ratio = (Rp − Rf) / </a:t>
            </a:r>
            <a:r>
              <a:rPr lang="el-GR" sz="20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σ</a:t>
            </a:r>
            <a:r>
              <a:rPr lang="en-US" sz="20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</a:t>
            </a:r>
          </a:p>
          <a:p>
            <a:pPr marL="457200">
              <a:lnSpc>
                <a:spcPct val="115000"/>
              </a:lnSpc>
              <a:spcBef>
                <a:spcPts val="1200"/>
              </a:spcBef>
              <a:buSzPts val="1800"/>
            </a:pPr>
            <a:r>
              <a:rPr lang="en-US" sz="20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</a:t>
            </a:r>
            <a:r>
              <a:rPr lang="en-US" sz="2000" dirty="0" err="1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st.</a:t>
            </a:r>
            <a:r>
              <a:rPr lang="en-US" sz="20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Rp =  ∑(</a:t>
            </a:r>
            <a:r>
              <a:rPr lang="en-US" sz="2000" dirty="0" err="1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wi⋅Ri</a:t>
            </a:r>
            <a:r>
              <a:rPr lang="en-US" sz="20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)</a:t>
            </a:r>
          </a:p>
          <a:p>
            <a:pPr marL="457200">
              <a:lnSpc>
                <a:spcPct val="115000"/>
              </a:lnSpc>
              <a:spcBef>
                <a:spcPts val="1200"/>
              </a:spcBef>
              <a:buSzPts val="1800"/>
            </a:pPr>
            <a:r>
              <a:rPr lang="en-US" sz="20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				</a:t>
            </a:r>
            <a:r>
              <a:rPr lang="el-GR" sz="20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σ</a:t>
            </a:r>
            <a:r>
              <a:rPr lang="en-US" sz="20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 =  sqrt(∑∑</a:t>
            </a:r>
            <a:r>
              <a:rPr lang="en-US" sz="2000" dirty="0" err="1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</a:t>
            </a:r>
            <a:r>
              <a:rPr lang="en-US" sz="20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*</a:t>
            </a:r>
            <a:r>
              <a:rPr lang="en-US" sz="2000" dirty="0" err="1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wj</a:t>
            </a:r>
            <a:r>
              <a:rPr lang="en-US" sz="20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*</a:t>
            </a:r>
            <a:r>
              <a:rPr lang="el-GR" sz="20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σ</a:t>
            </a:r>
            <a:r>
              <a:rPr lang="en-US" sz="2000" dirty="0" err="1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ij</a:t>
            </a:r>
            <a:r>
              <a:rPr lang="en-US" sz="20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)</a:t>
            </a:r>
          </a:p>
          <a:p>
            <a:pPr marL="457200">
              <a:lnSpc>
                <a:spcPct val="115000"/>
              </a:lnSpc>
              <a:spcBef>
                <a:spcPts val="1200"/>
              </a:spcBef>
              <a:buSzPts val="1800"/>
            </a:pPr>
            <a:r>
              <a:rPr lang="en-US" sz="20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		 </a:t>
            </a:r>
            <a:r>
              <a:rPr lang="en-US" sz="2000" dirty="0" err="1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</a:t>
            </a:r>
            <a:r>
              <a:rPr lang="en-US" sz="20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&gt; 0 if </a:t>
            </a:r>
            <a:r>
              <a:rPr lang="en-US" sz="2000" dirty="0" err="1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-US" sz="20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in long assets, </a:t>
            </a:r>
            <a:r>
              <a:rPr lang="en-US" sz="2000" dirty="0" err="1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</a:t>
            </a:r>
            <a:r>
              <a:rPr lang="en-US" sz="20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&lt;0 if </a:t>
            </a:r>
            <a:r>
              <a:rPr lang="en-US" sz="2000" dirty="0" err="1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-US" sz="20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in short assets, else </a:t>
            </a:r>
            <a:r>
              <a:rPr lang="en-US" sz="2000" dirty="0" err="1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</a:t>
            </a:r>
            <a:r>
              <a:rPr lang="en-US" sz="20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= 0</a:t>
            </a:r>
          </a:p>
          <a:p>
            <a:pPr marL="4572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</a:pPr>
            <a:r>
              <a:rPr lang="en-US" sz="20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		 		   abs(</a:t>
            </a:r>
            <a:r>
              <a:rPr lang="en-US" sz="2000" dirty="0" err="1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</a:t>
            </a:r>
            <a:r>
              <a:rPr lang="en-US" sz="2000" dirty="0">
                <a:solidFill>
                  <a:srgbClr val="45818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) &lt;= 0.15</a:t>
            </a:r>
          </a:p>
        </p:txBody>
      </p:sp>
    </p:spTree>
    <p:extLst>
      <p:ext uri="{BB962C8B-B14F-4D97-AF65-F5344CB8AC3E}">
        <p14:creationId xmlns:p14="http://schemas.microsoft.com/office/powerpoint/2010/main" val="152604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B5461DBD-79EE-BCCF-F3D7-4B6AB9B3A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>
            <a:extLst>
              <a:ext uri="{FF2B5EF4-FFF2-40B4-BE49-F238E27FC236}">
                <a16:creationId xmlns:a16="http://schemas.microsoft.com/office/drawing/2014/main" id="{F48F8FE1-62FC-1AC9-A193-9889C0E88579}"/>
              </a:ext>
            </a:extLst>
          </p:cNvPr>
          <p:cNvSpPr/>
          <p:nvPr/>
        </p:nvSpPr>
        <p:spPr>
          <a:xfrm>
            <a:off x="0" y="-17639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rgbClr val="A2CD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>
            <a:extLst>
              <a:ext uri="{FF2B5EF4-FFF2-40B4-BE49-F238E27FC236}">
                <a16:creationId xmlns:a16="http://schemas.microsoft.com/office/drawing/2014/main" id="{941C88D0-184E-FB00-7B46-2F4CBAAD3F52}"/>
              </a:ext>
            </a:extLst>
          </p:cNvPr>
          <p:cNvSpPr/>
          <p:nvPr/>
        </p:nvSpPr>
        <p:spPr>
          <a:xfrm>
            <a:off x="304799" y="1"/>
            <a:ext cx="484811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Series Models</a:t>
            </a:r>
            <a:endParaRPr lang="en-GB" dirty="0"/>
          </a:p>
        </p:txBody>
      </p:sp>
      <p:sp>
        <p:nvSpPr>
          <p:cNvPr id="89" name="Google Shape;89;p5">
            <a:extLst>
              <a:ext uri="{FF2B5EF4-FFF2-40B4-BE49-F238E27FC236}">
                <a16:creationId xmlns:a16="http://schemas.microsoft.com/office/drawing/2014/main" id="{E44A7840-E643-6320-3A14-D1747AB498B9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5">
            <a:extLst>
              <a:ext uri="{FF2B5EF4-FFF2-40B4-BE49-F238E27FC236}">
                <a16:creationId xmlns:a16="http://schemas.microsoft.com/office/drawing/2014/main" id="{53720E40-AB96-A448-A4A1-17322A6C2C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>
            <a:extLst>
              <a:ext uri="{FF2B5EF4-FFF2-40B4-BE49-F238E27FC236}">
                <a16:creationId xmlns:a16="http://schemas.microsoft.com/office/drawing/2014/main" id="{ECEB8331-E55A-806E-EF5B-DE8C0B6708FC}"/>
              </a:ext>
            </a:extLst>
          </p:cNvPr>
          <p:cNvSpPr txBox="1"/>
          <p:nvPr/>
        </p:nvSpPr>
        <p:spPr>
          <a:xfrm>
            <a:off x="340784" y="6261101"/>
            <a:ext cx="9042400" cy="454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r>
              <a:rPr lang="en-GB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GB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Investment Strategy of </a:t>
            </a:r>
            <a:r>
              <a:rPr lang="en-GB" sz="16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Jay Street</a:t>
            </a:r>
            <a:endParaRPr/>
          </a:p>
        </p:txBody>
      </p:sp>
      <p:sp>
        <p:nvSpPr>
          <p:cNvPr id="3" name="Google Shape;108;p6">
            <a:extLst>
              <a:ext uri="{FF2B5EF4-FFF2-40B4-BE49-F238E27FC236}">
                <a16:creationId xmlns:a16="http://schemas.microsoft.com/office/drawing/2014/main" id="{DC13AE89-BDBA-56BE-D8EC-3E004BE97F84}"/>
              </a:ext>
            </a:extLst>
          </p:cNvPr>
          <p:cNvSpPr txBox="1">
            <a:spLocks/>
          </p:cNvSpPr>
          <p:nvPr/>
        </p:nvSpPr>
        <p:spPr>
          <a:xfrm>
            <a:off x="725650" y="1275500"/>
            <a:ext cx="74475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lnSpc>
                <a:spcPct val="115000"/>
              </a:lnSpc>
              <a:buClr>
                <a:srgbClr val="45818E"/>
              </a:buClr>
              <a:buSzPts val="1800"/>
              <a:buFont typeface="Playfair Display"/>
              <a:buChar char="●"/>
            </a:pPr>
            <a:r>
              <a:rPr lang="en-US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Autoregressive models: AR, ARIMA, ARIMAX</a:t>
            </a:r>
          </a:p>
          <a:p>
            <a:pPr marL="457200" indent="-342900">
              <a:lnSpc>
                <a:spcPct val="115000"/>
              </a:lnSpc>
              <a:buClr>
                <a:srgbClr val="45818E"/>
              </a:buClr>
              <a:buSzPts val="1800"/>
              <a:buFont typeface="Playfair Display"/>
              <a:buChar char="●"/>
            </a:pPr>
            <a:r>
              <a:rPr lang="en-US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LSTM, ATTENTION models (</a:t>
            </a:r>
            <a:r>
              <a:rPr lang="en-US" sz="20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softmax</a:t>
            </a:r>
            <a:r>
              <a:rPr lang="en-US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output)</a:t>
            </a:r>
          </a:p>
          <a:p>
            <a:pPr marL="457200" indent="-342900">
              <a:lnSpc>
                <a:spcPct val="115000"/>
              </a:lnSpc>
              <a:buClr>
                <a:srgbClr val="45818E"/>
              </a:buClr>
              <a:buSzPts val="1800"/>
              <a:buFont typeface="Playfair Display"/>
              <a:buChar char="●"/>
            </a:pPr>
            <a:r>
              <a:rPr lang="en-US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training/validation: 5 months/ 1 month, move forward weekly</a:t>
            </a:r>
          </a:p>
          <a:p>
            <a:pPr marL="457200">
              <a:lnSpc>
                <a:spcPct val="115000"/>
              </a:lnSpc>
              <a:spcBef>
                <a:spcPts val="1200"/>
              </a:spcBef>
              <a:buSzPts val="1800"/>
            </a:pPr>
            <a:r>
              <a:rPr lang="en-US" sz="20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return_i</a:t>
            </a:r>
            <a:r>
              <a:rPr lang="en-US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= f(</a:t>
            </a:r>
            <a:r>
              <a:rPr lang="en-US" sz="20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x_i_t</a:t>
            </a:r>
            <a:r>
              <a:rPr lang="en-US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, x_i_t-1, x_i_t-2, …</a:t>
            </a:r>
            <a:r>
              <a:rPr lang="en-US" sz="20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x_i_t</a:t>
            </a:r>
            <a:r>
              <a:rPr lang="en-US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-T) (AR, ARIMA/ LSTM)</a:t>
            </a:r>
          </a:p>
          <a:p>
            <a:pPr marL="457200">
              <a:lnSpc>
                <a:spcPct val="115000"/>
              </a:lnSpc>
              <a:spcBef>
                <a:spcPts val="1200"/>
              </a:spcBef>
              <a:buSzPts val="1800"/>
            </a:pPr>
            <a:r>
              <a:rPr lang="en-US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vs.</a:t>
            </a:r>
          </a:p>
          <a:p>
            <a:pPr marL="457200">
              <a:lnSpc>
                <a:spcPct val="115000"/>
              </a:lnSpc>
              <a:spcBef>
                <a:spcPts val="1200"/>
              </a:spcBef>
              <a:buSzPts val="1800"/>
            </a:pPr>
            <a:r>
              <a:rPr lang="en-US" sz="20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return_i</a:t>
            </a:r>
            <a:r>
              <a:rPr lang="en-US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= f(x_0_t, x_0_t-1…, </a:t>
            </a:r>
            <a:r>
              <a:rPr lang="en-US" sz="20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x_i_t</a:t>
            </a:r>
            <a:r>
              <a:rPr lang="en-US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-T) (LSTM, ATTENTION, ARIMAX)</a:t>
            </a:r>
          </a:p>
          <a:p>
            <a:pPr marL="457200">
              <a:lnSpc>
                <a:spcPct val="115000"/>
              </a:lnSpc>
              <a:spcBef>
                <a:spcPts val="1200"/>
              </a:spcBef>
              <a:buSzPts val="1800"/>
            </a:pPr>
            <a:endParaRPr lang="en-US" sz="2000" dirty="0"/>
          </a:p>
          <a:p>
            <a:pPr marL="4572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412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250" y="4401100"/>
            <a:ext cx="5935499" cy="14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8249" y="1105122"/>
            <a:ext cx="5935500" cy="308457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4" name="Google Shape;87;p5">
            <a:extLst>
              <a:ext uri="{FF2B5EF4-FFF2-40B4-BE49-F238E27FC236}">
                <a16:creationId xmlns:a16="http://schemas.microsoft.com/office/drawing/2014/main" id="{DEBA3231-9735-498C-A78F-D5E7EE51B0A6}"/>
              </a:ext>
            </a:extLst>
          </p:cNvPr>
          <p:cNvSpPr/>
          <p:nvPr/>
        </p:nvSpPr>
        <p:spPr>
          <a:xfrm>
            <a:off x="0" y="-17639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rgbClr val="A2CD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8;p5">
            <a:extLst>
              <a:ext uri="{FF2B5EF4-FFF2-40B4-BE49-F238E27FC236}">
                <a16:creationId xmlns:a16="http://schemas.microsoft.com/office/drawing/2014/main" id="{9F7369EC-4D6E-8A64-7E9D-2306A53862D1}"/>
              </a:ext>
            </a:extLst>
          </p:cNvPr>
          <p:cNvSpPr/>
          <p:nvPr/>
        </p:nvSpPr>
        <p:spPr>
          <a:xfrm>
            <a:off x="304799" y="1"/>
            <a:ext cx="484811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Vanilla LSTM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758434"/>
            <a:ext cx="6113735" cy="5529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/>
          <p:cNvSpPr txBox="1"/>
          <p:nvPr/>
        </p:nvSpPr>
        <p:spPr>
          <a:xfrm>
            <a:off x="6551217" y="2524468"/>
            <a:ext cx="5334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SzPts val="1800"/>
            </a:pPr>
            <a:r>
              <a:rPr lang="en" sz="24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Adding attention did not improve accuracy</a:t>
            </a:r>
            <a:endParaRPr sz="24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6519833" y="3830051"/>
            <a:ext cx="5396800" cy="2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800"/>
            </a:pPr>
            <a:r>
              <a:rPr lang="en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Adding extra factors into LSTM did not improve and was time consuming;</a:t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algn="ctr">
              <a:buSzPts val="1800"/>
            </a:pP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algn="ctr">
              <a:buSzPts val="1800"/>
            </a:pPr>
            <a:r>
              <a:rPr lang="en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Having to tune 110 models.</a:t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3" name="Google Shape;133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34" name="Google Shape;134;p8"/>
          <p:cNvSpPr txBox="1"/>
          <p:nvPr/>
        </p:nvSpPr>
        <p:spPr>
          <a:xfrm>
            <a:off x="7261633" y="977833"/>
            <a:ext cx="39132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SzPts val="3000"/>
            </a:pPr>
            <a:r>
              <a:rPr lang="en" sz="4000" dirty="0">
                <a:solidFill>
                  <a:srgbClr val="45818E"/>
                </a:solidFill>
                <a:latin typeface="Impact"/>
                <a:ea typeface="Impact"/>
                <a:cs typeface="Impact"/>
                <a:sym typeface="Impact"/>
              </a:rPr>
              <a:t>L S T M  M O D E L S</a:t>
            </a:r>
            <a:endParaRPr sz="2133" dirty="0">
              <a:solidFill>
                <a:srgbClr val="45818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" name="Google Shape;87;p5">
            <a:extLst>
              <a:ext uri="{FF2B5EF4-FFF2-40B4-BE49-F238E27FC236}">
                <a16:creationId xmlns:a16="http://schemas.microsoft.com/office/drawing/2014/main" id="{4A1EEE27-E8B5-42CA-5336-79752D0405D4}"/>
              </a:ext>
            </a:extLst>
          </p:cNvPr>
          <p:cNvSpPr/>
          <p:nvPr/>
        </p:nvSpPr>
        <p:spPr>
          <a:xfrm>
            <a:off x="0" y="-17639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rgbClr val="A2CD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8;p5">
            <a:extLst>
              <a:ext uri="{FF2B5EF4-FFF2-40B4-BE49-F238E27FC236}">
                <a16:creationId xmlns:a16="http://schemas.microsoft.com/office/drawing/2014/main" id="{8A413914-01FE-5D6B-0F82-6426EA4D4E27}"/>
              </a:ext>
            </a:extLst>
          </p:cNvPr>
          <p:cNvSpPr/>
          <p:nvPr/>
        </p:nvSpPr>
        <p:spPr>
          <a:xfrm>
            <a:off x="304799" y="1"/>
            <a:ext cx="484811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LSTM Modelling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58D5C-F891-4BBD-5753-A8030723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998751"/>
            <a:ext cx="11360800" cy="4555200"/>
          </a:xfrm>
        </p:spPr>
        <p:txBody>
          <a:bodyPr>
            <a:no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Data Segmentation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: We segmented the data into two groups - equal and non-equal columns based on initial values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Rate of Change Calculation: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 We calculate the rate of change for each asset to measure stock price momentum.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Sliding Window: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 We used a sliding window technique for dataset preparation. We created the Input and the corresponding output dataset in a window of 30 days</a:t>
            </a:r>
          </a:p>
          <a:p>
            <a:pPr algn="l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Data Augmentation: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Add Gaussian noise to the raw data to get a more robust representation.</a:t>
            </a:r>
            <a:endParaRPr lang="en-US" sz="2400" b="1" i="0" u="none" strike="noStrike" dirty="0">
              <a:solidFill>
                <a:schemeClr val="tx1"/>
              </a:solidFill>
              <a:effectLst/>
              <a:latin typeface="Playfair Display" pitchFamily="2" charset="77"/>
            </a:endParaRPr>
          </a:p>
          <a:p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Data Filtering: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Playfair Display" pitchFamily="2" charset="77"/>
              </a:rPr>
              <a:t>Using changepoint detection to filter out data under regime shifts.</a:t>
            </a:r>
            <a:endParaRPr lang="en-US" sz="2400" dirty="0">
              <a:solidFill>
                <a:schemeClr val="tx1"/>
              </a:solidFill>
              <a:latin typeface="Playfair Display" pitchFamily="2" charset="77"/>
            </a:endParaRPr>
          </a:p>
        </p:txBody>
      </p:sp>
      <p:sp>
        <p:nvSpPr>
          <p:cNvPr id="4" name="Google Shape;87;p5">
            <a:extLst>
              <a:ext uri="{FF2B5EF4-FFF2-40B4-BE49-F238E27FC236}">
                <a16:creationId xmlns:a16="http://schemas.microsoft.com/office/drawing/2014/main" id="{D6615315-3D92-3BA4-6FCC-B5D7851F3917}"/>
              </a:ext>
            </a:extLst>
          </p:cNvPr>
          <p:cNvSpPr/>
          <p:nvPr/>
        </p:nvSpPr>
        <p:spPr>
          <a:xfrm>
            <a:off x="0" y="-17639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rgbClr val="A2CD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8;p5">
            <a:extLst>
              <a:ext uri="{FF2B5EF4-FFF2-40B4-BE49-F238E27FC236}">
                <a16:creationId xmlns:a16="http://schemas.microsoft.com/office/drawing/2014/main" id="{FB779C75-4B12-EF6D-A26A-F12DDB90C910}"/>
              </a:ext>
            </a:extLst>
          </p:cNvPr>
          <p:cNvSpPr/>
          <p:nvPr/>
        </p:nvSpPr>
        <p:spPr>
          <a:xfrm>
            <a:off x="304799" y="1"/>
            <a:ext cx="484811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MLP</a:t>
            </a:r>
          </a:p>
        </p:txBody>
      </p:sp>
    </p:spTree>
    <p:extLst>
      <p:ext uri="{BB962C8B-B14F-4D97-AF65-F5344CB8AC3E}">
        <p14:creationId xmlns:p14="http://schemas.microsoft.com/office/powerpoint/2010/main" val="21425381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蓝色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6EAD0"/>
      </a:dk2>
      <a:lt2>
        <a:srgbClr val="2C5280"/>
      </a:lt2>
      <a:accent1>
        <a:srgbClr val="799656"/>
      </a:accent1>
      <a:accent2>
        <a:srgbClr val="D6BC38"/>
      </a:accent2>
      <a:accent3>
        <a:srgbClr val="FFFFFF"/>
      </a:accent3>
      <a:accent4>
        <a:srgbClr val="000000"/>
      </a:accent4>
      <a:accent5>
        <a:srgbClr val="BEC9B4"/>
      </a:accent5>
      <a:accent6>
        <a:srgbClr val="C2AA32"/>
      </a:accent6>
      <a:hlink>
        <a:srgbClr val="6490CB"/>
      </a:hlink>
      <a:folHlink>
        <a:srgbClr val="9579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819</Words>
  <Application>Microsoft Macintosh PowerPoint</Application>
  <PresentationFormat>Widescreen</PresentationFormat>
  <Paragraphs>104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Yahei</vt:lpstr>
      <vt:lpstr>Arial</vt:lpstr>
      <vt:lpstr>Calibri</vt:lpstr>
      <vt:lpstr>Impact</vt:lpstr>
      <vt:lpstr>Playfair Display</vt:lpstr>
      <vt:lpstr>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L P H A N E T</vt:lpstr>
      <vt:lpstr>PowerPoint Presentation</vt:lpstr>
      <vt:lpstr>PowerPoint Presentation</vt:lpstr>
      <vt:lpstr>A L P H A N E T   F A C T O R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PPS Development Team</dc:creator>
  <cp:lastModifiedBy>yg2960</cp:lastModifiedBy>
  <cp:revision>7</cp:revision>
  <dcterms:created xsi:type="dcterms:W3CDTF">2002-01-15T15:45:00Z</dcterms:created>
  <dcterms:modified xsi:type="dcterms:W3CDTF">2024-08-16T13:31:32Z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tID">
    <vt:lpwstr>3.7.0</vt:lpwstr>
  </property>
  <property fmtid="{D5CDD505-2E9C-101B-9397-08002B2CF9AE}" pid="3" name="VersionOriginal">
    <vt:lpwstr>3.7.0</vt:lpwstr>
  </property>
  <property fmtid="{D5CDD505-2E9C-101B-9397-08002B2CF9AE}" pid="4" name="VersionCurrent">
    <vt:lpwstr>3.13</vt:lpwstr>
  </property>
  <property fmtid="{D5CDD505-2E9C-101B-9397-08002B2CF9AE}" pid="5" name="ContentTypeId">
    <vt:lpwstr>0x010100D90557FF080F4CB4B7E7ECF37C5C350500CDE35383E1C9724FAC718810CDA845A5</vt:lpwstr>
  </property>
  <property fmtid="{D5CDD505-2E9C-101B-9397-08002B2CF9AE}" pid="6" name="PresUniqueID">
    <vt:lpwstr/>
  </property>
  <property fmtid="{D5CDD505-2E9C-101B-9397-08002B2CF9AE}" pid="7" name="KSOProductBuildVer">
    <vt:lpwstr>2052-11.1.0.9999</vt:lpwstr>
  </property>
</Properties>
</file>