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rvo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Roboto Condensed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BAF06-5B0F-4B2E-AB57-61DD8F8CC469}">
  <a:tblStyle styleId="{F1CBAF06-5B0F-4B2E-AB57-61DD8F8CC4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CondensedLight-bold.fntdata"/><Relationship Id="rId41" Type="http://schemas.openxmlformats.org/officeDocument/2006/relationships/font" Target="fonts/RobotoCondensedLight-regular.fntdata"/><Relationship Id="rId22" Type="http://schemas.openxmlformats.org/officeDocument/2006/relationships/slide" Target="slides/slide16.xml"/><Relationship Id="rId44" Type="http://schemas.openxmlformats.org/officeDocument/2006/relationships/font" Target="fonts/RobotoCondensed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Condensed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v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rvo-italic.fntdata"/><Relationship Id="rId12" Type="http://schemas.openxmlformats.org/officeDocument/2006/relationships/slide" Target="slides/slide6.xml"/><Relationship Id="rId34" Type="http://schemas.openxmlformats.org/officeDocument/2006/relationships/font" Target="fonts/Arvo-bold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regular.fntdata"/><Relationship Id="rId14" Type="http://schemas.openxmlformats.org/officeDocument/2006/relationships/slide" Target="slides/slide8.xml"/><Relationship Id="rId36" Type="http://schemas.openxmlformats.org/officeDocument/2006/relationships/font" Target="fonts/Arvo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-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0809278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0809278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10809278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10809278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108092787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10809278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10809278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10809278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10809278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10809278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10809278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10809278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10809278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10809278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14f6b2f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14f6b2f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10809278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10809278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10809278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10809278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10809278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10809278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108092787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108092787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108092787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108092787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10809278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10809278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151e30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151e30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4f6b2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4f6b2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10809278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10809278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108092787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108092787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08092787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10809278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10809278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10809278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108092787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108092787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10809278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10809278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08092787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108092787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10809278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10809278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10809278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10809278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84" name="Google Shape;184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6" name="Google Shape;186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87" name="Google Shape;187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Detecting Melanoma using a Convolutional Neural Network Architecture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3421250" y="416972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Kevin Genereux, Matthew Giorno, Peter Sertic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Advisor: Dr. Rachid Benlamri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/>
        </p:nvSpPr>
        <p:spPr>
          <a:xfrm>
            <a:off x="205375" y="271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Methodology: Data Preprocessing</a:t>
            </a:r>
            <a:endParaRPr b="1" sz="3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05375" y="1415225"/>
            <a:ext cx="8253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images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Raw images are in different dimensions.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Smaller images may lead to few features being learned (underfitting)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Larger images may lead to too many features being learned (overfitting)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Augmentation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Artificially add noise to create more robust dataset.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Examples: rotations, horizontal/vertical shifts, zooming, flipping, shear, normalizing RGB values.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04675" y="544975"/>
            <a:ext cx="6398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Methodology: Model Construction I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61225" y="1361400"/>
            <a:ext cx="74331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CNN Architectures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Basic Architecture: VGG16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Complex </a:t>
            </a: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Architectures: ResNet-152, InceptionV3, DenseNet-161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Convolutional Layers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Adjust type and number of hidden layers.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Batch Size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Indicates how often the weights are adjusted during backpropagation.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Weight Initialization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Provide best ‘initial guess’ at weights for quicker convergence.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 of Nodes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Too few nodes may lead to underfitting; too many nodes may lead to overfitting.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14250" y="474650"/>
            <a:ext cx="6398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Methodology: Model Construction II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114250" y="1240850"/>
            <a:ext cx="74331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Loss Function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Misclassifying melanoma instances should be penalized much more severely.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Optimizers &amp; Learning Rate Annealing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Apply various optimizer to adjust node weights and minimize loss function.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Apply different learning rates to determine optimal rate of convergence.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Examples: RELU, Stochastic Gradient Descent, RMSProp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Regularization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 different dropout rates for different layers to activate/deactivate nodes.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Ensemble Classifier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Combine results of top performing models using majority voting.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291900" y="38252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Methodology: Evaluation I</a:t>
            </a:r>
            <a:endParaRPr/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 b="1904" l="0" r="0" t="1914"/>
          <a:stretch/>
        </p:blipFill>
        <p:spPr>
          <a:xfrm>
            <a:off x="343275" y="1885825"/>
            <a:ext cx="5631899" cy="262971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220075" y="1365825"/>
            <a:ext cx="8611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Stratified K-Fold </a:t>
            </a: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Cross Validation (each hold-out will have equal number of malignant instances)</a:t>
            </a:r>
            <a:endParaRPr sz="1300">
              <a:solidFill>
                <a:srgbClr val="263248"/>
              </a:solidFill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291900" y="4622150"/>
            <a:ext cx="558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3: Illustration of dataset being partitioned using K-Fold Cross Validation.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/>
        </p:nvSpPr>
        <p:spPr>
          <a:xfrm>
            <a:off x="231025" y="381750"/>
            <a:ext cx="6459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Methodology: Evaluation II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0" y="1308150"/>
            <a:ext cx="3148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Metric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AUC Score (area under an ROC Curve).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Metric used to compare performance in Kaggle competition.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Metrics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Accuracy, Precision, Sensitivity, Specificity, F1 Measure.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Compare to related research papers.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aphicFrame>
        <p:nvGraphicFramePr>
          <p:cNvPr id="298" name="Google Shape;298;p26"/>
          <p:cNvGraphicFramePr/>
          <p:nvPr/>
        </p:nvGraphicFramePr>
        <p:xfrm>
          <a:off x="3198650" y="14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{F1CBAF06-5B0F-4B2E-AB57-61DD8F8CC469}</a:tableStyleId>
              </a:tblPr>
              <a:tblGrid>
                <a:gridCol w="1142075"/>
                <a:gridCol w="1059350"/>
                <a:gridCol w="3448675"/>
              </a:tblGrid>
              <a:tr h="4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Metric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Formula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Description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Accuracy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correct patient predictions to total number of patients.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Precision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patients correctly predicted to have melanoma to patients predicted 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 have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melanoma.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Sensitivity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patients correctly predicted to have melanoma to patients diagnosed with melanoma.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/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Specificity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Proportion of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patients correctly predicted to not have melanoma </a:t>
                      </a: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 patients diagnosed without melanoma.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F1 Measure</a:t>
                      </a:r>
                      <a:endParaRPr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Harmonic mean between precision and recall.</a:t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25" y="2040113"/>
            <a:ext cx="830575" cy="26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800" y="4004150"/>
            <a:ext cx="934425" cy="3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3925" y="2524625"/>
            <a:ext cx="675625" cy="3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000" y="3026424"/>
            <a:ext cx="675625" cy="38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988" y="3489688"/>
            <a:ext cx="627498" cy="3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14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3198650" y="4478050"/>
            <a:ext cx="392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 1: Model metrics for accuracy, precision, sensitivity, specificity, 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and F1 measure.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372250" y="37250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Methodology: Application</a:t>
            </a:r>
            <a:endParaRPr/>
          </a:p>
        </p:txBody>
      </p:sp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141550" y="1422600"/>
            <a:ext cx="66849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>
                <a:solidFill>
                  <a:srgbClr val="3F5378"/>
                </a:solidFill>
              </a:rPr>
              <a:t>Mobile application (Android) which can be used to capture and upload images of skin lesions.</a:t>
            </a:r>
            <a:endParaRPr sz="1800">
              <a:solidFill>
                <a:srgbClr val="3F537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>
                <a:solidFill>
                  <a:srgbClr val="3F5378"/>
                </a:solidFill>
              </a:rPr>
              <a:t>Images are sent to a server</a:t>
            </a:r>
            <a:r>
              <a:rPr baseline="30000" lang="en" sz="1800">
                <a:solidFill>
                  <a:srgbClr val="3F5378"/>
                </a:solidFill>
              </a:rPr>
              <a:t>[3]</a:t>
            </a:r>
            <a:r>
              <a:rPr lang="en" sz="1800">
                <a:solidFill>
                  <a:srgbClr val="3F5378"/>
                </a:solidFill>
              </a:rPr>
              <a:t> which will process them through the ensemble model and return results as to whether the lesion is melanoma or not.</a:t>
            </a:r>
            <a:endParaRPr sz="1800">
              <a:solidFill>
                <a:srgbClr val="3F537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>
                <a:solidFill>
                  <a:srgbClr val="3F5378"/>
                </a:solidFill>
              </a:rPr>
              <a:t>Will be developed if time permits.</a:t>
            </a:r>
            <a:endParaRPr sz="1800">
              <a:solidFill>
                <a:srgbClr val="3F537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>
                <a:solidFill>
                  <a:srgbClr val="3F5378"/>
                </a:solidFill>
              </a:rPr>
              <a:t>If time further permits:</a:t>
            </a:r>
            <a:endParaRPr sz="1800">
              <a:solidFill>
                <a:srgbClr val="3F5378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➢"/>
            </a:pPr>
            <a:r>
              <a:rPr lang="en" sz="1800">
                <a:solidFill>
                  <a:srgbClr val="3F5378"/>
                </a:solidFill>
              </a:rPr>
              <a:t>User can create an account which they will upload photos to.</a:t>
            </a:r>
            <a:endParaRPr sz="1800">
              <a:solidFill>
                <a:srgbClr val="3F5378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➢"/>
            </a:pPr>
            <a:r>
              <a:rPr lang="en" sz="1800">
                <a:solidFill>
                  <a:srgbClr val="3F5378"/>
                </a:solidFill>
              </a:rPr>
              <a:t>Account stores past uploaded skin lesion photos along </a:t>
            </a:r>
            <a:r>
              <a:rPr lang="en" sz="1800">
                <a:solidFill>
                  <a:srgbClr val="3F5378"/>
                </a:solidFill>
              </a:rPr>
              <a:t>with</a:t>
            </a:r>
            <a:r>
              <a:rPr lang="en" sz="1800">
                <a:solidFill>
                  <a:srgbClr val="3F5378"/>
                </a:solidFill>
              </a:rPr>
              <a:t> their classification.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2" name="Google Shape;312;p27"/>
          <p:cNvGrpSpPr/>
          <p:nvPr/>
        </p:nvGrpSpPr>
        <p:grpSpPr>
          <a:xfrm>
            <a:off x="6539774" y="119365"/>
            <a:ext cx="3020663" cy="3597670"/>
            <a:chOff x="6706475" y="1103912"/>
            <a:chExt cx="2311850" cy="2935675"/>
          </a:xfrm>
        </p:grpSpPr>
        <p:pic>
          <p:nvPicPr>
            <p:cNvPr descr="Nexus 6P - HUAWEI Support - After-sales Support for Nexus 6P"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6475" y="1103912"/>
              <a:ext cx="2311850" cy="293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62050" y="1526575"/>
              <a:ext cx="1190649" cy="2125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27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6429925" y="3576400"/>
            <a:ext cx="2631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4: Example of what first application prototype may look like.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102900" y="881075"/>
            <a:ext cx="56241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Agile </a:t>
            </a:r>
            <a:r>
              <a:rPr lang="en" sz="3600">
                <a:solidFill>
                  <a:schemeClr val="lt1"/>
                </a:solidFill>
              </a:rPr>
              <a:t>Lifecycle Model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61225" y="1361400"/>
            <a:ext cx="6266700" cy="3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Font typeface="Roboto Condensed Light"/>
              <a:buChar char="❖"/>
            </a:pPr>
            <a:r>
              <a:rPr lang="en" sz="20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Adaptive to</a:t>
            </a:r>
            <a:r>
              <a:rPr lang="en" sz="20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changing requirements in design and specification.</a:t>
            </a:r>
            <a:endParaRPr sz="20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Font typeface="Roboto Condensed Light"/>
              <a:buChar char="❖"/>
            </a:pPr>
            <a:r>
              <a:rPr lang="en" sz="20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Consists of multiple increments where features are incrementally added.</a:t>
            </a:r>
            <a:endParaRPr sz="20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Font typeface="Roboto Condensed Light"/>
              <a:buChar char="❖"/>
            </a:pPr>
            <a:r>
              <a:rPr lang="en" sz="20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Objectives/requirements are analyzed and potential risks  are evaluated at start of each increment.</a:t>
            </a:r>
            <a:endParaRPr sz="20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Font typeface="Roboto Condensed Light"/>
              <a:buChar char="❖"/>
            </a:pPr>
            <a:r>
              <a:rPr lang="en" sz="20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Rapidly develop functioning models to present to client and receive feedback.</a:t>
            </a:r>
            <a:endParaRPr sz="20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16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16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468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17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/>
        </p:nvSpPr>
        <p:spPr>
          <a:xfrm>
            <a:off x="100450" y="421950"/>
            <a:ext cx="6459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Milestones</a:t>
            </a:r>
            <a:endParaRPr/>
          </a:p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7175" y="1351350"/>
            <a:ext cx="89337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Proof of Concept Model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Develop rudimentary model without any optimizations.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Integrate Model and Preprocessing Techniques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Add data preprocessing techniques.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Optimize Simple Models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Apply optimization techniques to simple models.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Complete Complex Models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Apply learned parameters from simple models to complex models using transfer learning.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Develop Ensemble Model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Combine results of top performing models using majority voting.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700"/>
              <a:buChar char="❖"/>
            </a:pPr>
            <a:r>
              <a:rPr lang="en" sz="1700"/>
              <a:t>Develop</a:t>
            </a:r>
            <a:r>
              <a:rPr lang="en" sz="1700"/>
              <a:t> Mobile Application  (if time permits)</a:t>
            </a:r>
            <a:endParaRPr sz="1700"/>
          </a:p>
          <a:p>
            <a:pPr indent="-336550" lvl="0" marL="914400" rtl="0" algn="l">
              <a:spcBef>
                <a:spcPts val="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User inputs skin lesion image and receives diagnosis.</a:t>
            </a:r>
            <a:endParaRPr sz="1700"/>
          </a:p>
          <a:p>
            <a:pPr indent="0" lvl="0" marL="34290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0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18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4294967295" type="title"/>
          </p:nvPr>
        </p:nvSpPr>
        <p:spPr>
          <a:xfrm>
            <a:off x="127275" y="285375"/>
            <a:ext cx="1267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Gantt Chart</a:t>
            </a:r>
            <a:endParaRPr b="0"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3">
            <a:alphaModFix/>
          </a:blip>
          <a:srcRect b="0" l="0" r="0" t="5231"/>
          <a:stretch/>
        </p:blipFill>
        <p:spPr>
          <a:xfrm>
            <a:off x="64725" y="756300"/>
            <a:ext cx="8962377" cy="35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19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241675" y="51312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Introduction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61225" y="1361400"/>
            <a:ext cx="49014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Caused due to damage to melanocytes.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Skin cells grow uncontrollably and do not push old cells to the surface to fall off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Locations: legs, arms, neck, back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Causes: genetic factors, Ultraviolet (UV) Radiation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00" y="1431725"/>
            <a:ext cx="3298025" cy="25966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14"/>
          <p:cNvSpPr txBox="1"/>
          <p:nvPr/>
        </p:nvSpPr>
        <p:spPr>
          <a:xfrm>
            <a:off x="5054775" y="4110475"/>
            <a:ext cx="3785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1: A random sample of melanoma images from the dataset.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320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Functional Requirements</a:t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97575" y="1325050"/>
            <a:ext cx="41667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 Requirements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Skin lesion image</a:t>
            </a:r>
            <a:endParaRPr i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i="1"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Registration form data *</a:t>
            </a:r>
            <a:endParaRPr i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i="1"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 information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Computational Requirements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Operations described in </a:t>
            </a:r>
            <a:r>
              <a:rPr i="1"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 Construction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section.</a:t>
            </a:r>
            <a:endParaRPr sz="12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97575" y="4613950"/>
            <a:ext cx="4262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Denotes additional requirements if time permits.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3994125" y="1262300"/>
            <a:ext cx="41667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Requirements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Medical diagnosis</a:t>
            </a:r>
            <a:endParaRPr i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Melanoma general information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 display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</a:t>
            </a: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Skin lesion image</a:t>
            </a:r>
            <a:endParaRPr i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 credentials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Contextual information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5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Contact information *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322025" y="382525"/>
            <a:ext cx="6132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Non-f</a:t>
            </a:r>
            <a:r>
              <a:rPr lang="en" sz="3600">
                <a:solidFill>
                  <a:schemeClr val="lt1"/>
                </a:solidFill>
              </a:rPr>
              <a:t>unctional Requirements</a:t>
            </a: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322025" y="1552625"/>
            <a:ext cx="35763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Time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Individuals must be able to receive quick diagnosis.</a:t>
            </a:r>
            <a:endParaRPr i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&lt;5 minute response time.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Storage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 for training models, patient data, application code.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1" marL="74295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5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256GB memory.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4110500" y="1552625"/>
            <a:ext cx="38559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Reliability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 failure could be critical in preventing user from receiving diagnosis.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Uptime of 99.999+%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Privacy and Security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7465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Encrypted communication between phone &amp; server.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1" marL="74295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500"/>
              <a:buFont typeface="Roboto Condensed Light"/>
              <a:buChar char="➢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Sanitized user inputs to prevent SQL injection.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21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171350" y="3724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Duration Analysis I</a:t>
            </a:r>
            <a:endParaRPr/>
          </a:p>
        </p:txBody>
      </p:sp>
      <p:graphicFrame>
        <p:nvGraphicFramePr>
          <p:cNvPr id="366" name="Google Shape;366;p34"/>
          <p:cNvGraphicFramePr/>
          <p:nvPr/>
        </p:nvGraphicFramePr>
        <p:xfrm>
          <a:off x="70900" y="143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{F1CBAF06-5B0F-4B2E-AB57-61DD8F8CC469}</a:tableStyleId>
              </a:tblPr>
              <a:tblGrid>
                <a:gridCol w="1149675"/>
                <a:gridCol w="1149675"/>
                <a:gridCol w="1149675"/>
                <a:gridCol w="1149675"/>
                <a:gridCol w="1149675"/>
                <a:gridCol w="1149675"/>
              </a:tblGrid>
              <a:tr h="3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Attribute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Value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Attribute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Value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Attribute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Value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Required software reliability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High (1.11)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Volatility of the virtual machine environment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N/A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Virtual machine experience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N/A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 of application database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N/A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Required turnabout time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(0.94)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Programming language experience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Nominal (1.00)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Complexity of the product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Nominal (1.00)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Analyst capability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(1.19)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Application of software engineering methods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High (0.91)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Run-time performance constraints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Nominal (1.00)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Applications experience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Nominal (1.00)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 of software tools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High (0.91)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Memory constraints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Nominal (1.00)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Software engineer capability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(1.17)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Required development schedule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(1.08)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34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22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151250" y="382550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Duration Analysis</a:t>
            </a:r>
            <a:r>
              <a:rPr lang="en" sz="3600"/>
              <a:t> II</a:t>
            </a:r>
            <a:endParaRPr sz="3600"/>
          </a:p>
        </p:txBody>
      </p:sp>
      <p:sp>
        <p:nvSpPr>
          <p:cNvPr id="373" name="Google Shape;373;p35"/>
          <p:cNvSpPr txBox="1"/>
          <p:nvPr/>
        </p:nvSpPr>
        <p:spPr>
          <a:xfrm>
            <a:off x="0" y="1474950"/>
            <a:ext cx="41985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Small team size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Previous experience with the technology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Problem has been solved in the past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KLOC Estimate: 2.6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Project Type: Organic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ai: 3.2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bi: 1.05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 Light"/>
              <a:buChar char="❖"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Estimated effort: 11.35 person-months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0" y="3822600"/>
            <a:ext cx="4884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EAF = (1.11)(1)(1)(1)(0.94)(1.19)(1)(1.17)(1)(0.91)(0.91)(1.08) = 1.3</a:t>
            </a:r>
            <a:endParaRPr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6921800" y="1423575"/>
            <a:ext cx="980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50" y="1618175"/>
            <a:ext cx="2433150" cy="13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211500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Application Areas</a:t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121150" y="1476625"/>
            <a:ext cx="7724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Char char="❖"/>
            </a:pPr>
            <a:r>
              <a:rPr lang="en" sz="2000"/>
              <a:t>General users for quick screening tool before medical intervention.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Char char="❖"/>
            </a:pPr>
            <a:r>
              <a:rPr lang="en" sz="2000"/>
              <a:t>Particularly beneficial for those without immediate access to a dermatologist.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2000"/>
              <a:buChar char="❖"/>
            </a:pPr>
            <a:r>
              <a:rPr lang="en" sz="2000"/>
              <a:t>If released to app store, would be available for free to maximize accessibility.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F5378"/>
              </a:buClr>
              <a:buSzPts val="2000"/>
              <a:buChar char="❖"/>
            </a:pPr>
            <a:r>
              <a:rPr lang="en" sz="2000"/>
              <a:t>Dermatologists could leverage tool to aid in their melanoma diagnoses.</a:t>
            </a:r>
            <a:endParaRPr sz="2000"/>
          </a:p>
        </p:txBody>
      </p:sp>
      <p:sp>
        <p:nvSpPr>
          <p:cNvPr id="384" name="Google Shape;384;p36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24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211500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Alternative Products</a:t>
            </a:r>
            <a:endParaRPr/>
          </a:p>
        </p:txBody>
      </p:sp>
      <p:sp>
        <p:nvSpPr>
          <p:cNvPr id="390" name="Google Shape;390;p37"/>
          <p:cNvSpPr txBox="1"/>
          <p:nvPr/>
        </p:nvSpPr>
        <p:spPr>
          <a:xfrm>
            <a:off x="97575" y="1325050"/>
            <a:ext cx="83562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2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UMSkinCheck: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Mobile application which allows for photos of lesions/moles to be uploaded and tracked over time. Provides informational videos and literature to the user regarding skin cancer and can help locate a skin cancer specialist. Available on android or apple app store.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2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MoleMapper: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Allows users to upload and track images of moles over time. Reminds users to check for moles regularly. Photos and surveys may be sent to researches for analysis.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2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Miiskin: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Subscription service which allows photos of moles to be uploaded and tracked over time. Helps users keep a regular schedule for self skin examinations.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2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Mole Scope: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Hardware/Software solution involving a camera attachment for your mobile device that allows you to take macro shots. Images are stored and tracked overtime and can be sent to a dermatologist. Integrated with DermEngine, a dermatology platform. 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1000"/>
              </a:spcAft>
              <a:buClr>
                <a:srgbClr val="263248"/>
              </a:buClr>
              <a:buSzPts val="12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SkinVision: 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Software which allows you to take photos of lesions and upload to a server which will respond as to whether or not it is high or low risk.</a:t>
            </a:r>
            <a:endParaRPr sz="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25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Works Cited</a:t>
            </a:r>
            <a:endParaRPr sz="4800"/>
          </a:p>
        </p:txBody>
      </p:sp>
      <p:sp>
        <p:nvSpPr>
          <p:cNvPr id="397" name="Google Shape;397;p3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[1] Berwick M, Wiggins C. The current epidemiology of cutaneous malignant melanoma. Front Biosci. 2006 May 1;11:1244-54. doi: 10.2741/1877. PMID: 16368510.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[2] J. Yang, F. Xie, H. Fan, Z. Jiang and J. Liu, "Classification for Dermoscopy Images Using Convolutional Neural Networks Based on Region Average Pooling," in IEEE Access, vol. 6, pp. 65130-65138, 2018, doi: 10.1109/ACCESS.2018.2877587.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❖"/>
            </a:pPr>
            <a:r>
              <a:rPr lang="en" sz="1200"/>
              <a:t>[3] P. B. C. Castro, B. Krohling, A. G. C. Pacheco and R. A. Krohling, "An app to detect melanoma using deep learning: An approach to handle imbalanced data based on evolutionary algorithms," 2020 International Joint Conference on Neural Networks (IJCNN), Glasgow, United Kingdom, 2020, pp. 1-6, doi: 10.1109/IJCNN48605.2020.9207552.</a:t>
            </a:r>
            <a:endParaRPr sz="1200"/>
          </a:p>
        </p:txBody>
      </p:sp>
      <p:sp>
        <p:nvSpPr>
          <p:cNvPr id="398" name="Google Shape;398;p38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26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2416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Motivation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111050" y="1528250"/>
            <a:ext cx="58662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Accounts for 75% of skin cancer deaths; skin cancer is the most prevalent form of cancer.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Since 1973, the </a:t>
            </a:r>
            <a:r>
              <a:rPr lang="en" sz="1800"/>
              <a:t>incidence</a:t>
            </a:r>
            <a:r>
              <a:rPr lang="en" sz="1800"/>
              <a:t> rate of </a:t>
            </a:r>
            <a:r>
              <a:rPr lang="en" sz="1800"/>
              <a:t>melanoma</a:t>
            </a:r>
            <a:r>
              <a:rPr lang="en" sz="1800"/>
              <a:t> has risen from ~6 per 100k to ~17.5 per 100k in 2002</a:t>
            </a:r>
            <a:r>
              <a:rPr baseline="30000" lang="en" sz="1800"/>
              <a:t>[1]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Melanoma is treatable if diagnosed early</a:t>
            </a:r>
            <a:r>
              <a:rPr baseline="30000" lang="en" sz="1800"/>
              <a:t>[2]</a:t>
            </a:r>
            <a:r>
              <a:rPr lang="en" sz="1800"/>
              <a:t>. The survival rate is 90% if diagnosed in the local stage</a:t>
            </a:r>
            <a:r>
              <a:rPr baseline="30000" lang="en" sz="1800"/>
              <a:t>[1]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If left undiagnosed the </a:t>
            </a:r>
            <a:r>
              <a:rPr lang="en" sz="1800"/>
              <a:t>survival</a:t>
            </a:r>
            <a:r>
              <a:rPr lang="en" sz="1800"/>
              <a:t> rates drop drastically. 62% </a:t>
            </a:r>
            <a:r>
              <a:rPr lang="en" sz="1800"/>
              <a:t>survival</a:t>
            </a:r>
            <a:r>
              <a:rPr lang="en" sz="1800"/>
              <a:t> rate in the regional stage and 15% distant stage.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280875" y="925975"/>
            <a:ext cx="7242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Research Question and Hypothesis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280875" y="1528275"/>
            <a:ext cx="6132600" cy="3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Question: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Can melanoma be accurately detected using deep learning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Hypothesis: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Models using a Convolutional Neural Network (CNN) architecture can be trained to be effective at binary classification (malignant or benign).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Prediction: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 automated system may be developed that can detect melanoma with comparable accuracy to qualified dermatologists.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❖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Quality Measure: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Primarily AUC Score.</a:t>
            </a:r>
            <a:endParaRPr/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800" y="1253625"/>
            <a:ext cx="19621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291900" y="38252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Equipment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61225" y="1361400"/>
            <a:ext cx="78549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❖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Kaggle Kernels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GPU computing service provided by Kaggle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Nvidia Tesla P100, </a:t>
            </a: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16GB of memory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9.3 teraflops of single-precision calculations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CUDA 9.2.148 / cuDNN 7.4.1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Limited to six hours of execution time per session.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60350" lvl="0" marL="3429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700"/>
              <a:buFont typeface="Roboto Condensed Light"/>
              <a:buChar char="❖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Lakehead University Compute Center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93700" lvl="1" marL="742950" rtl="0" algn="l">
              <a:spcBef>
                <a:spcPts val="1000"/>
              </a:spcBef>
              <a:spcAft>
                <a:spcPts val="1000"/>
              </a:spcAft>
              <a:buClr>
                <a:srgbClr val="263248"/>
              </a:buClr>
              <a:buSzPts val="1700"/>
              <a:buFont typeface="Roboto Condensed Light"/>
              <a:buChar char="➢"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 time restrictions on testing final models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291900" y="38252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Environment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205375" y="1415225"/>
            <a:ext cx="8735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Offers simple and readable code syntax to rapidly develop complex  CNN models.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Wide variety of deep learning libraries.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Libraries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Keras for simple models.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TensorFlow &amp; PyTorch for complex models.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66700" lvl="0" marL="3429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❖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 Light"/>
              <a:buChar char="➢"/>
            </a:pPr>
            <a:r>
              <a:rPr lang="en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Develop mobile application.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372250" y="5030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204675" y="1515700"/>
            <a:ext cx="6132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Various skin lesion manifestations (colour, texture, shape).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Severely imbalanced dataset.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 noise (hairs, veins, bubbles).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800"/>
              <a:buFont typeface="Roboto Condensed Light"/>
              <a:buChar char="❖"/>
            </a:pPr>
            <a:r>
              <a:rPr lang="en" sz="1800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Switching between compute platforms.</a:t>
            </a:r>
            <a:endParaRPr sz="1800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271800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Methodology Overview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1617750" y="4733400"/>
            <a:ext cx="3785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Figure 2: An overview of the methodology.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25" y="1337200"/>
            <a:ext cx="5070898" cy="34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52150" y="38252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Methodology: Dataset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81850" y="1498125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Provided by International Skin Imaging Collaboration (dataset collected from six universities)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Each skin lesion image also has other contextual information (ie. patient ID, gender, age, anatomical location, diagnosis)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Each patient may have multiple records.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2,746 unique patients.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44,108 images of various pixel dimensions (108 GB of memory)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F5378"/>
              </a:buClr>
              <a:buSzPts val="1800"/>
              <a:buChar char="❖"/>
            </a:pPr>
            <a:r>
              <a:rPr lang="en" sz="1800"/>
              <a:t>98.36% of records are classified as benign.</a:t>
            </a:r>
            <a:endParaRPr sz="1800"/>
          </a:p>
        </p:txBody>
      </p:sp>
      <p:sp>
        <p:nvSpPr>
          <p:cNvPr id="261" name="Google Shape;261;p21"/>
          <p:cNvSpPr txBox="1"/>
          <p:nvPr/>
        </p:nvSpPr>
        <p:spPr>
          <a:xfrm>
            <a:off x="8176450" y="4585000"/>
            <a:ext cx="508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