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Arvo"/>
      <p:regular r:id="rId28"/>
      <p:bold r:id="rId29"/>
      <p:italic r:id="rId30"/>
      <p:boldItalic r:id="rId31"/>
    </p:embeddedFont>
    <p:embeddedFont>
      <p:font typeface="Roboto Condensed"/>
      <p:regular r:id="rId32"/>
      <p:bold r:id="rId33"/>
      <p:italic r:id="rId34"/>
      <p:boldItalic r:id="rId35"/>
    </p:embeddedFont>
    <p:embeddedFont>
      <p:font typeface="Roboto Condensed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B8E6E6-A70E-452D-9DFC-304F7A9F4F60}">
  <a:tblStyle styleId="{FBB8E6E6-A70E-452D-9DFC-304F7A9F4F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5BEBFBD-1A51-4D3A-A2DB-1D57C7BDEBD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Arv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rv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rvo-boldItalic.fntdata"/><Relationship Id="rId30" Type="http://schemas.openxmlformats.org/officeDocument/2006/relationships/font" Target="fonts/Arvo-italic.fntdata"/><Relationship Id="rId11" Type="http://schemas.openxmlformats.org/officeDocument/2006/relationships/slide" Target="slides/slide5.xml"/><Relationship Id="rId33" Type="http://schemas.openxmlformats.org/officeDocument/2006/relationships/font" Target="fonts/RobotoCondensed-bold.fntdata"/><Relationship Id="rId10" Type="http://schemas.openxmlformats.org/officeDocument/2006/relationships/slide" Target="slides/slide4.xml"/><Relationship Id="rId32" Type="http://schemas.openxmlformats.org/officeDocument/2006/relationships/font" Target="fonts/RobotoCondensed-regular.fntdata"/><Relationship Id="rId13" Type="http://schemas.openxmlformats.org/officeDocument/2006/relationships/slide" Target="slides/slide7.xml"/><Relationship Id="rId35" Type="http://schemas.openxmlformats.org/officeDocument/2006/relationships/font" Target="fonts/RobotoCondensed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Condensed-italic.fntdata"/><Relationship Id="rId15" Type="http://schemas.openxmlformats.org/officeDocument/2006/relationships/slide" Target="slides/slide9.xml"/><Relationship Id="rId37" Type="http://schemas.openxmlformats.org/officeDocument/2006/relationships/font" Target="fonts/RobotoCondensedLight-bold.fntdata"/><Relationship Id="rId14" Type="http://schemas.openxmlformats.org/officeDocument/2006/relationships/slide" Target="slides/slide8.xml"/><Relationship Id="rId36" Type="http://schemas.openxmlformats.org/officeDocument/2006/relationships/font" Target="fonts/RobotoCondensedLight-regular.fntdata"/><Relationship Id="rId17" Type="http://schemas.openxmlformats.org/officeDocument/2006/relationships/slide" Target="slides/slide11.xml"/><Relationship Id="rId39" Type="http://schemas.openxmlformats.org/officeDocument/2006/relationships/font" Target="fonts/RobotoCondensedLight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CondensedLigh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313c7f86b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313c7f86b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313c7f86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313c7f86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313c7f86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313c7f86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313c7f86b_1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313c7f86b_1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313c7f86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313c7f86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313c7f86b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313c7f86b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313c7f86b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313c7f86b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313c7f86b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313c7f86b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313c7f86b_1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313c7f86b_1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313c7f86b_1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a313c7f86b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313c7f86b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313c7f86b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a313c7f86b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a313c7f86b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313c7f86b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313c7f86b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313c7f86b_1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313c7f86b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313c7f86b_1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313c7f86b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313c7f86b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a313c7f86b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313c7f86b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313c7f86b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313c7f86b_1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313c7f86b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313c7f86b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a313c7f86b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313c7f86b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313c7f86b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p11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3" name="Google Shape;183;p11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84" name="Google Shape;184;p11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" name="Google Shape;185;p11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86" name="Google Shape;186;p11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87" name="Google Shape;187;p11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8" name="Google Shape;188;p11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9" name="Google Shape;189;p1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0" name="Google Shape;190;p11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1" name="Google Shape;19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4" name="Google Shape;194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5" name="Google Shape;19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8" name="Google Shape;198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9" name="Google Shape;19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" name="Google Shape;39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3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9800"/>
                </a:solidFill>
              </a:rPr>
              <a:t>“</a:t>
            </a:r>
            <a:endParaRPr b="1" sz="7200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" name="Google Shape;98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Google Shape;100;p6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3" name="Google Shape;153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machinelearningmastery.com/undersampling-algorithms-for-imbalanced-classification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Detecting Fraudulent Transactions Using Gradient Boosting Models and an Artificial Neural Network</a:t>
            </a:r>
            <a:endParaRPr sz="3200"/>
          </a:p>
        </p:txBody>
      </p:sp>
      <p:sp>
        <p:nvSpPr>
          <p:cNvPr id="205" name="Google Shape;205;p14"/>
          <p:cNvSpPr txBox="1"/>
          <p:nvPr/>
        </p:nvSpPr>
        <p:spPr>
          <a:xfrm>
            <a:off x="3421250" y="4169725"/>
            <a:ext cx="60834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Lucas Dillistone</a:t>
            </a:r>
            <a:r>
              <a:rPr b="1" lang="en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Kevin Genereux, David Adese</a:t>
            </a:r>
            <a:endParaRPr b="1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Instructor: Dr. Thangarajah Akilan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" name="Google Shape;267;p23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{FBB8E6E6-A70E-452D-9DFC-304F7A9F4F60}</a:tableStyleId>
              </a:tblPr>
              <a:tblGrid>
                <a:gridCol w="2027675"/>
                <a:gridCol w="3288500"/>
                <a:gridCol w="3288500"/>
              </a:tblGrid>
              <a:tr h="3616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Identity Table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>
                    <a:solidFill>
                      <a:srgbClr val="EFEFEF"/>
                    </a:solidFill>
                  </a:tcPr>
                </a:tc>
                <a:tc hMerge="1"/>
                <a:tc hMerge="1"/>
              </a:tr>
              <a:tr h="361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</a:tr>
              <a:tr h="80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TransactionID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Transaction ID of the client.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numerical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</a:tr>
              <a:tr h="1693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ID1 - ID38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Device rating, domain rating, proxy rating, login times. Lots of this information is concealed due to privacy.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numerical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</a:tr>
              <a:tr h="68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DeviceType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Digital signature (browser, operating system)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categorical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</a:tr>
              <a:tr h="36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DeviceInfo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Either desktop or mobile.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categorical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</a:tr>
            </a:tbl>
          </a:graphicData>
        </a:graphic>
      </p:graphicFrame>
      <p:sp>
        <p:nvSpPr>
          <p:cNvPr id="268" name="Google Shape;268;p23"/>
          <p:cNvSpPr txBox="1"/>
          <p:nvPr/>
        </p:nvSpPr>
        <p:spPr>
          <a:xfrm>
            <a:off x="152400" y="4521875"/>
            <a:ext cx="85206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Table 2</a:t>
            </a: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 A summary of the features in the transaction table with a description and their data type.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Exploratory Data Analysis</a:t>
            </a:r>
            <a:r>
              <a:rPr lang="en" sz="4800"/>
              <a:t> </a:t>
            </a:r>
            <a:endParaRPr sz="4800"/>
          </a:p>
        </p:txBody>
      </p:sp>
      <p:sp>
        <p:nvSpPr>
          <p:cNvPr id="274" name="Google Shape;274;p24"/>
          <p:cNvSpPr txBox="1"/>
          <p:nvPr>
            <p:ph idx="1" type="body"/>
          </p:nvPr>
        </p:nvSpPr>
        <p:spPr>
          <a:xfrm>
            <a:off x="114875" y="1327350"/>
            <a:ext cx="6132600" cy="31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 sz="1800">
                <a:solidFill>
                  <a:srgbClr val="000000"/>
                </a:solidFill>
              </a:rPr>
              <a:t>Visualizing Missing Values 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 sz="1800">
                <a:solidFill>
                  <a:srgbClr val="000000"/>
                </a:solidFill>
              </a:rPr>
              <a:t>Visualizing Correlation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 sz="1800">
                <a:solidFill>
                  <a:srgbClr val="000000"/>
                </a:solidFill>
              </a:rPr>
              <a:t>Visualizing Data Imbalance 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75" name="Google Shape;275;p24"/>
          <p:cNvSpPr txBox="1"/>
          <p:nvPr/>
        </p:nvSpPr>
        <p:spPr>
          <a:xfrm>
            <a:off x="8176450" y="4585000"/>
            <a:ext cx="508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76" name="Google Shape;2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275" y="1260913"/>
            <a:ext cx="2269050" cy="1875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5725" y="1612750"/>
            <a:ext cx="2458525" cy="23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2601" y="3238600"/>
            <a:ext cx="2754413" cy="187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4"/>
          <p:cNvSpPr txBox="1"/>
          <p:nvPr/>
        </p:nvSpPr>
        <p:spPr>
          <a:xfrm>
            <a:off x="3752200" y="2973400"/>
            <a:ext cx="1487400" cy="1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Figure 3: Missing data in ranges</a:t>
            </a:r>
            <a:r>
              <a:rPr lang="en" sz="7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</a:t>
            </a:r>
            <a:endParaRPr sz="7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80" name="Google Shape;280;p24"/>
          <p:cNvSpPr txBox="1"/>
          <p:nvPr/>
        </p:nvSpPr>
        <p:spPr>
          <a:xfrm>
            <a:off x="6518738" y="3737275"/>
            <a:ext cx="2005500" cy="1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Figure 4: A sample Correlation Matrix</a:t>
            </a:r>
            <a:endParaRPr sz="6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81" name="Google Shape;281;p24"/>
          <p:cNvSpPr txBox="1"/>
          <p:nvPr/>
        </p:nvSpPr>
        <p:spPr>
          <a:xfrm>
            <a:off x="4050288" y="4973125"/>
            <a:ext cx="10434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Figure 5: Imbalanced Data </a:t>
            </a:r>
            <a:endParaRPr sz="6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 txBox="1"/>
          <p:nvPr>
            <p:ph type="title"/>
          </p:nvPr>
        </p:nvSpPr>
        <p:spPr>
          <a:xfrm>
            <a:off x="202875" y="722425"/>
            <a:ext cx="89067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Methodology: Feature Engineering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287" name="Google Shape;287;p25"/>
          <p:cNvSpPr txBox="1"/>
          <p:nvPr>
            <p:ph idx="1" type="body"/>
          </p:nvPr>
        </p:nvSpPr>
        <p:spPr>
          <a:xfrm>
            <a:off x="814275" y="1327350"/>
            <a:ext cx="7825200" cy="31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SelectKBest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Correlation Analysis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Remove features that have a strong correlation to each other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These are likely redundant features that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Principal Component Analysis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8" name="Google Shape;288;p25"/>
          <p:cNvSpPr txBox="1"/>
          <p:nvPr/>
        </p:nvSpPr>
        <p:spPr>
          <a:xfrm>
            <a:off x="8176450" y="4585000"/>
            <a:ext cx="508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 txBox="1"/>
          <p:nvPr>
            <p:ph type="title"/>
          </p:nvPr>
        </p:nvSpPr>
        <p:spPr>
          <a:xfrm>
            <a:off x="161125" y="385150"/>
            <a:ext cx="62367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Methodology: Data Preprocessing</a:t>
            </a:r>
            <a:endParaRPr sz="3200"/>
          </a:p>
        </p:txBody>
      </p:sp>
      <p:sp>
        <p:nvSpPr>
          <p:cNvPr id="294" name="Google Shape;294;p26"/>
          <p:cNvSpPr txBox="1"/>
          <p:nvPr/>
        </p:nvSpPr>
        <p:spPr>
          <a:xfrm>
            <a:off x="204675" y="1515700"/>
            <a:ext cx="8373300" cy="3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3F5378"/>
              </a:buClr>
              <a:buSzPts val="1800"/>
              <a:buFont typeface="Roboto Condensed Light"/>
              <a:buChar char="❖"/>
            </a:pPr>
            <a:r>
              <a:rPr lang="en" sz="1800">
                <a:solidFill>
                  <a:srgbClr val="3F537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Merge transaction and identity datasets together</a:t>
            </a:r>
            <a:endParaRPr sz="1800">
              <a:solidFill>
                <a:srgbClr val="3F537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800"/>
              <a:buFont typeface="Roboto Condensed Light"/>
              <a:buChar char="❖"/>
            </a:pPr>
            <a:r>
              <a:rPr lang="en" sz="1800">
                <a:solidFill>
                  <a:srgbClr val="3F537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Partition dataset into training (60%), validation (20%), and testing (20%) sets</a:t>
            </a:r>
            <a:endParaRPr sz="1800">
              <a:solidFill>
                <a:srgbClr val="3F537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800"/>
              <a:buFont typeface="Roboto Condensed Light"/>
              <a:buChar char="❖"/>
            </a:pPr>
            <a:r>
              <a:rPr lang="en" sz="1800">
                <a:solidFill>
                  <a:srgbClr val="3F537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Apply label encoding to convert categorical columns to numerical.</a:t>
            </a:r>
            <a:endParaRPr sz="1800">
              <a:solidFill>
                <a:srgbClr val="3F537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800"/>
              <a:buFont typeface="Roboto Condensed Light"/>
              <a:buChar char="❖"/>
            </a:pPr>
            <a:r>
              <a:rPr lang="en" sz="1800">
                <a:solidFill>
                  <a:srgbClr val="3F537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Replace missing values with the value of ‘-9999’</a:t>
            </a:r>
            <a:endParaRPr sz="1800">
              <a:solidFill>
                <a:srgbClr val="3F537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800"/>
              <a:buFont typeface="Roboto Condensed Light"/>
              <a:buChar char="❖"/>
            </a:pPr>
            <a:r>
              <a:rPr lang="en" sz="1800">
                <a:solidFill>
                  <a:srgbClr val="3F537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No normalizations techniques applied.</a:t>
            </a:r>
            <a:endParaRPr sz="1800">
              <a:solidFill>
                <a:srgbClr val="3F537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95" name="Google Shape;295;p26"/>
          <p:cNvSpPr txBox="1"/>
          <p:nvPr/>
        </p:nvSpPr>
        <p:spPr>
          <a:xfrm>
            <a:off x="8176450" y="4585000"/>
            <a:ext cx="508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Handling Imbalanced Data</a:t>
            </a:r>
            <a:endParaRPr sz="3900"/>
          </a:p>
        </p:txBody>
      </p:sp>
      <p:graphicFrame>
        <p:nvGraphicFramePr>
          <p:cNvPr id="301" name="Google Shape;301;p27"/>
          <p:cNvGraphicFramePr/>
          <p:nvPr/>
        </p:nvGraphicFramePr>
        <p:xfrm>
          <a:off x="952500" y="162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{A5BEBFBD-1A51-4D3A-A2DB-1D57C7BDEBD3}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CCCCCC"/>
                          </a:highlight>
                        </a:rPr>
                        <a:t>Resampling Technique</a:t>
                      </a:r>
                      <a:endParaRPr>
                        <a:highlight>
                          <a:srgbClr val="CCCCCC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CCCCCC"/>
                          </a:highlight>
                        </a:rPr>
                        <a:t>Type</a:t>
                      </a:r>
                      <a:endParaRPr>
                        <a:highlight>
                          <a:srgbClr val="CCCCCC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CCCCCC"/>
                          </a:highlight>
                        </a:rPr>
                        <a:t>Description</a:t>
                      </a:r>
                      <a:endParaRPr>
                        <a:highlight>
                          <a:srgbClr val="CCCCCC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SMOTE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Oversampling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New data is created from an average of nearest neighbors of the minority class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ADASYN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Oversampling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New data is created from a weighted distribution of different minority classes 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Edited Nearest Neighbours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Under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sampling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Data that has been </a:t>
                      </a:r>
                      <a:r>
                        <a:rPr lang="en" sz="900"/>
                        <a:t>misclassified</a:t>
                      </a:r>
                      <a:r>
                        <a:rPr lang="en" sz="900"/>
                        <a:t> in the majority class is removed (not balanced) 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One Sided Selection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Undersampling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Data on the class boundary is removed then redundant data is found and removed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Near Miss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Undersampling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 number of close majority class points are selected for every </a:t>
                      </a:r>
                      <a:r>
                        <a:rPr lang="en" sz="900"/>
                        <a:t>minority</a:t>
                      </a:r>
                      <a:r>
                        <a:rPr lang="en" sz="900"/>
                        <a:t> class point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SmoteTomek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Combination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SMOTE is initially used to oversample the minority class then data on the class boundary is removed 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2" name="Google Shape;302;p27"/>
          <p:cNvSpPr txBox="1"/>
          <p:nvPr/>
        </p:nvSpPr>
        <p:spPr>
          <a:xfrm>
            <a:off x="8176450" y="4585000"/>
            <a:ext cx="508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 txBox="1"/>
          <p:nvPr/>
        </p:nvSpPr>
        <p:spPr>
          <a:xfrm>
            <a:off x="130325" y="396000"/>
            <a:ext cx="76869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Methodology: Model Construction</a:t>
            </a:r>
            <a:endParaRPr b="1" sz="2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8" name="Google Shape;308;p28"/>
          <p:cNvSpPr txBox="1"/>
          <p:nvPr/>
        </p:nvSpPr>
        <p:spPr>
          <a:xfrm>
            <a:off x="289700" y="1499100"/>
            <a:ext cx="8310000" cy="3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Condensed Light"/>
              <a:buChar char="❖"/>
            </a:pPr>
            <a:r>
              <a:rPr lang="en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Artificial</a:t>
            </a:r>
            <a:r>
              <a:rPr lang="en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Neural Network</a:t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Consists of multiple layers of nodes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As data is passed through nodes the weights are updated 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Hidden layers can be added to increase the complexity of the network 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❖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XGBoost (Extreme Gradient Boosting)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Creates initial prediction for all observations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Calculates residuals to the actual values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Gradient boost tree is then fit to the residuals by calculating 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❖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LightGBM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Applies Gradient-based One-Side Sampling (GOSS) to filter out data instances.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Significantly faster and more memory efficient than XGBoost.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chemeClr val="lt1"/>
                </a:solidFill>
              </a:rPr>
              <a:t>Methodology: Model Construction Continued</a:t>
            </a:r>
            <a:endParaRPr sz="2500"/>
          </a:p>
        </p:txBody>
      </p:sp>
      <p:sp>
        <p:nvSpPr>
          <p:cNvPr id="314" name="Google Shape;314;p29"/>
          <p:cNvSpPr txBox="1"/>
          <p:nvPr>
            <p:ph idx="1" type="body"/>
          </p:nvPr>
        </p:nvSpPr>
        <p:spPr>
          <a:xfrm>
            <a:off x="118400" y="1327350"/>
            <a:ext cx="6828600" cy="3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Char char="❖"/>
            </a:pPr>
            <a:r>
              <a:rPr lang="en" sz="1800"/>
              <a:t>AdaBoost (Adaptive Boosting)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/>
              <a:t>Considered a weak learner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/>
              <a:t>Each stump is created by taking the previous stump’s mistakes into account.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/>
              <a:t>Stumps are assigned weights to determine the amount of say it has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Char char="❖"/>
            </a:pPr>
            <a:r>
              <a:rPr lang="en" sz="1800"/>
              <a:t>CatBoost (Categorical Boosting)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/>
              <a:t>Powerful at handling datasets containing lots of categorical values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/>
              <a:t>Does not requiring converting numerical columns to categorical.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❖"/>
            </a:pPr>
            <a:r>
              <a:rPr lang="en" sz="1800"/>
              <a:t>Ensemble Classifier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/>
              <a:t>Combines multiple models to get more accurate results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/>
              <a:t>An average of the results of each model is combined </a:t>
            </a:r>
            <a:endParaRPr sz="1800"/>
          </a:p>
          <a:p>
            <a:pPr indent="0" lvl="0" marL="91440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/>
          <p:nvPr>
            <p:ph type="title"/>
          </p:nvPr>
        </p:nvSpPr>
        <p:spPr>
          <a:xfrm>
            <a:off x="275675" y="4800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Methodology: Evaluation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0"/>
          <p:cNvSpPr txBox="1"/>
          <p:nvPr/>
        </p:nvSpPr>
        <p:spPr>
          <a:xfrm>
            <a:off x="204675" y="1515700"/>
            <a:ext cx="8373300" cy="3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3F5378"/>
              </a:buClr>
              <a:buSzPts val="1800"/>
              <a:buFont typeface="Roboto Condensed Light"/>
              <a:buChar char="❖"/>
            </a:pPr>
            <a:r>
              <a:rPr lang="en" sz="1800">
                <a:solidFill>
                  <a:srgbClr val="3F537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K-Fold Cross Validation</a:t>
            </a:r>
            <a:endParaRPr sz="1800">
              <a:solidFill>
                <a:srgbClr val="3F537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800"/>
              <a:buFont typeface="Roboto Condensed Light"/>
              <a:buChar char="❖"/>
            </a:pPr>
            <a:r>
              <a:t/>
            </a:r>
            <a:endParaRPr sz="1800">
              <a:solidFill>
                <a:srgbClr val="3F537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/>
          <p:nvPr>
            <p:ph type="title"/>
          </p:nvPr>
        </p:nvSpPr>
        <p:spPr>
          <a:xfrm>
            <a:off x="275675" y="4800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Methodology: Evaluation 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1"/>
          <p:cNvSpPr txBox="1"/>
          <p:nvPr/>
        </p:nvSpPr>
        <p:spPr>
          <a:xfrm>
            <a:off x="0" y="1308150"/>
            <a:ext cx="3148200" cy="3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3F5378"/>
              </a:buClr>
              <a:buSzPts val="1800"/>
              <a:buFont typeface="Roboto Condensed"/>
              <a:buChar char="❖"/>
            </a:pPr>
            <a:r>
              <a:rPr b="1" lang="en" sz="1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Primary Metric</a:t>
            </a:r>
            <a:endParaRPr b="1" sz="1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AUC Score (area under an ROC Curve).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Metric used to compare performance in Kaggle competition.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800"/>
              <a:buFont typeface="Roboto Condensed"/>
              <a:buChar char="❖"/>
            </a:pPr>
            <a:r>
              <a:rPr b="1" lang="en" sz="1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Other Metrics</a:t>
            </a:r>
            <a:endParaRPr b="1" sz="1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Accuracy, Precision, Sensitivity, Specificity, F1 Measure.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Compare to related research papers.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aphicFrame>
        <p:nvGraphicFramePr>
          <p:cNvPr id="327" name="Google Shape;327;p31"/>
          <p:cNvGraphicFramePr/>
          <p:nvPr/>
        </p:nvGraphicFramePr>
        <p:xfrm>
          <a:off x="3198650" y="142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{A5BEBFBD-1A51-4D3A-A2DB-1D57C7BDEBD3}</a:tableStyleId>
              </a:tblPr>
              <a:tblGrid>
                <a:gridCol w="1142075"/>
                <a:gridCol w="1059350"/>
                <a:gridCol w="3448675"/>
              </a:tblGrid>
              <a:tr h="40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Metric</a:t>
                      </a:r>
                      <a:endParaRPr b="1" sz="16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Formula</a:t>
                      </a:r>
                      <a:endParaRPr b="1" sz="16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Description</a:t>
                      </a:r>
                      <a:endParaRPr b="1" sz="16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/>
                </a:tc>
              </a:tr>
              <a:tr h="62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Accuracy</a:t>
                      </a:r>
                      <a:endParaRPr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Proportion of correct transaction predictions to total number of transactions.</a:t>
                      </a:r>
                      <a:endParaRPr sz="10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/>
                </a:tc>
              </a:tr>
              <a:tr h="46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Precision</a:t>
                      </a:r>
                      <a:endParaRPr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Proportion of transactions correctly predicted to be fraudulent to transactions predicted to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be fraudulent </a:t>
                      </a:r>
                      <a:r>
                        <a:rPr lang="en" sz="10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</a:t>
                      </a:r>
                      <a:endParaRPr sz="10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/>
                </a:tc>
              </a:tr>
              <a:tr h="46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Sensitivity</a:t>
                      </a:r>
                      <a:endParaRPr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Proportion of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transactions correctly predicted to be fraudulent</a:t>
                      </a:r>
                      <a:r>
                        <a:rPr lang="en" sz="10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to transactions that are fraudulent.</a:t>
                      </a:r>
                      <a:endParaRPr sz="10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/>
                </a:tc>
              </a:tr>
              <a:tr h="46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Specificity</a:t>
                      </a:r>
                      <a:endParaRPr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Proportion of transactions 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correctly predicted to not have melanoma </a:t>
                      </a:r>
                      <a:r>
                        <a:rPr lang="en" sz="10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to patients diagnosed without melanoma.</a:t>
                      </a:r>
                      <a:endParaRPr sz="10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F1 Measure</a:t>
                      </a:r>
                      <a:endParaRPr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Harmonic mean between precision and recall.</a:t>
                      </a:r>
                      <a:endParaRPr sz="10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8" name="Google Shape;328;p31"/>
          <p:cNvSpPr txBox="1"/>
          <p:nvPr/>
        </p:nvSpPr>
        <p:spPr>
          <a:xfrm>
            <a:off x="3198650" y="4478050"/>
            <a:ext cx="3925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Table 1</a:t>
            </a:r>
            <a:r>
              <a:rPr lang="en" sz="11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 Model metrics for accuracy, precision, sensitivity, specificity, </a:t>
            </a:r>
            <a:endParaRPr sz="11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           and F1 measure.</a:t>
            </a:r>
            <a:endParaRPr sz="11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329" name="Google Shape;3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725" y="2040113"/>
            <a:ext cx="830575" cy="266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3925" y="2524625"/>
            <a:ext cx="675625" cy="3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8000" y="3026424"/>
            <a:ext cx="675625" cy="383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7988" y="3489688"/>
            <a:ext cx="627498" cy="38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85800" y="4004150"/>
            <a:ext cx="934425" cy="3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"/>
          <p:cNvSpPr txBox="1"/>
          <p:nvPr>
            <p:ph type="title"/>
          </p:nvPr>
        </p:nvSpPr>
        <p:spPr>
          <a:xfrm>
            <a:off x="343000" y="5137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Application Areas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2"/>
          <p:cNvSpPr txBox="1"/>
          <p:nvPr/>
        </p:nvSpPr>
        <p:spPr>
          <a:xfrm>
            <a:off x="424000" y="1391650"/>
            <a:ext cx="7752000" cy="3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Condensed Light"/>
              <a:buChar char="❖"/>
            </a:pPr>
            <a:r>
              <a:rPr lang="en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Manually detecting fraudulent transactions is inaccurate, inefficient, and costly.</a:t>
            </a:r>
            <a:br>
              <a:rPr lang="en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Condensed Light"/>
              <a:buChar char="❖"/>
            </a:pPr>
            <a:r>
              <a:rPr lang="en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 2019, 14.4 million consumers were victims of fraudulent credit card transactions.</a:t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Condensed Light"/>
              <a:buChar char="❖"/>
            </a:pPr>
            <a:r>
              <a:rPr lang="en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Fraudulent transactions may cause e-commerce companies decrease in revenues, legal repercussions, and a loss of reputation.</a:t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5"/>
          <p:cNvSpPr txBox="1"/>
          <p:nvPr>
            <p:ph type="title"/>
          </p:nvPr>
        </p:nvSpPr>
        <p:spPr>
          <a:xfrm>
            <a:off x="248750" y="513750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5"/>
          <p:cNvSpPr txBox="1"/>
          <p:nvPr/>
        </p:nvSpPr>
        <p:spPr>
          <a:xfrm>
            <a:off x="8176450" y="4585000"/>
            <a:ext cx="508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 txBox="1"/>
          <p:nvPr/>
        </p:nvSpPr>
        <p:spPr>
          <a:xfrm>
            <a:off x="241675" y="51312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Future Directions</a:t>
            </a:r>
            <a:endParaRPr b="1" sz="4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5" name="Google Shape;345;p33"/>
          <p:cNvSpPr txBox="1"/>
          <p:nvPr/>
        </p:nvSpPr>
        <p:spPr>
          <a:xfrm>
            <a:off x="61225" y="1361400"/>
            <a:ext cx="8432700" cy="3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3F5378"/>
              </a:buClr>
              <a:buSzPts val="1800"/>
              <a:buFont typeface="Roboto Condensed Light"/>
              <a:buChar char="❖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Integrate multiple databases containing transactional data.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3F5378"/>
              </a:buClr>
              <a:buSzPts val="1800"/>
              <a:buFont typeface="Roboto Condensed Light"/>
              <a:buChar char="❖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Modify classifiers to implement unsupervised learning rather than supervised learning.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63248"/>
              </a:buClr>
              <a:buSzPts val="1800"/>
              <a:buFont typeface="Roboto Condensed Light"/>
              <a:buChar char="❖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Explore various feature selection strategies 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/>
          <p:nvPr>
            <p:ph type="title"/>
          </p:nvPr>
        </p:nvSpPr>
        <p:spPr>
          <a:xfrm>
            <a:off x="289150" y="520500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Works Cited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4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-"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https://machinelearningmastery.com/undersampling-algorithms-for-imbalanced-classification/</a:t>
            </a:r>
            <a:r>
              <a:rPr lang="en" sz="1700"/>
              <a:t> 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/>
          <p:nvPr>
            <p:ph type="title"/>
          </p:nvPr>
        </p:nvSpPr>
        <p:spPr>
          <a:xfrm>
            <a:off x="201625" y="608000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Introduction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"/>
          <p:cNvSpPr txBox="1"/>
          <p:nvPr>
            <p:ph idx="1" type="body"/>
          </p:nvPr>
        </p:nvSpPr>
        <p:spPr>
          <a:xfrm>
            <a:off x="387550" y="1531375"/>
            <a:ext cx="81003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3F5378"/>
              </a:buClr>
              <a:buSzPts val="1800"/>
              <a:buChar char="❖"/>
            </a:pPr>
            <a:r>
              <a:rPr lang="en" sz="1800">
                <a:solidFill>
                  <a:srgbClr val="3F5378"/>
                </a:solidFill>
              </a:rPr>
              <a:t>The rapid growth of the e-commerce industry has contributed to the exponential increase in online transactions, including fraudulent transactions.</a:t>
            </a:r>
            <a:endParaRPr sz="1800">
              <a:solidFill>
                <a:srgbClr val="3F5378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800"/>
              <a:buChar char="❖"/>
            </a:pPr>
            <a:r>
              <a:t/>
            </a:r>
            <a:endParaRPr sz="1800">
              <a:solidFill>
                <a:srgbClr val="3F5378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6"/>
          <p:cNvSpPr txBox="1"/>
          <p:nvPr/>
        </p:nvSpPr>
        <p:spPr>
          <a:xfrm>
            <a:off x="8176450" y="4585000"/>
            <a:ext cx="508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/>
          <p:nvPr>
            <p:ph type="title"/>
          </p:nvPr>
        </p:nvSpPr>
        <p:spPr>
          <a:xfrm>
            <a:off x="248750" y="513750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Motivation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7"/>
          <p:cNvSpPr txBox="1"/>
          <p:nvPr/>
        </p:nvSpPr>
        <p:spPr>
          <a:xfrm>
            <a:off x="289700" y="1499100"/>
            <a:ext cx="7752000" cy="3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Condensed Light"/>
              <a:buChar char="❖"/>
            </a:pPr>
            <a:r>
              <a:rPr lang="en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Manually detecting fraudulent transactions is inaccurate, inefficient, and costly.</a:t>
            </a:r>
            <a:br>
              <a:rPr lang="en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Condensed Light"/>
              <a:buChar char="❖"/>
            </a:pPr>
            <a:r>
              <a:rPr lang="en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14.4 million consumers were victims of fraudulent transactions in 2019</a:t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Condensed Light"/>
              <a:buChar char="❖"/>
            </a:pPr>
            <a:r>
              <a:rPr lang="en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 2018, $24.26 billion was lost due to payment fraud worldwide.</a:t>
            </a:r>
            <a:br>
              <a:rPr lang="en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Condensed Light"/>
              <a:buChar char="❖"/>
            </a:pPr>
            <a:r>
              <a:rPr lang="en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Large e-commerce companies have invested billions of dollars in research to detect fraudulent online activity. </a:t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26" name="Google Shape;226;p17"/>
          <p:cNvSpPr txBox="1"/>
          <p:nvPr/>
        </p:nvSpPr>
        <p:spPr>
          <a:xfrm>
            <a:off x="8176450" y="4585000"/>
            <a:ext cx="508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/>
          <p:nvPr>
            <p:ph type="title"/>
          </p:nvPr>
        </p:nvSpPr>
        <p:spPr>
          <a:xfrm>
            <a:off x="167975" y="419500"/>
            <a:ext cx="61326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lt1"/>
                </a:solidFill>
              </a:rPr>
              <a:t>Research Question and Hypothesis</a:t>
            </a:r>
            <a:endParaRPr/>
          </a:p>
        </p:txBody>
      </p:sp>
      <p:sp>
        <p:nvSpPr>
          <p:cNvPr id="232" name="Google Shape;232;p18"/>
          <p:cNvSpPr txBox="1"/>
          <p:nvPr/>
        </p:nvSpPr>
        <p:spPr>
          <a:xfrm>
            <a:off x="409550" y="1222300"/>
            <a:ext cx="6842100" cy="3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"/>
              <a:buChar char="❖"/>
            </a:pPr>
            <a:r>
              <a:rPr b="1" lang="en" sz="1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Question:</a:t>
            </a:r>
            <a:endParaRPr b="1" sz="1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Can fraudulent transactions  be diagnosed/detected more accurately with the use of machine learning?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"/>
              <a:buChar char="❖"/>
            </a:pPr>
            <a:r>
              <a:rPr b="1" lang="en" sz="1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Hypothesis:</a:t>
            </a:r>
            <a:endParaRPr b="1" sz="1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Through the use of supervised machine learning, classifiers can be trained to be effective at binary classification (fraudulent or not fraudulent).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"/>
              <a:buChar char="❖"/>
            </a:pPr>
            <a:r>
              <a:rPr b="1" lang="en" sz="1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Prediction:</a:t>
            </a:r>
            <a:endParaRPr b="1" sz="1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●"/>
            </a:pPr>
            <a:r>
              <a:t/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33" name="Google Shape;233;p18"/>
          <p:cNvSpPr txBox="1"/>
          <p:nvPr/>
        </p:nvSpPr>
        <p:spPr>
          <a:xfrm>
            <a:off x="8176450" y="4585000"/>
            <a:ext cx="508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/>
          <p:nvPr>
            <p:ph type="title"/>
          </p:nvPr>
        </p:nvSpPr>
        <p:spPr>
          <a:xfrm>
            <a:off x="167975" y="419500"/>
            <a:ext cx="61326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lt1"/>
                </a:solidFill>
              </a:rPr>
              <a:t>Challenges</a:t>
            </a:r>
            <a:endParaRPr/>
          </a:p>
        </p:txBody>
      </p:sp>
      <p:sp>
        <p:nvSpPr>
          <p:cNvPr id="239" name="Google Shape;239;p19"/>
          <p:cNvSpPr txBox="1"/>
          <p:nvPr/>
        </p:nvSpPr>
        <p:spPr>
          <a:xfrm>
            <a:off x="289700" y="1499100"/>
            <a:ext cx="7728000" cy="3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Condensed Light"/>
              <a:buChar char="❖"/>
            </a:pPr>
            <a:r>
              <a:rPr lang="en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Severe class imbalance.</a:t>
            </a:r>
            <a:br>
              <a:rPr lang="en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Condensed Light"/>
              <a:buChar char="❖"/>
            </a:pPr>
            <a:r>
              <a:rPr lang="en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Fraudsters are constantly adapting their behaviour to circumvent detection systems.</a:t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Condensed Light"/>
              <a:buChar char="❖"/>
            </a:pPr>
            <a:r>
              <a:rPr lang="en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Limited research is made available as e-commerce companies do not want to expose the </a:t>
            </a:r>
            <a:r>
              <a:rPr lang="en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confidentiality</a:t>
            </a:r>
            <a:r>
              <a:rPr lang="en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of their customer’s data </a:t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Condensed Light"/>
              <a:buChar char="❖"/>
            </a:pPr>
            <a:r>
              <a:rPr lang="en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Significant number of features typically involved in transactional datasets.</a:t>
            </a:r>
            <a:b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/>
          <p:nvPr>
            <p:ph type="title"/>
          </p:nvPr>
        </p:nvSpPr>
        <p:spPr>
          <a:xfrm>
            <a:off x="235300" y="561150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Methodology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0"/>
          <p:cNvSpPr txBox="1"/>
          <p:nvPr/>
        </p:nvSpPr>
        <p:spPr>
          <a:xfrm>
            <a:off x="8176450" y="4585000"/>
            <a:ext cx="508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46" name="Google Shape;2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50" y="1327350"/>
            <a:ext cx="6836650" cy="37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0"/>
          <p:cNvSpPr txBox="1"/>
          <p:nvPr/>
        </p:nvSpPr>
        <p:spPr>
          <a:xfrm>
            <a:off x="235300" y="4418675"/>
            <a:ext cx="3925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Figure 1</a:t>
            </a:r>
            <a:r>
              <a:rPr lang="en" sz="11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 An overview of the project methodology.</a:t>
            </a:r>
            <a:endParaRPr sz="11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/>
          <p:nvPr>
            <p:ph type="title"/>
          </p:nvPr>
        </p:nvSpPr>
        <p:spPr>
          <a:xfrm>
            <a:off x="221825" y="406050"/>
            <a:ext cx="636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Dataset Description </a:t>
            </a:r>
            <a:endParaRPr sz="4800"/>
          </a:p>
        </p:txBody>
      </p:sp>
      <p:sp>
        <p:nvSpPr>
          <p:cNvPr id="253" name="Google Shape;253;p21"/>
          <p:cNvSpPr txBox="1"/>
          <p:nvPr/>
        </p:nvSpPr>
        <p:spPr>
          <a:xfrm>
            <a:off x="8176450" y="4585000"/>
            <a:ext cx="508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4" name="Google Shape;254;p21"/>
          <p:cNvSpPr txBox="1"/>
          <p:nvPr/>
        </p:nvSpPr>
        <p:spPr>
          <a:xfrm>
            <a:off x="289700" y="1499100"/>
            <a:ext cx="8310000" cy="3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❖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Based on IEEE-CIS Fraud Detection Kaggle Competition.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❖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Dataset acquired from Vesta Corporation partitioned into two files: </a:t>
            </a: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transactional table (394 features) and identity table (41 features)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❖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Transactional</a:t>
            </a: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table contains information about each transaction: 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❖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Identity table d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❖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Contains a mi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❖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Fraudulent transactions consist of 3.5% of the dataset.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55" name="Google Shape;2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128" y="2225153"/>
            <a:ext cx="2438224" cy="20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1" name="Google Shape;261;p22"/>
          <p:cNvGraphicFramePr/>
          <p:nvPr/>
        </p:nvGraphicFramePr>
        <p:xfrm>
          <a:off x="127700" y="3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{FBB8E6E6-A70E-452D-9DFC-304F7A9F4F60}</a:tableStyleId>
              </a:tblPr>
              <a:tblGrid>
                <a:gridCol w="2071075"/>
                <a:gridCol w="3873300"/>
                <a:gridCol w="2831025"/>
              </a:tblGrid>
              <a:tr h="207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Transaction Table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>
                    <a:solidFill>
                      <a:srgbClr val="EFEFEF"/>
                    </a:solidFill>
                  </a:tcPr>
                </a:tc>
                <a:tc hMerge="1"/>
                <a:tc hMerge="1"/>
              </a:tr>
              <a:tr h="202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</a:tr>
              <a:tr h="451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TransactionDT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 delta from a given reference datetime.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numerical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</a:tr>
              <a:tr h="451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TransactionAMT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Transaction payment amount in USD.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numerical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</a:tr>
              <a:tr h="27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ProductCD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Product code, the product for each transaction.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categorial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</a:tr>
              <a:tr h="38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Card 1 - Card 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Payment card information, ushc as card type, card category, issue bank, country, etc.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categorical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</a:tr>
              <a:tr h="20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Address.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categorial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</a:tr>
              <a:tr h="20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Distance between customer and product purchased.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numerical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</a:tr>
              <a:tr h="202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P_ and (R__) email domain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Purchaser and Recipient Email Domain.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categorial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</a:tr>
              <a:tr h="700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C1-C14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Counting, such as how many addresses are found to be associated with the payment card, etc. The actual meanings are masked for confidentiality reasons.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categorical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</a:tr>
              <a:tr h="383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D1-D15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Timedelta, such as days between previous transactions for the customer, etc.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categorical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</a:tr>
              <a:tr h="27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M1-M9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ames on cards and addresses.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categorical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</a:tr>
              <a:tr h="38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V1 - V339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Vesta engineered rich features, including ranking, counting, and other entity relations.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mixed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50" marB="9150" marR="9150" marL="9150"/>
                </a:tc>
              </a:tr>
            </a:tbl>
          </a:graphicData>
        </a:graphic>
      </p:graphicFrame>
      <p:sp>
        <p:nvSpPr>
          <p:cNvPr id="262" name="Google Shape;262;p22"/>
          <p:cNvSpPr txBox="1"/>
          <p:nvPr/>
        </p:nvSpPr>
        <p:spPr>
          <a:xfrm>
            <a:off x="202875" y="4656525"/>
            <a:ext cx="85206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Table 1</a:t>
            </a: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 A summary of the features in the transaction table with a description and their data type.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