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304" r:id="rId2"/>
    <p:sldId id="260" r:id="rId3"/>
    <p:sldId id="281" r:id="rId4"/>
    <p:sldId id="298" r:id="rId5"/>
    <p:sldId id="299" r:id="rId6"/>
    <p:sldId id="315" r:id="rId7"/>
    <p:sldId id="275" r:id="rId8"/>
    <p:sldId id="277" r:id="rId9"/>
    <p:sldId id="276" r:id="rId10"/>
    <p:sldId id="278" r:id="rId11"/>
    <p:sldId id="279" r:id="rId12"/>
    <p:sldId id="280" r:id="rId13"/>
    <p:sldId id="258" r:id="rId14"/>
    <p:sldId id="267" r:id="rId15"/>
    <p:sldId id="300" r:id="rId16"/>
    <p:sldId id="301" r:id="rId17"/>
    <p:sldId id="302" r:id="rId18"/>
    <p:sldId id="303" r:id="rId19"/>
    <p:sldId id="262" r:id="rId20"/>
    <p:sldId id="307" r:id="rId21"/>
    <p:sldId id="308" r:id="rId22"/>
    <p:sldId id="310" r:id="rId23"/>
    <p:sldId id="311" r:id="rId24"/>
    <p:sldId id="312" r:id="rId25"/>
    <p:sldId id="272" r:id="rId26"/>
    <p:sldId id="274" r:id="rId27"/>
    <p:sldId id="313" r:id="rId28"/>
    <p:sldId id="314" r:id="rId29"/>
    <p:sldId id="282" r:id="rId30"/>
    <p:sldId id="290" r:id="rId31"/>
    <p:sldId id="285" r:id="rId32"/>
    <p:sldId id="297" r:id="rId33"/>
    <p:sldId id="305" r:id="rId34"/>
    <p:sldId id="306" r:id="rId35"/>
    <p:sldId id="288" r:id="rId36"/>
    <p:sldId id="287" r:id="rId37"/>
    <p:sldId id="291" r:id="rId38"/>
    <p:sldId id="292" r:id="rId39"/>
    <p:sldId id="293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1618"/>
    <a:srgbClr val="1C1E21"/>
    <a:srgbClr val="1F2324"/>
    <a:srgbClr val="2A2F31"/>
    <a:srgbClr val="333333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76511" autoAdjust="0"/>
  </p:normalViewPr>
  <p:slideViewPr>
    <p:cSldViewPr snapToGrid="0" snapToObjects="1">
      <p:cViewPr>
        <p:scale>
          <a:sx n="125" d="100"/>
          <a:sy n="125" d="100"/>
        </p:scale>
        <p:origin x="144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72D7E-27EB-674F-BBC7-A46AE6A36F3E}" type="datetimeFigureOut">
              <a:rPr lang="en-US" smtClean="0"/>
              <a:t>9/9/15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4E570-F470-4E44-9394-F74038A0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 Intelligence provides an open and flexible platform for engaging customers through a variety of channels primarily driven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the telephony channel in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contact center 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E570-F470-4E44-9394-F74038A0C6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E570-F470-4E44-9394-F74038A0C62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E570-F470-4E44-9394-F74038A0C6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2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service cloud console has an almost unlimited number of ways it can be customized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E570-F470-4E44-9394-F74038A0C6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service cloud console has an almost unlimited number of ways it can be customized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E570-F470-4E44-9394-F74038A0C6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service cloud console has an almost unlimited number of ways it can be customized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E570-F470-4E44-9394-F74038A0C6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service cloud console has an almost unlimited number of ways it can be customized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E570-F470-4E44-9394-F74038A0C6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service cloud console has an almost unlimited number of ways it can be customized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E570-F470-4E44-9394-F74038A0C6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service cloud console has an almost unlimited number of ways it can be customized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E570-F470-4E44-9394-F74038A0C6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2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Flow:</a:t>
            </a:r>
          </a:p>
          <a:p>
            <a:r>
              <a:rPr lang="en-US" dirty="0" smtClean="0"/>
              <a:t>Open</a:t>
            </a:r>
            <a:r>
              <a:rPr lang="en-US" baseline="0" dirty="0" smtClean="0"/>
              <a:t> CTI</a:t>
            </a:r>
          </a:p>
          <a:p>
            <a:r>
              <a:rPr lang="en-US" baseline="0" dirty="0" smtClean="0"/>
              <a:t>Set Status to Available</a:t>
            </a:r>
          </a:p>
          <a:p>
            <a:r>
              <a:rPr lang="en-US" baseline="0" dirty="0" smtClean="0"/>
              <a:t>Take call that does </a:t>
            </a:r>
            <a:r>
              <a:rPr lang="en-US" baseline="0" dirty="0" err="1" smtClean="0"/>
              <a:t>screenpop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4E570-F470-4E44-9394-F74038A0C6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343" y="1566065"/>
            <a:ext cx="8183261" cy="1617953"/>
          </a:xfrm>
        </p:spPr>
        <p:txBody>
          <a:bodyPr lIns="0" tIns="0" rIns="0" bIns="0" anchor="b">
            <a:noAutofit/>
          </a:bodyPr>
          <a:lstStyle>
            <a:lvl1pPr algn="l">
              <a:defRPr sz="5400" spc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5306" y="3294322"/>
            <a:ext cx="8878695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3813" y="4146576"/>
            <a:ext cx="8638901" cy="375292"/>
          </a:xfrm>
        </p:spPr>
        <p:txBody>
          <a:bodyPr vert="horz" lIns="9144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600" spc="0" dirty="0" smtClean="0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lang="en-US" dirty="0" smtClean="0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Char char="​"/>
              <a:defRPr lang="en-US" sz="2000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Name of presenter, title and email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253811" y="3410702"/>
            <a:ext cx="5468828" cy="562853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6" name="Picture 35" descr="Corporate_Primary_1 Line Tag_2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7" y="654628"/>
            <a:ext cx="3595968" cy="8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9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226" y="1199610"/>
            <a:ext cx="2808523" cy="3467148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2651" y="1199610"/>
            <a:ext cx="2798793" cy="3467148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6083795" y="1199610"/>
            <a:ext cx="2803074" cy="3467148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lumn_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813" y="1860193"/>
            <a:ext cx="2817725" cy="2334035"/>
          </a:xfrm>
        </p:spPr>
        <p:txBody>
          <a:bodyPr lIns="9144" rIns="9144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1618" y="1860193"/>
            <a:ext cx="2802677" cy="2334035"/>
          </a:xfrm>
        </p:spPr>
        <p:txBody>
          <a:bodyPr lIns="9144" rIns="9144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6062409" y="1860193"/>
            <a:ext cx="2825347" cy="2334035"/>
          </a:xfrm>
        </p:spPr>
        <p:txBody>
          <a:bodyPr lIns="9144" rIns="9144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253813" y="1200151"/>
            <a:ext cx="2820179" cy="510970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166417" y="1200151"/>
            <a:ext cx="2799604" cy="510970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6079622" y="1200151"/>
            <a:ext cx="2813091" cy="510970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061616" y="4245373"/>
            <a:ext cx="2828549" cy="225703"/>
          </a:xfrm>
        </p:spPr>
        <p:txBody>
          <a:bodyPr wrap="square" lIns="9144" rIns="9144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kern="1200" spc="-30" baseline="0" dirty="0">
                <a:solidFill>
                  <a:srgbClr val="0079A8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253813" y="4245373"/>
            <a:ext cx="2798793" cy="246221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3167228" y="4245373"/>
            <a:ext cx="2798793" cy="246221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252478" y="1197770"/>
            <a:ext cx="2815386" cy="298561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3172863" y="1197770"/>
            <a:ext cx="2795124" cy="298561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6077949" y="1197770"/>
            <a:ext cx="2810423" cy="298561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50239" y="4276725"/>
            <a:ext cx="2812512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252979" y="4339646"/>
            <a:ext cx="2812512" cy="377138"/>
          </a:xfrm>
        </p:spPr>
        <p:txBody>
          <a:bodyPr/>
          <a:lstStyle>
            <a:lvl1pPr>
              <a:buNone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3172864" y="4276725"/>
            <a:ext cx="2800161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3164525" y="4339646"/>
            <a:ext cx="2812512" cy="377138"/>
          </a:xfrm>
        </p:spPr>
        <p:txBody>
          <a:bodyPr/>
          <a:lstStyle>
            <a:lvl1pPr>
              <a:buNone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077948" y="4276725"/>
            <a:ext cx="2812512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086100" y="4339646"/>
            <a:ext cx="2812512" cy="377138"/>
          </a:xfrm>
        </p:spPr>
        <p:txBody>
          <a:bodyPr/>
          <a:lstStyle>
            <a:lvl1pPr>
              <a:buNone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657122" y="285750"/>
            <a:ext cx="2193389" cy="266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249534" y="1277409"/>
            <a:ext cx="2045917" cy="2931064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443541" y="1277409"/>
            <a:ext cx="2045917" cy="2931064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4637549" y="1277409"/>
            <a:ext cx="2045917" cy="2931064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31557" y="1277409"/>
            <a:ext cx="2045917" cy="2931064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3813" y="4276725"/>
            <a:ext cx="2037357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448944" y="4276725"/>
            <a:ext cx="2037357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1829" y="4276725"/>
            <a:ext cx="2037357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836725" y="4276725"/>
            <a:ext cx="2037357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250098" y="4339646"/>
            <a:ext cx="2041263" cy="377138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2448945" y="4339646"/>
            <a:ext cx="2041263" cy="377138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4644077" y="4339646"/>
            <a:ext cx="2041263" cy="377138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6836725" y="4339646"/>
            <a:ext cx="2041263" cy="377138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4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umn 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657122" y="285750"/>
            <a:ext cx="2193389" cy="266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3813" y="2645229"/>
            <a:ext cx="2037357" cy="202507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2454666" y="2645229"/>
            <a:ext cx="2037357" cy="202507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655520" y="2645229"/>
            <a:ext cx="2037357" cy="202507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6373" y="2645229"/>
            <a:ext cx="2037357" cy="202507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258385" y="1277409"/>
            <a:ext cx="2028210" cy="1271429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450762" y="1277409"/>
            <a:ext cx="2042917" cy="1271429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4655273" y="1277409"/>
            <a:ext cx="2029774" cy="1271429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46644" y="1277409"/>
            <a:ext cx="2043689" cy="1271429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3813" y="2594610"/>
            <a:ext cx="2037357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448944" y="2594610"/>
            <a:ext cx="2037357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7691" y="2594610"/>
            <a:ext cx="2037357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853891" y="2594610"/>
            <a:ext cx="2037357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plit_4-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253814" y="1271588"/>
            <a:ext cx="2036499" cy="200025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74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6858596" y="1271588"/>
            <a:ext cx="2036499" cy="200025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5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4657003" y="1271588"/>
            <a:ext cx="2036499" cy="200025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76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2455408" y="1271588"/>
            <a:ext cx="2036499" cy="200025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0" name="Rectangle 1"/>
          <p:cNvSpPr/>
          <p:nvPr/>
        </p:nvSpPr>
        <p:spPr>
          <a:xfrm>
            <a:off x="-1" y="2857500"/>
            <a:ext cx="9144095" cy="2286000"/>
          </a:xfrm>
          <a:custGeom>
            <a:avLst/>
            <a:gdLst/>
            <a:ahLst/>
            <a:cxnLst/>
            <a:rect l="l" t="t" r="r" b="b"/>
            <a:pathLst>
              <a:path w="8653190" h="3784541">
                <a:moveTo>
                  <a:pt x="0" y="0"/>
                </a:moveTo>
                <a:lnTo>
                  <a:pt x="8653189" y="0"/>
                </a:lnTo>
                <a:lnTo>
                  <a:pt x="8653189" y="0"/>
                </a:lnTo>
                <a:lnTo>
                  <a:pt x="8653190" y="0"/>
                </a:lnTo>
                <a:lnTo>
                  <a:pt x="8653189" y="5"/>
                </a:lnTo>
                <a:lnTo>
                  <a:pt x="8653189" y="3784541"/>
                </a:lnTo>
                <a:lnTo>
                  <a:pt x="7872319" y="3784541"/>
                </a:lnTo>
                <a:lnTo>
                  <a:pt x="3461283" y="3784541"/>
                </a:lnTo>
                <a:lnTo>
                  <a:pt x="2665951" y="3784541"/>
                </a:lnTo>
                <a:lnTo>
                  <a:pt x="1149097" y="3784541"/>
                </a:lnTo>
                <a:lnTo>
                  <a:pt x="0" y="37845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lesforce Sans"/>
            </a:endParaRPr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253813" y="823757"/>
            <a:ext cx="2037357" cy="492163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2453542" y="2976823"/>
            <a:ext cx="2037357" cy="1666494"/>
          </a:xfrm>
        </p:spPr>
        <p:txBody>
          <a:bodyPr vert="horz" lIns="9144" tIns="0" rIns="0" bIns="0" rtlCol="0">
            <a:noAutofit/>
          </a:bodyPr>
          <a:lstStyle>
            <a:lvl1pPr>
              <a:defRPr lang="en-US" sz="1800" spc="0" dirty="0" smtClean="0"/>
            </a:lvl1pPr>
            <a:lvl2pPr>
              <a:defRPr lang="en-US" sz="1600" spc="0" dirty="0" smtClean="0"/>
            </a:lvl2pPr>
            <a:lvl3pPr>
              <a:defRPr lang="en-US" sz="14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653272" y="2976563"/>
            <a:ext cx="2037357" cy="1666494"/>
          </a:xfrm>
        </p:spPr>
        <p:txBody>
          <a:bodyPr vert="horz" lIns="9144" tIns="0" rIns="0" bIns="0" rtlCol="0">
            <a:noAutofit/>
          </a:bodyPr>
          <a:lstStyle>
            <a:lvl1pPr>
              <a:defRPr lang="en-US" sz="1800" spc="0" dirty="0" smtClean="0"/>
            </a:lvl1pPr>
            <a:lvl2pPr>
              <a:defRPr lang="en-US" sz="1600" spc="0" dirty="0" smtClean="0"/>
            </a:lvl2pPr>
            <a:lvl3pPr>
              <a:defRPr lang="en-US" sz="14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6853002" y="2980944"/>
            <a:ext cx="2037357" cy="1666494"/>
          </a:xfrm>
        </p:spPr>
        <p:txBody>
          <a:bodyPr vert="horz" lIns="9144" tIns="0" rIns="0" bIns="0" rtlCol="0">
            <a:noAutofit/>
          </a:bodyPr>
          <a:lstStyle>
            <a:lvl1pPr>
              <a:defRPr lang="en-US" sz="1800" spc="0" dirty="0" smtClean="0"/>
            </a:lvl1pPr>
            <a:lvl2pPr>
              <a:defRPr lang="en-US" sz="1600" spc="0" dirty="0" smtClean="0"/>
            </a:lvl2pPr>
            <a:lvl3pPr>
              <a:defRPr lang="en-US" sz="14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2453542" y="823757"/>
            <a:ext cx="2037357" cy="492163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653272" y="823757"/>
            <a:ext cx="2037357" cy="492163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853002" y="823757"/>
            <a:ext cx="2037357" cy="492163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253813" y="1471773"/>
            <a:ext cx="2037357" cy="1271429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453542" y="1471773"/>
            <a:ext cx="2037357" cy="1271429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4653272" y="1471773"/>
            <a:ext cx="2037357" cy="1271429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53002" y="1471773"/>
            <a:ext cx="2037357" cy="1271429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253813" y="2976563"/>
            <a:ext cx="2037357" cy="1666494"/>
          </a:xfrm>
        </p:spPr>
        <p:txBody>
          <a:bodyPr lIns="9144"/>
          <a:lstStyle>
            <a:lvl1pPr>
              <a:defRPr sz="1800" spc="0"/>
            </a:lvl1pPr>
            <a:lvl2pPr>
              <a:defRPr sz="1600" spc="0"/>
            </a:lvl2pPr>
            <a:lvl3pPr marL="228600" indent="-6350">
              <a:buNone/>
              <a:defRPr sz="1400" spc="0" baseline="0">
                <a:solidFill>
                  <a:srgbClr val="0079A8"/>
                </a:solidFill>
              </a:defRPr>
            </a:lvl3pPr>
            <a:lvl4pPr marL="228600" indent="-1588">
              <a:buNone/>
              <a:defRPr lang="en-US" sz="1800" kern="1200" spc="-5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57122" y="285750"/>
            <a:ext cx="2193389" cy="266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1" name="Rectangle 70"/>
          <p:cNvSpPr/>
          <p:nvPr/>
        </p:nvSpPr>
        <p:spPr>
          <a:xfrm flipH="1">
            <a:off x="-4813" y="4376737"/>
            <a:ext cx="9148813" cy="766763"/>
          </a:xfrm>
          <a:prstGeom prst="rect">
            <a:avLst/>
          </a:prstGeom>
          <a:gradFill>
            <a:gsLst>
              <a:gs pos="100000">
                <a:srgbClr val="78CFF2"/>
              </a:gs>
              <a:gs pos="0">
                <a:srgbClr val="FDFEFF">
                  <a:alpha val="0"/>
                </a:srgbClr>
              </a:gs>
            </a:gsLst>
            <a:lin ang="5400000" scaled="1"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" name="Picture 36" descr="Salesforce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38" y="4698049"/>
            <a:ext cx="460685" cy="32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er_Hero_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-3777" y="-1"/>
            <a:ext cx="9023014" cy="285631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7000">
                <a:srgbClr val="19325D"/>
              </a:gs>
              <a:gs pos="10000">
                <a:schemeClr val="bg1">
                  <a:alpha val="0"/>
                </a:schemeClr>
              </a:gs>
            </a:gsLst>
            <a:lin ang="11220000" scaled="0"/>
            <a:tileRect/>
          </a:gradFill>
          <a:ln>
            <a:noFill/>
          </a:ln>
        </p:spPr>
        <p:txBody>
          <a:bodyPr vert="horz" lIns="365760" tIns="0" rIns="5029200" bIns="1554480" rtlCol="0" anchor="b">
            <a:noAutofit/>
          </a:bodyPr>
          <a:lstStyle>
            <a:lvl1pPr>
              <a:defRPr lang="en-US" sz="3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“Quote and/or section header placed here (Send image to back of transparent gradient)</a:t>
            </a:r>
            <a:endParaRPr lang="en-US" dirty="0"/>
          </a:p>
        </p:txBody>
      </p:sp>
      <p:pic>
        <p:nvPicPr>
          <p:cNvPr id="21" name="Picture 4" descr="C:\Users\andrew\Desktop\dryfgudf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980" t="37217" r="16207" b="9538"/>
          <a:stretch/>
        </p:blipFill>
        <p:spPr bwMode="auto">
          <a:xfrm>
            <a:off x="1" y="2459421"/>
            <a:ext cx="9149763" cy="26840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-3140" y="2847651"/>
            <a:ext cx="9147140" cy="229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Salesforce Sans"/>
            </a:endParaRPr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261682" y="3539359"/>
            <a:ext cx="8603302" cy="1104554"/>
          </a:xfrm>
          <a:extLst/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lang="en-US" sz="2000" spc="-20" dirty="0" smtClean="0"/>
            </a:lvl1pPr>
            <a:lvl2pPr marL="230188" indent="-222250">
              <a:defRPr lang="en-US" sz="1800" spc="-20" dirty="0" smtClean="0"/>
            </a:lvl2pPr>
            <a:lvl3pPr>
              <a:defRPr lang="en-US" sz="1600" spc="-20" dirty="0" smtClean="0"/>
            </a:lvl3pPr>
            <a:lvl4pPr>
              <a:defRPr lang="en-US" sz="1400" spc="-2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9861" y="2741446"/>
            <a:ext cx="8608359" cy="64069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3200" b="0" spc="-2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Customer Hero slide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61683" y="2102785"/>
            <a:ext cx="1575746" cy="87749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70344" y="1637296"/>
            <a:ext cx="5765116" cy="239456"/>
          </a:xfrm>
        </p:spPr>
        <p:txBody>
          <a:bodyPr lIns="274320" tIns="0" rIns="0" bIns="0" anchor="b">
            <a:noAutofit/>
          </a:bodyPr>
          <a:lstStyle>
            <a:lvl1pPr marL="0" indent="0">
              <a:buNone/>
              <a:defRPr sz="1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Author/subtext here</a:t>
            </a:r>
            <a:endParaRPr lang="en-US" dirty="0"/>
          </a:p>
        </p:txBody>
      </p:sp>
      <p:sp>
        <p:nvSpPr>
          <p:cNvPr id="26" name="Footer Placeholder 1"/>
          <p:cNvSpPr>
            <a:spLocks noGrp="1"/>
          </p:cNvSpPr>
          <p:nvPr>
            <p:ph type="ftr" sz="quarter" idx="23"/>
          </p:nvPr>
        </p:nvSpPr>
        <p:spPr>
          <a:xfrm>
            <a:off x="250363" y="4703176"/>
            <a:ext cx="8054785" cy="321287"/>
          </a:xfrm>
        </p:spPr>
        <p:txBody>
          <a:bodyPr/>
          <a:lstStyle/>
          <a:p>
            <a:endParaRPr lang="en-US"/>
          </a:p>
        </p:txBody>
      </p:sp>
      <p:pic>
        <p:nvPicPr>
          <p:cNvPr id="29" name="Picture 28" descr="Salesforce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38" y="4698049"/>
            <a:ext cx="460685" cy="32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48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_Hero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-5763" y="0"/>
            <a:ext cx="9155526" cy="28575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photo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3812" y="2741446"/>
            <a:ext cx="8640092" cy="640690"/>
          </a:xfrm>
        </p:spPr>
        <p:txBody>
          <a:bodyPr lIns="9144" tIns="0" rIns="0" bIns="0" anchor="b">
            <a:noAutofit/>
          </a:bodyPr>
          <a:lstStyle>
            <a:lvl1pPr algn="l">
              <a:lnSpc>
                <a:spcPct val="80000"/>
              </a:lnSpc>
              <a:defRPr sz="3200" b="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Customer Hero slide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594594" y="1442562"/>
            <a:ext cx="4555170" cy="1015663"/>
          </a:xfrm>
          <a:solidFill>
            <a:schemeClr val="accent1">
              <a:alpha val="86000"/>
            </a:schemeClr>
          </a:solidFill>
        </p:spPr>
        <p:txBody>
          <a:bodyPr wrap="square" lIns="182880" tIns="365760" rIns="365760" bIns="365760" anchor="b">
            <a:spAutoFit/>
          </a:bodyPr>
          <a:lstStyle>
            <a:lvl1pPr marL="111125" indent="-111125">
              <a:lnSpc>
                <a:spcPct val="100000"/>
              </a:lnSpc>
              <a:spcBef>
                <a:spcPts val="0"/>
              </a:spcBef>
              <a:buNone/>
              <a:defRPr sz="1800" b="1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“Quote placed here (two line max)”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808105" y="2226818"/>
            <a:ext cx="4076440" cy="186923"/>
          </a:xfrm>
        </p:spPr>
        <p:txBody>
          <a:bodyPr lIns="9144" tIns="0" rIns="0" bIns="0" anchor="b">
            <a:noAutofit/>
          </a:bodyPr>
          <a:lstStyle>
            <a:lvl1pPr marL="0" indent="0">
              <a:buNone/>
              <a:defRPr sz="1400" b="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Author/subtext here</a:t>
            </a:r>
            <a:endParaRPr lang="en-US" dirty="0"/>
          </a:p>
        </p:txBody>
      </p:sp>
      <p:sp>
        <p:nvSpPr>
          <p:cNvPr id="75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253813" y="3539359"/>
            <a:ext cx="8701909" cy="1104554"/>
          </a:xfrm>
          <a:extLst/>
        </p:spPr>
        <p:txBody>
          <a:bodyPr vert="horz" lIns="9144" tIns="0" rIns="0" bIns="0" rtlCol="0">
            <a:noAutofit/>
          </a:bodyPr>
          <a:lstStyle>
            <a:lvl1pPr>
              <a:spcBef>
                <a:spcPts val="800"/>
              </a:spcBef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52478" y="2097169"/>
            <a:ext cx="1575746" cy="87749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</a:t>
            </a:r>
          </a:p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10800000" flipV="1">
            <a:off x="252479" y="1"/>
            <a:ext cx="8904003" cy="66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253812" y="1201294"/>
            <a:ext cx="5708152" cy="3312414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/>
          </p:nvPr>
        </p:nvSpPr>
        <p:spPr>
          <a:xfrm>
            <a:off x="6236260" y="1201340"/>
            <a:ext cx="2657644" cy="3312414"/>
          </a:xfrm>
        </p:spPr>
        <p:txBody>
          <a:bodyPr/>
          <a:lstStyle>
            <a:lvl1pPr>
              <a:defRPr sz="2000" spc="0"/>
            </a:lvl1pPr>
            <a:lvl2pPr>
              <a:defRPr sz="1600" spc="0">
                <a:solidFill>
                  <a:schemeClr val="accent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0800000" flipV="1">
            <a:off x="6097601" y="1200151"/>
            <a:ext cx="48019" cy="455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6097601" y="1200150"/>
            <a:ext cx="0" cy="331470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ird spli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253812" y="1201292"/>
            <a:ext cx="2627298" cy="3312414"/>
          </a:xfrm>
        </p:spPr>
        <p:txBody>
          <a:bodyPr/>
          <a:lstStyle>
            <a:lvl1pPr>
              <a:defRPr sz="2000" spc="0"/>
            </a:lvl1pPr>
            <a:lvl2pPr>
              <a:defRPr sz="1600" spc="0">
                <a:solidFill>
                  <a:schemeClr val="accent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/>
          </p:nvPr>
        </p:nvSpPr>
        <p:spPr>
          <a:xfrm>
            <a:off x="3155502" y="1201340"/>
            <a:ext cx="5738402" cy="3312414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10800000" flipH="1" flipV="1">
            <a:off x="2975989" y="1200151"/>
            <a:ext cx="48019" cy="455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3024007" y="1200150"/>
            <a:ext cx="0" cy="331470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-Background-Master_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343" y="1590779"/>
            <a:ext cx="8183261" cy="1617953"/>
          </a:xfrm>
        </p:spPr>
        <p:txBody>
          <a:bodyPr lIns="0" tIns="0" rIns="0" bIns="0" anchor="b">
            <a:noAutofit/>
          </a:bodyPr>
          <a:lstStyle>
            <a:lvl1pPr algn="l">
              <a:defRPr sz="54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343" y="3464507"/>
            <a:ext cx="8183261" cy="39681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spc="0">
                <a:solidFill>
                  <a:srgbClr val="D9E0E2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5306" y="3350184"/>
            <a:ext cx="8878695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270342" y="4173410"/>
            <a:ext cx="5468828" cy="35849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rgbClr val="D9E0E2"/>
                </a:solidFill>
              </a:defRPr>
            </a:lvl1pPr>
          </a:lstStyle>
          <a:p>
            <a:pPr lvl="0"/>
            <a:r>
              <a:rPr lang="en-US" dirty="0" smtClean="0"/>
              <a:t>Name of presenter, title and email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7" y="657060"/>
            <a:ext cx="3595968" cy="83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Spli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dient-Background-Master_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4769"/>
            <a:ext cx="6078533" cy="5138732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Salesforce Sans"/>
              <a:cs typeface="VAG Rounded Std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12" y="1201293"/>
            <a:ext cx="5810572" cy="33124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773034" y="4797847"/>
            <a:ext cx="964723" cy="964472"/>
          </a:xfrm>
          <a:prstGeom prst="ellipse">
            <a:avLst/>
          </a:prstGeom>
          <a:solidFill>
            <a:srgbClr val="FFFFFF">
              <a:alpha val="4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Salesforce Sans"/>
              <a:cs typeface="VAG Rounded Std 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>
          <a:xfrm>
            <a:off x="250363" y="4703176"/>
            <a:ext cx="5814023" cy="321287"/>
          </a:xfrm>
        </p:spPr>
        <p:txBody>
          <a:bodyPr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" y="863301"/>
            <a:ext cx="6088060" cy="4280200"/>
            <a:chOff x="-7681" y="1151067"/>
            <a:chExt cx="12196497" cy="5706933"/>
          </a:xfrm>
        </p:grpSpPr>
        <p:sp>
          <p:nvSpPr>
            <p:cNvPr id="27" name="Rectangle 26"/>
            <p:cNvSpPr/>
            <p:nvPr/>
          </p:nvSpPr>
          <p:spPr>
            <a:xfrm rot="10800000">
              <a:off x="-7681" y="4045788"/>
              <a:ext cx="12196497" cy="281220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58000"/>
                  </a:schemeClr>
                </a:gs>
                <a:gs pos="38000">
                  <a:schemeClr val="tx2">
                    <a:alpha val="0"/>
                  </a:schemeClr>
                </a:gs>
              </a:gsLst>
              <a:lin ang="5400000" scaled="0"/>
              <a:tileRect/>
            </a:gra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263" rtl="0" eaLnBrk="1" latinLnBrk="0" hangingPunct="1"/>
              <a:endParaRPr lang="en-US" sz="1800" kern="1200" dirty="0">
                <a:solidFill>
                  <a:schemeClr val="lt1"/>
                </a:solidFill>
                <a:latin typeface="Salesforce Sans"/>
                <a:ea typeface="+mn-ea"/>
                <a:cs typeface="+mn-cs"/>
              </a:endParaRPr>
            </a:p>
          </p:txBody>
        </p:sp>
        <p:pic>
          <p:nvPicPr>
            <p:cNvPr id="28" name="Picture 4" descr="C:\Users\andrew\Desktop\dryfgudf.pn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980" t="5554" r="40845" b="9539"/>
            <a:stretch/>
          </p:blipFill>
          <p:spPr bwMode="auto">
            <a:xfrm>
              <a:off x="0" y="1151067"/>
              <a:ext cx="12169727" cy="57069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2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er Segu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-Background-Master_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4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967576" y="-13716"/>
            <a:ext cx="3176425" cy="5170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photo or paste an image in box</a:t>
            </a:r>
            <a:endParaRPr lang="en-US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216592" y="1793719"/>
            <a:ext cx="3321128" cy="1556065"/>
          </a:xfr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logo or paste one in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_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dient-Background-Master_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70342" y="1536990"/>
            <a:ext cx="8614034" cy="1971675"/>
          </a:xfrm>
        </p:spPr>
        <p:txBody>
          <a:bodyPr lIns="0" tIns="0" rIns="0" bIns="0" anchor="b">
            <a:noAutofit/>
          </a:bodyPr>
          <a:lstStyle>
            <a:lvl1pPr algn="l">
              <a:defRPr sz="54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70342" y="3657600"/>
            <a:ext cx="8614034" cy="8001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spc="0">
                <a:solidFill>
                  <a:schemeClr val="bg1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57242" y="3600450"/>
            <a:ext cx="8886758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alesforce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38" y="4698049"/>
            <a:ext cx="460685" cy="32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9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peaker_slide_A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dient-Background-Master_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67532" y="395130"/>
            <a:ext cx="5535692" cy="1971675"/>
          </a:xfrm>
        </p:spPr>
        <p:txBody>
          <a:bodyPr lIns="0" tIns="0" rIns="0" bIns="0" anchor="b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67532" y="2515741"/>
            <a:ext cx="5535692" cy="105603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-20211" y="2460990"/>
            <a:ext cx="5986797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Salesforce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40" y="1571081"/>
            <a:ext cx="1971332" cy="13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1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peaker_slide_B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dient-Background-Master_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736383" y="1571800"/>
            <a:ext cx="7165494" cy="1971675"/>
          </a:xfrm>
        </p:spPr>
        <p:txBody>
          <a:bodyPr lIns="91440" tIns="0" rIns="0" bIns="0" anchor="b">
            <a:noAutofit/>
          </a:bodyPr>
          <a:lstStyle>
            <a:lvl1pPr algn="l">
              <a:defRPr sz="5400" spc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736383" y="3657775"/>
            <a:ext cx="7165494" cy="1056032"/>
          </a:xfrm>
        </p:spPr>
        <p:txBody>
          <a:bodyPr lIns="91440" tIns="0" rIns="0" bIns="0">
            <a:noAutofit/>
          </a:bodyPr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622054" y="2988733"/>
            <a:ext cx="0" cy="2154767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rot="10800000">
            <a:off x="1628490" y="2988734"/>
            <a:ext cx="48019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11794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dient-Background-Master_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24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1" name="Group 18"/>
          <p:cNvGrpSpPr>
            <a:grpSpLocks noChangeAspect="1"/>
          </p:cNvGrpSpPr>
          <p:nvPr/>
        </p:nvGrpSpPr>
        <p:grpSpPr bwMode="auto">
          <a:xfrm>
            <a:off x="8434649" y="4703176"/>
            <a:ext cx="458991" cy="321287"/>
            <a:chOff x="267" y="-340"/>
            <a:chExt cx="7144" cy="5002"/>
          </a:xfrm>
        </p:grpSpPr>
        <p:sp>
          <p:nvSpPr>
            <p:cNvPr id="3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253812" y="1201294"/>
            <a:ext cx="8640092" cy="348119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_Sales_Cloud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253813" y="68041"/>
            <a:ext cx="8638901" cy="681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/>
        </p:nvGrpSpPr>
        <p:grpSpPr bwMode="auto">
          <a:xfrm>
            <a:off x="8434649" y="4703176"/>
            <a:ext cx="458991" cy="321287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253812" y="1201294"/>
            <a:ext cx="8640092" cy="348119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5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_Service Cloud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253813" y="68041"/>
            <a:ext cx="8638901" cy="681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/>
        </p:nvGrpSpPr>
        <p:grpSpPr bwMode="auto">
          <a:xfrm>
            <a:off x="8434649" y="4703176"/>
            <a:ext cx="458991" cy="321287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253812" y="1201294"/>
            <a:ext cx="8640092" cy="348119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0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_Marketing Cloud_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" y="0"/>
            <a:ext cx="9144095" cy="514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67" y="2839697"/>
            <a:ext cx="1934097" cy="1975628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6516799" y="3770056"/>
            <a:ext cx="828489" cy="724529"/>
            <a:chOff x="9356933" y="5612937"/>
            <a:chExt cx="434231" cy="379842"/>
          </a:xfrm>
        </p:grpSpPr>
        <p:sp>
          <p:nvSpPr>
            <p:cNvPr id="41" name="Oval 40"/>
            <p:cNvSpPr/>
            <p:nvPr userDrawn="1"/>
          </p:nvSpPr>
          <p:spPr>
            <a:xfrm>
              <a:off x="9356933" y="5612937"/>
              <a:ext cx="338651" cy="338651"/>
            </a:xfrm>
            <a:prstGeom prst="ellipse">
              <a:avLst/>
            </a:prstGeom>
            <a:solidFill>
              <a:srgbClr val="FFFFFF">
                <a:alpha val="5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Salesforce Sans"/>
                <a:cs typeface="VAG Rounded Std Light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9600004" y="5801619"/>
              <a:ext cx="191160" cy="191160"/>
            </a:xfrm>
            <a:prstGeom prst="ellipse">
              <a:avLst/>
            </a:prstGeom>
            <a:solidFill>
              <a:srgbClr val="FFFFFF">
                <a:alpha val="2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Salesforce Sans"/>
                <a:cs typeface="VAG Rounded Std Light"/>
              </a:endParaRPr>
            </a:p>
          </p:txBody>
        </p:sp>
      </p:grp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253813" y="68041"/>
            <a:ext cx="8638901" cy="681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2" name="Group 18"/>
          <p:cNvGrpSpPr>
            <a:grpSpLocks noChangeAspect="1"/>
          </p:cNvGrpSpPr>
          <p:nvPr/>
        </p:nvGrpSpPr>
        <p:grpSpPr bwMode="auto">
          <a:xfrm>
            <a:off x="8434649" y="4703176"/>
            <a:ext cx="458991" cy="321287"/>
            <a:chOff x="267" y="-340"/>
            <a:chExt cx="7144" cy="5002"/>
          </a:xfrm>
        </p:grpSpPr>
        <p:sp>
          <p:nvSpPr>
            <p:cNvPr id="53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64" name="Content Placeholder 2"/>
          <p:cNvSpPr>
            <a:spLocks noGrp="1"/>
          </p:cNvSpPr>
          <p:nvPr>
            <p:ph idx="1"/>
          </p:nvPr>
        </p:nvSpPr>
        <p:spPr>
          <a:xfrm>
            <a:off x="253812" y="1201294"/>
            <a:ext cx="8640092" cy="348119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_Community Cloud_Dar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9144095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521034" y="370717"/>
            <a:ext cx="622967" cy="622805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Salesforce Sans"/>
              <a:cs typeface="VAG Rounded Std Light"/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253813" y="68041"/>
            <a:ext cx="8638901" cy="681032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2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4" name="Group 18"/>
          <p:cNvGrpSpPr>
            <a:grpSpLocks noChangeAspect="1"/>
          </p:cNvGrpSpPr>
          <p:nvPr/>
        </p:nvGrpSpPr>
        <p:grpSpPr bwMode="auto">
          <a:xfrm>
            <a:off x="8434649" y="4703176"/>
            <a:ext cx="458991" cy="321287"/>
            <a:chOff x="267" y="-340"/>
            <a:chExt cx="7144" cy="5002"/>
          </a:xfrm>
        </p:grpSpPr>
        <p:sp>
          <p:nvSpPr>
            <p:cNvPr id="65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6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8" name="Freeform 67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0" name="Freeform 69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5" name="Freeform 74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76" name="Content Placeholder 2"/>
          <p:cNvSpPr>
            <a:spLocks noGrp="1"/>
          </p:cNvSpPr>
          <p:nvPr>
            <p:ph idx="1"/>
          </p:nvPr>
        </p:nvSpPr>
        <p:spPr>
          <a:xfrm>
            <a:off x="253812" y="1201294"/>
            <a:ext cx="8640092" cy="348119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6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dient-Background-Master_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343" y="1503436"/>
            <a:ext cx="5456865" cy="1712006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90000"/>
              </a:lnSpc>
              <a:defRPr sz="48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343" y="3283870"/>
            <a:ext cx="5456865" cy="42645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400"/>
              </a:lnSpc>
              <a:buNone/>
              <a:defRPr sz="2000" spc="0">
                <a:solidFill>
                  <a:srgbClr val="D9E0E2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967576" y="-13716"/>
            <a:ext cx="3176425" cy="5170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photo or paste an image in box</a:t>
            </a:r>
            <a:endParaRPr lang="en-US" dirty="0"/>
          </a:p>
        </p:txBody>
      </p: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270342" y="4132595"/>
            <a:ext cx="5468828" cy="32911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spc="0" baseline="0">
                <a:solidFill>
                  <a:srgbClr val="D9E0E2"/>
                </a:solidFill>
              </a:defRPr>
            </a:lvl1pPr>
          </a:lstStyle>
          <a:p>
            <a:pPr lvl="0"/>
            <a:r>
              <a:rPr lang="en-US" dirty="0" smtClean="0"/>
              <a:t>Name of presenter, title and email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7" y="657060"/>
            <a:ext cx="3595968" cy="83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0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_Analytics Cloud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253812" y="1201294"/>
            <a:ext cx="8640092" cy="348119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253813" y="68041"/>
            <a:ext cx="8638901" cy="681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/>
        </p:nvGrpSpPr>
        <p:grpSpPr bwMode="auto">
          <a:xfrm>
            <a:off x="8434649" y="4703176"/>
            <a:ext cx="458991" cy="321287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0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_Platform Cloud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253813" y="68041"/>
            <a:ext cx="8638901" cy="681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/>
        </p:nvGrpSpPr>
        <p:grpSpPr bwMode="auto">
          <a:xfrm>
            <a:off x="8434649" y="4703176"/>
            <a:ext cx="458991" cy="321287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253812" y="1201294"/>
            <a:ext cx="8640092" cy="3481199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6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_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dient-Background-Master_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730473" y="2280778"/>
            <a:ext cx="1934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1000"/>
              </a:spcAft>
            </a:pPr>
            <a:r>
              <a:rPr lang="en-US" sz="3600" b="1" dirty="0" smtClean="0">
                <a:solidFill>
                  <a:schemeClr val="bg1"/>
                </a:solidFill>
                <a:latin typeface="Salesforce Sans"/>
              </a:rPr>
              <a:t>Thank you</a:t>
            </a:r>
          </a:p>
        </p:txBody>
      </p:sp>
      <p:pic>
        <p:nvPicPr>
          <p:cNvPr id="41" name="Picture 40" descr="Salesforce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13" y="1944426"/>
            <a:ext cx="1896886" cy="13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5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awing Guide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53812" y="765810"/>
            <a:ext cx="8749658" cy="253916"/>
          </a:xfrm>
          <a:noFill/>
          <a:ln>
            <a:noFill/>
          </a:ln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Use </a:t>
            </a:r>
            <a:r>
              <a:rPr lang="en-US" dirty="0" smtClean="0"/>
              <a:t>this layout for realigning basic </a:t>
            </a:r>
            <a:r>
              <a:rPr lang="en-US" dirty="0"/>
              <a:t>drawing guides </a:t>
            </a:r>
            <a:r>
              <a:rPr lang="en-US" dirty="0" smtClean="0"/>
              <a:t>or reference them as needed</a:t>
            </a:r>
            <a:endParaRPr lang="en-US" dirty="0"/>
          </a:p>
        </p:txBody>
      </p:sp>
      <p:sp>
        <p:nvSpPr>
          <p:cNvPr id="19" name="Title 8"/>
          <p:cNvSpPr txBox="1">
            <a:spLocks/>
          </p:cNvSpPr>
          <p:nvPr/>
        </p:nvSpPr>
        <p:spPr>
          <a:xfrm>
            <a:off x="253813" y="68041"/>
            <a:ext cx="8638901" cy="681032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spc="-2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 smtClean="0">
                <a:latin typeface="Salesforce Sans"/>
              </a:rPr>
              <a:t>Standard Drawing Guide Placement Layout Slide (Margins)</a:t>
            </a:r>
            <a:endParaRPr lang="en-US" spc="0" dirty="0">
              <a:latin typeface="Salesforce San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52478" y="0"/>
            <a:ext cx="0" cy="5143500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887755" y="-1190"/>
            <a:ext cx="0" cy="5143500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>
            <a:off x="4572000" y="11388"/>
            <a:ext cx="0" cy="9144095"/>
          </a:xfrm>
          <a:prstGeom prst="line">
            <a:avLst/>
          </a:prstGeom>
          <a:ln w="63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>
            <a:off x="4572000" y="-3350406"/>
            <a:ext cx="0" cy="9144095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>
            <a:off x="4572000" y="-4110025"/>
            <a:ext cx="0" cy="9144095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2097" y="1584394"/>
            <a:ext cx="4025178" cy="4278067"/>
          </a:xfrm>
          <a:prstGeom prst="rect">
            <a:avLst/>
          </a:prstGeom>
        </p:spPr>
        <p:txBody>
          <a:bodyPr wrap="square" lIns="121893" tIns="60947" rIns="121893" bIns="60947">
            <a:spAutoFit/>
          </a:bodyPr>
          <a:lstStyle/>
          <a:p>
            <a:pPr marL="0" marR="0" lvl="0" indent="0" algn="l" defTabSz="5440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rgbClr val="00A1E0"/>
                </a:solidFill>
                <a:latin typeface="Salesforce Sans"/>
                <a:cs typeface="Salesforce Sans"/>
              </a:rPr>
              <a:t>Realigning Guides</a:t>
            </a:r>
            <a:endParaRPr lang="en-US" sz="1600" b="0" dirty="0" smtClean="0">
              <a:solidFill>
                <a:srgbClr val="00A1E0"/>
              </a:solidFill>
              <a:latin typeface="Salesforce Sans"/>
              <a:cs typeface="Salesforce Sans"/>
            </a:endParaRPr>
          </a:p>
          <a:p>
            <a:pPr lvl="0">
              <a:spcBef>
                <a:spcPts val="800"/>
              </a:spcBef>
            </a:pPr>
            <a:r>
              <a:rPr lang="en-US" sz="1200" b="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Guides can can </a:t>
            </a:r>
            <a:r>
              <a:rPr lang="en-US" sz="1200" b="0" dirty="0">
                <a:solidFill>
                  <a:schemeClr val="accent2"/>
                </a:solidFill>
                <a:latin typeface="Salesforce Sans"/>
                <a:cs typeface="Salesforce Sans"/>
              </a:rPr>
              <a:t>easily be bumped and moved </a:t>
            </a:r>
            <a:r>
              <a:rPr lang="en-US" sz="1200" b="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accidentally.  </a:t>
            </a: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This slide layout show you how to reset your guides. </a:t>
            </a:r>
            <a:endParaRPr lang="en-US" sz="1200" dirty="0">
              <a:solidFill>
                <a:schemeClr val="accent2"/>
              </a:solidFill>
              <a:latin typeface="Salesforce Sans"/>
              <a:cs typeface="Salesforce Sans"/>
            </a:endParaRP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NOTE: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When </a:t>
            </a: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working on any older deck, be sure to check and ensure that the guides in your deck are set.</a:t>
            </a:r>
          </a:p>
          <a:p>
            <a:pPr marL="304735" lvl="0" indent="-304735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Turn on your guides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Insert </a:t>
            </a: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a new slide</a:t>
            </a:r>
            <a:r>
              <a:rPr lang="en-US" sz="1200" b="1" baseline="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the using the Guide </a:t>
            </a: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Layout </a:t>
            </a: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slide option.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Do </a:t>
            </a: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your guides align with the orange lines in the new slide?  </a:t>
            </a: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If yes, your guides are set, if not, proceed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then realign each of the lines to line up with the lines shown on this page.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Once guides are reset, delete the Guide Layout Slide</a:t>
            </a:r>
            <a:endParaRPr lang="en-US" sz="1200" b="1" dirty="0">
              <a:solidFill>
                <a:schemeClr val="accent2"/>
              </a:solidFill>
              <a:latin typeface="Salesforce Sans"/>
              <a:cs typeface="Salesforce Sans"/>
            </a:endParaRPr>
          </a:p>
          <a:p>
            <a:pPr lvl="0" defTabSz="1218936">
              <a:spcBef>
                <a:spcPts val="800"/>
              </a:spcBef>
              <a:defRPr/>
            </a:pPr>
            <a:endParaRPr lang="en-US" sz="1300" dirty="0">
              <a:solidFill>
                <a:schemeClr val="accent2"/>
              </a:solidFill>
              <a:latin typeface="Salesforce Sans"/>
              <a:cs typeface="Salesforce Sans"/>
            </a:endParaRPr>
          </a:p>
          <a:p>
            <a:pPr lvl="0">
              <a:spcBef>
                <a:spcPts val="800"/>
              </a:spcBef>
            </a:pPr>
            <a:endParaRPr lang="en-US" sz="1300" dirty="0">
              <a:solidFill>
                <a:schemeClr val="accent2"/>
              </a:solidFill>
              <a:latin typeface="Salesforce Sans"/>
              <a:cs typeface="Salesforce Sans"/>
            </a:endParaRPr>
          </a:p>
        </p:txBody>
      </p:sp>
      <p:sp>
        <p:nvSpPr>
          <p:cNvPr id="12" name="Right Arrow 11"/>
          <p:cNvSpPr/>
          <p:nvPr/>
        </p:nvSpPr>
        <p:spPr>
          <a:xfrm rot="8100000" flipH="1">
            <a:off x="8549048" y="1262157"/>
            <a:ext cx="300861" cy="30793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14" name="Right Arrow 13"/>
          <p:cNvSpPr/>
          <p:nvPr/>
        </p:nvSpPr>
        <p:spPr>
          <a:xfrm rot="13500000">
            <a:off x="365368" y="1262117"/>
            <a:ext cx="300782" cy="3080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15" name="Right Arrow 14"/>
          <p:cNvSpPr/>
          <p:nvPr/>
        </p:nvSpPr>
        <p:spPr>
          <a:xfrm rot="13500000" flipH="1" flipV="1">
            <a:off x="8549086" y="4270649"/>
            <a:ext cx="300782" cy="30801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16" name="Right Arrow 15"/>
          <p:cNvSpPr/>
          <p:nvPr/>
        </p:nvSpPr>
        <p:spPr>
          <a:xfrm rot="8100000" flipV="1">
            <a:off x="365328" y="4205383"/>
            <a:ext cx="300861" cy="30793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22" name="Content Placeholder 16"/>
          <p:cNvSpPr txBox="1">
            <a:spLocks/>
          </p:cNvSpPr>
          <p:nvPr/>
        </p:nvSpPr>
        <p:spPr>
          <a:xfrm>
            <a:off x="379910" y="1584393"/>
            <a:ext cx="4288556" cy="2644707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457177" rtl="0" eaLnBrk="1" latinLnBrk="0" hangingPunct="1">
              <a:spcBef>
                <a:spcPts val="1200"/>
              </a:spcBef>
              <a:buFont typeface="Arial"/>
              <a:buNone/>
              <a:defRPr sz="2400" kern="120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233363" indent="-233363" algn="l" defTabSz="457177" rtl="0" eaLnBrk="1" latinLnBrk="0" hangingPunct="1">
              <a:spcBef>
                <a:spcPts val="800"/>
              </a:spcBef>
              <a:spcAft>
                <a:spcPts val="200"/>
              </a:spcAft>
              <a:buFont typeface="Arial"/>
              <a:buChar char="•"/>
              <a:defRPr sz="20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457200" indent="-161925" algn="l" defTabSz="457177" rtl="0" eaLnBrk="1" latinLnBrk="0" hangingPunct="1">
              <a:spcBef>
                <a:spcPts val="600"/>
              </a:spcBef>
              <a:spcAft>
                <a:spcPts val="200"/>
              </a:spcAft>
              <a:buFont typeface="Lucida Grande"/>
              <a:buChar char="-"/>
              <a:tabLst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7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1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>What are Drawing Guides? 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Drawing guides are thin lines that that appear on all pages in the same spot, but don’t show up when you print or view deck in Show mode.  </a:t>
            </a:r>
          </a:p>
          <a:p>
            <a:pPr>
              <a:spcBef>
                <a:spcPts val="800"/>
              </a:spcBef>
            </a:pPr>
            <a:r>
              <a:rPr lang="en-US" sz="1200" i="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Think of them as internal margins for the proper alignment and consistent placement of content. Object will snap to them and they are also perfect for cropping an image to.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This template has pre-made guides that delineate where your workspace is.  </a:t>
            </a: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/>
            </a:r>
            <a:b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</a:br>
            <a:r>
              <a:rPr lang="en-US" sz="12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/>
            </a:r>
            <a:br>
              <a:rPr lang="en-US" sz="12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</a:br>
            <a:r>
              <a:rPr lang="en-US" sz="16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>How </a:t>
            </a:r>
            <a:r>
              <a:rPr lang="en-US" sz="1600" b="1" dirty="0">
                <a:solidFill>
                  <a:schemeClr val="accent1"/>
                </a:solidFill>
                <a:latin typeface="Salesforce Sans"/>
                <a:cs typeface="Salesforce Sans"/>
              </a:rPr>
              <a:t>to Turn Guides On and </a:t>
            </a:r>
            <a:r>
              <a:rPr lang="en-US" sz="16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>Off</a:t>
            </a:r>
          </a:p>
          <a:p>
            <a:pPr>
              <a:spcBef>
                <a:spcPts val="800"/>
              </a:spcBef>
              <a:buClr>
                <a:schemeClr val="accent3"/>
              </a:buClr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Windows: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ALT + F9 or Right click in blue area off workspace &gt;Grids and Guides&gt;Display Drawing Guides on Screen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Mac 2011: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Control + Option + Command + G or </a:t>
            </a:r>
            <a:b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</a:b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View&gt;Guides&gt;Static Guides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MAC 2008:  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Command + G or View&gt;Guides&gt;Static Guides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02082" y="4072724"/>
            <a:ext cx="3053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Salesforce Sans"/>
              </a:rPr>
              <a:t>The left and right top and bottom corners only area you should work</a:t>
            </a:r>
            <a:r>
              <a:rPr lang="en-US" sz="1400" baseline="0" dirty="0" smtClean="0">
                <a:solidFill>
                  <a:schemeClr val="accent1">
                    <a:lumMod val="75000"/>
                  </a:schemeClr>
                </a:solidFill>
                <a:latin typeface="Salesforce Sans"/>
              </a:rPr>
              <a:t> within on each slide. 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76796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EA30846-43A9-6940-B25C-7F5EBA707510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9CE86D0-E0D2-AC49-B6A7-C5A0F21A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" tIns="0" rIns="0" bIns="0" rtlCol="0">
            <a:noAutofit/>
          </a:bodyPr>
          <a:lstStyle>
            <a:lvl1pPr>
              <a:defRPr lang="en-US" spc="0" dirty="0" smtClean="0"/>
            </a:lvl1pPr>
            <a:lvl2pPr>
              <a:defRPr lang="en-US" spc="0" dirty="0" smtClean="0"/>
            </a:lvl2pPr>
            <a:lvl3pPr>
              <a:defRPr lang="en-US" spc="0" dirty="0" smtClean="0"/>
            </a:lvl3pPr>
            <a:lvl4pPr>
              <a:defRPr lang="en-US" spc="0" dirty="0" smtClean="0"/>
            </a:lvl4pPr>
            <a:lvl5pPr>
              <a:defRPr lang="en-US" spc="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240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50363" y="4703176"/>
            <a:ext cx="8054785" cy="321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2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50363" y="4703176"/>
            <a:ext cx="8054785" cy="321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813" y="1199610"/>
            <a:ext cx="4174204" cy="3263504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29" y="1199610"/>
            <a:ext cx="4183290" cy="3263504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50363" y="4703176"/>
            <a:ext cx="8054785" cy="321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2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812" y="1199611"/>
            <a:ext cx="2812512" cy="3467149"/>
          </a:xfrm>
        </p:spPr>
        <p:txBody>
          <a:bodyPr lIns="9144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7174" y="1199610"/>
            <a:ext cx="2796853" cy="3467148"/>
          </a:xfrm>
        </p:spPr>
        <p:txBody>
          <a:bodyPr lIns="9144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6069214" y="1199610"/>
            <a:ext cx="2812512" cy="3467148"/>
          </a:xfrm>
        </p:spPr>
        <p:txBody>
          <a:bodyPr lIns="9144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7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657122" y="285750"/>
            <a:ext cx="2193389" cy="266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3813" y="1199610"/>
            <a:ext cx="2037357" cy="34706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2454666" y="1199610"/>
            <a:ext cx="2037357" cy="34706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655520" y="1199610"/>
            <a:ext cx="2037357" cy="34706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6373" y="1199610"/>
            <a:ext cx="2037357" cy="34706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062" y="1199610"/>
            <a:ext cx="4279883" cy="3373698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614" y="1199610"/>
            <a:ext cx="4240064" cy="3373698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3812" y="765810"/>
            <a:ext cx="8615892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" y="863301"/>
            <a:ext cx="9155525" cy="4280200"/>
            <a:chOff x="-7681" y="1151067"/>
            <a:chExt cx="12204188" cy="5706933"/>
          </a:xfrm>
        </p:grpSpPr>
        <p:sp>
          <p:nvSpPr>
            <p:cNvPr id="41" name="Rectangle 40"/>
            <p:cNvSpPr/>
            <p:nvPr/>
          </p:nvSpPr>
          <p:spPr>
            <a:xfrm rot="10800000">
              <a:off x="-7681" y="4045788"/>
              <a:ext cx="12196497" cy="281220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58000"/>
                  </a:schemeClr>
                </a:gs>
                <a:gs pos="38000">
                  <a:schemeClr val="tx2">
                    <a:alpha val="0"/>
                  </a:schemeClr>
                </a:gs>
              </a:gsLst>
              <a:lin ang="5400000" scaled="0"/>
              <a:tileRect/>
            </a:gra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263" rtl="0" eaLnBrk="1" latinLnBrk="0" hangingPunct="1"/>
              <a:endParaRPr lang="en-US" sz="1800" kern="1200" dirty="0">
                <a:solidFill>
                  <a:schemeClr val="lt1"/>
                </a:solidFill>
                <a:latin typeface="Salesforce Sans"/>
                <a:ea typeface="+mn-ea"/>
                <a:cs typeface="+mn-cs"/>
              </a:endParaRPr>
            </a:p>
          </p:txBody>
        </p:sp>
        <p:pic>
          <p:nvPicPr>
            <p:cNvPr id="42" name="Picture 4" descr="C:\Users\andrew\Desktop\dryfgudf.png"/>
            <p:cNvPicPr>
              <a:picLocks noChangeAspect="1" noChangeArrowheads="1"/>
            </p:cNvPicPr>
            <p:nvPr userDrawn="1"/>
          </p:nvPicPr>
          <p:blipFill rotWithShape="1">
            <a:blip r:embed="rId3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980" t="5554" r="16207" b="9539"/>
            <a:stretch/>
          </p:blipFill>
          <p:spPr bwMode="auto">
            <a:xfrm>
              <a:off x="0" y="1151067"/>
              <a:ext cx="12196507" cy="57069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id" hidden="1"/>
          <p:cNvGrpSpPr/>
          <p:nvPr/>
        </p:nvGrpSpPr>
        <p:grpSpPr>
          <a:xfrm>
            <a:off x="-204840" y="-373797"/>
            <a:ext cx="9513192" cy="6010216"/>
            <a:chOff x="-273050" y="-498396"/>
            <a:chExt cx="12680953" cy="8013621"/>
          </a:xfrm>
        </p:grpSpPr>
        <p:cxnSp>
          <p:nvCxnSpPr>
            <p:cNvPr id="60" name="Straight Connector 59"/>
            <p:cNvCxnSpPr/>
            <p:nvPr userDrawn="1"/>
          </p:nvCxnSpPr>
          <p:spPr>
            <a:xfrm>
              <a:off x="367459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0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12188825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16200000">
              <a:off x="6094416" y="-5806340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16200000">
              <a:off x="6094416" y="-6307141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16200000">
              <a:off x="6094416" y="-5475208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H="1">
              <a:off x="-273050" y="1027749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16200000">
              <a:off x="6094416" y="-4534474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H="1">
              <a:off x="-273050" y="1592101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11821366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409444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423092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95790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09438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9889635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1002611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602617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265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216271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2299190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813" y="68041"/>
            <a:ext cx="8638901" cy="681032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813" y="1199610"/>
            <a:ext cx="8638901" cy="3467148"/>
          </a:xfrm>
          <a:prstGeom prst="rect">
            <a:avLst/>
          </a:prstGeom>
        </p:spPr>
        <p:txBody>
          <a:bodyPr vert="horz" lIns="9144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Source level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252479" y="1"/>
            <a:ext cx="8904003" cy="66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50363" y="4703176"/>
            <a:ext cx="8054785" cy="321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Salesforce Sans"/>
              </a:defRPr>
            </a:lvl1pPr>
          </a:lstStyle>
          <a:p>
            <a:endParaRPr lang="en-US"/>
          </a:p>
        </p:txBody>
      </p:sp>
      <p:pic>
        <p:nvPicPr>
          <p:cNvPr id="44" name="Picture 43" descr="Salesforce Logo.png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38" y="4698049"/>
            <a:ext cx="460685" cy="32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5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None/>
        <a:defRPr lang="en-US" sz="3200" b="0" kern="1200" spc="0" baseline="0" dirty="0">
          <a:solidFill>
            <a:schemeClr val="accent1"/>
          </a:solidFill>
          <a:latin typeface="Salesforce Sans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2000" kern="1200" spc="0" baseline="0" dirty="0" smtClean="0">
          <a:solidFill>
            <a:srgbClr val="7C868D"/>
          </a:solidFill>
          <a:latin typeface="Salesforce Sans"/>
          <a:ea typeface="+mn-ea"/>
          <a:cs typeface="+mn-cs"/>
        </a:defRPr>
      </a:lvl1pPr>
      <a:lvl2pPr marL="231775" indent="-2317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1800" kern="1200" spc="0" baseline="0" dirty="0" smtClean="0">
          <a:solidFill>
            <a:srgbClr val="7C868D"/>
          </a:solidFill>
          <a:latin typeface="Salesforce Sans"/>
          <a:ea typeface="+mn-ea"/>
          <a:cs typeface="+mn-cs"/>
        </a:defRPr>
      </a:lvl2pPr>
      <a:lvl3pPr marL="520700" indent="-1714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1600" kern="1200" spc="0" baseline="0" dirty="0" smtClean="0">
          <a:solidFill>
            <a:srgbClr val="7C868D"/>
          </a:solidFill>
          <a:latin typeface="Salesforce Sans"/>
          <a:ea typeface="+mn-ea"/>
          <a:cs typeface="+mn-cs"/>
        </a:defRPr>
      </a:lvl3pPr>
      <a:lvl4pPr marL="520700" indent="-158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600" kern="1200" spc="0" baseline="0" dirty="0" smtClean="0">
          <a:solidFill>
            <a:srgbClr val="0079A8"/>
          </a:solidFill>
          <a:latin typeface="Salesforce Sans"/>
          <a:ea typeface="+mn-ea"/>
          <a:cs typeface="+mn-cs"/>
        </a:defRPr>
      </a:lvl4pPr>
      <a:lvl5pPr marL="520700" indent="-17145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000" kern="1200" spc="0" baseline="0" dirty="0">
          <a:solidFill>
            <a:srgbClr val="7C868D"/>
          </a:solidFill>
          <a:latin typeface="Salesforce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30.png"/><Relationship Id="rId3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hyperlink" Target="https://github.com/KevinGlinski/DF15ServiceConsoleAPIs" TargetMode="External"/><Relationship Id="rId3" Type="http://schemas.openxmlformats.org/officeDocument/2006/relationships/hyperlink" Target="http://bit.ly/DF15ServiceConsoleAPIs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71463" y="1566065"/>
            <a:ext cx="8181130" cy="1751996"/>
          </a:xfrm>
        </p:spPr>
        <p:txBody>
          <a:bodyPr/>
          <a:lstStyle/>
          <a:p>
            <a:r>
              <a:rPr lang="en-US" sz="4000" b="1" dirty="0"/>
              <a:t>Driving customer service through the Service Cloud Console APIs</a:t>
            </a:r>
            <a:endParaRPr lang="en-US" sz="4000" dirty="0"/>
          </a:p>
        </p:txBody>
      </p:sp>
      <p:sp>
        <p:nvSpPr>
          <p:cNvPr id="37" name="Subtitle 36"/>
          <p:cNvSpPr>
            <a:spLocks noGrp="1"/>
          </p:cNvSpPr>
          <p:nvPr>
            <p:ph idx="1"/>
          </p:nvPr>
        </p:nvSpPr>
        <p:spPr>
          <a:xfrm>
            <a:off x="253813" y="3728720"/>
            <a:ext cx="8638901" cy="793148"/>
          </a:xfrm>
        </p:spPr>
        <p:txBody>
          <a:bodyPr/>
          <a:lstStyle/>
          <a:p>
            <a:r>
              <a:rPr lang="en-US" dirty="0" smtClean="0"/>
              <a:t>Kevin </a:t>
            </a:r>
            <a:r>
              <a:rPr lang="en-US" dirty="0" err="1" smtClean="0"/>
              <a:t>Glinski</a:t>
            </a:r>
            <a:endParaRPr lang="en-US" dirty="0" smtClean="0"/>
          </a:p>
          <a:p>
            <a:r>
              <a:rPr lang="en-US" dirty="0" smtClean="0"/>
              <a:t>Lead Technical Integration Specialist</a:t>
            </a:r>
          </a:p>
          <a:p>
            <a:r>
              <a:rPr lang="en-US" dirty="0" smtClean="0"/>
              <a:t>Interactive Intelligence</a:t>
            </a:r>
          </a:p>
          <a:p>
            <a:r>
              <a:rPr lang="en-US" dirty="0" err="1" smtClean="0"/>
              <a:t>Kevin.glinski@inin.com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3728720"/>
            <a:ext cx="3833034" cy="115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3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Visualforce</a:t>
            </a:r>
            <a:r>
              <a:rPr lang="en-US" dirty="0" smtClean="0"/>
              <a:t> Sidebars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210" y="808248"/>
            <a:ext cx="5843994" cy="4019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209" y="808248"/>
            <a:ext cx="5846221" cy="4019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209" y="808248"/>
            <a:ext cx="5846221" cy="401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Visualforce</a:t>
            </a:r>
            <a:r>
              <a:rPr lang="en-US" dirty="0" smtClean="0"/>
              <a:t> Sidebars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210" y="808248"/>
            <a:ext cx="5843994" cy="4019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209" y="808248"/>
            <a:ext cx="5846221" cy="4019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209" y="808248"/>
            <a:ext cx="5846221" cy="4019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9210" y="808248"/>
            <a:ext cx="5846219" cy="40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Can’t Customize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210" y="808248"/>
            <a:ext cx="5843994" cy="4019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209" y="808248"/>
            <a:ext cx="5846221" cy="4019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209" y="808248"/>
            <a:ext cx="5846221" cy="4019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9210" y="808248"/>
            <a:ext cx="5846219" cy="4019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209" y="808248"/>
            <a:ext cx="5846219" cy="40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</a:t>
            </a:r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the information that the agent is going to need to do their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518"/>
            <a:ext cx="9144000" cy="34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518"/>
            <a:ext cx="9144000" cy="34984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132080" y="3738880"/>
            <a:ext cx="9144000" cy="165608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90880" y="2102678"/>
            <a:ext cx="9834880" cy="1758122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82438"/>
            <a:ext cx="9144000" cy="128016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1039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518"/>
            <a:ext cx="9144000" cy="34984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132080" y="3668202"/>
            <a:ext cx="9144000" cy="172675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90880" y="2468880"/>
            <a:ext cx="9834880" cy="138176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82438"/>
            <a:ext cx="9144000" cy="183940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6621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518"/>
            <a:ext cx="9144000" cy="34984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132080" y="3870960"/>
            <a:ext cx="9144000" cy="1524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82438"/>
            <a:ext cx="9144000" cy="229660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6336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518"/>
            <a:ext cx="9144000" cy="34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620"/>
            <a:ext cx="9144000" cy="398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Service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400" dirty="0" smtClean="0"/>
              <a:t>Time == $$</a:t>
            </a:r>
          </a:p>
          <a:p>
            <a:pPr algn="ctr"/>
            <a:r>
              <a:rPr lang="en-US" sz="2400" dirty="0" smtClean="0"/>
              <a:t>Customer Satisfaction == Time</a:t>
            </a:r>
            <a:r>
              <a:rPr lang="en-US" sz="2400" baseline="30000" dirty="0" smtClean="0"/>
              <a:t>-1</a:t>
            </a:r>
            <a:endParaRPr lang="en-US" sz="2400" dirty="0" smtClean="0"/>
          </a:p>
          <a:p>
            <a:pPr algn="ctr"/>
            <a:r>
              <a:rPr lang="en-US" sz="2400" dirty="0" smtClean="0"/>
              <a:t>Customer Satisfaction : $$ </a:t>
            </a:r>
          </a:p>
        </p:txBody>
      </p:sp>
    </p:spTree>
    <p:extLst>
      <p:ext uri="{BB962C8B-B14F-4D97-AF65-F5344CB8AC3E}">
        <p14:creationId xmlns:p14="http://schemas.microsoft.com/office/powerpoint/2010/main" val="10948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620"/>
            <a:ext cx="9144000" cy="39842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81760"/>
            <a:ext cx="9144000" cy="2540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90863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620"/>
            <a:ext cx="9144000" cy="39842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387600"/>
            <a:ext cx="9144000" cy="134112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82438"/>
            <a:ext cx="9144000" cy="139236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728720"/>
            <a:ext cx="9144000" cy="123234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14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620"/>
            <a:ext cx="9144000" cy="39842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783840"/>
            <a:ext cx="9144000" cy="547698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82438"/>
            <a:ext cx="9144000" cy="220422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331538"/>
            <a:ext cx="9144000" cy="162952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5706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620"/>
            <a:ext cx="9144000" cy="39842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82438"/>
            <a:ext cx="9144000" cy="258108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331538"/>
            <a:ext cx="9144000" cy="162952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267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620"/>
            <a:ext cx="9144000" cy="398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Pop Revision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easier with a Custom Console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672"/>
            <a:ext cx="9144000" cy="36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672"/>
            <a:ext cx="9144000" cy="36301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82438"/>
            <a:ext cx="9144000" cy="276396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180080"/>
            <a:ext cx="9144000" cy="197275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692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672"/>
            <a:ext cx="9144000" cy="36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Communications With Interaction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Interaction Logs are stored as activities in salesforce</a:t>
            </a:r>
            <a:endParaRPr lang="en-US" dirty="0"/>
          </a:p>
          <a:p>
            <a:pPr lvl="1"/>
            <a:r>
              <a:rPr lang="en-US" dirty="0" smtClean="0"/>
              <a:t>Provide a historical reference for communication (Chat, Email, Voice) regarding an object in Salesforce</a:t>
            </a:r>
          </a:p>
          <a:p>
            <a:pPr lvl="1"/>
            <a:r>
              <a:rPr lang="en-US" dirty="0"/>
              <a:t>Provide context to individual interactions to help someone reviewing the case go get a sense of what has already happened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Keep agents focused on the task at hand</a:t>
            </a:r>
          </a:p>
          <a:p>
            <a:pPr marL="342900" indent="-342900"/>
            <a:r>
              <a:rPr lang="en-US" dirty="0" smtClean="0"/>
              <a:t>Present them all the information they need to do their job</a:t>
            </a:r>
          </a:p>
          <a:p>
            <a:pPr marL="342900" indent="-342900"/>
            <a:r>
              <a:rPr lang="en-US" dirty="0" smtClean="0"/>
              <a:t>Prevent them from switching applications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Decrease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0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7" y="618490"/>
            <a:ext cx="8852479" cy="1494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6" y="2503170"/>
            <a:ext cx="6504814" cy="131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Using console events it is possible for different </a:t>
            </a:r>
            <a:r>
              <a:rPr lang="en-US" dirty="0" err="1" smtClean="0"/>
              <a:t>Visualforce</a:t>
            </a:r>
            <a:r>
              <a:rPr lang="en-US" dirty="0" smtClean="0"/>
              <a:t> pages in the console to communicate with each other</a:t>
            </a:r>
          </a:p>
          <a:p>
            <a:pPr lvl="1"/>
            <a:r>
              <a:rPr lang="en-US" dirty="0" smtClean="0"/>
              <a:t>Foundation for keyboard shortcuts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0" y="2447442"/>
            <a:ext cx="3836670" cy="170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9" y="782320"/>
            <a:ext cx="888492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1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9" y="782320"/>
            <a:ext cx="8884920" cy="1463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850" y="2501240"/>
            <a:ext cx="3697659" cy="168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64" y="2473402"/>
            <a:ext cx="3846830" cy="171124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212080" y="3098800"/>
            <a:ext cx="680720" cy="0"/>
          </a:xfrm>
          <a:prstGeom prst="straightConnector1">
            <a:avLst/>
          </a:prstGeom>
          <a:ln w="73025" cmpd="sng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43839" y="335280"/>
            <a:ext cx="0" cy="599440"/>
          </a:xfrm>
          <a:prstGeom prst="straightConnector1">
            <a:avLst/>
          </a:prstGeom>
          <a:ln w="73025" cmpd="sng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" y="1036753"/>
            <a:ext cx="8448358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92" y="1727200"/>
            <a:ext cx="8030258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4297"/>
            <a:ext cx="9144000" cy="115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Keep agents in the service cloud console while doing their work</a:t>
            </a:r>
          </a:p>
          <a:p>
            <a:pPr lvl="1"/>
            <a:r>
              <a:rPr lang="en-US" dirty="0" smtClean="0"/>
              <a:t>Leverage console APIs to gather information from different sources</a:t>
            </a:r>
          </a:p>
          <a:p>
            <a:pPr lvl="1"/>
            <a:r>
              <a:rPr lang="en-US" dirty="0" smtClean="0"/>
              <a:t>Use the CTI API for telephony operations</a:t>
            </a:r>
          </a:p>
          <a:p>
            <a:pPr lvl="2"/>
            <a:r>
              <a:rPr lang="en-US" dirty="0" smtClean="0"/>
              <a:t>Screen pop and Interaction Logs</a:t>
            </a:r>
          </a:p>
          <a:p>
            <a:pPr lvl="1"/>
            <a:r>
              <a:rPr lang="en-US" dirty="0" smtClean="0"/>
              <a:t>Use the sidebar panels to display extra information about the records in view</a:t>
            </a:r>
          </a:p>
          <a:p>
            <a:pPr lvl="1"/>
            <a:r>
              <a:rPr lang="en-US" dirty="0" smtClean="0"/>
              <a:t>Use Console Components to access information that you want always available</a:t>
            </a:r>
          </a:p>
        </p:txBody>
      </p:sp>
    </p:spTree>
    <p:extLst>
      <p:ext uri="{BB962C8B-B14F-4D97-AF65-F5344CB8AC3E}">
        <p14:creationId xmlns:p14="http://schemas.microsoft.com/office/powerpoint/2010/main" val="289516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source from this demo is available on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github.com/KevinGlinski/DF15ServiceConsoleAPIs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smtClean="0">
                <a:solidFill>
                  <a:srgbClr val="FF0000"/>
                </a:solidFill>
                <a:hlinkClick r:id="rId3"/>
              </a:rPr>
              <a:t>http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://bit.ly/DF15ServiceConsoleAPIs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6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Service Cloud Console APIs?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err="1" smtClean="0"/>
              <a:t>Javascript</a:t>
            </a:r>
            <a:r>
              <a:rPr lang="en-US" dirty="0" smtClean="0"/>
              <a:t> API for console use only</a:t>
            </a:r>
          </a:p>
          <a:p>
            <a:pPr marL="342900" indent="-342900"/>
            <a:r>
              <a:rPr lang="en-US" dirty="0" smtClean="0"/>
              <a:t>Interact with different portions of the Service Cloud Console</a:t>
            </a:r>
          </a:p>
          <a:p>
            <a:pPr marL="574675" lvl="1" indent="-342900"/>
            <a:r>
              <a:rPr lang="en-US" dirty="0" smtClean="0"/>
              <a:t>Control primary and sub tabs</a:t>
            </a:r>
          </a:p>
          <a:p>
            <a:pPr marL="574675" lvl="1" indent="-342900"/>
            <a:r>
              <a:rPr lang="en-US" dirty="0" smtClean="0"/>
              <a:t>CTI (Computer Telephony Interface) methods</a:t>
            </a:r>
          </a:p>
          <a:p>
            <a:pPr marL="574675" lvl="1" indent="-342900"/>
            <a:r>
              <a:rPr lang="en-US" dirty="0" smtClean="0"/>
              <a:t>Custom Console Components</a:t>
            </a:r>
          </a:p>
          <a:p>
            <a:pPr marL="574675" lvl="1" indent="-342900"/>
            <a:r>
              <a:rPr lang="en-US" dirty="0" smtClean="0"/>
              <a:t>Console Events</a:t>
            </a:r>
          </a:p>
          <a:p>
            <a:pPr marL="574675" lvl="1" indent="-342900"/>
            <a:r>
              <a:rPr lang="en-US" dirty="0" smtClean="0"/>
              <a:t>Live Agent</a:t>
            </a:r>
          </a:p>
          <a:p>
            <a:pPr marL="574675" lvl="1" indent="-342900"/>
            <a:r>
              <a:rPr lang="en-US" dirty="0" smtClean="0"/>
              <a:t>Omni Channel</a:t>
            </a:r>
          </a:p>
          <a:p>
            <a:pPr marL="574675" lvl="1" indent="-342900"/>
            <a:endParaRPr lang="en-US" dirty="0" smtClean="0"/>
          </a:p>
          <a:p>
            <a:pPr marL="342900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068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Works from </a:t>
            </a:r>
            <a:r>
              <a:rPr lang="en-US" dirty="0" err="1" smtClean="0"/>
              <a:t>Visualforce</a:t>
            </a:r>
            <a:r>
              <a:rPr lang="en-US" dirty="0" smtClean="0"/>
              <a:t> pages or 3</a:t>
            </a:r>
            <a:r>
              <a:rPr lang="en-US" baseline="30000" dirty="0" smtClean="0"/>
              <a:t>rd</a:t>
            </a:r>
            <a:r>
              <a:rPr lang="en-US" dirty="0" smtClean="0"/>
              <a:t> party remote </a:t>
            </a:r>
            <a:r>
              <a:rPr lang="en-US" dirty="0" err="1" smtClean="0"/>
              <a:t>urls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8240" y="2357120"/>
            <a:ext cx="6908800" cy="1798320"/>
          </a:xfrm>
          <a:prstGeom prst="rect">
            <a:avLst/>
          </a:prstGeom>
          <a:noFill/>
          <a:ln>
            <a:solidFill>
              <a:schemeClr val="accent1"/>
            </a:solidFill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Salesforce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Service Cloud Console APIs?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0" y="2633315"/>
            <a:ext cx="713740" cy="7137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6320" y="2433260"/>
            <a:ext cx="3749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Pro Tip: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6320" y="2833370"/>
            <a:ext cx="551465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When developing locally on </a:t>
            </a:r>
            <a:r>
              <a:rPr lang="en-US" sz="2000" dirty="0" err="1" smtClean="0">
                <a:solidFill>
                  <a:schemeClr val="accent2"/>
                </a:solidFill>
                <a:latin typeface="Salesforce Sans"/>
                <a:cs typeface="Salesforce Sans"/>
              </a:rPr>
              <a:t>localhost</a:t>
            </a:r>
            <a:r>
              <a: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, set your 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web server port to 443 to ensure proper 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communication with the APIs</a:t>
            </a:r>
          </a:p>
        </p:txBody>
      </p:sp>
    </p:spTree>
    <p:extLst>
      <p:ext uri="{BB962C8B-B14F-4D97-AF65-F5344CB8AC3E}">
        <p14:creationId xmlns:p14="http://schemas.microsoft.com/office/powerpoint/2010/main" val="10000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Service Cloud Console APIs?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560" y="1087120"/>
            <a:ext cx="751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apex:includeScript</a:t>
            </a:r>
            <a:r>
              <a:rPr lang="en-US" dirty="0"/>
              <a:t> value="/support/console/32.0/</a:t>
            </a:r>
            <a:r>
              <a:rPr lang="en-US" dirty="0" err="1"/>
              <a:t>integration.js</a:t>
            </a:r>
            <a:r>
              <a:rPr lang="en-US" dirty="0"/>
              <a:t>"/&gt;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560" y="1676401"/>
            <a:ext cx="8046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</a:t>
            </a:r>
            <a:r>
              <a:rPr lang="en-US" dirty="0"/>
              <a:t>://na1.salesforce.com//</a:t>
            </a:r>
            <a:r>
              <a:rPr lang="en-US" dirty="0" smtClean="0"/>
              <a:t>support/console/32.0/</a:t>
            </a:r>
            <a:r>
              <a:rPr lang="en-US" dirty="0" err="1" smtClean="0"/>
              <a:t>integration.js</a:t>
            </a:r>
            <a:r>
              <a:rPr lang="en-US" dirty="0" smtClean="0"/>
              <a:t>"/&gt;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Cloud Console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210" y="808248"/>
            <a:ext cx="5843994" cy="4019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209" y="808248"/>
            <a:ext cx="5846221" cy="401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Telephony Integration (CTI)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210" y="808248"/>
            <a:ext cx="5843994" cy="4019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210" y="808248"/>
            <a:ext cx="5846220" cy="401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Console Components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210" y="808248"/>
            <a:ext cx="5843994" cy="4019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210" y="808249"/>
            <a:ext cx="5843993" cy="401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8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force Corporate PowerPoint Template - Official">
  <a:themeElements>
    <a:clrScheme name="Salesforce Color Pallet - June 2015 2">
      <a:dk1>
        <a:srgbClr val="1C1C1C"/>
      </a:dk1>
      <a:lt1>
        <a:srgbClr val="FFFFFF"/>
      </a:lt1>
      <a:dk2>
        <a:srgbClr val="19325C"/>
      </a:dk2>
      <a:lt2>
        <a:srgbClr val="D0D9DE"/>
      </a:lt2>
      <a:accent1>
        <a:srgbClr val="00A1E0"/>
      </a:accent1>
      <a:accent2>
        <a:srgbClr val="7C868D"/>
      </a:accent2>
      <a:accent3>
        <a:srgbClr val="00B2A9"/>
      </a:accent3>
      <a:accent4>
        <a:srgbClr val="963CBD"/>
      </a:accent4>
      <a:accent5>
        <a:srgbClr val="ED8B00"/>
      </a:accent5>
      <a:accent6>
        <a:srgbClr val="FFC72C"/>
      </a:accent6>
      <a:hlink>
        <a:srgbClr val="001871"/>
      </a:hlink>
      <a:folHlink>
        <a:srgbClr val="963CBD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Salesforce Sans"/>
            <a:cs typeface="Salesforce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300"/>
          </a:spcBef>
          <a:spcAft>
            <a:spcPts val="600"/>
          </a:spcAft>
          <a:defRPr sz="2000" dirty="0" smtClean="0">
            <a:solidFill>
              <a:schemeClr val="accent2"/>
            </a:solidFill>
            <a:latin typeface="Salesforce Sans"/>
            <a:cs typeface="Salesforce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Salesforce Corporate PowerPoint Template - Official.thmx</Template>
  <TotalTime>19362</TotalTime>
  <Words>507</Words>
  <Application>Microsoft Macintosh PowerPoint</Application>
  <PresentationFormat>On-screen Show (16:9)</PresentationFormat>
  <Paragraphs>81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</vt:lpstr>
      <vt:lpstr>Salesforce Sans</vt:lpstr>
      <vt:lpstr>VAG Rounded Std Light</vt:lpstr>
      <vt:lpstr>Wingdings</vt:lpstr>
      <vt:lpstr>Arial</vt:lpstr>
      <vt:lpstr>Salesforce Corporate PowerPoint Template - Official</vt:lpstr>
      <vt:lpstr>Driving customer service through the Service Cloud Console APIs</vt:lpstr>
      <vt:lpstr>Customer Service Economics</vt:lpstr>
      <vt:lpstr>How to Decrease Time</vt:lpstr>
      <vt:lpstr>What are the Service Cloud Console APIs?</vt:lpstr>
      <vt:lpstr>What are the Service Cloud Console APIs?</vt:lpstr>
      <vt:lpstr>What are the Service Cloud Console APIs?</vt:lpstr>
      <vt:lpstr>Service Cloud Console</vt:lpstr>
      <vt:lpstr>Computer Telephony Integration (CTI)</vt:lpstr>
      <vt:lpstr>Custom Console Components</vt:lpstr>
      <vt:lpstr>Visualforce Sidebars</vt:lpstr>
      <vt:lpstr>Visualforce Sidebars</vt:lpstr>
      <vt:lpstr>What You Can’t Customize</vt:lpstr>
      <vt:lpstr>Screen Pop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 Pop Revision </vt:lpstr>
      <vt:lpstr>PowerPoint Presentation</vt:lpstr>
      <vt:lpstr>PowerPoint Presentation</vt:lpstr>
      <vt:lpstr>PowerPoint Presentation</vt:lpstr>
      <vt:lpstr>Track Communications With Interaction Logs</vt:lpstr>
      <vt:lpstr>PowerPoint Presentation</vt:lpstr>
      <vt:lpstr>Console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customer service through the Service Cloud Console APIs</dc:title>
  <dc:creator>Glinski, Kevin</dc:creator>
  <cp:lastModifiedBy>Glinski, Kevin</cp:lastModifiedBy>
  <cp:revision>60</cp:revision>
  <dcterms:created xsi:type="dcterms:W3CDTF">2015-07-25T19:53:20Z</dcterms:created>
  <dcterms:modified xsi:type="dcterms:W3CDTF">2015-09-10T14:22:50Z</dcterms:modified>
</cp:coreProperties>
</file>