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60" r:id="rId4"/>
    <p:sldId id="258" r:id="rId5"/>
    <p:sldId id="264" r:id="rId6"/>
    <p:sldId id="265" r:id="rId7"/>
    <p:sldId id="259" r:id="rId8"/>
    <p:sldId id="266" r:id="rId9"/>
    <p:sldId id="267" r:id="rId10"/>
    <p:sldId id="277" r:id="rId11"/>
    <p:sldId id="268" r:id="rId12"/>
    <p:sldId id="279" r:id="rId13"/>
    <p:sldId id="285" r:id="rId14"/>
    <p:sldId id="270" r:id="rId15"/>
    <p:sldId id="272" r:id="rId16"/>
    <p:sldId id="269" r:id="rId17"/>
    <p:sldId id="273" r:id="rId18"/>
    <p:sldId id="274" r:id="rId19"/>
    <p:sldId id="280" r:id="rId20"/>
    <p:sldId id="276" r:id="rId21"/>
    <p:sldId id="275" r:id="rId22"/>
    <p:sldId id="281" r:id="rId23"/>
    <p:sldId id="28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xgboost/blob/master/demo/README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852575" y="2914650"/>
            <a:ext cx="7335900" cy="168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By Kevin Gunn</a:t>
            </a:r>
            <a:endParaRPr lang="en" sz="1800" dirty="0">
              <a:solidFill>
                <a:srgbClr val="00000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March 9th, 2016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52575" y="1267200"/>
            <a:ext cx="7719188" cy="14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0" algn="ctr" rtl="0">
              <a:spcBef>
                <a:spcPts val="0"/>
              </a:spcBef>
              <a:buNone/>
            </a:pPr>
            <a:endParaRPr lang="en" sz="2400" dirty="0">
              <a:solidFill>
                <a:srgbClr val="5B0F00"/>
              </a:solidFill>
            </a:endParaRPr>
          </a:p>
          <a:p>
            <a:pPr marL="457200" lvl="0" indent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5B0F00"/>
                </a:solidFill>
              </a:rPr>
              <a:t>XGBOOST: A Scalable Tree Boosting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579-AC80-4A83-9058-9F30301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use this objective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A6F308-70BF-4923-970D-253D9BBF0A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26541"/>
              </a:xfrm>
            </p:spPr>
            <p:txBody>
              <a:bodyPr/>
              <a:lstStyle/>
              <a:p>
                <a:pPr marL="609600" lvl="1" indent="0">
                  <a:buNone/>
                </a:pPr>
                <a:endParaRPr lang="en-US" sz="1800" dirty="0"/>
              </a:p>
              <a:p>
                <a:pPr marL="609600" lvl="1" indent="0">
                  <a:buNone/>
                </a:pPr>
                <a:r>
                  <a:rPr lang="en-US" sz="1600" dirty="0"/>
                  <a:t>Examining the loss function,</a:t>
                </a:r>
                <a:r>
                  <a:rPr lang="en-US" sz="1600" i="1" dirty="0"/>
                  <a:t> arg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sz="1800" u="sng" dirty="0"/>
              </a:p>
              <a:p>
                <a:pPr marL="609600" lvl="1" indent="0">
                  <a:buNone/>
                </a:pPr>
                <a:endParaRPr lang="en-US" sz="1600" u="sng" dirty="0"/>
              </a:p>
              <a:p>
                <a:pPr marL="609600" lvl="1" indent="0">
                  <a:buNone/>
                </a:pPr>
                <a:r>
                  <a:rPr lang="en-US" sz="1600" u="sng" dirty="0"/>
                  <a:t>Newton’s Method for minimization:</a:t>
                </a:r>
                <a:r>
                  <a:rPr lang="en-US" sz="1600" dirty="0"/>
                  <a:t> Apply Newton’s method to find critical points.</a:t>
                </a:r>
                <a:endParaRPr lang="en-US" sz="1600" u="sng" dirty="0"/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 marL="609600" lvl="1" indent="0">
                  <a:buNone/>
                </a:pPr>
                <a:r>
                  <a:rPr lang="en-US" sz="1600" dirty="0"/>
                  <a:t>We want to find </a:t>
                </a:r>
                <a:r>
                  <a:rPr lang="en-US" sz="1600" dirty="0" err="1"/>
                  <a:t>Δ</a:t>
                </a:r>
                <a:r>
                  <a:rPr lang="en-US" sz="1600" i="1" dirty="0" err="1"/>
                  <a:t>x</a:t>
                </a:r>
                <a:r>
                  <a:rPr lang="en-US" sz="1600" dirty="0"/>
                  <a:t> such that </a:t>
                </a:r>
                <a:r>
                  <a:rPr lang="en-US" sz="1600" i="1" dirty="0" err="1"/>
                  <a:t>x</a:t>
                </a:r>
                <a:r>
                  <a:rPr lang="en-US" sz="1600" i="1" baseline="-25000" dirty="0" err="1"/>
                  <a:t>n</a:t>
                </a:r>
                <a:r>
                  <a:rPr lang="en-US" sz="1600" dirty="0"/>
                  <a:t> + </a:t>
                </a:r>
                <a:r>
                  <a:rPr lang="en-US" sz="1600" dirty="0" err="1"/>
                  <a:t>Δ</a:t>
                </a:r>
                <a:r>
                  <a:rPr lang="en-US" sz="1600" i="1" dirty="0" err="1"/>
                  <a:t>x</a:t>
                </a:r>
                <a:r>
                  <a:rPr lang="en-US" sz="1600" i="1" dirty="0"/>
                  <a:t> </a:t>
                </a:r>
                <a:r>
                  <a:rPr lang="en-US" sz="1600" dirty="0"/>
                  <a:t>is a critical point.</a:t>
                </a:r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A6F308-70BF-4923-970D-253D9BBF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265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7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579-AC80-4A83-9058-9F30301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use this objective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A6F308-70BF-4923-970D-253D9BBF0A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69533"/>
                <a:ext cx="8229600" cy="3133393"/>
              </a:xfrm>
            </p:spPr>
            <p:txBody>
              <a:bodyPr/>
              <a:lstStyle/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609600" lvl="1" indent="0">
                  <a:buNone/>
                </a:pPr>
                <a:r>
                  <a:rPr lang="en-US" sz="1600" b="0" u="sng" dirty="0"/>
                  <a:t>Newton step:</a:t>
                </a:r>
                <a:r>
                  <a:rPr lang="en-US" sz="1600" b="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:pPr marL="609600" lvl="1" indent="0">
                  <a:buNone/>
                </a:pPr>
                <a:r>
                  <a:rPr lang="en-US" sz="1600" b="0" dirty="0"/>
                  <a:t>In our problem: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marL="609600" lvl="1" indent="0">
                  <a:buNone/>
                </a:pPr>
                <a:endParaRPr lang="en-US" sz="1600" dirty="0"/>
              </a:p>
              <a:p>
                <a:pPr marL="609600" lvl="1" indent="0" algn="just">
                  <a:buNone/>
                </a:pPr>
                <a:r>
                  <a:rPr lang="en-US" sz="1600" dirty="0"/>
                  <a:t>If our loss function is convex, we know Newton’s method has a quadratic rate of convergence which means it converges faster than gradient descent (linear rate of convergence).</a:t>
                </a:r>
              </a:p>
              <a:p>
                <a:pPr marL="609600" lvl="1" indent="0" algn="just">
                  <a:buNone/>
                </a:pPr>
                <a:r>
                  <a:rPr lang="en-US" sz="1600" u="sng" dirty="0"/>
                  <a:t>It will take less iterations for Newton’s method to minimize the loss function.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A6F308-70BF-4923-970D-253D9BBF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69533"/>
                <a:ext cx="8229600" cy="3133393"/>
              </a:xfrm>
              <a:blipFill>
                <a:blip r:embed="rId2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7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C776-3E4F-4D06-8805-E172C298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 of the </a:t>
            </a:r>
            <a:r>
              <a:rPr lang="en-US" dirty="0" err="1"/>
              <a:t>XGBoost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B0F18B-BA8D-4434-BD14-E5BE5C6A44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</p:spPr>
            <p:txBody>
              <a:bodyPr/>
              <a:lstStyle/>
              <a:p>
                <a:pPr marL="609600" indent="-457200">
                  <a:buFont typeface="+mj-lt"/>
                  <a:buAutoNum type="arabicPeriod"/>
                </a:pPr>
                <a:r>
                  <a:rPr lang="en-US" sz="1800" b="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6096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609600" indent="-457200">
                  <a:buFont typeface="+mj-lt"/>
                  <a:buAutoNum type="arabicPeriod"/>
                </a:pPr>
                <a:r>
                  <a:rPr lang="en-US" sz="1800" dirty="0"/>
                  <a:t>for t = 1,……,T do:</a:t>
                </a:r>
              </a:p>
              <a:p>
                <a:pPr marL="1009650" lvl="1" indent="-457200">
                  <a:buFont typeface="+mj-lt"/>
                  <a:buAutoNum type="arabicPeriod"/>
                </a:pPr>
                <a:r>
                  <a:rPr lang="en-US" sz="18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=1,….,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="0" dirty="0"/>
              </a:p>
              <a:p>
                <a:pPr marL="1009650" lvl="1" indent="-457200">
                  <a:buFont typeface="+mj-lt"/>
                  <a:buAutoNum type="arabicPeriod"/>
                </a:pPr>
                <a:r>
                  <a:rPr lang="en-US" sz="1800" b="0" dirty="0"/>
                  <a:t>Fit new tree,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1" dirty="0"/>
              </a:p>
              <a:p>
                <a:pPr marL="1009650" lvl="1" indent="-457200">
                  <a:buFont typeface="+mj-lt"/>
                  <a:buAutoNum type="arabicPeriod"/>
                </a:pPr>
                <a:r>
                  <a:rPr lang="en-US" sz="1800" b="0" dirty="0"/>
                  <a:t>Update,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i="1" dirty="0"/>
              </a:p>
              <a:p>
                <a:pPr marL="609600" indent="-457200">
                  <a:buFont typeface="+mj-lt"/>
                  <a:buAutoNum type="arabicPeriod"/>
                </a:pPr>
                <a:endParaRPr lang="en-US" sz="1800" b="1" i="1" dirty="0"/>
              </a:p>
              <a:p>
                <a:pPr marL="609600" indent="-457200">
                  <a:buFont typeface="+mj-lt"/>
                  <a:buAutoNum type="arabicPeriod"/>
                </a:pPr>
                <a:r>
                  <a:rPr lang="en-US" sz="1800" b="0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endParaRPr lang="en-US" sz="1800" dirty="0"/>
              </a:p>
              <a:p>
                <a:pPr marL="1009650" lvl="1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1009650" lvl="1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10096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B0F18B-BA8D-4434-BD14-E5BE5C6A4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  <a:blipFill>
                <a:blip r:embed="rId2"/>
                <a:stretch>
                  <a:fillRect t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9773-FA59-47DB-8DB9-1805E1B5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 Function for CART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96AEFE-A961-48FC-A4DB-97A00550D6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25815"/>
              </a:xfrm>
            </p:spPr>
            <p:txBody>
              <a:bodyPr/>
              <a:lstStyle/>
              <a:p>
                <a:r>
                  <a:rPr lang="en-US" sz="2000" dirty="0"/>
                  <a:t>Define the instance set in leaf j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Rewrite the objective function.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152400" indent="0">
                  <a:buNone/>
                </a:pPr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152400" indent="0">
                  <a:buNone/>
                </a:pPr>
                <a:r>
                  <a:rPr lang="en-US" sz="1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regroup objective by each leaf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nary>
                                </m:e>
                              </m:d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596AEFE-A961-48FC-A4DB-97A00550D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258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642D0E-DDB5-4E79-ADB1-B842AEDE6FDD}"/>
              </a:ext>
            </a:extLst>
          </p:cNvPr>
          <p:cNvCxnSpPr/>
          <p:nvPr/>
        </p:nvCxnSpPr>
        <p:spPr>
          <a:xfrm>
            <a:off x="1854200" y="4123267"/>
            <a:ext cx="685800" cy="270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0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4C5E-D007-4D45-8CC0-63914730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Score the Tree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AFDFE1-0D9A-42FC-A552-4864D43FF7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</p:spPr>
            <p:txBody>
              <a:bodyPr/>
              <a:lstStyle/>
              <a:p>
                <a:r>
                  <a:rPr lang="en-US" dirty="0"/>
                  <a:t>Assume q(</a:t>
                </a:r>
                <a:r>
                  <a:rPr lang="en-US" b="1" dirty="0"/>
                  <a:t>x</a:t>
                </a:r>
                <a:r>
                  <a:rPr lang="en-US" dirty="0"/>
                  <a:t>) has a fixed structure,</a:t>
                </a:r>
              </a:p>
              <a:p>
                <a:pPr marL="152400" indent="0">
                  <a:buNone/>
                </a:pPr>
                <a:endParaRPr lang="en-US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endParaRPr lang="en-US" sz="2000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AFDFE1-0D9A-42FC-A552-4864D43FF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  <a:blipFill>
                <a:blip r:embed="rId2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5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612A-0347-497B-A70F-3D4928E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F07C1-EC9A-4FE2-B880-E081BE48A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ructure Score">
            <a:extLst>
              <a:ext uri="{FF2B5EF4-FFF2-40B4-BE49-F238E27FC236}">
                <a16:creationId xmlns:a16="http://schemas.microsoft.com/office/drawing/2014/main" id="{B42B1F89-9800-48AA-8994-3525EF2F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66738"/>
            <a:ext cx="8763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05B-6415-4526-96BC-7F9262F0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Finding Optimal Tree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84D578-29D7-4064-8375-963C44A16DB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366548"/>
              </a:xfrm>
            </p:spPr>
            <p:txBody>
              <a:bodyPr/>
              <a:lstStyle/>
              <a:p>
                <a:r>
                  <a:rPr lang="en-US" sz="2000" dirty="0"/>
                  <a:t>In practice, it is not feasible to enumerate over all possible tree structures to find optimal structure.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Greedy algorithm that starts from a single leaf and iteratively adds branches to the tree.</a:t>
                </a:r>
              </a:p>
              <a:p>
                <a:pPr marL="152400" indent="0">
                  <a:buNone/>
                </a:pPr>
                <a:r>
                  <a:rPr lang="en-US" sz="2000" dirty="0"/>
                  <a:t>						 </a:t>
                </a:r>
                <a:r>
                  <a:rPr lang="en-US" sz="1600" dirty="0">
                    <a:solidFill>
                      <a:srgbClr val="C00000"/>
                    </a:solidFill>
                  </a:rPr>
                  <a:t>complexity cost of new leaf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600" dirty="0"/>
              </a:p>
              <a:p>
                <a:pPr marL="152400" indent="0">
                  <a:buNone/>
                </a:pPr>
                <a:r>
                  <a:rPr lang="en-US" sz="2000" dirty="0"/>
                  <a:t>						  </a:t>
                </a:r>
                <a:r>
                  <a:rPr lang="en-US" sz="1600" dirty="0">
                    <a:solidFill>
                      <a:srgbClr val="C00000"/>
                    </a:solidFill>
                  </a:rPr>
                  <a:t>score on original leaf</a:t>
                </a:r>
              </a:p>
              <a:p>
                <a:pPr marL="152400" indent="0">
                  <a:buNone/>
                </a:pPr>
                <a:r>
                  <a:rPr lang="en-US" sz="2000" dirty="0"/>
                  <a:t>	</a:t>
                </a:r>
                <a:r>
                  <a:rPr lang="en-US" sz="1600" dirty="0">
                    <a:solidFill>
                      <a:srgbClr val="C00000"/>
                    </a:solidFill>
                  </a:rPr>
                  <a:t>Score on new left leaf       Score on new right leaf</a:t>
                </a:r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84D578-29D7-4064-8375-963C44A16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366548"/>
              </a:xfrm>
              <a:blipFill>
                <a:blip r:embed="rId2"/>
                <a:stretch>
                  <a:fillRect b="-4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01C3D-1960-49F6-8889-C33AC02BF33F}"/>
              </a:ext>
            </a:extLst>
          </p:cNvPr>
          <p:cNvCxnSpPr/>
          <p:nvPr/>
        </p:nvCxnSpPr>
        <p:spPr>
          <a:xfrm flipH="1">
            <a:off x="6604000" y="3623733"/>
            <a:ext cx="100753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313B577-AAAB-47E8-BD5B-F2124FF4C5B7}"/>
              </a:ext>
            </a:extLst>
          </p:cNvPr>
          <p:cNvCxnSpPr/>
          <p:nvPr/>
        </p:nvCxnSpPr>
        <p:spPr>
          <a:xfrm rot="16200000" flipV="1">
            <a:off x="5909734" y="4199467"/>
            <a:ext cx="245533" cy="19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DE2AC-16D3-4A7E-A312-15050DA38619}"/>
              </a:ext>
            </a:extLst>
          </p:cNvPr>
          <p:cNvCxnSpPr>
            <a:cxnSpLocks/>
          </p:cNvCxnSpPr>
          <p:nvPr/>
        </p:nvCxnSpPr>
        <p:spPr>
          <a:xfrm flipV="1">
            <a:off x="4538133" y="4199467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8437D4-51B9-4906-AB66-55AFA1AE391B}"/>
              </a:ext>
            </a:extLst>
          </p:cNvPr>
          <p:cNvCxnSpPr/>
          <p:nvPr/>
        </p:nvCxnSpPr>
        <p:spPr>
          <a:xfrm flipV="1">
            <a:off x="3251200" y="4250267"/>
            <a:ext cx="287867" cy="29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82A4-68A4-4276-80D6-967E152E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Split Finding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0F25-A383-4992-B819-5D30DE68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6385"/>
            <a:ext cx="8229600" cy="3118265"/>
          </a:xfrm>
        </p:spPr>
        <p:txBody>
          <a:bodyPr/>
          <a:lstStyle/>
          <a:p>
            <a:r>
              <a:rPr lang="en-US" u="sng" dirty="0"/>
              <a:t>Exact greedy algorithm </a:t>
            </a:r>
            <a:r>
              <a:rPr lang="en-US" dirty="0"/>
              <a:t>– Potentially time-consuming for continuous variables.</a:t>
            </a:r>
          </a:p>
          <a:p>
            <a:r>
              <a:rPr lang="en-US" u="sng" dirty="0"/>
              <a:t>Approximate greedy algorithm</a:t>
            </a:r>
          </a:p>
          <a:p>
            <a:pPr lvl="1"/>
            <a:r>
              <a:rPr lang="en-US" sz="1800" dirty="0"/>
              <a:t>Proposes candidate splitting points according to percentiles of feature distribution.</a:t>
            </a:r>
          </a:p>
          <a:p>
            <a:pPr lvl="1"/>
            <a:r>
              <a:rPr lang="en-US" sz="1800" dirty="0"/>
              <a:t>Maps the continuous features into buckets split by these candidate points.</a:t>
            </a:r>
          </a:p>
          <a:p>
            <a:pPr lvl="1"/>
            <a:r>
              <a:rPr lang="en-US" sz="1800" dirty="0"/>
              <a:t>Aggregates the statistics and ﬁnds the best solution among proposals based on the aggregated statistics.</a:t>
            </a:r>
          </a:p>
        </p:txBody>
      </p:sp>
    </p:spTree>
    <p:extLst>
      <p:ext uri="{BB962C8B-B14F-4D97-AF65-F5344CB8AC3E}">
        <p14:creationId xmlns:p14="http://schemas.microsoft.com/office/powerpoint/2010/main" val="185480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5191-982D-439B-B505-1D969808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Pruning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D28727-C38A-4F20-87A8-D23FDB5A07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</p:spPr>
            <p:txBody>
              <a:bodyPr/>
              <a:lstStyle/>
              <a:p>
                <a:r>
                  <a:rPr lang="en-US" sz="1800" dirty="0"/>
                  <a:t>The gain of the split can be negative</a:t>
                </a:r>
              </a:p>
              <a:p>
                <a:pPr marL="152400" indent="0">
                  <a:buNone/>
                </a:pPr>
                <a:endParaRPr lang="en-US" sz="1800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600" dirty="0"/>
              </a:p>
              <a:p>
                <a:endParaRPr lang="en-US" sz="1800" dirty="0"/>
              </a:p>
              <a:p>
                <a:pPr lvl="1"/>
                <a:r>
                  <a:rPr lang="en-US" sz="1800" dirty="0"/>
                  <a:t>When loss in the training reduction is smaller than the regularization.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Grow a tree to maximum depth, recursively prune all the leaf splits with negative gain.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D28727-C38A-4F20-87A8-D23FDB5A0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13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D168-28F2-4EA4-A809-1715031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Shrinkage and Column Subsampling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0747A7-2417-470C-B56A-B286993F8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</p:spPr>
            <p:txBody>
              <a:bodyPr/>
              <a:lstStyle/>
              <a:p>
                <a:endParaRPr lang="en-US" u="sng" dirty="0"/>
              </a:p>
              <a:p>
                <a:r>
                  <a:rPr lang="en-US" u="sng" dirty="0"/>
                  <a:t>Shrinkage: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is the shrinkage factor usually set at around 0.1</a:t>
                </a:r>
                <a:r>
                  <a:rPr lang="en-US" dirty="0"/>
                  <a:t> </a:t>
                </a:r>
              </a:p>
              <a:p>
                <a:endParaRPr lang="en-US" u="sng" dirty="0"/>
              </a:p>
              <a:p>
                <a:r>
                  <a:rPr lang="en-US" u="sng" dirty="0"/>
                  <a:t>Column Subsampling</a:t>
                </a:r>
                <a:r>
                  <a:rPr lang="en-US" dirty="0"/>
                  <a:t> – </a:t>
                </a:r>
                <a:r>
                  <a:rPr lang="en-US" sz="2000" dirty="0"/>
                  <a:t>method taken from random forests.</a:t>
                </a:r>
              </a:p>
              <a:p>
                <a:pPr marL="609600" lvl="1" indent="0">
                  <a:buNone/>
                </a:pPr>
                <a:endParaRPr lang="en-US" sz="2000" dirty="0"/>
              </a:p>
              <a:p>
                <a:pPr marL="1524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0747A7-2417-470C-B56A-B286993F8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1182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99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FA1C-4D51-4353-A08F-A2BB77DD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XGBoost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9148-A2B3-4C8D-90C8-132D1C0D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6384"/>
            <a:ext cx="8229600" cy="3476615"/>
          </a:xfrm>
        </p:spPr>
        <p:txBody>
          <a:bodyPr/>
          <a:lstStyle/>
          <a:p>
            <a:r>
              <a:rPr lang="en" sz="2000" dirty="0"/>
              <a:t>e</a:t>
            </a:r>
            <a:r>
              <a:rPr lang="en" sz="2000" b="1" dirty="0"/>
              <a:t>X</a:t>
            </a:r>
            <a:r>
              <a:rPr lang="en" sz="2000" dirty="0"/>
              <a:t>treme </a:t>
            </a:r>
            <a:r>
              <a:rPr lang="en" sz="2000" b="1" dirty="0"/>
              <a:t>G</a:t>
            </a:r>
            <a:r>
              <a:rPr lang="en" sz="2000" dirty="0"/>
              <a:t>radient </a:t>
            </a:r>
            <a:r>
              <a:rPr lang="en" sz="2000" b="1" dirty="0"/>
              <a:t>B</a:t>
            </a:r>
            <a:r>
              <a:rPr lang="en" sz="2000" dirty="0"/>
              <a:t>oosting.</a:t>
            </a:r>
          </a:p>
          <a:p>
            <a:pPr lvl="1"/>
            <a:r>
              <a:rPr lang="en" sz="2000" dirty="0">
                <a:hlinkClick r:id="rId3"/>
              </a:rPr>
              <a:t>Famou</a:t>
            </a:r>
            <a:r>
              <a:rPr lang="en-US" sz="2000" dirty="0">
                <a:hlinkClick r:id="rId3"/>
              </a:rPr>
              <a:t>s</a:t>
            </a:r>
            <a:r>
              <a:rPr lang="en" sz="2000" dirty="0">
                <a:hlinkClick r:id="rId3"/>
              </a:rPr>
              <a:t>ly used in Kaggle competit</a:t>
            </a:r>
            <a:r>
              <a:rPr lang="en-US" sz="2000" dirty="0">
                <a:hlinkClick r:id="rId3"/>
              </a:rPr>
              <a:t>ion</a:t>
            </a:r>
            <a:r>
              <a:rPr lang="en" sz="2000" dirty="0">
                <a:hlinkClick r:id="rId3"/>
              </a:rPr>
              <a:t>s</a:t>
            </a:r>
            <a:endParaRPr lang="en-US" sz="1400" dirty="0"/>
          </a:p>
          <a:p>
            <a:endParaRPr lang="en-US" sz="2000" dirty="0"/>
          </a:p>
          <a:p>
            <a:r>
              <a:rPr lang="en-US" sz="2000" dirty="0"/>
              <a:t>Supervised learning algorithm.</a:t>
            </a:r>
          </a:p>
          <a:p>
            <a:endParaRPr lang="en-US" sz="2000" dirty="0"/>
          </a:p>
          <a:p>
            <a:r>
              <a:rPr lang="en-US" sz="2000" dirty="0"/>
              <a:t>A variant of Gradient Boosted Trees.</a:t>
            </a:r>
          </a:p>
          <a:p>
            <a:pPr lvl="1"/>
            <a:r>
              <a:rPr lang="en-US" sz="2000" dirty="0"/>
              <a:t>Builds an ensemble of weak learners in stage-wise manner.</a:t>
            </a:r>
          </a:p>
          <a:p>
            <a:pPr lvl="1"/>
            <a:r>
              <a:rPr lang="en-US" sz="2000" dirty="0"/>
              <a:t>Combines gradient descent with CART.</a:t>
            </a:r>
          </a:p>
          <a:p>
            <a:pPr lvl="1"/>
            <a:endParaRPr lang="en-US" sz="2000" dirty="0"/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7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5C9B-E8E7-49A7-982F-579E7918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D0C66-28A9-4BA8-A001-EA055C5C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6385"/>
            <a:ext cx="8229600" cy="3118265"/>
          </a:xfrm>
        </p:spPr>
        <p:txBody>
          <a:bodyPr/>
          <a:lstStyle/>
          <a:p>
            <a:r>
              <a:rPr lang="en-US" dirty="0"/>
              <a:t>Higgs boson dataset </a:t>
            </a:r>
          </a:p>
          <a:p>
            <a:pPr lvl="1"/>
            <a:r>
              <a:rPr lang="en-US" sz="2000" dirty="0"/>
              <a:t>Monte Carlo Simulations of physics events.</a:t>
            </a:r>
          </a:p>
          <a:p>
            <a:pPr lvl="1"/>
            <a:r>
              <a:rPr lang="en-US" sz="2000" dirty="0"/>
              <a:t>Contains 21 kinematic properties measured by accelerator.</a:t>
            </a:r>
          </a:p>
          <a:p>
            <a:pPr lvl="1"/>
            <a:r>
              <a:rPr lang="en-US" sz="2000" dirty="0"/>
              <a:t>Also contains 7 additional derived physical properties</a:t>
            </a:r>
          </a:p>
          <a:p>
            <a:pPr lvl="1"/>
            <a:r>
              <a:rPr lang="en-US" sz="2000" dirty="0"/>
              <a:t>Task is to classify whether an event corresponds to the Higgs Boson.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3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C501-F97E-49CB-A364-8CB7F97E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 of Exact Greedy Methods</a:t>
            </a:r>
          </a:p>
        </p:txBody>
      </p:sp>
      <p:pic>
        <p:nvPicPr>
          <p:cNvPr id="1026" name="Picture 2" descr="Table 3: Comparison of Exact Greedy Methods with 500 trees on Higgs-1M data">
            <a:extLst>
              <a:ext uri="{FF2B5EF4-FFF2-40B4-BE49-F238E27FC236}">
                <a16:creationId xmlns:a16="http://schemas.microsoft.com/office/drawing/2014/main" id="{AAA7DCD5-F4CC-4918-AA58-561910A79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51" y="2218266"/>
            <a:ext cx="7360498" cy="17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3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4341-76AE-465B-A6F4-634D8C5C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A56A-C2B6-4104-8613-2A88427B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6385"/>
            <a:ext cx="8229600" cy="31182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Tree Boosting System designed for speed and high predictive accuracy.</a:t>
            </a:r>
          </a:p>
          <a:p>
            <a:endParaRPr lang="en-US" dirty="0"/>
          </a:p>
          <a:p>
            <a:r>
              <a:rPr lang="en-US" dirty="0"/>
              <a:t>Designed to handle large data sets.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can be implemented in R, Python, and Julia.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0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dirty="0"/>
              <a:t>When to use </a:t>
            </a:r>
            <a:r>
              <a:rPr lang="en-US" dirty="0" err="1"/>
              <a:t>XGBoost</a:t>
            </a:r>
            <a:r>
              <a:rPr lang="en-US" dirty="0"/>
              <a:t>?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Shape 14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76374"/>
                <a:ext cx="8229600" cy="3375025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228600" lvl="0" indent="0" rtl="0">
                  <a:spcBef>
                    <a:spcPts val="0"/>
                  </a:spcBef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0" indent="-228600" rt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dirty="0" err="1"/>
                  <a:t>i-th</a:t>
                </a:r>
                <a:r>
                  <a:rPr lang="en-US" dirty="0"/>
                  <a:t> training example.</a:t>
                </a:r>
              </a:p>
              <a:p>
                <a:pPr marL="457200" lvl="0" indent="-228600" rtl="0">
                  <a:spcBef>
                    <a:spcPts val="0"/>
                  </a:spcBef>
                </a:pPr>
                <a:endParaRPr lang="en-US" dirty="0"/>
              </a:p>
              <a:p>
                <a:pPr marL="457200" lvl="0" indent="-228600" rt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continuous, categorical, ordinal response and features.</a:t>
                </a:r>
              </a:p>
              <a:p>
                <a:pPr marL="228600" lv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457200" lvl="0" indent="-228600">
                  <a:spcBef>
                    <a:spcPts val="0"/>
                  </a:spcBef>
                </a:pPr>
                <a:r>
                  <a:rPr lang="en-US" b="1" dirty="0"/>
                  <a:t>Model:</a:t>
                </a:r>
                <a:r>
                  <a:rPr lang="en-US" dirty="0"/>
                  <a:t> make a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857250" lvl="1" indent="-228600">
                  <a:spcBef>
                    <a:spcPts val="0"/>
                  </a:spcBef>
                </a:pPr>
                <a:r>
                  <a:rPr lang="en-US" sz="1800" dirty="0"/>
                  <a:t>Other examples: Linear regression, random forests, logistic regression</a:t>
                </a:r>
              </a:p>
              <a:p>
                <a:pPr marL="857250" lvl="1" indent="-228600">
                  <a:spcBef>
                    <a:spcPts val="0"/>
                  </a:spcBef>
                </a:pPr>
                <a:r>
                  <a:rPr lang="en-US" sz="1800" b="0" dirty="0"/>
                  <a:t>Used in prediction of regression, classification, and ranking.</a:t>
                </a:r>
              </a:p>
              <a:p>
                <a:pPr marL="228600" indent="0">
                  <a:spcBef>
                    <a:spcPts val="0"/>
                  </a:spcBef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143" name="Shape 1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74"/>
                <a:ext cx="8229600" cy="3375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EF2-1D8D-41B8-983F-C23A0D8B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Tree Ensemble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74C133-4C6A-45D2-B868-80C90AE3483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681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b>
                        </m:sSub>
                      </m:e>
                    </m:d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/>
                  <a:t> 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Define tree by a vector of scores in leaves, and a leaf index mapping function that maps an instance to a leaf.</a:t>
                </a:r>
              </a:p>
              <a:p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represents structure of tree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number of leaves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as the leaf weights.</a:t>
                </a:r>
              </a:p>
              <a:p>
                <a:pPr marL="152400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74C133-4C6A-45D2-B868-80C90AE34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68148"/>
              </a:xfrm>
              <a:blipFill>
                <a:blip r:embed="rId2"/>
                <a:stretch>
                  <a:fillRect t="-1230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4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39E7-7873-4A6A-BFAF-C550A13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22D2-9020-47DA-B263-86D88E08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789" y="2401527"/>
            <a:ext cx="8115544" cy="23031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dmlc.cs.washington.edu/data/img/tree_model.png">
            <a:extLst>
              <a:ext uri="{FF2B5EF4-FFF2-40B4-BE49-F238E27FC236}">
                <a16:creationId xmlns:a16="http://schemas.microsoft.com/office/drawing/2014/main" id="{F50E7DF1-9C66-4C85-93A4-D5A4F466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4" y="890503"/>
            <a:ext cx="7794624" cy="38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93548"/>
              </a:xfrm>
            </p:spPr>
            <p:txBody>
              <a:bodyPr/>
              <a:lstStyle/>
              <a:p>
                <a:pPr marL="15240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5240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</a:t>
                </a:r>
                <a:r>
                  <a:rPr lang="en-US" b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loss function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b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  <a:p>
                <a:pPr marL="15240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Differentiable, convex			complexity of the trees</a:t>
                </a:r>
                <a:endParaRPr lang="en-US" sz="18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4935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47E0E-CD6F-40FF-AFE8-FAD5E94EABF7}"/>
              </a:ext>
            </a:extLst>
          </p:cNvPr>
          <p:cNvCxnSpPr/>
          <p:nvPr/>
        </p:nvCxnSpPr>
        <p:spPr>
          <a:xfrm flipH="1" flipV="1">
            <a:off x="6214533" y="2624667"/>
            <a:ext cx="347133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EB9DA-3991-42BF-93C0-DE58DF033F2A}"/>
              </a:ext>
            </a:extLst>
          </p:cNvPr>
          <p:cNvCxnSpPr>
            <a:cxnSpLocks/>
          </p:cNvCxnSpPr>
          <p:nvPr/>
        </p:nvCxnSpPr>
        <p:spPr>
          <a:xfrm flipV="1">
            <a:off x="3412067" y="2709334"/>
            <a:ext cx="677333" cy="3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8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BA2F-6983-445B-B034-71E9617B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Gradient Tree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4C3DE0-51DE-4859-AB6E-0A3D39D033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332682"/>
              </a:xfrm>
            </p:spPr>
            <p:txBody>
              <a:bodyPr/>
              <a:lstStyle/>
              <a:p>
                <a:r>
                  <a:rPr lang="en-US" dirty="0"/>
                  <a:t>Iterative training of trees.</a:t>
                </a:r>
              </a:p>
              <a:p>
                <a:pPr lvl="1"/>
                <a:r>
                  <a:rPr lang="en-US" dirty="0"/>
                  <a:t>Prediction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decide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at iteration 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Minimize objective function to find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52400" indent="0">
                  <a:buNone/>
                </a:pPr>
                <a:endParaRPr lang="en-US" dirty="0"/>
              </a:p>
              <a:p>
                <a:pPr marL="609600" lvl="1" indent="0">
                  <a:buNone/>
                </a:pPr>
                <a:r>
                  <a:rPr lang="en-US" b="1" dirty="0"/>
                  <a:t> </a:t>
                </a:r>
                <a:endParaRPr lang="en-US" dirty="0"/>
              </a:p>
              <a:p>
                <a:endParaRPr lang="en-US" dirty="0"/>
              </a:p>
              <a:p>
                <a:pPr marL="6096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4C3DE0-51DE-4859-AB6E-0A3D39D03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3326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BA2F-6983-445B-B034-71E9617B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Loss Approximation with 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4C3DE0-51DE-4859-AB6E-0A3D39D033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358082"/>
              </a:xfrm>
            </p:spPr>
            <p:txBody>
              <a:bodyPr/>
              <a:lstStyle/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We can remove constant terms from objective function.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15240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4C3DE0-51DE-4859-AB6E-0A3D39D03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76385"/>
                <a:ext cx="8229600" cy="33580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7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579-AC80-4A83-9058-9F303019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use this objective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A6F308-70BF-4923-970D-253D9BBF0A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45733"/>
                <a:ext cx="8229600" cy="3057193"/>
              </a:xfrm>
            </p:spPr>
            <p:txBody>
              <a:bodyPr/>
              <a:lstStyle/>
              <a:p>
                <a:r>
                  <a:rPr lang="en-US" dirty="0"/>
                  <a:t>Faster computation time.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only need to be calculated once per iteration and used for all splits.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Since it only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XGBoost</a:t>
                </a:r>
                <a:r>
                  <a:rPr lang="en-US" sz="2000" dirty="0"/>
                  <a:t> can support custom loss functions.</a:t>
                </a:r>
              </a:p>
              <a:p>
                <a:pPr lvl="1"/>
                <a:r>
                  <a:rPr lang="en-US" sz="1800" dirty="0"/>
                  <a:t>The same solver can be used for all loss functions.</a:t>
                </a:r>
              </a:p>
              <a:p>
                <a:pPr marL="6096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A6F308-70BF-4923-970D-253D9BBF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45733"/>
                <a:ext cx="8229600" cy="30571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13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813</Words>
  <Application>Microsoft Macintosh PowerPoint</Application>
  <PresentationFormat>On-screen Show (16:9)</PresentationFormat>
  <Paragraphs>149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Simple Light</vt:lpstr>
      <vt:lpstr>NCStateU-horizontal-left-logo</vt:lpstr>
      <vt:lpstr>PowerPoint Presentation</vt:lpstr>
      <vt:lpstr>What is XGBoost?</vt:lpstr>
      <vt:lpstr>When to use XGBoost?</vt:lpstr>
      <vt:lpstr>Tree Ensemble Model</vt:lpstr>
      <vt:lpstr>PowerPoint Presentation</vt:lpstr>
      <vt:lpstr>Objective Function</vt:lpstr>
      <vt:lpstr>Gradient Tree Boosting</vt:lpstr>
      <vt:lpstr>Loss Approximation with Taylor Series</vt:lpstr>
      <vt:lpstr>Why use this objective function?</vt:lpstr>
      <vt:lpstr>Why use this objective function?</vt:lpstr>
      <vt:lpstr>Why use this objective function?</vt:lpstr>
      <vt:lpstr>Recap of the XGBoost Algorithm</vt:lpstr>
      <vt:lpstr>Objective Function for CART</vt:lpstr>
      <vt:lpstr>Score the Tree Structure</vt:lpstr>
      <vt:lpstr>PowerPoint Presentation</vt:lpstr>
      <vt:lpstr>Finding Optimal Tree Structure</vt:lpstr>
      <vt:lpstr>Split Finding Algorithms</vt:lpstr>
      <vt:lpstr>Pruning </vt:lpstr>
      <vt:lpstr>Shrinkage and Column Subsampling</vt:lpstr>
      <vt:lpstr>Data Analysis</vt:lpstr>
      <vt:lpstr>Comparison of Exact Greedy Methods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 Gunn</cp:lastModifiedBy>
  <cp:revision>241</cp:revision>
  <dcterms:modified xsi:type="dcterms:W3CDTF">2019-01-11T02:01:27Z</dcterms:modified>
</cp:coreProperties>
</file>