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4"/>
  </p:notesMasterIdLst>
  <p:handoutMasterIdLst>
    <p:handoutMasterId r:id="rId25"/>
  </p:handoutMasterIdLst>
  <p:sldIdLst>
    <p:sldId id="256" r:id="rId3"/>
    <p:sldId id="257" r:id="rId4"/>
    <p:sldId id="258" r:id="rId5"/>
    <p:sldId id="259" r:id="rId6"/>
    <p:sldId id="260" r:id="rId7"/>
    <p:sldId id="261" r:id="rId8"/>
    <p:sldId id="262" r:id="rId9"/>
    <p:sldId id="263" r:id="rId10"/>
    <p:sldId id="269" r:id="rId11"/>
    <p:sldId id="272" r:id="rId12"/>
    <p:sldId id="270" r:id="rId13"/>
    <p:sldId id="264" r:id="rId14"/>
    <p:sldId id="265" r:id="rId15"/>
    <p:sldId id="266" r:id="rId16"/>
    <p:sldId id="267" r:id="rId17"/>
    <p:sldId id="268"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9" autoAdjust="0"/>
    <p:restoredTop sz="94620"/>
  </p:normalViewPr>
  <p:slideViewPr>
    <p:cSldViewPr snapToGrid="0">
      <p:cViewPr varScale="1">
        <p:scale>
          <a:sx n="137" d="100"/>
          <a:sy n="137" d="100"/>
        </p:scale>
        <p:origin x="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E1C68E-FB9F-4FA1-B267-519B2BDD5A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8FBD3D7-17AD-45D3-8F84-47283589A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86BA9C-D65A-4C77-BC6A-69A15DA6D1DF}" type="datetimeFigureOut">
              <a:rPr lang="en-US" smtClean="0"/>
              <a:t>1/10/19</a:t>
            </a:fld>
            <a:endParaRPr lang="en-US"/>
          </a:p>
        </p:txBody>
      </p:sp>
      <p:sp>
        <p:nvSpPr>
          <p:cNvPr id="4" name="Footer Placeholder 3">
            <a:extLst>
              <a:ext uri="{FF2B5EF4-FFF2-40B4-BE49-F238E27FC236}">
                <a16:creationId xmlns:a16="http://schemas.microsoft.com/office/drawing/2014/main" id="{A38734C1-95EF-434E-93C7-117CC2BB09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D4086B-8586-45AB-ACFF-5DE04D06E9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FE65D2-D1E7-4D4D-9ED7-CFB516F3E9BD}" type="slidenum">
              <a:rPr lang="en-US" smtClean="0"/>
              <a:t>‹#›</a:t>
            </a:fld>
            <a:endParaRPr lang="en-US"/>
          </a:p>
        </p:txBody>
      </p:sp>
    </p:spTree>
    <p:extLst>
      <p:ext uri="{BB962C8B-B14F-4D97-AF65-F5344CB8AC3E}">
        <p14:creationId xmlns:p14="http://schemas.microsoft.com/office/powerpoint/2010/main" val="656221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685800" y="1597818"/>
            <a:ext cx="7772400" cy="11025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ubTitle" idx="1"/>
          </p:nvPr>
        </p:nvSpPr>
        <p:spPr>
          <a:xfrm>
            <a:off x="1371600" y="2914650"/>
            <a:ext cx="6400800" cy="1314600"/>
          </a:xfrm>
          <a:prstGeom prst="rect">
            <a:avLst/>
          </a:prstGeom>
          <a:noFill/>
          <a:ln>
            <a:noFill/>
          </a:ln>
        </p:spPr>
        <p:txBody>
          <a:bodyPr lIns="91425" tIns="91425" rIns="91425" bIns="91425" anchor="t" anchorCtr="0"/>
          <a:lstStyle>
            <a:lvl1pPr marL="0" marR="0" lvl="0" indent="0" algn="ctr" rtl="0">
              <a:spcBef>
                <a:spcPts val="480"/>
              </a:spcBef>
              <a:spcAft>
                <a:spcPts val="0"/>
              </a:spcAft>
              <a:buClr>
                <a:srgbClr val="888888"/>
              </a:buClr>
              <a:buFont typeface="Arial"/>
              <a:buNone/>
              <a:defRPr sz="2400" b="0" i="0" u="none" strike="noStrike" cap="none">
                <a:solidFill>
                  <a:srgbClr val="888888"/>
                </a:solidFill>
                <a:latin typeface="Arial"/>
                <a:ea typeface="Arial"/>
                <a:cs typeface="Arial"/>
                <a:sym typeface="Arial"/>
              </a:defRPr>
            </a:lvl1pPr>
            <a:lvl2pPr marL="457200" marR="0" lvl="1" indent="0" algn="ctr" rtl="0">
              <a:spcBef>
                <a:spcPts val="480"/>
              </a:spcBef>
              <a:spcAft>
                <a:spcPts val="0"/>
              </a:spcAft>
              <a:buClr>
                <a:srgbClr val="888888"/>
              </a:buClr>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360"/>
              </a:spcBef>
              <a:spcAft>
                <a:spcPts val="0"/>
              </a:spcAft>
              <a:buClr>
                <a:srgbClr val="888888"/>
              </a:buClr>
              <a:buFont typeface="Arial"/>
              <a:buNone/>
              <a:defRPr sz="1800" b="0" i="0" u="none" strike="noStrike" cap="none">
                <a:solidFill>
                  <a:srgbClr val="888888"/>
                </a:solidFill>
                <a:latin typeface="Arial"/>
                <a:ea typeface="Arial"/>
                <a:cs typeface="Arial"/>
                <a:sym typeface="Arial"/>
              </a:defRPr>
            </a:lvl3pPr>
            <a:lvl4pPr marL="1371600" marR="0" lvl="3" indent="0" algn="ctr" rtl="0">
              <a:spcBef>
                <a:spcPts val="280"/>
              </a:spcBef>
              <a:spcAft>
                <a:spcPts val="0"/>
              </a:spcAft>
              <a:buClr>
                <a:srgbClr val="888888"/>
              </a:buClr>
              <a:buFont typeface="Arial"/>
              <a:buNone/>
              <a:defRPr sz="1400" b="0" i="0" u="none" strike="noStrike" cap="none">
                <a:solidFill>
                  <a:srgbClr val="888888"/>
                </a:solidFill>
                <a:latin typeface="Arial"/>
                <a:ea typeface="Arial"/>
                <a:cs typeface="Arial"/>
                <a:sym typeface="Arial"/>
              </a:defRPr>
            </a:lvl4pPr>
            <a:lvl5pPr marL="1828800" marR="0" lvl="4" indent="0" algn="ctr" rtl="0">
              <a:spcBef>
                <a:spcPts val="200"/>
              </a:spcBef>
              <a:spcAft>
                <a:spcPts val="0"/>
              </a:spcAft>
              <a:buClr>
                <a:srgbClr val="888888"/>
              </a:buClr>
              <a:buFont typeface="Arial"/>
              <a:buNone/>
              <a:defRPr sz="10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675084"/>
            <a:ext cx="8229600" cy="8012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1"/>
          </p:nvPr>
        </p:nvSpPr>
        <p:spPr>
          <a:xfrm>
            <a:off x="457200" y="2266950"/>
            <a:ext cx="8229600" cy="23277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39700" algn="l" rtl="0">
              <a:spcBef>
                <a:spcPts val="28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2057400" marR="0" lvl="4" indent="-165100" algn="l" rtl="0">
              <a:spcBef>
                <a:spcPts val="200"/>
              </a:spcBef>
              <a:spcAft>
                <a:spcPts val="0"/>
              </a:spcAft>
              <a:buClr>
                <a:schemeClr val="dk1"/>
              </a:buClr>
              <a:buSzPct val="100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722312" y="3305175"/>
            <a:ext cx="7772400" cy="10215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a:off x="722312" y="2180034"/>
            <a:ext cx="7772400" cy="1125300"/>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1pPr>
            <a:lvl2pPr marL="457200" marR="0" lvl="1" indent="0" algn="l" rtl="0">
              <a:spcBef>
                <a:spcPts val="360"/>
              </a:spcBef>
              <a:spcAft>
                <a:spcPts val="0"/>
              </a:spcAft>
              <a:buClr>
                <a:srgbClr val="888888"/>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320"/>
              </a:spcBef>
              <a:spcAft>
                <a:spcPts val="0"/>
              </a:spcAft>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280"/>
              </a:spcBef>
              <a:spcAft>
                <a:spcPts val="0"/>
              </a:spcAft>
              <a:buClr>
                <a:srgbClr val="888888"/>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280"/>
              </a:spcBef>
              <a:spcAft>
                <a:spcPts val="0"/>
              </a:spcAft>
              <a:buClr>
                <a:srgbClr val="888888"/>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675084"/>
            <a:ext cx="8229600" cy="8012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457200" y="1476375"/>
            <a:ext cx="4038600" cy="31182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2"/>
          </p:nvPr>
        </p:nvSpPr>
        <p:spPr>
          <a:xfrm>
            <a:off x="4648200" y="1476375"/>
            <a:ext cx="4038600" cy="31182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675084"/>
            <a:ext cx="8229600" cy="8012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1"/>
          </p:nvPr>
        </p:nvSpPr>
        <p:spPr>
          <a:xfrm>
            <a:off x="457200" y="1151334"/>
            <a:ext cx="4040100" cy="480000"/>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2"/>
          </p:nvPr>
        </p:nvSpPr>
        <p:spPr>
          <a:xfrm>
            <a:off x="457200" y="1631156"/>
            <a:ext cx="4040100" cy="29634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3"/>
          </p:nvPr>
        </p:nvSpPr>
        <p:spPr>
          <a:xfrm>
            <a:off x="4645025" y="1151334"/>
            <a:ext cx="4041900" cy="480000"/>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4"/>
          </p:nvPr>
        </p:nvSpPr>
        <p:spPr>
          <a:xfrm>
            <a:off x="4645025" y="1631156"/>
            <a:ext cx="4041900" cy="29634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675084"/>
            <a:ext cx="8229600" cy="8012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6"/>
        <p:cNvGrpSpPr/>
        <p:nvPr/>
      </p:nvGrpSpPr>
      <p:grpSpPr>
        <a:xfrm>
          <a:off x="0" y="0"/>
          <a:ext cx="0" cy="0"/>
          <a:chOff x="0" y="0"/>
          <a:chExt cx="0" cy="0"/>
        </a:xfrm>
      </p:grpSpPr>
      <p:sp>
        <p:nvSpPr>
          <p:cNvPr id="97" name="Shape 97"/>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4787"/>
            <a:ext cx="3008400" cy="8715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body" idx="1"/>
          </p:nvPr>
        </p:nvSpPr>
        <p:spPr>
          <a:xfrm>
            <a:off x="3575050" y="204787"/>
            <a:ext cx="5111700" cy="438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body" idx="2"/>
          </p:nvPr>
        </p:nvSpPr>
        <p:spPr>
          <a:xfrm>
            <a:off x="457200" y="1076325"/>
            <a:ext cx="3008400" cy="3518400"/>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792288" y="3600450"/>
            <a:ext cx="5486400" cy="4251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109" name="Shape 109"/>
          <p:cNvSpPr>
            <a:spLocks noGrp="1"/>
          </p:cNvSpPr>
          <p:nvPr>
            <p:ph type="pic" idx="2"/>
          </p:nvPr>
        </p:nvSpPr>
        <p:spPr>
          <a:xfrm>
            <a:off x="1792288" y="459581"/>
            <a:ext cx="5486400" cy="30861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body" idx="1"/>
          </p:nvPr>
        </p:nvSpPr>
        <p:spPr>
          <a:xfrm>
            <a:off x="1792288" y="4025503"/>
            <a:ext cx="5486400" cy="603600"/>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675084"/>
            <a:ext cx="8229600" cy="8012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body" idx="1"/>
          </p:nvPr>
        </p:nvSpPr>
        <p:spPr>
          <a:xfrm rot="5400000">
            <a:off x="3408150" y="-684000"/>
            <a:ext cx="2327700" cy="82296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39700" algn="l" rtl="0">
              <a:spcBef>
                <a:spcPts val="28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2057400" marR="0" lvl="4" indent="-165100" algn="l" rtl="0">
              <a:spcBef>
                <a:spcPts val="200"/>
              </a:spcBef>
              <a:spcAft>
                <a:spcPts val="0"/>
              </a:spcAft>
              <a:buClr>
                <a:schemeClr val="dk1"/>
              </a:buClr>
              <a:buSzPct val="100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rot="5400000">
            <a:off x="5463750" y="1371628"/>
            <a:ext cx="4388700"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body" idx="1"/>
          </p:nvPr>
        </p:nvSpPr>
        <p:spPr>
          <a:xfrm rot="5400000">
            <a:off x="1272750" y="-609571"/>
            <a:ext cx="4388700" cy="60198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39700" algn="l" rtl="0">
              <a:spcBef>
                <a:spcPts val="28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2057400" marR="0" lvl="4" indent="-165100" algn="l" rtl="0">
              <a:spcBef>
                <a:spcPts val="200"/>
              </a:spcBef>
              <a:spcAft>
                <a:spcPts val="0"/>
              </a:spcAft>
              <a:buClr>
                <a:schemeClr val="dk1"/>
              </a:buClr>
              <a:buSzPct val="100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675084"/>
            <a:ext cx="8229600" cy="8012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None/>
              <a:defRPr sz="3200" b="1"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1"/>
          </p:nvPr>
        </p:nvSpPr>
        <p:spPr>
          <a:xfrm>
            <a:off x="457200" y="2266950"/>
            <a:ext cx="8229600" cy="23277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39700" algn="l" rtl="0">
              <a:spcBef>
                <a:spcPts val="28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2057400" marR="0" lvl="4" indent="-165100" algn="l" rtl="0">
              <a:spcBef>
                <a:spcPts val="200"/>
              </a:spcBef>
              <a:spcAft>
                <a:spcPts val="0"/>
              </a:spcAft>
              <a:buClr>
                <a:schemeClr val="dk1"/>
              </a:buClr>
              <a:buSzPct val="100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pic>
        <p:nvPicPr>
          <p:cNvPr id="56" name="Shape 56"/>
          <p:cNvPicPr preferRelativeResize="0"/>
          <p:nvPr/>
        </p:nvPicPr>
        <p:blipFill rotWithShape="1">
          <a:blip r:embed="rId13">
            <a:alphaModFix/>
          </a:blip>
          <a:srcRect/>
          <a:stretch/>
        </p:blipFill>
        <p:spPr>
          <a:xfrm>
            <a:off x="0" y="0"/>
            <a:ext cx="914400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685800" y="1597818"/>
            <a:ext cx="7772400" cy="1102500"/>
          </a:xfrm>
          <a:prstGeom prst="rect">
            <a:avLst/>
          </a:prstGeom>
          <a:noFill/>
          <a:ln w="9525" cap="flat" cmpd="sng">
            <a:solidFill>
              <a:srgbClr val="000000">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1800">
                <a:solidFill>
                  <a:srgbClr val="CC0000"/>
                </a:solidFill>
              </a:rPr>
              <a:t>Continuous State-Space Models for Optimal Sepsis Treatment - a Deep Reinforcement Learning Approach</a:t>
            </a:r>
          </a:p>
        </p:txBody>
      </p:sp>
      <p:sp>
        <p:nvSpPr>
          <p:cNvPr id="131" name="Shape 131"/>
          <p:cNvSpPr txBox="1">
            <a:spLocks noGrp="1"/>
          </p:cNvSpPr>
          <p:nvPr>
            <p:ph type="subTitle" idx="1"/>
          </p:nvPr>
        </p:nvSpPr>
        <p:spPr>
          <a:xfrm>
            <a:off x="852575" y="2914650"/>
            <a:ext cx="7335900" cy="1685400"/>
          </a:xfrm>
          <a:prstGeom prst="rect">
            <a:avLst/>
          </a:prstGeom>
          <a:noFill/>
          <a:ln>
            <a:noFill/>
          </a:ln>
        </p:spPr>
        <p:txBody>
          <a:bodyPr lIns="91425" tIns="45700" rIns="91425" bIns="45700" anchor="t" anchorCtr="0">
            <a:noAutofit/>
          </a:bodyPr>
          <a:lstStyle/>
          <a:p>
            <a:pPr marL="0" marR="0" lvl="0" indent="0" rtl="0">
              <a:spcBef>
                <a:spcPts val="0"/>
              </a:spcBef>
              <a:spcAft>
                <a:spcPts val="0"/>
              </a:spcAft>
              <a:buClr>
                <a:srgbClr val="888888"/>
              </a:buClr>
              <a:buSzPct val="25000"/>
              <a:buFont typeface="Arial"/>
              <a:buNone/>
            </a:pPr>
            <a:r>
              <a:rPr lang="en" sz="1200" dirty="0">
                <a:solidFill>
                  <a:srgbClr val="000000"/>
                </a:solidFill>
              </a:rPr>
              <a:t>By </a:t>
            </a:r>
            <a:r>
              <a:rPr lang="en" sz="1200" dirty="0" err="1">
                <a:solidFill>
                  <a:srgbClr val="000000"/>
                </a:solidFill>
              </a:rPr>
              <a:t>Aniruddh</a:t>
            </a:r>
            <a:r>
              <a:rPr lang="en" sz="1200" dirty="0">
                <a:solidFill>
                  <a:srgbClr val="000000"/>
                </a:solidFill>
              </a:rPr>
              <a:t> Raghu, Matthieu </a:t>
            </a:r>
            <a:r>
              <a:rPr lang="en" sz="1200" dirty="0" err="1">
                <a:solidFill>
                  <a:srgbClr val="000000"/>
                </a:solidFill>
              </a:rPr>
              <a:t>Komorowski</a:t>
            </a:r>
            <a:r>
              <a:rPr lang="en" sz="1200" dirty="0">
                <a:solidFill>
                  <a:srgbClr val="000000"/>
                </a:solidFill>
              </a:rPr>
              <a:t>, Leo Anthony </a:t>
            </a:r>
            <a:r>
              <a:rPr lang="en" sz="1200" dirty="0" err="1">
                <a:solidFill>
                  <a:srgbClr val="000000"/>
                </a:solidFill>
              </a:rPr>
              <a:t>Celi</a:t>
            </a:r>
            <a:r>
              <a:rPr lang="en" sz="1200" dirty="0">
                <a:solidFill>
                  <a:srgbClr val="000000"/>
                </a:solidFill>
              </a:rPr>
              <a:t>, Peter </a:t>
            </a:r>
            <a:r>
              <a:rPr lang="en" sz="1200" dirty="0" err="1">
                <a:solidFill>
                  <a:srgbClr val="000000"/>
                </a:solidFill>
              </a:rPr>
              <a:t>Szolovits</a:t>
            </a:r>
            <a:r>
              <a:rPr lang="en" sz="1200" dirty="0">
                <a:solidFill>
                  <a:srgbClr val="000000"/>
                </a:solidFill>
              </a:rPr>
              <a:t>, </a:t>
            </a:r>
            <a:r>
              <a:rPr lang="en" sz="1200" dirty="0" err="1">
                <a:solidFill>
                  <a:srgbClr val="000000"/>
                </a:solidFill>
              </a:rPr>
              <a:t>Marzyeh</a:t>
            </a:r>
            <a:r>
              <a:rPr lang="en" sz="1200" dirty="0">
                <a:solidFill>
                  <a:srgbClr val="000000"/>
                </a:solidFill>
              </a:rPr>
              <a:t> </a:t>
            </a:r>
            <a:r>
              <a:rPr lang="en" sz="1200" dirty="0" err="1">
                <a:solidFill>
                  <a:srgbClr val="000000"/>
                </a:solidFill>
              </a:rPr>
              <a:t>Ghassemi</a:t>
            </a:r>
            <a:endParaRPr lang="en" sz="1200" dirty="0">
              <a:solidFill>
                <a:srgbClr val="000000"/>
              </a:solidFill>
            </a:endParaRPr>
          </a:p>
          <a:p>
            <a:pPr marL="0" marR="0" lvl="0" indent="0" rtl="0">
              <a:spcBef>
                <a:spcPts val="0"/>
              </a:spcBef>
              <a:spcAft>
                <a:spcPts val="0"/>
              </a:spcAft>
              <a:buClr>
                <a:srgbClr val="888888"/>
              </a:buClr>
              <a:buSzPct val="25000"/>
              <a:buFont typeface="Arial"/>
              <a:buNone/>
            </a:pPr>
            <a:endParaRPr sz="1200" dirty="0">
              <a:solidFill>
                <a:srgbClr val="000000"/>
              </a:solidFill>
            </a:endParaRPr>
          </a:p>
          <a:p>
            <a:pPr marL="0" marR="0" lvl="0" indent="0" rtl="0">
              <a:spcBef>
                <a:spcPts val="0"/>
              </a:spcBef>
              <a:spcAft>
                <a:spcPts val="0"/>
              </a:spcAft>
              <a:buClr>
                <a:srgbClr val="888888"/>
              </a:buClr>
              <a:buSzPct val="25000"/>
              <a:buFont typeface="Arial"/>
              <a:buNone/>
            </a:pPr>
            <a:r>
              <a:rPr lang="en" sz="1200" dirty="0">
                <a:solidFill>
                  <a:srgbClr val="000000"/>
                </a:solidFill>
              </a:rPr>
              <a:t>MIT University</a:t>
            </a:r>
          </a:p>
          <a:p>
            <a:pPr marL="0" marR="0" lvl="0" indent="0" rtl="0">
              <a:spcBef>
                <a:spcPts val="0"/>
              </a:spcBef>
              <a:spcAft>
                <a:spcPts val="0"/>
              </a:spcAft>
              <a:buClr>
                <a:srgbClr val="888888"/>
              </a:buClr>
              <a:buSzPct val="25000"/>
              <a:buFont typeface="Arial"/>
              <a:buNone/>
            </a:pPr>
            <a:endParaRPr lang="en-US" sz="1800" dirty="0">
              <a:solidFill>
                <a:srgbClr val="000000"/>
              </a:solidFill>
            </a:endParaRPr>
          </a:p>
          <a:p>
            <a:pPr marL="0" marR="0" lvl="0" indent="0" rtl="0">
              <a:spcBef>
                <a:spcPts val="0"/>
              </a:spcBef>
              <a:spcAft>
                <a:spcPts val="0"/>
              </a:spcAft>
              <a:buClr>
                <a:srgbClr val="888888"/>
              </a:buClr>
              <a:buSzPct val="25000"/>
              <a:buFont typeface="Arial"/>
              <a:buNone/>
            </a:pPr>
            <a:r>
              <a:rPr lang="en-US" sz="1800" dirty="0">
                <a:solidFill>
                  <a:srgbClr val="000000"/>
                </a:solidFill>
              </a:rPr>
              <a:t>Presentation by Kevin Gunn</a:t>
            </a:r>
            <a:endParaRPr sz="1800" dirty="0">
              <a:solidFill>
                <a:srgbClr val="000000"/>
              </a:solidFill>
            </a:endParaRPr>
          </a:p>
          <a:p>
            <a:pPr marL="0" marR="0" lvl="0" indent="0" rtl="0">
              <a:spcBef>
                <a:spcPts val="0"/>
              </a:spcBef>
              <a:spcAft>
                <a:spcPts val="0"/>
              </a:spcAft>
              <a:buClr>
                <a:srgbClr val="888888"/>
              </a:buClr>
              <a:buSzPct val="25000"/>
              <a:buFont typeface="Arial"/>
              <a:buNone/>
            </a:pPr>
            <a:r>
              <a:rPr lang="en" sz="1800" dirty="0">
                <a:solidFill>
                  <a:srgbClr val="000000"/>
                </a:solidFill>
              </a:rPr>
              <a:t>May 23rd,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170B-6C25-473A-97C5-1757CD4ED4AF}"/>
              </a:ext>
            </a:extLst>
          </p:cNvPr>
          <p:cNvSpPr>
            <a:spLocks noGrp="1"/>
          </p:cNvSpPr>
          <p:nvPr>
            <p:ph type="title"/>
          </p:nvPr>
        </p:nvSpPr>
        <p:spPr/>
        <p:txBody>
          <a:bodyPr/>
          <a:lstStyle/>
          <a:p>
            <a:pPr algn="l"/>
            <a:r>
              <a:rPr lang="en-US" dirty="0"/>
              <a:t>Deep Q-Networks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9BAF207-15F7-4A81-AA43-B42D97905039}"/>
                  </a:ext>
                </a:extLst>
              </p:cNvPr>
              <p:cNvSpPr>
                <a:spLocks noGrp="1"/>
              </p:cNvSpPr>
              <p:nvPr>
                <p:ph type="body" idx="1"/>
              </p:nvPr>
            </p:nvSpPr>
            <p:spPr>
              <a:xfrm>
                <a:off x="457200" y="1476383"/>
                <a:ext cx="8229600" cy="3281884"/>
              </a:xfrm>
            </p:spPr>
            <p:txBody>
              <a:bodyPr/>
              <a:lstStyle/>
              <a:p>
                <a:pPr>
                  <a:spcBef>
                    <a:spcPts val="600"/>
                  </a:spcBef>
                  <a:spcAft>
                    <a:spcPts val="1200"/>
                  </a:spcAft>
                </a:pPr>
                <a:r>
                  <a:rPr lang="en-US" dirty="0"/>
                  <a:t>Goal of DQNs is to minimize the loss function:</a:t>
                </a:r>
              </a:p>
              <a:p>
                <a:pPr marL="152400" indent="0">
                  <a:spcBef>
                    <a:spcPts val="600"/>
                  </a:spcBef>
                  <a:spcAft>
                    <a:spcPts val="1200"/>
                  </a:spcAft>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𝐿</m:t>
                      </m:r>
                      <m:d>
                        <m:dPr>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𝐸</m:t>
                      </m:r>
                      <m:d>
                        <m:dPr>
                          <m:begChr m:val="["/>
                          <m:endChr m:val="]"/>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𝑚𝑎</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𝑎</m:t>
                                      </m:r>
                                    </m:e>
                                    <m:sup>
                                      <m:r>
                                        <a:rPr lang="en-US" sz="2000" i="1">
                                          <a:latin typeface="Cambria Math" panose="02040503050406030204" pitchFamily="18" charset="0"/>
                                          <a:ea typeface="Cambria Math" panose="02040503050406030204" pitchFamily="18" charset="0"/>
                                        </a:rPr>
                                        <m:t>′ </m:t>
                                      </m:r>
                                    </m:sup>
                                  </m:sSup>
                                </m:sub>
                              </m:sSub>
                              <m:sSup>
                                <m:sSupPr>
                                  <m:ctrlPr>
                                    <a:rPr lang="en-US" sz="2000" i="1">
                                      <a:latin typeface="Cambria Math" panose="02040503050406030204" pitchFamily="18" charset="0"/>
                                    </a:rPr>
                                  </m:ctrlPr>
                                </m:sSupPr>
                                <m:e>
                                  <m:r>
                                    <a:rPr lang="en-US" sz="2000" i="1">
                                      <a:latin typeface="Cambria Math" panose="02040503050406030204" pitchFamily="18" charset="0"/>
                                    </a:rPr>
                                    <m:t>𝑄</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𝑎</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d>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𝑄</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e>
                      </m:d>
                    </m:oMath>
                  </m:oMathPara>
                </a14:m>
                <a:endParaRPr lang="en-US" sz="2000" dirty="0"/>
              </a:p>
              <a:p>
                <a:pPr>
                  <a:spcBef>
                    <a:spcPts val="600"/>
                  </a:spcBef>
                  <a:spcAft>
                    <a:spcPts val="1200"/>
                  </a:spcAft>
                </a:pPr>
                <a:r>
                  <a:rPr lang="en-US" dirty="0"/>
                  <a:t>Double-DQNs correct for overestimation of Q-function by minimizing a different loss function:</a:t>
                </a:r>
              </a:p>
              <a:p>
                <a:pPr marL="152400" indent="0">
                  <a:spcBef>
                    <a:spcPts val="600"/>
                  </a:spcBef>
                  <a:spcAft>
                    <a:spcPts val="1200"/>
                  </a:spcAft>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𝐿</m:t>
                      </m:r>
                      <m:d>
                        <m:dPr>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𝐸</m:t>
                      </m:r>
                      <m:d>
                        <m:dPr>
                          <m:begChr m:val="["/>
                          <m:endChr m:val="]"/>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𝑄</m:t>
                                  </m:r>
                                </m:e>
                                <m:sup>
                                  <m:r>
                                    <a:rPr lang="en-US" sz="2000" b="0" i="1" smtClean="0">
                                      <a:latin typeface="Cambria Math" panose="02040503050406030204" pitchFamily="18" charset="0"/>
                                      <a:ea typeface="Cambria Math" panose="02040503050406030204" pitchFamily="18" charset="0"/>
                                    </a:rPr>
                                    <m:t>𝐷𝐷𝑄𝑁</m:t>
                                  </m:r>
                                </m:sup>
                              </m:sSup>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𝑄</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e>
                      </m:d>
                    </m:oMath>
                  </m:oMathPara>
                </a14:m>
                <a:endParaRPr lang="en-US" sz="2000" dirty="0">
                  <a:ea typeface="Cambria Math" panose="02040503050406030204" pitchFamily="18" charset="0"/>
                </a:endParaRPr>
              </a:p>
              <a:p>
                <a:pPr marL="152400" indent="0" algn="ctr">
                  <a:spcBef>
                    <a:spcPts val="600"/>
                  </a:spcBef>
                  <a:spcAft>
                    <a:spcPts val="1200"/>
                  </a:spcAft>
                  <a:buNone/>
                </a:pPr>
                <a:r>
                  <a:rPr lang="en-US" sz="2000" dirty="0"/>
                  <a:t>Where </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𝑄</m:t>
                        </m:r>
                      </m:e>
                      <m:sup>
                        <m:r>
                          <a:rPr lang="en-US" sz="2000" i="1">
                            <a:latin typeface="Cambria Math" panose="02040503050406030204" pitchFamily="18" charset="0"/>
                            <a:ea typeface="Cambria Math" panose="02040503050406030204" pitchFamily="18" charset="0"/>
                          </a:rPr>
                          <m:t>𝐷𝐷𝑄𝑁</m:t>
                        </m:r>
                      </m:sup>
                    </m:s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𝑄</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𝑠</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𝑎𝑟𝑔𝑚𝑎</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𝑎</m:t>
                            </m:r>
                          </m:e>
                          <m:sup>
                            <m:r>
                              <a:rPr lang="en-US" sz="2000" i="1">
                                <a:latin typeface="Cambria Math" panose="02040503050406030204" pitchFamily="18" charset="0"/>
                                <a:ea typeface="Cambria Math" panose="02040503050406030204" pitchFamily="18" charset="0"/>
                              </a:rPr>
                              <m:t>′ </m:t>
                            </m:r>
                          </m:sup>
                        </m:sSup>
                      </m:sub>
                    </m:sSub>
                    <m:sSup>
                      <m:sSupPr>
                        <m:ctrlPr>
                          <a:rPr lang="en-US" sz="2000" i="1">
                            <a:latin typeface="Cambria Math" panose="02040503050406030204" pitchFamily="18" charset="0"/>
                          </a:rPr>
                        </m:ctrlPr>
                      </m:sSupPr>
                      <m:e>
                        <m:r>
                          <a:rPr lang="en-US" sz="2000" i="1">
                            <a:latin typeface="Cambria Math" panose="02040503050406030204" pitchFamily="18" charset="0"/>
                          </a:rPr>
                          <m:t>𝑄</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𝑎</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𝜃</m:t>
                        </m:r>
                      </m:e>
                      <m:sup>
                        <m:r>
                          <a:rPr lang="en-US" sz="2000" b="0" i="1" smtClean="0">
                            <a:latin typeface="Cambria Math" panose="02040503050406030204" pitchFamily="18" charset="0"/>
                            <a:ea typeface="Cambria Math" panose="02040503050406030204" pitchFamily="18" charset="0"/>
                          </a:rPr>
                          <m:t>𝑡𝑎𝑟𝑔𝑒𝑡</m:t>
                        </m:r>
                      </m:sup>
                    </m:sSup>
                    <m:r>
                      <a:rPr lang="en-US" sz="2000" b="0" i="1" smtClean="0">
                        <a:latin typeface="Cambria Math" panose="02040503050406030204" pitchFamily="18" charset="0"/>
                        <a:ea typeface="Cambria Math" panose="02040503050406030204" pitchFamily="18" charset="0"/>
                      </a:rPr>
                      <m:t>)</m:t>
                    </m:r>
                  </m:oMath>
                </a14:m>
                <a:r>
                  <a:rPr lang="en-US" sz="2000" dirty="0"/>
                  <a:t> </a:t>
                </a:r>
              </a:p>
            </p:txBody>
          </p:sp>
        </mc:Choice>
        <mc:Fallback xmlns="">
          <p:sp>
            <p:nvSpPr>
              <p:cNvPr id="3" name="Text Placeholder 2">
                <a:extLst>
                  <a:ext uri="{FF2B5EF4-FFF2-40B4-BE49-F238E27FC236}">
                    <a16:creationId xmlns:a16="http://schemas.microsoft.com/office/drawing/2014/main" id="{D9BAF207-15F7-4A81-AA43-B42D97905039}"/>
                  </a:ext>
                </a:extLst>
              </p:cNvPr>
              <p:cNvSpPr>
                <a:spLocks noGrp="1" noRot="1" noChangeAspect="1" noMove="1" noResize="1" noEditPoints="1" noAdjustHandles="1" noChangeArrowheads="1" noChangeShapeType="1" noTextEdit="1"/>
              </p:cNvSpPr>
              <p:nvPr>
                <p:ph type="body" idx="1"/>
              </p:nvPr>
            </p:nvSpPr>
            <p:spPr>
              <a:xfrm>
                <a:off x="457200" y="1476383"/>
                <a:ext cx="8229600" cy="3281884"/>
              </a:xfrm>
              <a:blipFill>
                <a:blip r:embed="rId2"/>
                <a:stretch>
                  <a:fillRect r="-1556"/>
                </a:stretch>
              </a:blipFill>
            </p:spPr>
            <p:txBody>
              <a:bodyPr/>
              <a:lstStyle/>
              <a:p>
                <a:r>
                  <a:rPr lang="en-US">
                    <a:noFill/>
                  </a:rPr>
                  <a:t> </a:t>
                </a:r>
              </a:p>
            </p:txBody>
          </p:sp>
        </mc:Fallback>
      </mc:AlternateContent>
    </p:spTree>
    <p:extLst>
      <p:ext uri="{BB962C8B-B14F-4D97-AF65-F5344CB8AC3E}">
        <p14:creationId xmlns:p14="http://schemas.microsoft.com/office/powerpoint/2010/main" val="310787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ueling network">
            <a:extLst>
              <a:ext uri="{FF2B5EF4-FFF2-40B4-BE49-F238E27FC236}">
                <a16:creationId xmlns:a16="http://schemas.microsoft.com/office/drawing/2014/main" id="{8C6B7FED-F4AB-47FA-AD2E-FE7A4A103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733" y="365182"/>
            <a:ext cx="5002742" cy="4706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55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7DC9-D2C4-477D-BAEC-A30B8D2529A7}"/>
              </a:ext>
            </a:extLst>
          </p:cNvPr>
          <p:cNvSpPr>
            <a:spLocks noGrp="1"/>
          </p:cNvSpPr>
          <p:nvPr>
            <p:ph type="title"/>
          </p:nvPr>
        </p:nvSpPr>
        <p:spPr/>
        <p:txBody>
          <a:bodyPr/>
          <a:lstStyle/>
          <a:p>
            <a:pPr algn="l"/>
            <a:r>
              <a:rPr lang="en-US" dirty="0"/>
              <a:t>MIMIC-III</a:t>
            </a:r>
          </a:p>
        </p:txBody>
      </p:sp>
      <p:sp>
        <p:nvSpPr>
          <p:cNvPr id="3" name="Text Placeholder 2">
            <a:extLst>
              <a:ext uri="{FF2B5EF4-FFF2-40B4-BE49-F238E27FC236}">
                <a16:creationId xmlns:a16="http://schemas.microsoft.com/office/drawing/2014/main" id="{86FC74C4-A6C0-49CE-B25A-9E1D9C506CD8}"/>
              </a:ext>
            </a:extLst>
          </p:cNvPr>
          <p:cNvSpPr>
            <a:spLocks noGrp="1"/>
          </p:cNvSpPr>
          <p:nvPr>
            <p:ph type="body" idx="1"/>
          </p:nvPr>
        </p:nvSpPr>
        <p:spPr>
          <a:xfrm>
            <a:off x="457200" y="1476383"/>
            <a:ext cx="8229600" cy="3408884"/>
          </a:xfrm>
        </p:spPr>
        <p:txBody>
          <a:bodyPr/>
          <a:lstStyle/>
          <a:p>
            <a:r>
              <a:rPr lang="en-US" sz="1800" dirty="0"/>
              <a:t>Contains data on forty thousand adult patients who stayed in critical care units of the Beth Israel Deaconess Medical Center between 2001 and 2012.</a:t>
            </a:r>
          </a:p>
          <a:p>
            <a:r>
              <a:rPr lang="en-US" sz="1800" dirty="0"/>
              <a:t>Includes information such as </a:t>
            </a:r>
          </a:p>
          <a:p>
            <a:pPr lvl="1"/>
            <a:r>
              <a:rPr lang="en-US" sz="1800" dirty="0"/>
              <a:t>demographics </a:t>
            </a:r>
          </a:p>
          <a:p>
            <a:pPr lvl="1"/>
            <a:r>
              <a:rPr lang="en-US" sz="1800" dirty="0"/>
              <a:t>vital sign measurements (~1 data point per hour)</a:t>
            </a:r>
            <a:endParaRPr lang="en-US" dirty="0"/>
          </a:p>
          <a:p>
            <a:pPr lvl="1"/>
            <a:r>
              <a:rPr lang="en-US" sz="1800" dirty="0"/>
              <a:t>laboratory test results</a:t>
            </a:r>
          </a:p>
          <a:p>
            <a:pPr lvl="1"/>
            <a:r>
              <a:rPr lang="en-US" sz="1800" dirty="0"/>
              <a:t>procedures </a:t>
            </a:r>
          </a:p>
          <a:p>
            <a:pPr lvl="1"/>
            <a:r>
              <a:rPr lang="en-US" sz="1800" dirty="0"/>
              <a:t>medications </a:t>
            </a:r>
          </a:p>
          <a:p>
            <a:pPr lvl="1"/>
            <a:r>
              <a:rPr lang="en-US" sz="1800" dirty="0"/>
              <a:t>caregiver notes, imaging reports</a:t>
            </a:r>
          </a:p>
          <a:p>
            <a:pPr lvl="1"/>
            <a:r>
              <a:rPr lang="en-US" sz="1800" dirty="0"/>
              <a:t>mortality (both in and out of hospital).</a:t>
            </a:r>
          </a:p>
        </p:txBody>
      </p:sp>
    </p:spTree>
    <p:extLst>
      <p:ext uri="{BB962C8B-B14F-4D97-AF65-F5344CB8AC3E}">
        <p14:creationId xmlns:p14="http://schemas.microsoft.com/office/powerpoint/2010/main" val="65462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MIMIC-III</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57200" y="1871133"/>
                <a:ext cx="8229600" cy="2948639"/>
              </a:xfrm>
            </p:spPr>
            <p:txBody>
              <a:bodyPr/>
              <a:lstStyle/>
              <a:p>
                <a:r>
                  <a:rPr lang="en-US" dirty="0"/>
                  <a:t>Sepsis can be identified with SOFA.</a:t>
                </a:r>
              </a:p>
              <a:p>
                <a:endParaRPr lang="en-US" dirty="0"/>
              </a:p>
              <a:p>
                <a:r>
                  <a:rPr lang="en-US" dirty="0"/>
                  <a:t>An acute change in patient’s total SOFA score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2 points.</a:t>
                </a:r>
              </a:p>
              <a:p>
                <a:pPr marL="152400" indent="0">
                  <a:buNone/>
                </a:pPr>
                <a:endParaRPr lang="en-US" dirty="0"/>
              </a:p>
              <a:p>
                <a:pPr marL="152400" indent="0">
                  <a:buNone/>
                </a:pPr>
                <a:endParaRPr lang="en-US" dirty="0"/>
              </a:p>
              <a:p>
                <a:pPr marL="152400"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57200" y="1871133"/>
                <a:ext cx="8229600" cy="294863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378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Cohort</a:t>
            </a:r>
          </a:p>
        </p:txBody>
      </p:sp>
      <p:sp>
        <p:nvSpPr>
          <p:cNvPr id="3" name="Text Placeholder 2"/>
          <p:cNvSpPr>
            <a:spLocks noGrp="1"/>
          </p:cNvSpPr>
          <p:nvPr>
            <p:ph type="body" idx="1"/>
          </p:nvPr>
        </p:nvSpPr>
        <p:spPr/>
        <p:txBody>
          <a:bodyPr/>
          <a:lstStyle/>
          <a:p>
            <a:pPr marL="152400" indent="0">
              <a:buNone/>
            </a:pPr>
            <a:endParaRPr lang="en-US" dirty="0"/>
          </a:p>
          <a:p>
            <a:pPr marL="152400" indent="0">
              <a:buNone/>
            </a:pPr>
            <a:endParaRPr lang="en-US" dirty="0"/>
          </a:p>
          <a:p>
            <a:pPr marL="152400" indent="0">
              <a:buNone/>
            </a:pPr>
            <a:endParaRPr lang="en-US" sz="1400" dirty="0"/>
          </a:p>
          <a:p>
            <a:pPr marL="152400" indent="0">
              <a:buNone/>
            </a:pPr>
            <a:r>
              <a:rPr lang="en-US" sz="1400" dirty="0"/>
              <a:t>Table 1: Comparison of cohort statistics for subjects that fulfilled the Sepsis-3 criteria.</a:t>
            </a:r>
          </a:p>
          <a:p>
            <a:pPr marL="152400" indent="0">
              <a:buNone/>
            </a:pPr>
            <a:endParaRPr lang="en-US" dirty="0"/>
          </a:p>
        </p:txBody>
      </p:sp>
      <p:pic>
        <p:nvPicPr>
          <p:cNvPr id="4" name="Picture 2" descr="Table 1: Comparison of cohort statistics for subjects that fulfilled the Sepsis-3 criter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66950"/>
            <a:ext cx="8106640" cy="103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28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Feature Preprocessing</a:t>
            </a:r>
          </a:p>
        </p:txBody>
      </p:sp>
      <p:sp>
        <p:nvSpPr>
          <p:cNvPr id="3" name="Text Placeholder 2"/>
          <p:cNvSpPr>
            <a:spLocks noGrp="1"/>
          </p:cNvSpPr>
          <p:nvPr>
            <p:ph type="body" idx="1"/>
          </p:nvPr>
        </p:nvSpPr>
        <p:spPr>
          <a:xfrm>
            <a:off x="457200" y="1476383"/>
            <a:ext cx="8229600" cy="3171817"/>
          </a:xfrm>
        </p:spPr>
        <p:txBody>
          <a:bodyPr/>
          <a:lstStyle/>
          <a:p>
            <a:r>
              <a:rPr lang="en-US" sz="2000" dirty="0"/>
              <a:t>Incorporated demographics, lab values, vital signs, and intake/output events.</a:t>
            </a:r>
          </a:p>
          <a:p>
            <a:endParaRPr lang="en-US" sz="2000" dirty="0"/>
          </a:p>
          <a:p>
            <a:r>
              <a:rPr lang="en-US" sz="2000" dirty="0"/>
              <a:t>Aggregated data into 4 hour windows.</a:t>
            </a:r>
          </a:p>
          <a:p>
            <a:endParaRPr lang="en-US" sz="2000" dirty="0"/>
          </a:p>
          <a:p>
            <a:r>
              <a:rPr lang="en-US" sz="2000" dirty="0"/>
              <a:t>Variables with excessive </a:t>
            </a:r>
            <a:r>
              <a:rPr lang="en-US" sz="2000" dirty="0" err="1"/>
              <a:t>missingness</a:t>
            </a:r>
            <a:r>
              <a:rPr lang="en-US" sz="2000" dirty="0"/>
              <a:t> were removed.</a:t>
            </a:r>
          </a:p>
          <a:p>
            <a:endParaRPr lang="en-US" sz="2000" dirty="0"/>
          </a:p>
          <a:p>
            <a:r>
              <a:rPr lang="en-US" sz="2000" dirty="0"/>
              <a:t>Values exceeding clinical limits were capped, and capped data was normalized per feature.</a:t>
            </a:r>
          </a:p>
          <a:p>
            <a:endParaRPr lang="en-US" sz="1800" dirty="0"/>
          </a:p>
        </p:txBody>
      </p:sp>
    </p:spTree>
    <p:extLst>
      <p:ext uri="{BB962C8B-B14F-4D97-AF65-F5344CB8AC3E}">
        <p14:creationId xmlns:p14="http://schemas.microsoft.com/office/powerpoint/2010/main" val="1271376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Action Discretization</a:t>
            </a:r>
          </a:p>
        </p:txBody>
      </p:sp>
      <p:sp>
        <p:nvSpPr>
          <p:cNvPr id="3" name="Text Placeholder 2"/>
          <p:cNvSpPr>
            <a:spLocks noGrp="1"/>
          </p:cNvSpPr>
          <p:nvPr>
            <p:ph type="body" idx="1"/>
          </p:nvPr>
        </p:nvSpPr>
        <p:spPr>
          <a:xfrm>
            <a:off x="457200" y="1549400"/>
            <a:ext cx="8229600" cy="3420534"/>
          </a:xfrm>
        </p:spPr>
        <p:txBody>
          <a:bodyPr/>
          <a:lstStyle/>
          <a:p>
            <a:r>
              <a:rPr lang="en-US" sz="2000" dirty="0"/>
              <a:t>5 × 5 action space covering the space of intravenous (IV) fluid (volume adjusted for fluid tonicity) and maximum vasopressor (VP) dosage in a given 4 hour window.</a:t>
            </a:r>
          </a:p>
          <a:p>
            <a:endParaRPr lang="en-US" sz="2000" dirty="0"/>
          </a:p>
          <a:p>
            <a:r>
              <a:rPr lang="en-US" sz="2000" dirty="0"/>
              <a:t>Discretized the action space into per-drug quartiles based on all non-zero dosages of the two drugs.</a:t>
            </a:r>
          </a:p>
          <a:p>
            <a:pPr marL="152400" indent="0">
              <a:buNone/>
            </a:pPr>
            <a:endParaRPr lang="en-US" sz="2000" dirty="0"/>
          </a:p>
          <a:p>
            <a:r>
              <a:rPr lang="en-US" sz="2000" dirty="0"/>
              <a:t>Converted each drug at every timestep into an integer representing its quartile bin.</a:t>
            </a:r>
          </a:p>
        </p:txBody>
      </p:sp>
    </p:spTree>
    <p:extLst>
      <p:ext uri="{BB962C8B-B14F-4D97-AF65-F5344CB8AC3E}">
        <p14:creationId xmlns:p14="http://schemas.microsoft.com/office/powerpoint/2010/main" val="69403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F999-088E-434A-8EC1-340C7C9ED29F}"/>
              </a:ext>
            </a:extLst>
          </p:cNvPr>
          <p:cNvSpPr>
            <a:spLocks noGrp="1"/>
          </p:cNvSpPr>
          <p:nvPr>
            <p:ph type="title"/>
          </p:nvPr>
        </p:nvSpPr>
        <p:spPr/>
        <p:txBody>
          <a:bodyPr/>
          <a:lstStyle/>
          <a:p>
            <a:pPr algn="l"/>
            <a:r>
              <a:rPr lang="en-US" dirty="0"/>
              <a:t>Evaluation</a:t>
            </a:r>
          </a:p>
        </p:txBody>
      </p:sp>
      <p:sp>
        <p:nvSpPr>
          <p:cNvPr id="3" name="Text Placeholder 2">
            <a:extLst>
              <a:ext uri="{FF2B5EF4-FFF2-40B4-BE49-F238E27FC236}">
                <a16:creationId xmlns:a16="http://schemas.microsoft.com/office/drawing/2014/main" id="{0364A7E4-22AE-4EED-8B64-E2C965ABFE47}"/>
              </a:ext>
            </a:extLst>
          </p:cNvPr>
          <p:cNvSpPr>
            <a:spLocks noGrp="1"/>
          </p:cNvSpPr>
          <p:nvPr>
            <p:ph type="body" idx="1"/>
          </p:nvPr>
        </p:nvSpPr>
        <p:spPr>
          <a:xfrm>
            <a:off x="457200" y="1676400"/>
            <a:ext cx="8229600" cy="2918250"/>
          </a:xfrm>
        </p:spPr>
        <p:txBody>
          <a:bodyPr/>
          <a:lstStyle/>
          <a:p>
            <a:r>
              <a:rPr lang="en-US" i="1" dirty="0"/>
              <a:t> </a:t>
            </a:r>
            <a:r>
              <a:rPr lang="en-US" sz="2000" dirty="0"/>
              <a:t>Doubly Robust Off-policy Value Evaluation (Jiang and Li, 2015).</a:t>
            </a:r>
          </a:p>
          <a:p>
            <a:pPr lvl="1"/>
            <a:endParaRPr lang="en-US" sz="2000" dirty="0"/>
          </a:p>
        </p:txBody>
      </p:sp>
    </p:spTree>
    <p:extLst>
      <p:ext uri="{BB962C8B-B14F-4D97-AF65-F5344CB8AC3E}">
        <p14:creationId xmlns:p14="http://schemas.microsoft.com/office/powerpoint/2010/main" val="82448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7165-437D-4E0B-B481-AB20918685B0}"/>
              </a:ext>
            </a:extLst>
          </p:cNvPr>
          <p:cNvSpPr>
            <a:spLocks noGrp="1"/>
          </p:cNvSpPr>
          <p:nvPr>
            <p:ph type="title"/>
          </p:nvPr>
        </p:nvSpPr>
        <p:spPr/>
        <p:txBody>
          <a:bodyPr/>
          <a:lstStyle/>
          <a:p>
            <a:pPr algn="l"/>
            <a:r>
              <a:rPr lang="en-US" dirty="0"/>
              <a:t>Results</a:t>
            </a:r>
          </a:p>
        </p:txBody>
      </p:sp>
      <p:pic>
        <p:nvPicPr>
          <p:cNvPr id="1026" name="Picture 2" descr="Table 2: Comparison of expected return and estimated mortality under the physician’s policy, Normal Q-N, and Autoencode Q-N.">
            <a:extLst>
              <a:ext uri="{FF2B5EF4-FFF2-40B4-BE49-F238E27FC236}">
                <a16:creationId xmlns:a16="http://schemas.microsoft.com/office/drawing/2014/main" id="{145810F2-F52A-414E-AFF3-12B14B9D5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 y="1988608"/>
            <a:ext cx="726757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4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185D-7B93-4611-B621-A41AD793E932}"/>
              </a:ext>
            </a:extLst>
          </p:cNvPr>
          <p:cNvSpPr>
            <a:spLocks noGrp="1"/>
          </p:cNvSpPr>
          <p:nvPr>
            <p:ph type="title"/>
          </p:nvPr>
        </p:nvSpPr>
        <p:spPr/>
        <p:txBody>
          <a:bodyPr/>
          <a:lstStyle/>
          <a:p>
            <a:endParaRPr lang="en-US"/>
          </a:p>
        </p:txBody>
      </p:sp>
      <p:pic>
        <p:nvPicPr>
          <p:cNvPr id="2050" name="Picture 2" descr="Figure 3: Policies learned by the different models, as a 2D histogram, where we aggregate all actions selected by the physician and models on the test set over all timesteps. The axes labels index the discretized action space, where 0 represents no drug given, and 4 the maximum of that particular drug. Both models learn to prescribe vasopressors sparingly, a key feature of the physician’s policy.">
            <a:extLst>
              <a:ext uri="{FF2B5EF4-FFF2-40B4-BE49-F238E27FC236}">
                <a16:creationId xmlns:a16="http://schemas.microsoft.com/office/drawing/2014/main" id="{A312E6DC-D3FA-4594-BF52-7744052DC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9630"/>
            <a:ext cx="91440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55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675084"/>
            <a:ext cx="8229600" cy="801299"/>
          </a:xfrm>
          <a:prstGeom prst="rect">
            <a:avLst/>
          </a:prstGeom>
        </p:spPr>
        <p:txBody>
          <a:bodyPr lIns="91425" tIns="91425" rIns="91425" bIns="91425" anchor="ctr" anchorCtr="0">
            <a:noAutofit/>
          </a:bodyPr>
          <a:lstStyle/>
          <a:p>
            <a:pPr lvl="0" algn="l">
              <a:spcBef>
                <a:spcPts val="0"/>
              </a:spcBef>
              <a:buNone/>
            </a:pPr>
            <a:r>
              <a:rPr lang="en"/>
              <a:t>Introduction</a:t>
            </a:r>
          </a:p>
        </p:txBody>
      </p:sp>
      <p:sp>
        <p:nvSpPr>
          <p:cNvPr id="137" name="Shape 137"/>
          <p:cNvSpPr txBox="1">
            <a:spLocks noGrp="1"/>
          </p:cNvSpPr>
          <p:nvPr>
            <p:ph type="body" idx="1"/>
          </p:nvPr>
        </p:nvSpPr>
        <p:spPr>
          <a:xfrm>
            <a:off x="457200" y="1573975"/>
            <a:ext cx="8229600" cy="3020700"/>
          </a:xfrm>
          <a:prstGeom prst="rect">
            <a:avLst/>
          </a:prstGeom>
        </p:spPr>
        <p:txBody>
          <a:bodyPr lIns="91425" tIns="91425" rIns="91425" bIns="91425" anchor="t" anchorCtr="0">
            <a:noAutofit/>
          </a:bodyPr>
          <a:lstStyle/>
          <a:p>
            <a:pPr marL="457200" lvl="0" indent="-228600" rtl="0">
              <a:spcBef>
                <a:spcPts val="0"/>
              </a:spcBef>
            </a:pPr>
            <a:r>
              <a:rPr lang="en"/>
              <a:t>Sepsis is a leading cause of mortality in ICUs.</a:t>
            </a:r>
          </a:p>
          <a:p>
            <a:pPr marL="0" lvl="0" indent="0" rtl="0">
              <a:spcBef>
                <a:spcPts val="0"/>
              </a:spcBef>
              <a:buNone/>
            </a:pPr>
            <a:endParaRPr/>
          </a:p>
          <a:p>
            <a:pPr marL="457200" lvl="0" indent="-228600" rtl="0">
              <a:spcBef>
                <a:spcPts val="0"/>
              </a:spcBef>
            </a:pPr>
            <a:r>
              <a:rPr lang="en"/>
              <a:t>Individual patients respond very differently to medical interventions.</a:t>
            </a:r>
          </a:p>
          <a:p>
            <a:pPr marL="0" lvl="0" indent="0" rtl="0">
              <a:spcBef>
                <a:spcPts val="0"/>
              </a:spcBef>
              <a:buNone/>
            </a:pPr>
            <a:endParaRPr/>
          </a:p>
          <a:p>
            <a:pPr marL="457200" lvl="0" indent="-228600" rtl="0">
              <a:spcBef>
                <a:spcPts val="0"/>
              </a:spcBef>
            </a:pPr>
            <a:r>
              <a:rPr lang="en"/>
              <a:t>Accounts for 13.6% of in-hospital mortality in MIMIC-III.</a:t>
            </a:r>
          </a:p>
          <a:p>
            <a:pPr marL="0" lvl="0" indent="0" rt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ure 4: Comparison of how observed mortality (y-axis) varies with the difference between the dosages recommended by the optimal policy and the dosages administered by clinicians (x-axis). For every timestep, this difference was calculated and associated with whether the patient survived or died in the hospital, allowing the computation of observed mortality. In general, we see low mortality for when the difference is zero, indicating that when the physician acts according to the optimal policy we observe more patient survival.">
            <a:extLst>
              <a:ext uri="{FF2B5EF4-FFF2-40B4-BE49-F238E27FC236}">
                <a16:creationId xmlns:a16="http://schemas.microsoft.com/office/drawing/2014/main" id="{FFC708BD-8BCF-4FEE-8D44-E51157A50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456384"/>
            <a:ext cx="7274983" cy="468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472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7BE1-C466-4AEA-A817-02809502C8D4}"/>
              </a:ext>
            </a:extLst>
          </p:cNvPr>
          <p:cNvSpPr>
            <a:spLocks noGrp="1"/>
          </p:cNvSpPr>
          <p:nvPr>
            <p:ph type="title"/>
          </p:nvPr>
        </p:nvSpPr>
        <p:spPr/>
        <p:txBody>
          <a:bodyPr/>
          <a:lstStyle/>
          <a:p>
            <a:pPr algn="l"/>
            <a:r>
              <a:rPr lang="en-US" dirty="0"/>
              <a:t>Conclusion</a:t>
            </a:r>
          </a:p>
        </p:txBody>
      </p:sp>
      <p:sp>
        <p:nvSpPr>
          <p:cNvPr id="3" name="Text Placeholder 2">
            <a:extLst>
              <a:ext uri="{FF2B5EF4-FFF2-40B4-BE49-F238E27FC236}">
                <a16:creationId xmlns:a16="http://schemas.microsoft.com/office/drawing/2014/main" id="{968F1F52-43D4-4A3D-8BCF-8C117C735FA4}"/>
              </a:ext>
            </a:extLst>
          </p:cNvPr>
          <p:cNvSpPr>
            <a:spLocks noGrp="1"/>
          </p:cNvSpPr>
          <p:nvPr>
            <p:ph type="body" idx="1"/>
          </p:nvPr>
        </p:nvSpPr>
        <p:spPr>
          <a:xfrm>
            <a:off x="457200" y="1769533"/>
            <a:ext cx="8229600" cy="2825117"/>
          </a:xfrm>
        </p:spPr>
        <p:txBody>
          <a:bodyPr/>
          <a:lstStyle/>
          <a:p>
            <a:r>
              <a:rPr lang="en-US" sz="2000" dirty="0"/>
              <a:t>Explored applying deep RL to the problem of deducing optimal medical treatments for patients with sepsis.</a:t>
            </a:r>
          </a:p>
          <a:p>
            <a:endParaRPr lang="en-US" sz="2000" dirty="0"/>
          </a:p>
          <a:p>
            <a:r>
              <a:rPr lang="en-US" sz="2000" dirty="0"/>
              <a:t>Possible areas of improvement.</a:t>
            </a:r>
          </a:p>
          <a:p>
            <a:pPr lvl="1"/>
            <a:r>
              <a:rPr lang="en-US" sz="2000" dirty="0"/>
              <a:t>Credit assignment in this model is sparse. (rewards/penalties  only being issued at terminal states)</a:t>
            </a:r>
          </a:p>
          <a:p>
            <a:pPr lvl="1"/>
            <a:r>
              <a:rPr lang="en-US" sz="2000" dirty="0"/>
              <a:t>Clinically informed reward function.</a:t>
            </a:r>
          </a:p>
        </p:txBody>
      </p:sp>
    </p:spTree>
    <p:extLst>
      <p:ext uri="{BB962C8B-B14F-4D97-AF65-F5344CB8AC3E}">
        <p14:creationId xmlns:p14="http://schemas.microsoft.com/office/powerpoint/2010/main" val="390184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675084"/>
            <a:ext cx="8229600" cy="801299"/>
          </a:xfrm>
          <a:prstGeom prst="rect">
            <a:avLst/>
          </a:prstGeom>
        </p:spPr>
        <p:txBody>
          <a:bodyPr lIns="91425" tIns="91425" rIns="91425" bIns="91425" anchor="ctr" anchorCtr="0">
            <a:noAutofit/>
          </a:bodyPr>
          <a:lstStyle/>
          <a:p>
            <a:pPr lvl="0" algn="l">
              <a:spcBef>
                <a:spcPts val="0"/>
              </a:spcBef>
              <a:buNone/>
            </a:pPr>
            <a:r>
              <a:rPr lang="en"/>
              <a:t>Treatments</a:t>
            </a:r>
          </a:p>
        </p:txBody>
      </p:sp>
      <p:sp>
        <p:nvSpPr>
          <p:cNvPr id="143" name="Shape 143"/>
          <p:cNvSpPr txBox="1">
            <a:spLocks noGrp="1"/>
          </p:cNvSpPr>
          <p:nvPr>
            <p:ph type="body" idx="1"/>
          </p:nvPr>
        </p:nvSpPr>
        <p:spPr>
          <a:xfrm>
            <a:off x="457200" y="1639550"/>
            <a:ext cx="8229600" cy="2955000"/>
          </a:xfrm>
          <a:prstGeom prst="rect">
            <a:avLst/>
          </a:prstGeom>
        </p:spPr>
        <p:txBody>
          <a:bodyPr lIns="91425" tIns="91425" rIns="91425" bIns="91425" anchor="t" anchorCtr="0">
            <a:noAutofit/>
          </a:bodyPr>
          <a:lstStyle/>
          <a:p>
            <a:pPr marL="457200" lvl="0" indent="-228600" rtl="0">
              <a:spcBef>
                <a:spcPts val="0"/>
              </a:spcBef>
            </a:pPr>
            <a:r>
              <a:rPr lang="en"/>
              <a:t>Antibiotics and infection source control.</a:t>
            </a:r>
          </a:p>
          <a:p>
            <a:pPr marL="0" lvl="0" indent="0" rtl="0">
              <a:spcBef>
                <a:spcPts val="0"/>
              </a:spcBef>
              <a:buNone/>
            </a:pPr>
            <a:endParaRPr/>
          </a:p>
          <a:p>
            <a:pPr marL="457200" lvl="0" indent="-228600" rtl="0">
              <a:spcBef>
                <a:spcPts val="0"/>
              </a:spcBef>
            </a:pPr>
            <a:r>
              <a:rPr lang="en"/>
              <a:t>IV fluids to correct for hypovolemia.</a:t>
            </a:r>
          </a:p>
          <a:p>
            <a:pPr marL="0" lvl="0" indent="0" rtl="0">
              <a:spcBef>
                <a:spcPts val="0"/>
              </a:spcBef>
              <a:buNone/>
            </a:pPr>
            <a:endParaRPr/>
          </a:p>
          <a:p>
            <a:pPr marL="457200" lvl="0" indent="-228600" rtl="0">
              <a:spcBef>
                <a:spcPts val="0"/>
              </a:spcBef>
            </a:pPr>
            <a:r>
              <a:rPr lang="en"/>
              <a:t>Vasopressors to counteract sepsis-induced vasodilation.</a:t>
            </a:r>
          </a:p>
          <a:p>
            <a:pPr marL="0" lvl="0" indent="0" rt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675084"/>
            <a:ext cx="8229600" cy="801299"/>
          </a:xfrm>
          <a:prstGeom prst="rect">
            <a:avLst/>
          </a:prstGeom>
        </p:spPr>
        <p:txBody>
          <a:bodyPr lIns="91425" tIns="91425" rIns="91425" bIns="91425" anchor="ctr" anchorCtr="0">
            <a:noAutofit/>
          </a:bodyPr>
          <a:lstStyle/>
          <a:p>
            <a:pPr lvl="0" algn="l">
              <a:spcBef>
                <a:spcPts val="0"/>
              </a:spcBef>
              <a:buNone/>
            </a:pPr>
            <a:r>
              <a:rPr lang="en"/>
              <a:t>Goals</a:t>
            </a:r>
          </a:p>
        </p:txBody>
      </p:sp>
      <p:sp>
        <p:nvSpPr>
          <p:cNvPr id="149" name="Shape 149"/>
          <p:cNvSpPr txBox="1">
            <a:spLocks noGrp="1"/>
          </p:cNvSpPr>
          <p:nvPr>
            <p:ph type="body" idx="1"/>
          </p:nvPr>
        </p:nvSpPr>
        <p:spPr>
          <a:xfrm>
            <a:off x="457200" y="1701799"/>
            <a:ext cx="8229600" cy="2892775"/>
          </a:xfrm>
          <a:prstGeom prst="rect">
            <a:avLst/>
          </a:prstGeom>
        </p:spPr>
        <p:txBody>
          <a:bodyPr lIns="91425" tIns="91425" rIns="91425" bIns="91425" anchor="t" anchorCtr="0">
            <a:noAutofit/>
          </a:bodyPr>
          <a:lstStyle/>
          <a:p>
            <a:pPr marL="457200" lvl="0" indent="-342900" rtl="0">
              <a:spcBef>
                <a:spcPts val="0"/>
              </a:spcBef>
              <a:buSzPct val="100000"/>
            </a:pPr>
            <a:r>
              <a:rPr lang="en" sz="1800" dirty="0"/>
              <a:t>Find optimal sepsis treatment with deep reinforcement learning to reduce rate of in-hospital mortality.</a:t>
            </a:r>
          </a:p>
          <a:p>
            <a:pPr marL="0" lvl="0" indent="0" rtl="0">
              <a:spcBef>
                <a:spcPts val="0"/>
              </a:spcBef>
              <a:buNone/>
            </a:pPr>
            <a:endParaRPr sz="1800" dirty="0"/>
          </a:p>
          <a:p>
            <a:pPr marL="457200" lvl="0" indent="-342900" rtl="0">
              <a:spcBef>
                <a:spcPts val="0"/>
              </a:spcBef>
              <a:buSzPct val="100000"/>
            </a:pPr>
            <a:r>
              <a:rPr lang="en" sz="1800" dirty="0"/>
              <a:t>Specifically - find the best amount and type of fluids, timing and dosing of vasopressors, the optimal antibiotic, and the use of corticosteroids.</a:t>
            </a:r>
          </a:p>
          <a:p>
            <a:pPr marL="0" lvl="0" indent="0" rtl="0">
              <a:spcBef>
                <a:spcPts val="0"/>
              </a:spcBef>
              <a:buNone/>
            </a:pPr>
            <a:endParaRPr sz="1800" dirty="0"/>
          </a:p>
          <a:p>
            <a:pPr marL="457200" lvl="0" indent="-342900" rtl="0">
              <a:spcBef>
                <a:spcPts val="0"/>
              </a:spcBef>
              <a:buSzPct val="100000"/>
            </a:pPr>
            <a:r>
              <a:rPr lang="en" sz="1800" dirty="0"/>
              <a:t>Investigate the learned policies for clinical interpretability and potential use as a clinical decision support tool.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675084"/>
            <a:ext cx="8229600" cy="801299"/>
          </a:xfrm>
          <a:prstGeom prst="rect">
            <a:avLst/>
          </a:prstGeom>
        </p:spPr>
        <p:txBody>
          <a:bodyPr lIns="91425" tIns="91425" rIns="91425" bIns="91425" anchor="ctr" anchorCtr="0">
            <a:noAutofit/>
          </a:bodyPr>
          <a:lstStyle/>
          <a:p>
            <a:pPr lvl="0" algn="l">
              <a:spcBef>
                <a:spcPts val="0"/>
              </a:spcBef>
              <a:buNone/>
            </a:pPr>
            <a:r>
              <a:rPr lang="en" sz="2400" dirty="0"/>
              <a:t>Reinforcement Learning – </a:t>
            </a:r>
            <a:r>
              <a:rPr lang="en-US" sz="2400" dirty="0"/>
              <a:t>Notes (Don’t Include)</a:t>
            </a:r>
            <a:endParaRPr lang="en" sz="2400" dirty="0"/>
          </a:p>
        </p:txBody>
      </p:sp>
      <p:sp>
        <p:nvSpPr>
          <p:cNvPr id="155" name="Shape 155"/>
          <p:cNvSpPr txBox="1">
            <a:spLocks noGrp="1"/>
          </p:cNvSpPr>
          <p:nvPr>
            <p:ph type="body" idx="1"/>
          </p:nvPr>
        </p:nvSpPr>
        <p:spPr>
          <a:xfrm>
            <a:off x="457200" y="1517750"/>
            <a:ext cx="8229600" cy="3415800"/>
          </a:xfrm>
          <a:prstGeom prst="rect">
            <a:avLst/>
          </a:prstGeom>
        </p:spPr>
        <p:txBody>
          <a:bodyPr lIns="91425" tIns="91425" rIns="91425" bIns="91425" anchor="t" anchorCtr="0">
            <a:noAutofit/>
          </a:bodyPr>
          <a:lstStyle/>
          <a:p>
            <a:pPr marL="457200" lvl="0" indent="-228600" rtl="0">
              <a:spcBef>
                <a:spcPts val="0"/>
              </a:spcBef>
            </a:pPr>
            <a:r>
              <a:rPr lang="en"/>
              <a:t>Models time-varying state spaces with a MDP.</a:t>
            </a:r>
          </a:p>
          <a:p>
            <a:pPr marL="0" lvl="0" indent="0" rtl="0">
              <a:spcBef>
                <a:spcPts val="0"/>
              </a:spcBef>
              <a:buNone/>
            </a:pPr>
            <a:endParaRPr/>
          </a:p>
          <a:p>
            <a:pPr marL="457200" lvl="0" indent="-228600" rtl="0">
              <a:spcBef>
                <a:spcPts val="0"/>
              </a:spcBef>
            </a:pPr>
            <a:r>
              <a:rPr lang="en"/>
              <a:t>At timestep </a:t>
            </a:r>
            <a:r>
              <a:rPr lang="en" i="1"/>
              <a:t>t</a:t>
            </a:r>
            <a:r>
              <a:rPr lang="en"/>
              <a:t>, an agent observes the current state </a:t>
            </a:r>
            <a:r>
              <a:rPr lang="en" i="1"/>
              <a:t>s</a:t>
            </a:r>
            <a:r>
              <a:rPr lang="en" i="1" baseline="-25000"/>
              <a:t>t</a:t>
            </a:r>
            <a:r>
              <a:rPr lang="en"/>
              <a:t>, takes an action </a:t>
            </a:r>
            <a:r>
              <a:rPr lang="en" i="1"/>
              <a:t>a</a:t>
            </a:r>
            <a:r>
              <a:rPr lang="en" i="1" baseline="-25000"/>
              <a:t>t</a:t>
            </a:r>
            <a:r>
              <a:rPr lang="en" i="1"/>
              <a:t> </a:t>
            </a:r>
            <a:r>
              <a:rPr lang="en"/>
              <a:t>, receives reward </a:t>
            </a:r>
            <a:r>
              <a:rPr lang="en" i="1"/>
              <a:t>r</a:t>
            </a:r>
            <a:r>
              <a:rPr lang="en" i="1" baseline="-25000"/>
              <a:t>t</a:t>
            </a:r>
            <a:r>
              <a:rPr lang="en" i="1"/>
              <a:t>, </a:t>
            </a:r>
            <a:r>
              <a:rPr lang="en"/>
              <a:t>and then transitions to new state </a:t>
            </a:r>
            <a:r>
              <a:rPr lang="en" i="1"/>
              <a:t>s</a:t>
            </a:r>
            <a:r>
              <a:rPr lang="en" i="1" baseline="-25000"/>
              <a:t>(t+1)</a:t>
            </a:r>
            <a:r>
              <a:rPr lang="en"/>
              <a:t>.</a:t>
            </a:r>
          </a:p>
          <a:p>
            <a:pPr marL="0" lvl="0" indent="0" rtl="0">
              <a:spcBef>
                <a:spcPts val="0"/>
              </a:spcBef>
              <a:buNone/>
            </a:pPr>
            <a:endParaRPr/>
          </a:p>
          <a:p>
            <a:pPr marL="457200" lvl="0" indent="-228600">
              <a:spcBef>
                <a:spcPts val="0"/>
              </a:spcBef>
            </a:pPr>
            <a:r>
              <a:rPr lang="en"/>
              <a:t>The agent selects actions at each timestep that maximizes its expected discounted future reward.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675084"/>
            <a:ext cx="8229600" cy="801299"/>
          </a:xfrm>
          <a:prstGeom prst="rect">
            <a:avLst/>
          </a:prstGeom>
        </p:spPr>
        <p:txBody>
          <a:bodyPr lIns="91425" tIns="91425" rIns="91425" bIns="91425" anchor="ctr" anchorCtr="0">
            <a:noAutofit/>
          </a:bodyPr>
          <a:lstStyle/>
          <a:p>
            <a:pPr lvl="0" algn="l">
              <a:spcBef>
                <a:spcPts val="0"/>
              </a:spcBef>
              <a:buNone/>
            </a:pPr>
            <a:r>
              <a:rPr lang="en"/>
              <a:t>Reinforcement Learning</a:t>
            </a:r>
          </a:p>
        </p:txBody>
      </p:sp>
      <p:pic>
        <p:nvPicPr>
          <p:cNvPr id="162" name="Shape 162"/>
          <p:cNvPicPr preferRelativeResize="0"/>
          <p:nvPr/>
        </p:nvPicPr>
        <p:blipFill>
          <a:blip r:embed="rId3">
            <a:alphaModFix/>
          </a:blip>
          <a:stretch>
            <a:fillRect/>
          </a:stretch>
        </p:blipFill>
        <p:spPr>
          <a:xfrm>
            <a:off x="1714500" y="1927650"/>
            <a:ext cx="5715000" cy="2667000"/>
          </a:xfrm>
          <a:prstGeom prst="rect">
            <a:avLst/>
          </a:prstGeom>
          <a:noFill/>
          <a:ln>
            <a:noFill/>
          </a:ln>
        </p:spPr>
      </p:pic>
      <p:sp>
        <p:nvSpPr>
          <p:cNvPr id="2" name="Footer Placeholder 1">
            <a:extLst>
              <a:ext uri="{FF2B5EF4-FFF2-40B4-BE49-F238E27FC236}">
                <a16:creationId xmlns:a16="http://schemas.microsoft.com/office/drawing/2014/main" id="{172BD39A-51F1-4959-A9A0-3C6024991D7B}"/>
              </a:ext>
            </a:extLst>
          </p:cNvPr>
          <p:cNvSpPr>
            <a:spLocks noGrp="1"/>
          </p:cNvSpPr>
          <p:nvPr>
            <p:ph type="ftr" idx="11"/>
          </p:nvPr>
        </p:nvSpPr>
        <p:spPr/>
        <p:txBody>
          <a:bodyPr/>
          <a:lstStyle/>
          <a:p>
            <a:r>
              <a:rPr lang="en-US" dirty="0"/>
              <a:t>Zhou, X., et al. (2014)</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675084"/>
            <a:ext cx="8229600" cy="801299"/>
          </a:xfrm>
          <a:prstGeom prst="rect">
            <a:avLst/>
          </a:prstGeom>
        </p:spPr>
        <p:txBody>
          <a:bodyPr lIns="91425" tIns="91425" rIns="91425" bIns="91425" anchor="ctr" anchorCtr="0">
            <a:noAutofit/>
          </a:bodyPr>
          <a:lstStyle/>
          <a:p>
            <a:pPr lvl="0" algn="l">
              <a:spcBef>
                <a:spcPts val="0"/>
              </a:spcBef>
              <a:buNone/>
            </a:pPr>
            <a:r>
              <a:rPr lang="en" dirty="0"/>
              <a:t>Reinforcement Learning</a:t>
            </a:r>
          </a:p>
        </p:txBody>
      </p:sp>
      <mc:AlternateContent xmlns:mc="http://schemas.openxmlformats.org/markup-compatibility/2006" xmlns:a14="http://schemas.microsoft.com/office/drawing/2010/main">
        <mc:Choice Requires="a14">
          <p:sp>
            <p:nvSpPr>
              <p:cNvPr id="168" name="Shape 168"/>
              <p:cNvSpPr txBox="1">
                <a:spLocks noGrp="1"/>
              </p:cNvSpPr>
              <p:nvPr>
                <p:ph type="body" idx="1"/>
              </p:nvPr>
            </p:nvSpPr>
            <p:spPr>
              <a:xfrm>
                <a:off x="457200" y="1591025"/>
                <a:ext cx="8229600" cy="3017520"/>
              </a:xfrm>
              <a:prstGeom prst="rect">
                <a:avLst/>
              </a:prstGeom>
            </p:spPr>
            <p:txBody>
              <a:bodyPr lIns="91425" tIns="91425" rIns="91425" bIns="91425" anchor="t" anchorCtr="0">
                <a:noAutofit/>
              </a:bodyPr>
              <a:lstStyle/>
              <a:p>
                <a:pPr marL="457200" lvl="0" indent="-228600">
                  <a:spcBef>
                    <a:spcPts val="0"/>
                  </a:spcBef>
                </a:pPr>
                <a:r>
                  <a:rPr lang="en-US" sz="1800" b="1" dirty="0"/>
                  <a:t>Return Function:</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i="1" smtClean="0">
                            <a:latin typeface="Cambria Math" panose="02040503050406030204" pitchFamily="18" charset="0"/>
                          </a:rPr>
                        </m:ctrlPr>
                      </m:naryPr>
                      <m:sub>
                        <m:sSup>
                          <m:sSupPr>
                            <m:ctrlPr>
                              <a:rPr lang="en-US" i="1" smtClean="0">
                                <a:latin typeface="Cambria Math" panose="02040503050406030204" pitchFamily="18" charset="0"/>
                              </a:rPr>
                            </m:ctrlPr>
                          </m:sSupPr>
                          <m:e>
                            <m:r>
                              <m:rPr>
                                <m:brk m:alnAt="23"/>
                              </m:rPr>
                              <a:rPr lang="en-US" b="0" i="1" smtClean="0">
                                <a:latin typeface="Cambria Math" panose="02040503050406030204" pitchFamily="18" charset="0"/>
                              </a:rPr>
                              <m:t>𝑡</m:t>
                            </m:r>
                          </m:e>
                          <m:sup>
                            <m:r>
                              <m:rPr>
                                <m:brk m:alnAt="23"/>
                              </m:rPr>
                              <a:rPr lang="en-US" b="0" i="1" smtClean="0">
                                <a:latin typeface="Cambria Math" panose="02040503050406030204" pitchFamily="18" charset="0"/>
                              </a:rPr>
                              <m:t>′</m:t>
                            </m:r>
                          </m:sup>
                        </m:sSup>
                        <m:r>
                          <m:rPr>
                            <m:brk m:alnAt="23"/>
                          </m:rPr>
                          <a:rPr lang="en-US" b="0" i="1" smtClean="0">
                            <a:latin typeface="Cambria Math" panose="02040503050406030204" pitchFamily="18" charset="0"/>
                          </a:rPr>
                          <m:t>=</m:t>
                        </m:r>
                        <m:r>
                          <a:rPr lang="en-US" b="0" i="1" smtClean="0">
                            <a:latin typeface="Cambria Math" panose="02040503050406030204" pitchFamily="18" charset="0"/>
                          </a:rPr>
                          <m:t>𝑡</m:t>
                        </m:r>
                      </m:sub>
                      <m:sup>
                        <m:r>
                          <a:rPr lang="en-US" b="0" i="1" smtClean="0">
                            <a:latin typeface="Cambria Math" panose="02040503050406030204" pitchFamily="18" charset="0"/>
                          </a:rPr>
                          <m:t>𝑇</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a:latin typeface="Cambria Math" panose="02040503050406030204" pitchFamily="18" charset="0"/>
                                <a:ea typeface="Cambria Math" panose="02040503050406030204" pitchFamily="18" charset="0"/>
                              </a:rPr>
                              <m:t>𝛾</m:t>
                            </m:r>
                          </m:e>
                          <m:sup>
                            <m:sSup>
                              <m:sSupPr>
                                <m:ctrlPr>
                                  <a:rPr lang="en-US"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𝑡</m:t>
                            </m:r>
                          </m:sup>
                        </m:sSup>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𝑟</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sub>
                        </m:sSub>
                      </m:e>
                    </m:nary>
                  </m:oMath>
                </a14:m>
                <a:endParaRPr lang="en-US" dirty="0"/>
              </a:p>
              <a:p>
                <a:pPr marL="0" lvl="0" indent="0" rtl="0">
                  <a:spcBef>
                    <a:spcPts val="0"/>
                  </a:spcBef>
                  <a:buNone/>
                </a:pPr>
                <a:endParaRPr lang="en-US" dirty="0"/>
              </a:p>
              <a:p>
                <a:pPr marL="457200" lvl="0" indent="-228600" rtl="0">
                  <a:spcBef>
                    <a:spcPts val="0"/>
                  </a:spcBef>
                </a:pPr>
                <a:r>
                  <a:rPr lang="en-US" sz="1800" b="1" dirty="0"/>
                  <a:t>Optimal action-value function: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𝑄</m:t>
                        </m:r>
                      </m:e>
                      <m:sup>
                        <m:r>
                          <a:rPr lang="en-US" sz="1800" b="0" i="1" smtClean="0">
                            <a:latin typeface="Cambria Math" panose="02040503050406030204" pitchFamily="18" charset="0"/>
                          </a:rPr>
                          <m:t>∗</m:t>
                        </m:r>
                      </m:sup>
                    </m:sSup>
                    <m:d>
                      <m:dPr>
                        <m:ctrlPr>
                          <a:rPr lang="en-US" sz="1800" i="1" smtClean="0">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𝑎</m:t>
                        </m:r>
                      </m:e>
                    </m:d>
                    <m:r>
                      <a:rPr lang="en-US" sz="1800" b="0" i="1" smtClean="0">
                        <a:latin typeface="Cambria Math" panose="02040503050406030204" pitchFamily="18" charset="0"/>
                      </a:rPr>
                      <m:t>=</m:t>
                    </m:r>
                    <m:r>
                      <a:rPr lang="en-US" sz="1800" b="0" i="1" smtClean="0">
                        <a:latin typeface="Cambria Math" panose="02040503050406030204" pitchFamily="18" charset="0"/>
                      </a:rPr>
                      <m:t>𝑚𝑎</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𝜋</m:t>
                        </m:r>
                      </m:sub>
                    </m:sSub>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𝐸</m:t>
                    </m:r>
                    <m:d>
                      <m:dPr>
                        <m:ctrlPr>
                          <a:rPr lang="en-US" sz="1800" i="1" smtClean="0">
                            <a:latin typeface="Cambria Math" panose="02040503050406030204" pitchFamily="18" charset="0"/>
                            <a:ea typeface="Cambria Math" panose="02040503050406030204" pitchFamily="18" charset="0"/>
                          </a:rPr>
                        </m:ctrlPr>
                      </m:dPr>
                      <m:e>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𝑅</m:t>
                            </m:r>
                          </m:e>
                          <m:sub>
                            <m:r>
                              <a:rPr lang="en-US" sz="1800" b="0" i="1" smtClean="0">
                                <a:latin typeface="Cambria Math" panose="02040503050406030204" pitchFamily="18" charset="0"/>
                                <a:ea typeface="Cambria Math" panose="02040503050406030204" pitchFamily="18" charset="0"/>
                              </a:rPr>
                              <m:t>𝑡</m:t>
                            </m:r>
                          </m:sub>
                        </m:sSub>
                      </m:e>
                      <m:e>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𝑠</m:t>
                            </m:r>
                          </m:e>
                          <m:sub>
                            <m:r>
                              <a:rPr lang="en-US" sz="1800" b="0" i="1" smtClean="0">
                                <a:latin typeface="Cambria Math" panose="02040503050406030204" pitchFamily="18" charset="0"/>
                                <a:ea typeface="Cambria Math" panose="02040503050406030204" pitchFamily="18" charset="0"/>
                              </a:rPr>
                              <m:t>𝑡</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m:t>
                        </m:r>
                        <m:r>
                          <a:rPr lang="en-US" sz="1800" b="0" i="1" smtClean="0">
                            <a:latin typeface="Cambria Math" panose="02040503050406030204" pitchFamily="18" charset="0"/>
                            <a:ea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𝑡</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𝜋</m:t>
                        </m:r>
                      </m:e>
                    </m:d>
                  </m:oMath>
                </a14:m>
                <a:endParaRPr lang="en-US" sz="1800" dirty="0"/>
              </a:p>
              <a:p>
                <a:pPr marL="457200" lvl="0" indent="-228600" rtl="0">
                  <a:spcBef>
                    <a:spcPts val="0"/>
                  </a:spcBef>
                </a:pPr>
                <a:endParaRPr lang="en-US" sz="1800" b="1" dirty="0"/>
              </a:p>
              <a:p>
                <a:pPr marL="457200" lvl="0" indent="-228600">
                  <a:spcBef>
                    <a:spcPts val="0"/>
                  </a:spcBef>
                </a:pPr>
                <a:r>
                  <a:rPr lang="en-US" sz="1800" b="1" dirty="0"/>
                  <a:t>Q-learning: </a:t>
                </a:r>
                <a14:m>
                  <m:oMath xmlns:m="http://schemas.openxmlformats.org/officeDocument/2006/math">
                    <m:sSup>
                      <m:sSupPr>
                        <m:ctrlPr>
                          <a:rPr lang="en-US" sz="1800" i="1">
                            <a:latin typeface="Cambria Math" panose="02040503050406030204" pitchFamily="18" charset="0"/>
                          </a:rPr>
                        </m:ctrlPr>
                      </m:sSupPr>
                      <m:e>
                        <m:r>
                          <a:rPr lang="en-US" sz="1800" b="0" i="1">
                            <a:latin typeface="Cambria Math" panose="02040503050406030204" pitchFamily="18" charset="0"/>
                          </a:rPr>
                          <m:t>𝑄</m:t>
                        </m:r>
                      </m:e>
                      <m:sup>
                        <m:r>
                          <a:rPr lang="en-US" sz="1800" b="0" i="1">
                            <a:latin typeface="Cambria Math" panose="02040503050406030204" pitchFamily="18" charset="0"/>
                          </a:rPr>
                          <m:t>∗</m:t>
                        </m:r>
                      </m:sup>
                    </m:sSup>
                    <m:d>
                      <m:dPr>
                        <m:ctrlPr>
                          <a:rPr lang="en-US" sz="1800" i="1">
                            <a:latin typeface="Cambria Math" panose="02040503050406030204" pitchFamily="18" charset="0"/>
                          </a:rPr>
                        </m:ctrlPr>
                      </m:dPr>
                      <m:e>
                        <m:r>
                          <a:rPr lang="en-US" sz="1800" b="0" i="1">
                            <a:latin typeface="Cambria Math" panose="02040503050406030204" pitchFamily="18" charset="0"/>
                          </a:rPr>
                          <m:t>𝑠</m:t>
                        </m:r>
                        <m:r>
                          <a:rPr lang="en-US" sz="1800" b="0" i="1">
                            <a:latin typeface="Cambria Math" panose="02040503050406030204" pitchFamily="18" charset="0"/>
                          </a:rPr>
                          <m:t>,</m:t>
                        </m:r>
                        <m:r>
                          <a:rPr lang="en-US" sz="1800" b="0" i="1">
                            <a:latin typeface="Cambria Math" panose="02040503050406030204" pitchFamily="18" charset="0"/>
                          </a:rPr>
                          <m:t>𝑎</m:t>
                        </m:r>
                      </m:e>
                    </m:d>
                    <m:r>
                      <a:rPr lang="en-US" sz="1800" b="0" i="1">
                        <a:latin typeface="Cambria Math" panose="02040503050406030204" pitchFamily="18" charset="0"/>
                      </a:rPr>
                      <m:t>=</m:t>
                    </m:r>
                  </m:oMath>
                </a14:m>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𝐸</m:t>
                        </m:r>
                      </m:e>
                      <m:sub>
                        <m:sSup>
                          <m:sSupPr>
                            <m:ctrlPr>
                              <a:rPr lang="en-US" sz="1800" i="1" smtClean="0">
                                <a:latin typeface="Cambria Math" panose="02040503050406030204" pitchFamily="18" charset="0"/>
                                <a:ea typeface="Cambria Math" panose="02040503050406030204" pitchFamily="18" charset="0"/>
                              </a:rPr>
                            </m:ctrlPr>
                          </m:sSupPr>
                          <m:e>
                            <m:r>
                              <m:rPr>
                                <m:nor/>
                              </m:rPr>
                              <a:rPr lang="en-US" sz="1800" i="0" smtClean="0">
                                <a:latin typeface="Cambria Math" panose="02040503050406030204" pitchFamily="18" charset="0"/>
                                <a:ea typeface="Cambria Math" panose="02040503050406030204" pitchFamily="18" charset="0"/>
                              </a:rPr>
                              <m:t>s</m:t>
                            </m:r>
                          </m:e>
                          <m:sup>
                            <m:r>
                              <m:rPr>
                                <m:nor/>
                              </m:rPr>
                              <a:rPr lang="en-US" sz="1800" i="0" smtClean="0">
                                <a:latin typeface="Cambria Math" panose="02040503050406030204" pitchFamily="18" charset="0"/>
                                <a:ea typeface="Cambria Math" panose="02040503050406030204" pitchFamily="18" charset="0"/>
                              </a:rPr>
                              <m:t>′</m:t>
                            </m:r>
                          </m:sup>
                        </m:sSup>
                        <m:r>
                          <m:rPr>
                            <m:nor/>
                          </m:rPr>
                          <a:rPr lang="en-US" sz="1800" i="0" smtClean="0">
                            <a:latin typeface="Cambria Math" panose="02040503050406030204" pitchFamily="18" charset="0"/>
                            <a:ea typeface="Cambria Math" panose="02040503050406030204" pitchFamily="18" charset="0"/>
                          </a:rPr>
                          <m:t>~</m:t>
                        </m:r>
                        <m:r>
                          <m:rPr>
                            <m:nor/>
                          </m:rPr>
                          <a:rPr lang="en-US" sz="1800" i="0" smtClean="0">
                            <a:latin typeface="Cambria Math" panose="02040503050406030204" pitchFamily="18" charset="0"/>
                            <a:ea typeface="Cambria Math" panose="02040503050406030204" pitchFamily="18" charset="0"/>
                          </a:rPr>
                          <m:t>T</m:t>
                        </m:r>
                        <m:d>
                          <m:dPr>
                            <m:ctrlPr>
                              <a:rPr lang="en-US" sz="1800" i="1" smtClean="0">
                                <a:latin typeface="Cambria Math" panose="02040503050406030204" pitchFamily="18" charset="0"/>
                                <a:ea typeface="Cambria Math" panose="02040503050406030204" pitchFamily="18" charset="0"/>
                              </a:rPr>
                            </m:ctrlPr>
                          </m:dPr>
                          <m:e>
                            <m:sSup>
                              <m:sSupPr>
                                <m:ctrlPr>
                                  <a:rPr lang="en-US" sz="1800" i="1" smtClean="0">
                                    <a:latin typeface="Cambria Math" panose="02040503050406030204" pitchFamily="18" charset="0"/>
                                    <a:ea typeface="Cambria Math" panose="02040503050406030204" pitchFamily="18" charset="0"/>
                                  </a:rPr>
                                </m:ctrlPr>
                              </m:sSupPr>
                              <m:e>
                                <m:r>
                                  <m:rPr>
                                    <m:nor/>
                                  </m:rPr>
                                  <a:rPr lang="en-US" sz="1800" i="0" smtClean="0">
                                    <a:latin typeface="Cambria Math" panose="02040503050406030204" pitchFamily="18" charset="0"/>
                                    <a:ea typeface="Cambria Math" panose="02040503050406030204" pitchFamily="18" charset="0"/>
                                  </a:rPr>
                                  <m:t>s</m:t>
                                </m:r>
                              </m:e>
                              <m:sup>
                                <m:r>
                                  <m:rPr>
                                    <m:nor/>
                                  </m:rPr>
                                  <a:rPr lang="en-US" sz="1800" i="0" smtClean="0">
                                    <a:latin typeface="Cambria Math" panose="02040503050406030204" pitchFamily="18" charset="0"/>
                                    <a:ea typeface="Cambria Math" panose="02040503050406030204" pitchFamily="18" charset="0"/>
                                  </a:rPr>
                                  <m:t>′</m:t>
                                </m:r>
                              </m:sup>
                            </m:sSup>
                          </m:e>
                          <m:e>
                            <m:r>
                              <m:rPr>
                                <m:nor/>
                              </m:rPr>
                              <a:rPr lang="en-US" sz="1800" i="0" smtClean="0">
                                <a:latin typeface="Cambria Math" panose="02040503050406030204" pitchFamily="18" charset="0"/>
                                <a:ea typeface="Cambria Math" panose="02040503050406030204" pitchFamily="18" charset="0"/>
                              </a:rPr>
                              <m:t>s</m:t>
                            </m:r>
                            <m:r>
                              <m:rPr>
                                <m:nor/>
                              </m:rPr>
                              <a:rPr lang="en-US" sz="1800" i="0" smtClean="0">
                                <a:latin typeface="Cambria Math" panose="02040503050406030204" pitchFamily="18" charset="0"/>
                                <a:ea typeface="Cambria Math" panose="02040503050406030204" pitchFamily="18" charset="0"/>
                              </a:rPr>
                              <m:t>,</m:t>
                            </m:r>
                            <m:r>
                              <m:rPr>
                                <m:nor/>
                              </m:rPr>
                              <a:rPr lang="en-US" sz="1800" i="0" smtClean="0">
                                <a:latin typeface="Cambria Math" panose="02040503050406030204" pitchFamily="18" charset="0"/>
                                <a:ea typeface="Cambria Math" panose="02040503050406030204" pitchFamily="18" charset="0"/>
                              </a:rPr>
                              <m:t>a</m:t>
                            </m:r>
                          </m:e>
                        </m:d>
                      </m:sub>
                    </m:sSub>
                    <m:r>
                      <a:rPr lang="en-US" sz="1800" b="0" i="1" smtClean="0">
                        <a:latin typeface="Cambria Math" panose="02040503050406030204" pitchFamily="18" charset="0"/>
                        <a:ea typeface="Cambria Math" panose="02040503050406030204" pitchFamily="18" charset="0"/>
                      </a:rPr>
                      <m:t> </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𝑟</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𝛾</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𝑚𝑎</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sSup>
                              <m:sSupPr>
                                <m:ctrlPr>
                                  <a:rPr lang="en-US"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𝑎</m:t>
                                </m:r>
                              </m:e>
                              <m:sup>
                                <m:r>
                                  <a:rPr lang="en-US" sz="1800" b="0" i="1" smtClean="0">
                                    <a:latin typeface="Cambria Math" panose="02040503050406030204" pitchFamily="18" charset="0"/>
                                    <a:ea typeface="Cambria Math" panose="02040503050406030204" pitchFamily="18" charset="0"/>
                                  </a:rPr>
                                  <m:t>′ </m:t>
                                </m:r>
                              </m:sup>
                            </m:sSup>
                          </m:sub>
                        </m:sSub>
                        <m:sSup>
                          <m:sSupPr>
                            <m:ctrlPr>
                              <a:rPr lang="en-US" sz="1800" i="1">
                                <a:latin typeface="Cambria Math" panose="02040503050406030204" pitchFamily="18" charset="0"/>
                              </a:rPr>
                            </m:ctrlPr>
                          </m:sSupPr>
                          <m:e>
                            <m:r>
                              <a:rPr lang="en-US" sz="1800" b="0" i="1">
                                <a:latin typeface="Cambria Math" panose="02040503050406030204" pitchFamily="18" charset="0"/>
                              </a:rPr>
                              <m:t>𝑄</m:t>
                            </m:r>
                          </m:e>
                          <m:sup>
                            <m:r>
                              <a:rPr lang="en-US" sz="1800" b="0" i="1">
                                <a:latin typeface="Cambria Math" panose="02040503050406030204" pitchFamily="18" charset="0"/>
                              </a:rPr>
                              <m:t>∗</m:t>
                            </m:r>
                          </m:sup>
                        </m:sSup>
                        <m:d>
                          <m:dPr>
                            <m:ctrlPr>
                              <a:rPr lang="en-US" sz="1800" i="1">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a:latin typeface="Cambria Math" panose="02040503050406030204" pitchFamily="18" charset="0"/>
                                  </a:rPr>
                                  <m:t>𝑠</m:t>
                                </m:r>
                              </m:e>
                              <m:sup>
                                <m:r>
                                  <a:rPr lang="en-US" sz="1800" b="0" i="1" smtClean="0">
                                    <a:latin typeface="Cambria Math" panose="02040503050406030204" pitchFamily="18" charset="0"/>
                                  </a:rPr>
                                  <m:t>′</m:t>
                                </m:r>
                              </m:sup>
                            </m:sSup>
                            <m:r>
                              <a:rPr lang="en-US" sz="1800" b="0" i="1">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a:latin typeface="Cambria Math" panose="02040503050406030204" pitchFamily="18" charset="0"/>
                                  </a:rPr>
                                  <m:t>𝑎</m:t>
                                </m:r>
                              </m:e>
                              <m:sup>
                                <m:r>
                                  <a:rPr lang="en-US" sz="1800" b="0" i="1" smtClean="0">
                                    <a:latin typeface="Cambria Math" panose="02040503050406030204" pitchFamily="18" charset="0"/>
                                  </a:rPr>
                                  <m:t>′</m:t>
                                </m:r>
                              </m:sup>
                            </m:sSup>
                          </m:e>
                        </m:d>
                      </m:e>
                      <m:e>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𝑠</m:t>
                            </m:r>
                          </m:e>
                          <m:sub>
                            <m:r>
                              <a:rPr lang="en-US" sz="1800" b="0" i="1">
                                <a:latin typeface="Cambria Math" panose="02040503050406030204" pitchFamily="18" charset="0"/>
                                <a:ea typeface="Cambria Math" panose="02040503050406030204" pitchFamily="18" charset="0"/>
                              </a:rPr>
                              <m:t>𝑡</m:t>
                            </m:r>
                          </m:sub>
                        </m:sSub>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𝑠</m:t>
                        </m:r>
                        <m:r>
                          <a:rPr lang="en-US" sz="1800" b="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𝑎</m:t>
                            </m:r>
                          </m:e>
                          <m:sub>
                            <m:r>
                              <a:rPr lang="en-US" sz="1800" b="0" i="1">
                                <a:latin typeface="Cambria Math" panose="02040503050406030204" pitchFamily="18" charset="0"/>
                                <a:ea typeface="Cambria Math" panose="02040503050406030204" pitchFamily="18" charset="0"/>
                              </a:rPr>
                              <m:t>𝑡</m:t>
                            </m:r>
                          </m:sub>
                        </m:sSub>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𝑎</m:t>
                        </m:r>
                      </m:e>
                    </m:d>
                  </m:oMath>
                </a14:m>
                <a:endParaRPr lang="en-US" sz="1800" dirty="0"/>
              </a:p>
              <a:p>
                <a:pPr marL="457200" lvl="0" indent="-228600">
                  <a:spcBef>
                    <a:spcPts val="0"/>
                  </a:spcBef>
                </a:pPr>
                <a:endParaRPr lang="en-US" sz="1800" b="1" dirty="0"/>
              </a:p>
              <a:p>
                <a:pPr marL="857250" lvl="1" indent="-228600">
                  <a:spcBef>
                    <a:spcPts val="0"/>
                  </a:spcBef>
                </a:pPr>
                <a:r>
                  <a:rPr lang="en-US" sz="1800" dirty="0"/>
                  <a:t>𝝿 is the policy which maps states to actions.</a:t>
                </a:r>
              </a:p>
              <a:p>
                <a:pPr marL="857250" lvl="1" indent="-228600">
                  <a:spcBef>
                    <a:spcPts val="0"/>
                  </a:spcBef>
                </a:pPr>
                <a14:m>
                  <m:oMath xmlns:m="http://schemas.openxmlformats.org/officeDocument/2006/math">
                    <m:r>
                      <a:rPr lang="en-US" sz="1800" b="1" i="1">
                        <a:latin typeface="Cambria Math" panose="02040503050406030204" pitchFamily="18" charset="0"/>
                        <a:ea typeface="Cambria Math" panose="02040503050406030204" pitchFamily="18" charset="0"/>
                      </a:rPr>
                      <m:t>𝑻</m:t>
                    </m:r>
                    <m:d>
                      <m:dPr>
                        <m:ctrlPr>
                          <a:rPr lang="en-US" sz="1800" b="1" i="1">
                            <a:latin typeface="Cambria Math" panose="02040503050406030204" pitchFamily="18" charset="0"/>
                            <a:ea typeface="Cambria Math" panose="02040503050406030204" pitchFamily="18" charset="0"/>
                          </a:rPr>
                        </m:ctrlPr>
                      </m:dPr>
                      <m:e>
                        <m:sSup>
                          <m:sSupPr>
                            <m:ctrlPr>
                              <a:rPr lang="en-US" sz="1800" b="1" i="1">
                                <a:latin typeface="Cambria Math" panose="02040503050406030204" pitchFamily="18" charset="0"/>
                                <a:ea typeface="Cambria Math" panose="02040503050406030204" pitchFamily="18" charset="0"/>
                              </a:rPr>
                            </m:ctrlPr>
                          </m:sSupPr>
                          <m:e>
                            <m:r>
                              <a:rPr lang="en-US" sz="1800" b="1" i="1">
                                <a:latin typeface="Cambria Math" panose="02040503050406030204" pitchFamily="18" charset="0"/>
                                <a:ea typeface="Cambria Math" panose="02040503050406030204" pitchFamily="18" charset="0"/>
                              </a:rPr>
                              <m:t>𝒔</m:t>
                            </m:r>
                          </m:e>
                          <m:sup>
                            <m:r>
                              <a:rPr lang="en-US" sz="1800" b="1" i="1">
                                <a:latin typeface="Cambria Math" panose="02040503050406030204" pitchFamily="18" charset="0"/>
                                <a:ea typeface="Cambria Math" panose="02040503050406030204" pitchFamily="18" charset="0"/>
                              </a:rPr>
                              <m:t>′</m:t>
                            </m:r>
                          </m:sup>
                        </m:sSup>
                      </m:e>
                      <m:e>
                        <m:r>
                          <a:rPr lang="en-US" sz="1800" b="1" i="1">
                            <a:latin typeface="Cambria Math" panose="02040503050406030204" pitchFamily="18" charset="0"/>
                            <a:ea typeface="Cambria Math" panose="02040503050406030204" pitchFamily="18" charset="0"/>
                          </a:rPr>
                          <m:t>𝒔</m:t>
                        </m:r>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𝒂</m:t>
                        </m:r>
                      </m:e>
                    </m:d>
                  </m:oMath>
                </a14:m>
                <a:r>
                  <a:rPr lang="en" sz="1800" dirty="0"/>
                  <a:t> is the state transition distribution.</a:t>
                </a:r>
              </a:p>
              <a:p>
                <a:pPr marL="857250" lvl="1" indent="-228600">
                  <a:spcBef>
                    <a:spcPts val="0"/>
                  </a:spcBef>
                </a:pPr>
                <a14:m>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𝒔</m:t>
                        </m:r>
                      </m:e>
                      <m:sub>
                        <m:r>
                          <a:rPr lang="en-US" sz="1800" b="1" i="1" smtClean="0">
                            <a:latin typeface="Cambria Math" panose="02040503050406030204" pitchFamily="18" charset="0"/>
                          </a:rPr>
                          <m:t>𝒕</m:t>
                        </m:r>
                      </m:sub>
                    </m:sSub>
                  </m:oMath>
                </a14:m>
                <a:r>
                  <a:rPr lang="en" sz="1800" dirty="0"/>
                  <a:t> is the patient’s physiological state</a:t>
                </a:r>
              </a:p>
            </p:txBody>
          </p:sp>
        </mc:Choice>
        <mc:Fallback xmlns="">
          <p:sp>
            <p:nvSpPr>
              <p:cNvPr id="168" name="Shape 168"/>
              <p:cNvSpPr txBox="1">
                <a:spLocks noGrp="1" noRot="1" noChangeAspect="1" noMove="1" noResize="1" noEditPoints="1" noAdjustHandles="1" noChangeArrowheads="1" noChangeShapeType="1" noTextEdit="1"/>
              </p:cNvSpPr>
              <p:nvPr>
                <p:ph type="body" idx="1"/>
              </p:nvPr>
            </p:nvSpPr>
            <p:spPr>
              <a:xfrm>
                <a:off x="457200" y="1591025"/>
                <a:ext cx="8229600" cy="3017520"/>
              </a:xfrm>
              <a:prstGeom prst="rect">
                <a:avLst/>
              </a:prstGeom>
              <a:blipFill>
                <a:blip r:embed="rId3"/>
                <a:stretch>
                  <a:fillRect b="-2828"/>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675084"/>
            <a:ext cx="8229600" cy="801299"/>
          </a:xfrm>
          <a:prstGeom prst="rect">
            <a:avLst/>
          </a:prstGeom>
        </p:spPr>
        <p:txBody>
          <a:bodyPr lIns="91425" tIns="91425" rIns="91425" bIns="91425" anchor="ctr" anchorCtr="0">
            <a:noAutofit/>
          </a:bodyPr>
          <a:lstStyle/>
          <a:p>
            <a:pPr lvl="0" algn="l">
              <a:spcBef>
                <a:spcPts val="0"/>
              </a:spcBef>
              <a:buNone/>
            </a:pPr>
            <a:r>
              <a:rPr lang="en-US" dirty="0"/>
              <a:t>Previous Work</a:t>
            </a:r>
            <a:endParaRPr dirty="0"/>
          </a:p>
        </p:txBody>
      </p:sp>
      <mc:AlternateContent xmlns:mc="http://schemas.openxmlformats.org/markup-compatibility/2006" xmlns:a14="http://schemas.microsoft.com/office/drawing/2010/main">
        <mc:Choice Requires="a14">
          <p:sp>
            <p:nvSpPr>
              <p:cNvPr id="177" name="Shape 177"/>
              <p:cNvSpPr txBox="1">
                <a:spLocks noGrp="1"/>
              </p:cNvSpPr>
              <p:nvPr>
                <p:ph type="body" idx="1"/>
              </p:nvPr>
            </p:nvSpPr>
            <p:spPr>
              <a:xfrm>
                <a:off x="457200" y="1718733"/>
                <a:ext cx="8229600" cy="2875917"/>
              </a:xfrm>
              <a:prstGeom prst="rect">
                <a:avLst/>
              </a:prstGeom>
            </p:spPr>
            <p:txBody>
              <a:bodyPr lIns="91425" tIns="91425" rIns="91425" bIns="91425" anchor="t" anchorCtr="0">
                <a:noAutofit/>
              </a:bodyPr>
              <a:lstStyle/>
              <a:p>
                <a:pPr>
                  <a:spcBef>
                    <a:spcPts val="0"/>
                  </a:spcBef>
                </a:pPr>
                <a:r>
                  <a:rPr lang="en-US" sz="2000" dirty="0"/>
                  <a:t>Paper continues the work of </a:t>
                </a:r>
                <a:r>
                  <a:rPr lang="en-US" sz="2000" dirty="0" err="1"/>
                  <a:t>Komorowski</a:t>
                </a:r>
                <a:r>
                  <a:rPr lang="en-US" sz="2000" dirty="0"/>
                  <a:t> et al. 2016.</a:t>
                </a:r>
              </a:p>
              <a:p>
                <a:pPr>
                  <a:spcBef>
                    <a:spcPts val="0"/>
                  </a:spcBef>
                </a:pPr>
                <a:endParaRPr lang="en-US" sz="2000" dirty="0"/>
              </a:p>
              <a:p>
                <a:pPr>
                  <a:spcBef>
                    <a:spcPts val="0"/>
                  </a:spcBef>
                </a:pPr>
                <a:r>
                  <a:rPr lang="en-US" sz="2000" i="1" dirty="0"/>
                  <a:t>On-policy</a:t>
                </a:r>
                <a:r>
                  <a:rPr lang="en-US" sz="2000" dirty="0"/>
                  <a:t> SARSA learning to fit action-value function using a discretized state and action-space.</a:t>
                </a:r>
              </a:p>
              <a:p>
                <a:pPr marL="152400" indent="0">
                  <a:spcBef>
                    <a:spcPts val="0"/>
                  </a:spcBef>
                  <a:buNone/>
                </a:pPr>
                <a:endParaRPr lang="en-US" sz="2000" dirty="0"/>
              </a:p>
              <a:p>
                <a:pPr>
                  <a:spcBef>
                    <a:spcPts val="0"/>
                  </a:spcBef>
                </a:pPr>
                <a:r>
                  <a:rPr lang="en-US" sz="2000" dirty="0"/>
                  <a:t>Iterate value,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i="1">
                            <a:latin typeface="Cambria Math" panose="02040503050406030204" pitchFamily="18" charset="0"/>
                            <a:ea typeface="Cambria Math" panose="02040503050406030204" pitchFamily="18" charset="0"/>
                          </a:rPr>
                          <m:t>𝜋</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e>
                    </m:d>
                    <m:r>
                      <a:rPr lang="en-US" sz="2000" b="0" i="1" smtClean="0">
                        <a:latin typeface="Cambria Math" panose="02040503050406030204" pitchFamily="18" charset="0"/>
                      </a:rPr>
                      <m:t>= </m:t>
                    </m:r>
                    <m:r>
                      <a:rPr lang="en-US" sz="2000" b="0" i="1">
                        <a:latin typeface="Cambria Math" panose="02040503050406030204" pitchFamily="18" charset="0"/>
                      </a:rPr>
                      <m:t>𝑚𝑎</m:t>
                    </m:r>
                    <m:sSub>
                      <m:sSubPr>
                        <m:ctrlPr>
                          <a:rPr lang="en-US" sz="2000" i="1">
                            <a:latin typeface="Cambria Math" panose="02040503050406030204" pitchFamily="18" charset="0"/>
                          </a:rPr>
                        </m:ctrlPr>
                      </m:sSubPr>
                      <m:e>
                        <m:r>
                          <a:rPr lang="en-US" sz="2000" b="0" i="1">
                            <a:latin typeface="Cambria Math" panose="02040503050406030204" pitchFamily="18" charset="0"/>
                          </a:rPr>
                          <m:t>𝑥</m:t>
                        </m:r>
                      </m:e>
                      <m:sub>
                        <m:r>
                          <a:rPr lang="en-US" sz="2000" b="0" i="1">
                            <a:latin typeface="Cambria Math" panose="02040503050406030204" pitchFamily="18" charset="0"/>
                            <a:ea typeface="Cambria Math" panose="02040503050406030204" pitchFamily="18" charset="0"/>
                          </a:rPr>
                          <m:t>𝜋</m:t>
                        </m:r>
                      </m:sub>
                    </m:sSub>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𝐸</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𝑅</m:t>
                            </m:r>
                          </m:e>
                          <m:sub>
                            <m:r>
                              <a:rPr lang="en-US" sz="2000" b="0" i="1">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m:t>
                            </m:r>
                          </m:sub>
                        </m:sSub>
                      </m:e>
                      <m:e>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𝑠</m:t>
                            </m:r>
                          </m:e>
                          <m:sub>
                            <m:r>
                              <a:rPr lang="en-US" sz="2000" b="0" i="1">
                                <a:latin typeface="Cambria Math" panose="02040503050406030204" pitchFamily="18" charset="0"/>
                                <a:ea typeface="Cambria Math" panose="02040503050406030204" pitchFamily="18" charset="0"/>
                              </a:rPr>
                              <m:t>𝑡</m:t>
                            </m:r>
                          </m:sub>
                        </m:sSub>
                        <m:r>
                          <a:rPr lang="en-US" sz="2000" b="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𝑠</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𝜋</m:t>
                        </m:r>
                      </m:e>
                    </m:d>
                  </m:oMath>
                </a14:m>
                <a:r>
                  <a:rPr lang="en-US" sz="2000" dirty="0"/>
                  <a:t>, to optimize policy.</a:t>
                </a:r>
              </a:p>
              <a:p>
                <a:pPr>
                  <a:spcBef>
                    <a:spcPts val="0"/>
                  </a:spcBef>
                </a:pPr>
                <a:endParaRPr lang="en-US" sz="2000" dirty="0"/>
              </a:p>
              <a:p>
                <a:pPr>
                  <a:spcBef>
                    <a:spcPts val="0"/>
                  </a:spcBef>
                </a:pPr>
                <a:r>
                  <a:rPr lang="en-US" sz="2000" dirty="0"/>
                  <a:t>Extends the results to the continuous state space.</a:t>
                </a:r>
              </a:p>
              <a:p>
                <a:pPr>
                  <a:spcBef>
                    <a:spcPts val="0"/>
                  </a:spcBef>
                </a:pPr>
                <a:endParaRPr lang="en-US" sz="1800" dirty="0"/>
              </a:p>
            </p:txBody>
          </p:sp>
        </mc:Choice>
        <mc:Fallback xmlns="">
          <p:sp>
            <p:nvSpPr>
              <p:cNvPr id="177" name="Shape 177"/>
              <p:cNvSpPr txBox="1">
                <a:spLocks noGrp="1" noRot="1" noChangeAspect="1" noMove="1" noResize="1" noEditPoints="1" noAdjustHandles="1" noChangeArrowheads="1" noChangeShapeType="1" noTextEdit="1"/>
              </p:cNvSpPr>
              <p:nvPr>
                <p:ph type="body" idx="1"/>
              </p:nvPr>
            </p:nvSpPr>
            <p:spPr>
              <a:xfrm>
                <a:off x="457200" y="1718733"/>
                <a:ext cx="8229600" cy="2875917"/>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426F-7A59-499E-BA45-373DAD09B72C}"/>
              </a:ext>
            </a:extLst>
          </p:cNvPr>
          <p:cNvSpPr>
            <a:spLocks noGrp="1"/>
          </p:cNvSpPr>
          <p:nvPr>
            <p:ph type="title"/>
          </p:nvPr>
        </p:nvSpPr>
        <p:spPr/>
        <p:txBody>
          <a:bodyPr/>
          <a:lstStyle/>
          <a:p>
            <a:pPr algn="l"/>
            <a:r>
              <a:rPr lang="en-US" dirty="0"/>
              <a:t>Deep Q-Networks</a:t>
            </a:r>
          </a:p>
        </p:txBody>
      </p:sp>
      <p:sp>
        <p:nvSpPr>
          <p:cNvPr id="3" name="Text Placeholder 2">
            <a:extLst>
              <a:ext uri="{FF2B5EF4-FFF2-40B4-BE49-F238E27FC236}">
                <a16:creationId xmlns:a16="http://schemas.microsoft.com/office/drawing/2014/main" id="{5C588169-0BAE-4B5A-89F5-95A076285345}"/>
              </a:ext>
            </a:extLst>
          </p:cNvPr>
          <p:cNvSpPr>
            <a:spLocks noGrp="1"/>
          </p:cNvSpPr>
          <p:nvPr>
            <p:ph type="body" idx="1"/>
          </p:nvPr>
        </p:nvSpPr>
        <p:spPr>
          <a:xfrm>
            <a:off x="457200" y="1608667"/>
            <a:ext cx="8229600" cy="3302000"/>
          </a:xfrm>
        </p:spPr>
        <p:txBody>
          <a:bodyPr/>
          <a:lstStyle/>
          <a:p>
            <a:r>
              <a:rPr lang="en-US" dirty="0"/>
              <a:t>DQNs combine reinforcement learning with a deep neural network.</a:t>
            </a:r>
          </a:p>
          <a:p>
            <a:pPr lvl="1"/>
            <a:r>
              <a:rPr lang="en-US" sz="2000" dirty="0"/>
              <a:t> multi-layered neural network that for a given state s outputs a   vector of action values Q(</a:t>
            </a:r>
            <a:r>
              <a:rPr lang="en-US" sz="2000" dirty="0" err="1"/>
              <a:t>s,a;θ</a:t>
            </a:r>
            <a:r>
              <a:rPr lang="en-US" sz="2000" dirty="0"/>
              <a:t>), where θ are the parameters of  the network.</a:t>
            </a:r>
          </a:p>
          <a:p>
            <a:pPr lvl="1"/>
            <a:r>
              <a:rPr lang="en-US" dirty="0"/>
              <a:t> </a:t>
            </a:r>
            <a:r>
              <a:rPr lang="en-US" sz="2000" i="1" dirty="0"/>
              <a:t>off-policy</a:t>
            </a:r>
            <a:r>
              <a:rPr lang="en-US" sz="2000" dirty="0"/>
              <a:t> </a:t>
            </a:r>
          </a:p>
          <a:p>
            <a:pPr lvl="1"/>
            <a:r>
              <a:rPr lang="en-US" dirty="0"/>
              <a:t> </a:t>
            </a:r>
            <a:r>
              <a:rPr lang="en-US" sz="2000" i="1" dirty="0"/>
              <a:t>experience replay</a:t>
            </a:r>
          </a:p>
          <a:p>
            <a:pPr marL="609600" lvl="1" indent="0">
              <a:buNone/>
            </a:pPr>
            <a:endParaRPr lang="en-US" i="1" dirty="0"/>
          </a:p>
        </p:txBody>
      </p:sp>
    </p:spTree>
    <p:extLst>
      <p:ext uri="{BB962C8B-B14F-4D97-AF65-F5344CB8AC3E}">
        <p14:creationId xmlns:p14="http://schemas.microsoft.com/office/powerpoint/2010/main" val="3078417885"/>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700</Words>
  <Application>Microsoft Macintosh PowerPoint</Application>
  <PresentationFormat>On-screen Show (16:9)</PresentationFormat>
  <Paragraphs>105</Paragraphs>
  <Slides>21</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Cambria Math</vt:lpstr>
      <vt:lpstr>simple-light-2</vt:lpstr>
      <vt:lpstr>NCStateU-horizontal-left-logo</vt:lpstr>
      <vt:lpstr>Continuous State-Space Models for Optimal Sepsis Treatment - a Deep Reinforcement Learning Approach</vt:lpstr>
      <vt:lpstr>Introduction</vt:lpstr>
      <vt:lpstr>Treatments</vt:lpstr>
      <vt:lpstr>Goals</vt:lpstr>
      <vt:lpstr>Reinforcement Learning – Notes (Don’t Include)</vt:lpstr>
      <vt:lpstr>Reinforcement Learning</vt:lpstr>
      <vt:lpstr>Reinforcement Learning</vt:lpstr>
      <vt:lpstr>Previous Work</vt:lpstr>
      <vt:lpstr>Deep Q-Networks</vt:lpstr>
      <vt:lpstr>Deep Q-Networks</vt:lpstr>
      <vt:lpstr>PowerPoint Presentation</vt:lpstr>
      <vt:lpstr>MIMIC-III</vt:lpstr>
      <vt:lpstr>MIMIC-III</vt:lpstr>
      <vt:lpstr>Cohort</vt:lpstr>
      <vt:lpstr>Feature Preprocessing</vt:lpstr>
      <vt:lpstr>Action Discretization</vt:lpstr>
      <vt:lpstr>Evaluation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State-Space Models for Optimal Sepsis Treatment - a Deep Reinforcement Learning Approach</dc:title>
  <dc:creator>kevin</dc:creator>
  <cp:lastModifiedBy>Kevin Gunn</cp:lastModifiedBy>
  <cp:revision>82</cp:revision>
  <dcterms:modified xsi:type="dcterms:W3CDTF">2019-01-11T02:05:27Z</dcterms:modified>
</cp:coreProperties>
</file>